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1" r:id="rId2"/>
    <p:sldMasterId id="2147483690" r:id="rId3"/>
    <p:sldMasterId id="2147483702" r:id="rId4"/>
    <p:sldMasterId id="2147483714" r:id="rId5"/>
    <p:sldMasterId id="2147483726" r:id="rId6"/>
  </p:sldMasterIdLst>
  <p:notesMasterIdLst>
    <p:notesMasterId r:id="rId43"/>
  </p:notesMasterIdLst>
  <p:handoutMasterIdLst>
    <p:handoutMasterId r:id="rId44"/>
  </p:handoutMasterIdLst>
  <p:sldIdLst>
    <p:sldId id="263" r:id="rId7"/>
    <p:sldId id="331" r:id="rId8"/>
    <p:sldId id="301" r:id="rId9"/>
    <p:sldId id="319" r:id="rId10"/>
    <p:sldId id="320" r:id="rId11"/>
    <p:sldId id="305" r:id="rId12"/>
    <p:sldId id="303" r:id="rId13"/>
    <p:sldId id="321" r:id="rId14"/>
    <p:sldId id="304" r:id="rId15"/>
    <p:sldId id="308" r:id="rId16"/>
    <p:sldId id="271" r:id="rId17"/>
    <p:sldId id="306" r:id="rId18"/>
    <p:sldId id="307" r:id="rId19"/>
    <p:sldId id="300" r:id="rId20"/>
    <p:sldId id="318" r:id="rId21"/>
    <p:sldId id="302" r:id="rId22"/>
    <p:sldId id="322" r:id="rId23"/>
    <p:sldId id="340" r:id="rId24"/>
    <p:sldId id="297" r:id="rId25"/>
    <p:sldId id="274" r:id="rId26"/>
    <p:sldId id="275" r:id="rId27"/>
    <p:sldId id="323" r:id="rId28"/>
    <p:sldId id="339" r:id="rId29"/>
    <p:sldId id="341" r:id="rId30"/>
    <p:sldId id="327" r:id="rId31"/>
    <p:sldId id="312" r:id="rId32"/>
    <p:sldId id="313" r:id="rId33"/>
    <p:sldId id="337" r:id="rId34"/>
    <p:sldId id="298" r:id="rId35"/>
    <p:sldId id="309" r:id="rId36"/>
    <p:sldId id="269" r:id="rId37"/>
    <p:sldId id="338" r:id="rId38"/>
    <p:sldId id="265" r:id="rId39"/>
    <p:sldId id="268" r:id="rId40"/>
    <p:sldId id="335" r:id="rId41"/>
    <p:sldId id="336" r:id="rId42"/>
  </p:sldIdLst>
  <p:sldSz cx="9144000" cy="6858000" type="screen4x3"/>
  <p:notesSz cx="6797675" cy="9926638"/>
  <p:defaultTextStyle>
    <a:defPPr>
      <a:defRPr lang="nb-NO"/>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4673"/>
    <a:srgbClr val="5F6062"/>
    <a:srgbClr val="6E1873"/>
    <a:srgbClr val="898989"/>
    <a:srgbClr val="01C0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59" autoAdjust="0"/>
    <p:restoredTop sz="58514" autoAdjust="0"/>
  </p:normalViewPr>
  <p:slideViewPr>
    <p:cSldViewPr snapToGrid="0">
      <p:cViewPr>
        <p:scale>
          <a:sx n="50" d="100"/>
          <a:sy n="50" d="100"/>
        </p:scale>
        <p:origin x="-3384"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1" d="100"/>
          <a:sy n="51" d="100"/>
        </p:scale>
        <p:origin x="-2958"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DIFI\bruker\ffa\Documents\Tall_presentasjon.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oleObject" Target="file:///\\DIFI\bruker\ffa\Documents\Tall_presentasj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cked"/>
        <c:varyColors val="0"/>
        <c:ser>
          <c:idx val="0"/>
          <c:order val="0"/>
          <c:spPr>
            <a:solidFill>
              <a:srgbClr val="C64673"/>
            </a:solidFill>
          </c:spPr>
          <c:cat>
            <c:strRef>
              <c:f>'Ark1'!$A$3:$A$24</c:f>
              <c:strCache>
                <c:ptCount val="22"/>
                <c:pt idx="0">
                  <c:v>2012-04</c:v>
                </c:pt>
                <c:pt idx="1">
                  <c:v>2012-05</c:v>
                </c:pt>
                <c:pt idx="2">
                  <c:v>2012-06</c:v>
                </c:pt>
                <c:pt idx="3">
                  <c:v>2012-07</c:v>
                </c:pt>
                <c:pt idx="4">
                  <c:v>2012-08</c:v>
                </c:pt>
                <c:pt idx="5">
                  <c:v>2012-09</c:v>
                </c:pt>
                <c:pt idx="6">
                  <c:v>2012-10</c:v>
                </c:pt>
                <c:pt idx="7">
                  <c:v>2012-11</c:v>
                </c:pt>
                <c:pt idx="8">
                  <c:v>2012-12</c:v>
                </c:pt>
                <c:pt idx="9">
                  <c:v>2013-01</c:v>
                </c:pt>
                <c:pt idx="10">
                  <c:v>2013-02</c:v>
                </c:pt>
                <c:pt idx="11">
                  <c:v>2013-03</c:v>
                </c:pt>
                <c:pt idx="12">
                  <c:v>2013-04</c:v>
                </c:pt>
                <c:pt idx="13">
                  <c:v>2013-05</c:v>
                </c:pt>
                <c:pt idx="14">
                  <c:v>2013-06</c:v>
                </c:pt>
                <c:pt idx="15">
                  <c:v>2013-07</c:v>
                </c:pt>
                <c:pt idx="16">
                  <c:v>2013-08</c:v>
                </c:pt>
                <c:pt idx="17">
                  <c:v>2013-09</c:v>
                </c:pt>
                <c:pt idx="18">
                  <c:v>2013-10</c:v>
                </c:pt>
                <c:pt idx="19">
                  <c:v>2013-11</c:v>
                </c:pt>
                <c:pt idx="20">
                  <c:v>2013-12</c:v>
                </c:pt>
                <c:pt idx="21">
                  <c:v>2014-01</c:v>
                </c:pt>
              </c:strCache>
            </c:strRef>
          </c:cat>
          <c:val>
            <c:numRef>
              <c:f>'Ark1'!$B$3:$B$24</c:f>
              <c:numCache>
                <c:formatCode>_ * #,##0_ ;_ * \-#,##0_ ;_ * "-"??_ ;_ @_ </c:formatCode>
                <c:ptCount val="22"/>
                <c:pt idx="0">
                  <c:v>2535333</c:v>
                </c:pt>
                <c:pt idx="1">
                  <c:v>2015548</c:v>
                </c:pt>
                <c:pt idx="2">
                  <c:v>2452678</c:v>
                </c:pt>
                <c:pt idx="3">
                  <c:v>2718835</c:v>
                </c:pt>
                <c:pt idx="4">
                  <c:v>2608802</c:v>
                </c:pt>
                <c:pt idx="5">
                  <c:v>1822348</c:v>
                </c:pt>
                <c:pt idx="6">
                  <c:v>2192528</c:v>
                </c:pt>
                <c:pt idx="7">
                  <c:v>1841257</c:v>
                </c:pt>
                <c:pt idx="8">
                  <c:v>1708889</c:v>
                </c:pt>
                <c:pt idx="9">
                  <c:v>2907642</c:v>
                </c:pt>
                <c:pt idx="10">
                  <c:v>3638700</c:v>
                </c:pt>
                <c:pt idx="11">
                  <c:v>4362691</c:v>
                </c:pt>
                <c:pt idx="12">
                  <c:v>5589989</c:v>
                </c:pt>
                <c:pt idx="13">
                  <c:v>2819745</c:v>
                </c:pt>
                <c:pt idx="14">
                  <c:v>3481157</c:v>
                </c:pt>
                <c:pt idx="15">
                  <c:v>3311659</c:v>
                </c:pt>
                <c:pt idx="16">
                  <c:v>3929063</c:v>
                </c:pt>
                <c:pt idx="17">
                  <c:v>2858799</c:v>
                </c:pt>
                <c:pt idx="18">
                  <c:v>3176698</c:v>
                </c:pt>
                <c:pt idx="19">
                  <c:v>2526216</c:v>
                </c:pt>
                <c:pt idx="20">
                  <c:v>2632687</c:v>
                </c:pt>
                <c:pt idx="21">
                  <c:v>4154995</c:v>
                </c:pt>
              </c:numCache>
            </c:numRef>
          </c:val>
        </c:ser>
        <c:dLbls>
          <c:showLegendKey val="0"/>
          <c:showVal val="0"/>
          <c:showCatName val="0"/>
          <c:showSerName val="0"/>
          <c:showPercent val="0"/>
          <c:showBubbleSize val="0"/>
        </c:dLbls>
        <c:axId val="173035904"/>
        <c:axId val="173037440"/>
      </c:areaChart>
      <c:catAx>
        <c:axId val="173035904"/>
        <c:scaling>
          <c:orientation val="minMax"/>
        </c:scaling>
        <c:delete val="0"/>
        <c:axPos val="b"/>
        <c:majorTickMark val="out"/>
        <c:minorTickMark val="none"/>
        <c:tickLblPos val="nextTo"/>
        <c:txPr>
          <a:bodyPr/>
          <a:lstStyle/>
          <a:p>
            <a:pPr>
              <a:defRPr sz="1400"/>
            </a:pPr>
            <a:endParaRPr lang="nb-NO"/>
          </a:p>
        </c:txPr>
        <c:crossAx val="173037440"/>
        <c:crosses val="autoZero"/>
        <c:auto val="1"/>
        <c:lblAlgn val="ctr"/>
        <c:lblOffset val="100"/>
        <c:noMultiLvlLbl val="0"/>
      </c:catAx>
      <c:valAx>
        <c:axId val="173037440"/>
        <c:scaling>
          <c:orientation val="minMax"/>
        </c:scaling>
        <c:delete val="0"/>
        <c:axPos val="l"/>
        <c:majorGridlines/>
        <c:numFmt formatCode="_ * #,##0_ ;_ * \-#,##0_ ;_ * &quot;-&quot;??_ ;_ @_ " sourceLinked="1"/>
        <c:majorTickMark val="out"/>
        <c:minorTickMark val="none"/>
        <c:tickLblPos val="nextTo"/>
        <c:txPr>
          <a:bodyPr/>
          <a:lstStyle/>
          <a:p>
            <a:pPr>
              <a:defRPr sz="2000"/>
            </a:pPr>
            <a:endParaRPr lang="nb-NO"/>
          </a:p>
        </c:txPr>
        <c:crossAx val="173035904"/>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a:pPr>
            <a:r>
              <a:rPr lang="nb-NO" dirty="0" err="1" smtClean="0"/>
              <a:t>Innbyggarar</a:t>
            </a:r>
            <a:r>
              <a:rPr lang="nb-NO" dirty="0" smtClean="0"/>
              <a:t> mellom 16-66</a:t>
            </a:r>
            <a:endParaRPr lang="nb-NO" dirty="0"/>
          </a:p>
        </c:rich>
      </c:tx>
      <c:layout/>
      <c:overlay val="0"/>
    </c:title>
    <c:autoTitleDeleted val="0"/>
    <c:view3D>
      <c:rotX val="30"/>
      <c:rotY val="60"/>
      <c:rAngAx val="0"/>
      <c:perspective val="30"/>
    </c:view3D>
    <c:floor>
      <c:thickness val="0"/>
    </c:floor>
    <c:sideWall>
      <c:thickness val="0"/>
    </c:sideWall>
    <c:backWall>
      <c:thickness val="0"/>
    </c:backWall>
    <c:plotArea>
      <c:layout/>
      <c:pie3DChart>
        <c:varyColors val="1"/>
        <c:ser>
          <c:idx val="1"/>
          <c:order val="1"/>
          <c:dPt>
            <c:idx val="0"/>
            <c:bubble3D val="0"/>
            <c:spPr>
              <a:solidFill>
                <a:srgbClr val="C64673"/>
              </a:solidFill>
            </c:spPr>
          </c:dPt>
          <c:dPt>
            <c:idx val="1"/>
            <c:bubble3D val="0"/>
            <c:spPr>
              <a:solidFill>
                <a:schemeClr val="bg1">
                  <a:lumMod val="65000"/>
                </a:schemeClr>
              </a:solidFill>
            </c:spPr>
          </c:dPt>
          <c:dLbls>
            <c:dLbl>
              <c:idx val="0"/>
              <c:layout>
                <c:manualLayout>
                  <c:x val="-0.1326159230096238"/>
                  <c:y val="-0.11855866277075457"/>
                </c:manualLayout>
              </c:layout>
              <c:showLegendKey val="0"/>
              <c:showVal val="0"/>
              <c:showCatName val="0"/>
              <c:showSerName val="0"/>
              <c:showPercent val="1"/>
              <c:showBubbleSize val="0"/>
            </c:dLbl>
            <c:dLbl>
              <c:idx val="1"/>
              <c:delete val="1"/>
            </c:dLbl>
            <c:txPr>
              <a:bodyPr/>
              <a:lstStyle/>
              <a:p>
                <a:pPr>
                  <a:defRPr sz="2800" baseline="0">
                    <a:solidFill>
                      <a:schemeClr val="bg1"/>
                    </a:solidFill>
                  </a:defRPr>
                </a:pPr>
                <a:endParaRPr lang="nb-NO"/>
              </a:p>
            </c:txPr>
            <c:showLegendKey val="0"/>
            <c:showVal val="0"/>
            <c:showCatName val="0"/>
            <c:showSerName val="0"/>
            <c:showPercent val="1"/>
            <c:showBubbleSize val="0"/>
            <c:showLeaderLines val="1"/>
          </c:dLbls>
          <c:cat>
            <c:strRef>
              <c:f>'Ark1'!$I$4:$I$5</c:f>
              <c:strCache>
                <c:ptCount val="2"/>
                <c:pt idx="0">
                  <c:v>Funksjonsnedsettelse</c:v>
                </c:pt>
                <c:pt idx="1">
                  <c:v>Innbyggere mellom 16-66</c:v>
                </c:pt>
              </c:strCache>
            </c:strRef>
          </c:cat>
          <c:val>
            <c:numRef>
              <c:f>'Ark1'!$J$4:$J$5</c:f>
              <c:numCache>
                <c:formatCode>#,##0</c:formatCode>
                <c:ptCount val="2"/>
                <c:pt idx="0">
                  <c:v>567134.51800000004</c:v>
                </c:pt>
                <c:pt idx="1">
                  <c:v>2849338.4819999998</c:v>
                </c:pt>
              </c:numCache>
            </c:numRef>
          </c:val>
        </c:ser>
        <c:ser>
          <c:idx val="0"/>
          <c:order val="0"/>
          <c:dLbls>
            <c:showLegendKey val="0"/>
            <c:showVal val="0"/>
            <c:showCatName val="0"/>
            <c:showSerName val="0"/>
            <c:showPercent val="1"/>
            <c:showBubbleSize val="0"/>
            <c:showLeaderLines val="1"/>
          </c:dLbls>
          <c:cat>
            <c:strRef>
              <c:f>'Ark1'!$I$4:$I$5</c:f>
              <c:strCache>
                <c:ptCount val="2"/>
                <c:pt idx="0">
                  <c:v>Funksjonsnedsettelse</c:v>
                </c:pt>
                <c:pt idx="1">
                  <c:v>Innbyggere mellom 16-66</c:v>
                </c:pt>
              </c:strCache>
            </c:strRef>
          </c:cat>
          <c:val>
            <c:numRef>
              <c:f>'Ark1'!$J$4:$J$5</c:f>
              <c:numCache>
                <c:formatCode>#,##0</c:formatCode>
                <c:ptCount val="2"/>
                <c:pt idx="0">
                  <c:v>567134.51800000004</c:v>
                </c:pt>
                <c:pt idx="1">
                  <c:v>2849338.4819999998</c:v>
                </c:pt>
              </c:numCache>
            </c:numRef>
          </c:val>
        </c:ser>
        <c:dLbls>
          <c:showLegendKey val="0"/>
          <c:showVal val="0"/>
          <c:showCatName val="0"/>
          <c:showSerName val="0"/>
          <c:showPercent val="1"/>
          <c:showBubbleSize val="0"/>
          <c:showLeaderLines val="1"/>
        </c:dLbls>
      </c:pie3D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3622625030343122E-5"/>
          <c:y val="5.0863012088498364E-3"/>
          <c:w val="0.6483325996996554"/>
          <c:h val="0.99491369879115021"/>
        </c:manualLayout>
      </c:layout>
      <c:pie3DChart>
        <c:varyColors val="1"/>
        <c:ser>
          <c:idx val="0"/>
          <c:order val="0"/>
          <c:tx>
            <c:strRef>
              <c:f>'Ark1'!$B$1</c:f>
              <c:strCache>
                <c:ptCount val="1"/>
                <c:pt idx="0">
                  <c:v>Kolonne1</c:v>
                </c:pt>
              </c:strCache>
            </c:strRef>
          </c:tx>
          <c:spPr>
            <a:solidFill>
              <a:schemeClr val="bg1">
                <a:lumMod val="65000"/>
              </a:schemeClr>
            </a:solidFill>
          </c:spPr>
          <c:dPt>
            <c:idx val="0"/>
            <c:bubble3D val="0"/>
            <c:spPr>
              <a:solidFill>
                <a:srgbClr val="C64673"/>
              </a:solidFill>
            </c:spPr>
          </c:dPt>
          <c:dPt>
            <c:idx val="1"/>
            <c:bubble3D val="0"/>
            <c:spPr>
              <a:solidFill>
                <a:schemeClr val="bg1">
                  <a:lumMod val="75000"/>
                </a:schemeClr>
              </a:solidFill>
            </c:spPr>
          </c:dPt>
          <c:dLbls>
            <c:dLbl>
              <c:idx val="0"/>
              <c:layout>
                <c:manualLayout>
                  <c:x val="-0.22113574682178172"/>
                  <c:y val="3.7612528956152469E-2"/>
                </c:manualLayout>
              </c:layout>
              <c:showLegendKey val="0"/>
              <c:showVal val="0"/>
              <c:showCatName val="0"/>
              <c:showSerName val="0"/>
              <c:showPercent val="1"/>
              <c:showBubbleSize val="0"/>
            </c:dLbl>
            <c:dLbl>
              <c:idx val="1"/>
              <c:delete val="1"/>
            </c:dLbl>
            <c:dLbl>
              <c:idx val="2"/>
              <c:delete val="1"/>
            </c:dLbl>
            <c:txPr>
              <a:bodyPr/>
              <a:lstStyle/>
              <a:p>
                <a:pPr>
                  <a:defRPr sz="2800">
                    <a:solidFill>
                      <a:schemeClr val="bg1"/>
                    </a:solidFill>
                  </a:defRPr>
                </a:pPr>
                <a:endParaRPr lang="nb-NO"/>
              </a:p>
            </c:txPr>
            <c:showLegendKey val="0"/>
            <c:showVal val="0"/>
            <c:showCatName val="0"/>
            <c:showSerName val="0"/>
            <c:showPercent val="1"/>
            <c:showBubbleSize val="0"/>
            <c:showLeaderLines val="1"/>
          </c:dLbls>
          <c:cat>
            <c:strRef>
              <c:f>'Ark1'!$A$2:$A$4</c:f>
              <c:strCache>
                <c:ptCount val="3"/>
                <c:pt idx="0">
                  <c:v>Den viktigaste/blant dei viktigaste</c:v>
                </c:pt>
                <c:pt idx="1">
                  <c:v>Like viktig som andre </c:v>
                </c:pt>
                <c:pt idx="2">
                  <c:v>Mindre viktig enn andre </c:v>
                </c:pt>
              </c:strCache>
            </c:strRef>
          </c:cat>
          <c:val>
            <c:numRef>
              <c:f>'Ark1'!$B$2:$B$4</c:f>
              <c:numCache>
                <c:formatCode>0%</c:formatCode>
                <c:ptCount val="3"/>
                <c:pt idx="0">
                  <c:v>0.43</c:v>
                </c:pt>
                <c:pt idx="1">
                  <c:v>0.34</c:v>
                </c:pt>
                <c:pt idx="2">
                  <c:v>0.23</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65034360768910038"/>
          <c:y val="0.12891994647426333"/>
          <c:w val="0.33859381587459392"/>
          <c:h val="0.70197059701087694"/>
        </c:manualLayout>
      </c:layout>
      <c:overlay val="0"/>
    </c:legend>
    <c:plotVisOnly val="1"/>
    <c:dispBlanksAs val="gap"/>
    <c:showDLblsOverMax val="0"/>
  </c:chart>
  <c:txPr>
    <a:bodyPr/>
    <a:lstStyle/>
    <a:p>
      <a:pPr>
        <a:defRPr sz="1800"/>
      </a:pPr>
      <a:endParaRPr lang="nb-NO"/>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30"/>
      <c:rotY val="50"/>
      <c:rAngAx val="0"/>
      <c:perspective val="30"/>
    </c:view3D>
    <c:floor>
      <c:thickness val="0"/>
    </c:floor>
    <c:sideWall>
      <c:thickness val="0"/>
    </c:sideWall>
    <c:backWall>
      <c:thickness val="0"/>
    </c:backWall>
    <c:plotArea>
      <c:layout/>
      <c:pie3DChart>
        <c:varyColors val="1"/>
        <c:ser>
          <c:idx val="1"/>
          <c:order val="1"/>
          <c:spPr>
            <a:solidFill>
              <a:srgbClr val="C64673"/>
            </a:solidFill>
          </c:spPr>
          <c:dPt>
            <c:idx val="1"/>
            <c:bubble3D val="0"/>
            <c:spPr>
              <a:solidFill>
                <a:schemeClr val="bg1">
                  <a:lumMod val="65000"/>
                </a:schemeClr>
              </a:solidFill>
            </c:spPr>
          </c:dPt>
          <c:dLbls>
            <c:dLbl>
              <c:idx val="0"/>
              <c:layout>
                <c:manualLayout>
                  <c:x val="-0.11928696412948381"/>
                  <c:y val="-4.7197213757436594E-2"/>
                </c:manualLayout>
              </c:layout>
              <c:tx>
                <c:rich>
                  <a:bodyPr/>
                  <a:lstStyle/>
                  <a:p>
                    <a:r>
                      <a:rPr lang="en-US" sz="2800" dirty="0" smtClean="0">
                        <a:solidFill>
                          <a:schemeClr val="bg1"/>
                        </a:solidFill>
                      </a:rPr>
                      <a:t>24 </a:t>
                    </a:r>
                    <a:r>
                      <a:rPr lang="en-US" sz="2800" dirty="0">
                        <a:solidFill>
                          <a:schemeClr val="bg1"/>
                        </a:solidFill>
                      </a:rPr>
                      <a:t>%</a:t>
                    </a:r>
                  </a:p>
                </c:rich>
              </c:tx>
              <c:showLegendKey val="0"/>
              <c:showVal val="0"/>
              <c:showCatName val="1"/>
              <c:showSerName val="0"/>
              <c:showPercent val="1"/>
              <c:showBubbleSize val="0"/>
            </c:dLbl>
            <c:dLbl>
              <c:idx val="1"/>
              <c:delete val="1"/>
            </c:dLbl>
            <c:txPr>
              <a:bodyPr/>
              <a:lstStyle/>
              <a:p>
                <a:pPr>
                  <a:defRPr sz="2400"/>
                </a:pPr>
                <a:endParaRPr lang="nb-NO"/>
              </a:p>
            </c:txPr>
            <c:showLegendKey val="0"/>
            <c:showVal val="0"/>
            <c:showCatName val="1"/>
            <c:showSerName val="0"/>
            <c:showPercent val="1"/>
            <c:showBubbleSize val="0"/>
            <c:showLeaderLines val="1"/>
          </c:dLbls>
          <c:cat>
            <c:strRef>
              <c:f>'Ark1'!$I$8:$I$9</c:f>
              <c:strCache>
                <c:ptCount val="2"/>
                <c:pt idx="0">
                  <c:v>Innlogginger 19. mars</c:v>
                </c:pt>
                <c:pt idx="1">
                  <c:v>Innbyggere</c:v>
                </c:pt>
              </c:strCache>
            </c:strRef>
          </c:cat>
          <c:val>
            <c:numRef>
              <c:f>'Ark1'!$J$8:$J$9</c:f>
              <c:numCache>
                <c:formatCode>#,##0</c:formatCode>
                <c:ptCount val="2"/>
                <c:pt idx="0">
                  <c:v>1000000</c:v>
                </c:pt>
                <c:pt idx="1">
                  <c:v>3115195</c:v>
                </c:pt>
              </c:numCache>
            </c:numRef>
          </c:val>
        </c:ser>
        <c:ser>
          <c:idx val="0"/>
          <c:order val="0"/>
          <c:dLbls>
            <c:showLegendKey val="0"/>
            <c:showVal val="0"/>
            <c:showCatName val="1"/>
            <c:showSerName val="0"/>
            <c:showPercent val="1"/>
            <c:showBubbleSize val="0"/>
            <c:showLeaderLines val="1"/>
          </c:dLbls>
          <c:cat>
            <c:strRef>
              <c:f>'Ark1'!$I$8:$I$9</c:f>
              <c:strCache>
                <c:ptCount val="2"/>
                <c:pt idx="0">
                  <c:v>Innlogginger 19. mars</c:v>
                </c:pt>
                <c:pt idx="1">
                  <c:v>Innbyggere</c:v>
                </c:pt>
              </c:strCache>
            </c:strRef>
          </c:cat>
          <c:val>
            <c:numRef>
              <c:f>'Ark1'!$J$4:$J$5</c:f>
              <c:numCache>
                <c:formatCode>#,##0</c:formatCode>
                <c:ptCount val="2"/>
                <c:pt idx="0">
                  <c:v>567134.51800000004</c:v>
                </c:pt>
                <c:pt idx="1">
                  <c:v>2849338.4819999998</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CD94593C-6694-4C4B-B1B6-F770E8042A5E}" type="datetime1">
              <a:rPr lang="nb-NO"/>
              <a:pPr/>
              <a:t>04.04.2014</a:t>
            </a:fld>
            <a:endParaRPr lang="nb-NO"/>
          </a:p>
        </p:txBody>
      </p:sp>
      <p:sp>
        <p:nvSpPr>
          <p:cNvPr id="4" name="Footer Placeholder 3"/>
          <p:cNvSpPr>
            <a:spLocks noGrp="1"/>
          </p:cNvSpPr>
          <p:nvPr>
            <p:ph type="ftr" sz="quarter" idx="2"/>
          </p:nvPr>
        </p:nvSpPr>
        <p:spPr>
          <a:xfrm>
            <a:off x="0" y="9428583"/>
            <a:ext cx="2945659" cy="496332"/>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54725FF5-C1AC-440A-8276-6E39B05C02B6}" type="slidenum">
              <a:rPr lang="nb-NO"/>
              <a:pPr/>
              <a:t>‹#›</a:t>
            </a:fld>
            <a:endParaRPr lang="nb-NO"/>
          </a:p>
        </p:txBody>
      </p:sp>
    </p:spTree>
    <p:extLst>
      <p:ext uri="{BB962C8B-B14F-4D97-AF65-F5344CB8AC3E}">
        <p14:creationId xmlns:p14="http://schemas.microsoft.com/office/powerpoint/2010/main" val="31553730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FDBB6389-89B6-40F8-AD6C-D6B18A062565}" type="datetime1">
              <a:rPr lang="nb-NO"/>
              <a:pPr/>
              <a:t>04.04.2014</a:t>
            </a:fld>
            <a:endParaRPr lang="nb-NO"/>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nb-NO" smtClean="0"/>
          </a:p>
        </p:txBody>
      </p:sp>
      <p:sp>
        <p:nvSpPr>
          <p:cNvPr id="5" name="Notes Placeholder 4"/>
          <p:cNvSpPr>
            <a:spLocks noGrp="1"/>
          </p:cNvSpPr>
          <p:nvPr>
            <p:ph type="body" sz="quarter" idx="3"/>
          </p:nvPr>
        </p:nvSpPr>
        <p:spPr>
          <a:xfrm>
            <a:off x="679768" y="4715153"/>
            <a:ext cx="5438140" cy="4466987"/>
          </a:xfrm>
          <a:prstGeom prst="rect">
            <a:avLst/>
          </a:prstGeom>
        </p:spPr>
        <p:txBody>
          <a:bodyPr vert="horz" wrap="square" lIns="91440" tIns="45720" rIns="91440" bIns="45720" numCol="1" anchor="t" anchorCtr="0" compatLnSpc="1">
            <a:prstTxWarp prst="textNoShape">
              <a:avLst/>
            </a:prstTxWarp>
            <a:normAutofit/>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BB2D9F30-BE86-4E31-A4D2-52D65D10ADE3}" type="slidenum">
              <a:rPr lang="nb-NO"/>
              <a:pPr/>
              <a:t>‹#›</a:t>
            </a:fld>
            <a:endParaRPr lang="nb-NO"/>
          </a:p>
        </p:txBody>
      </p:sp>
    </p:spTree>
    <p:extLst>
      <p:ext uri="{BB962C8B-B14F-4D97-AF65-F5344CB8AC3E}">
        <p14:creationId xmlns:p14="http://schemas.microsoft.com/office/powerpoint/2010/main" val="289634418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37"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37"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37"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3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6"/>
          <p:cNvSpPr>
            <a:spLocks noGrp="1" noRot="1" noChangeAspect="1" noTextEdit="1"/>
          </p:cNvSpPr>
          <p:nvPr>
            <p:ph type="sldImg"/>
          </p:nvPr>
        </p:nvSpPr>
        <p:spPr bwMode="auto">
          <a:noFill/>
          <a:ln>
            <a:solidFill>
              <a:srgbClr val="000000"/>
            </a:solidFill>
            <a:miter lim="800000"/>
            <a:headEnd/>
            <a:tailEnd/>
          </a:ln>
        </p:spPr>
      </p:sp>
      <p:sp>
        <p:nvSpPr>
          <p:cNvPr id="19459" name="Rectangle 1027"/>
          <p:cNvSpPr>
            <a:spLocks noGrp="1"/>
          </p:cNvSpPr>
          <p:nvPr>
            <p:ph type="body" idx="1"/>
          </p:nvPr>
        </p:nvSpPr>
        <p:spPr bwMode="auto">
          <a:noFill/>
        </p:spPr>
        <p:txBody>
          <a:bodyPr/>
          <a:lstStyle/>
          <a:p>
            <a:pPr eaLnBrk="1" hangingPunct="1"/>
            <a:r>
              <a:rPr lang="en-US" dirty="0" err="1" smtClean="0"/>
              <a:t>Presentere</a:t>
            </a:r>
            <a:r>
              <a:rPr lang="en-US" baseline="0" dirty="0" smtClean="0"/>
              <a:t> </a:t>
            </a:r>
            <a:r>
              <a:rPr lang="en-US" baseline="0" dirty="0" err="1" smtClean="0"/>
              <a:t>seg</a:t>
            </a:r>
            <a:r>
              <a:rPr lang="en-US" baseline="0" dirty="0" smtClean="0"/>
              <a:t> </a:t>
            </a:r>
            <a:r>
              <a:rPr lang="en-US" baseline="0" dirty="0" err="1" smtClean="0"/>
              <a:t>sjølv</a:t>
            </a:r>
            <a:r>
              <a:rPr lang="en-US" baseline="0" dirty="0" smtClean="0"/>
              <a:t>:</a:t>
            </a:r>
          </a:p>
          <a:p>
            <a:pPr eaLnBrk="1" hangingPunct="1"/>
            <a:endParaRPr lang="en-US" baseline="0" dirty="0" smtClean="0"/>
          </a:p>
          <a:p>
            <a:pPr marL="171450" indent="-171450" eaLnBrk="1" hangingPunct="1">
              <a:buFont typeface="Arial" panose="020B0604020202020204" pitchFamily="34" charset="0"/>
              <a:buChar char="•"/>
            </a:pPr>
            <a:r>
              <a:rPr lang="en-US" b="0" baseline="0" dirty="0" err="1" smtClean="0"/>
              <a:t>Takke</a:t>
            </a:r>
            <a:r>
              <a:rPr lang="en-US" b="0" baseline="0" dirty="0" smtClean="0"/>
              <a:t> for </a:t>
            </a:r>
            <a:r>
              <a:rPr lang="en-US" b="0" baseline="0" dirty="0" err="1" smtClean="0"/>
              <a:t>introduksjonen</a:t>
            </a:r>
            <a:endParaRPr lang="en-US" b="0" baseline="0" dirty="0" smtClean="0"/>
          </a:p>
          <a:p>
            <a:pPr marL="171450" indent="-171450" eaLnBrk="1" hangingPunct="1">
              <a:buFont typeface="Arial" panose="020B0604020202020204" pitchFamily="34" charset="0"/>
              <a:buChar char="•"/>
            </a:pPr>
            <a:r>
              <a:rPr lang="en-US" b="0" baseline="0" dirty="0" smtClean="0"/>
              <a:t>Vi </a:t>
            </a:r>
            <a:r>
              <a:rPr lang="en-US" b="0" baseline="0" dirty="0" err="1" smtClean="0"/>
              <a:t>er</a:t>
            </a:r>
            <a:r>
              <a:rPr lang="en-US" b="0" baseline="0" dirty="0" smtClean="0"/>
              <a:t> </a:t>
            </a:r>
            <a:r>
              <a:rPr lang="en-US" b="0" baseline="0" dirty="0" err="1" smtClean="0"/>
              <a:t>kjempeglad</a:t>
            </a:r>
            <a:r>
              <a:rPr lang="en-US" b="0" baseline="0" dirty="0" smtClean="0"/>
              <a:t> for å </a:t>
            </a:r>
            <a:r>
              <a:rPr lang="en-US" b="0" baseline="0" dirty="0" err="1" smtClean="0"/>
              <a:t>vere</a:t>
            </a:r>
            <a:r>
              <a:rPr lang="en-US" b="0" baseline="0" dirty="0" smtClean="0"/>
              <a:t> </a:t>
            </a:r>
            <a:r>
              <a:rPr lang="en-US" b="0" baseline="0" dirty="0" err="1" smtClean="0"/>
              <a:t>invitert</a:t>
            </a:r>
            <a:r>
              <a:rPr lang="en-US" b="0" baseline="0" dirty="0" smtClean="0"/>
              <a:t> her </a:t>
            </a:r>
            <a:r>
              <a:rPr lang="en-US" b="0" baseline="0" dirty="0" err="1" smtClean="0"/>
              <a:t>i</a:t>
            </a:r>
            <a:r>
              <a:rPr lang="en-US" b="0" baseline="0" dirty="0" smtClean="0"/>
              <a:t> dag</a:t>
            </a:r>
          </a:p>
          <a:p>
            <a:pPr marL="171450" indent="-171450" eaLnBrk="1" hangingPunct="1">
              <a:buFont typeface="Arial" panose="020B0604020202020204" pitchFamily="34" charset="0"/>
              <a:buChar char="•"/>
            </a:pPr>
            <a:r>
              <a:rPr lang="en-US" b="0" baseline="0" dirty="0" err="1" smtClean="0"/>
              <a:t>Det</a:t>
            </a:r>
            <a:r>
              <a:rPr lang="en-US" b="0" baseline="0" dirty="0" smtClean="0"/>
              <a:t> </a:t>
            </a:r>
            <a:r>
              <a:rPr lang="en-US" b="0" baseline="0" dirty="0" err="1" smtClean="0"/>
              <a:t>var</a:t>
            </a:r>
            <a:r>
              <a:rPr lang="en-US" b="0" baseline="0" dirty="0" smtClean="0"/>
              <a:t> </a:t>
            </a:r>
            <a:r>
              <a:rPr lang="en-US" b="0" baseline="0" dirty="0" err="1" smtClean="0"/>
              <a:t>veldig</a:t>
            </a:r>
            <a:r>
              <a:rPr lang="en-US" b="0" baseline="0" dirty="0" smtClean="0"/>
              <a:t> </a:t>
            </a:r>
            <a:r>
              <a:rPr lang="en-US" b="0" baseline="0" dirty="0" err="1" smtClean="0"/>
              <a:t>spennande</a:t>
            </a:r>
            <a:r>
              <a:rPr lang="en-US" b="0" baseline="0" dirty="0" smtClean="0"/>
              <a:t> å </a:t>
            </a:r>
            <a:r>
              <a:rPr lang="en-US" b="0" baseline="0" dirty="0" err="1" smtClean="0"/>
              <a:t>høyre</a:t>
            </a:r>
            <a:r>
              <a:rPr lang="en-US" b="0" baseline="0" dirty="0" smtClean="0"/>
              <a:t> Mr. Marcella no I </a:t>
            </a:r>
            <a:r>
              <a:rPr lang="en-US" b="0" baseline="0" dirty="0" err="1" smtClean="0"/>
              <a:t>stad</a:t>
            </a:r>
            <a:r>
              <a:rPr lang="en-US" b="0" baseline="0" dirty="0" smtClean="0"/>
              <a:t> – </a:t>
            </a:r>
            <a:r>
              <a:rPr lang="en-US" b="0" baseline="0" dirty="0" err="1" smtClean="0"/>
              <a:t>det</a:t>
            </a:r>
            <a:r>
              <a:rPr lang="en-US" b="0" baseline="0" dirty="0" smtClean="0"/>
              <a:t> </a:t>
            </a:r>
            <a:r>
              <a:rPr lang="en-US" b="0" baseline="0" dirty="0" err="1" smtClean="0"/>
              <a:t>gav</a:t>
            </a:r>
            <a:r>
              <a:rPr lang="en-US" b="0" baseline="0" dirty="0" smtClean="0"/>
              <a:t> </a:t>
            </a:r>
            <a:r>
              <a:rPr lang="en-US" b="0" baseline="0" dirty="0" err="1" smtClean="0"/>
              <a:t>gode</a:t>
            </a:r>
            <a:r>
              <a:rPr lang="en-US" b="0" baseline="0" dirty="0" smtClean="0"/>
              <a:t> </a:t>
            </a:r>
            <a:r>
              <a:rPr lang="en-US" b="0" baseline="0" dirty="0" err="1" smtClean="0"/>
              <a:t>innspel</a:t>
            </a:r>
            <a:r>
              <a:rPr lang="en-US" b="0" baseline="0" dirty="0" smtClean="0"/>
              <a:t> </a:t>
            </a:r>
            <a:r>
              <a:rPr lang="en-US" b="0" baseline="0" dirty="0" err="1" smtClean="0"/>
              <a:t>og</a:t>
            </a:r>
            <a:r>
              <a:rPr lang="en-US" b="0" baseline="0" dirty="0" smtClean="0"/>
              <a:t> </a:t>
            </a:r>
            <a:r>
              <a:rPr lang="en-US" b="0" baseline="0" dirty="0" err="1" smtClean="0"/>
              <a:t>inspirasjon</a:t>
            </a:r>
            <a:r>
              <a:rPr lang="en-US" b="0" baseline="0" dirty="0" smtClean="0"/>
              <a:t> </a:t>
            </a:r>
            <a:r>
              <a:rPr lang="en-US" b="0" baseline="0" dirty="0" err="1" smtClean="0"/>
              <a:t>framover</a:t>
            </a:r>
            <a:r>
              <a:rPr lang="en-US" b="0" baseline="0" dirty="0" smtClean="0"/>
              <a:t>.</a:t>
            </a:r>
          </a:p>
          <a:p>
            <a:pPr marL="171450" indent="-171450" eaLnBrk="1" hangingPunct="1">
              <a:buFont typeface="Arial" panose="020B0604020202020204" pitchFamily="34" charset="0"/>
              <a:buChar char="•"/>
            </a:pPr>
            <a:endParaRPr lang="en-US" b="0" baseline="0" dirty="0" smtClean="0"/>
          </a:p>
          <a:p>
            <a:pPr marL="171450" indent="-171450" eaLnBrk="1" hangingPunct="1">
              <a:buFont typeface="Arial" panose="020B0604020202020204" pitchFamily="34" charset="0"/>
              <a:buChar char="•"/>
            </a:pPr>
            <a:r>
              <a:rPr lang="en-US" b="1" baseline="0" dirty="0" err="1" smtClean="0"/>
              <a:t>Eg</a:t>
            </a:r>
            <a:r>
              <a:rPr lang="en-US" b="1" baseline="0" dirty="0" smtClean="0"/>
              <a:t> </a:t>
            </a:r>
            <a:r>
              <a:rPr lang="en-US" b="1" baseline="0" dirty="0" err="1" smtClean="0"/>
              <a:t>heiter</a:t>
            </a:r>
            <a:r>
              <a:rPr lang="en-US" b="1" baseline="0" dirty="0" smtClean="0"/>
              <a:t> Malin Rygg, </a:t>
            </a:r>
          </a:p>
          <a:p>
            <a:pPr marL="171450" indent="-171450" eaLnBrk="1" hangingPunct="1">
              <a:buFont typeface="Arial" panose="020B0604020202020204" pitchFamily="34" charset="0"/>
              <a:buChar char="•"/>
            </a:pPr>
            <a:r>
              <a:rPr lang="en-US" b="1" baseline="0" dirty="0" err="1" smtClean="0"/>
              <a:t>Og</a:t>
            </a:r>
            <a:r>
              <a:rPr lang="en-US" b="1" baseline="0" dirty="0" smtClean="0"/>
              <a:t> </a:t>
            </a:r>
            <a:r>
              <a:rPr lang="en-US" b="1" baseline="0" dirty="0" err="1" smtClean="0"/>
              <a:t>eg</a:t>
            </a:r>
            <a:r>
              <a:rPr lang="en-US" b="1" baseline="0" dirty="0" smtClean="0"/>
              <a:t> </a:t>
            </a:r>
            <a:r>
              <a:rPr lang="en-US" b="1" baseline="0" dirty="0" err="1" smtClean="0"/>
              <a:t>er</a:t>
            </a:r>
            <a:r>
              <a:rPr lang="en-US" b="1" baseline="0" dirty="0" smtClean="0"/>
              <a:t> her </a:t>
            </a:r>
            <a:r>
              <a:rPr lang="en-US" b="1" baseline="0" dirty="0" err="1" smtClean="0"/>
              <a:t>frå</a:t>
            </a:r>
            <a:r>
              <a:rPr lang="en-US" b="1" baseline="0" dirty="0" smtClean="0"/>
              <a:t> </a:t>
            </a:r>
            <a:r>
              <a:rPr lang="en-US" b="1" baseline="0" dirty="0" err="1" smtClean="0"/>
              <a:t>Tilsyn</a:t>
            </a:r>
            <a:r>
              <a:rPr lang="en-US" b="1" baseline="0" dirty="0" smtClean="0"/>
              <a:t> for universell utforming </a:t>
            </a:r>
            <a:r>
              <a:rPr lang="en-US" b="1" baseline="0" dirty="0" err="1" smtClean="0"/>
              <a:t>av</a:t>
            </a:r>
            <a:r>
              <a:rPr lang="en-US" b="1" baseline="0" dirty="0" smtClean="0"/>
              <a:t> IKT </a:t>
            </a:r>
            <a:r>
              <a:rPr lang="en-US" b="1" baseline="0" dirty="0" err="1" smtClean="0"/>
              <a:t>i</a:t>
            </a:r>
            <a:r>
              <a:rPr lang="en-US" b="1" baseline="0" dirty="0" smtClean="0"/>
              <a:t> </a:t>
            </a:r>
            <a:r>
              <a:rPr lang="en-US" b="1" baseline="0" dirty="0" err="1" smtClean="0"/>
              <a:t>Norge</a:t>
            </a:r>
            <a:endParaRPr lang="en-US" b="1" baseline="0" dirty="0" smtClean="0"/>
          </a:p>
          <a:p>
            <a:pPr marL="171450" indent="-171450" eaLnBrk="1" hangingPunct="1">
              <a:buFont typeface="Arial" panose="020B0604020202020204" pitchFamily="34" charset="0"/>
              <a:buChar char="•"/>
            </a:pPr>
            <a:r>
              <a:rPr lang="en-US" b="1" baseline="0" dirty="0" smtClean="0"/>
              <a:t>Vi </a:t>
            </a:r>
            <a:r>
              <a:rPr lang="en-US" b="1" baseline="0" dirty="0" err="1" smtClean="0"/>
              <a:t>er</a:t>
            </a:r>
            <a:r>
              <a:rPr lang="en-US" b="1" baseline="0" dirty="0" smtClean="0"/>
              <a:t> </a:t>
            </a:r>
            <a:r>
              <a:rPr lang="en-US" b="1" baseline="0" dirty="0" err="1" smtClean="0"/>
              <a:t>ein</a:t>
            </a:r>
            <a:r>
              <a:rPr lang="en-US" b="1" baseline="0" dirty="0" smtClean="0"/>
              <a:t> del </a:t>
            </a:r>
            <a:r>
              <a:rPr lang="en-US" b="1" baseline="0" dirty="0" err="1" smtClean="0"/>
              <a:t>av</a:t>
            </a:r>
            <a:r>
              <a:rPr lang="en-US" b="1" baseline="0" dirty="0" smtClean="0"/>
              <a:t> </a:t>
            </a:r>
            <a:r>
              <a:rPr lang="en-US" b="1" baseline="0" dirty="0" err="1" smtClean="0"/>
              <a:t>Direktoratet</a:t>
            </a:r>
            <a:r>
              <a:rPr lang="en-US" b="1" baseline="0" dirty="0" smtClean="0"/>
              <a:t> for </a:t>
            </a:r>
            <a:r>
              <a:rPr lang="en-US" b="1" baseline="0" dirty="0" err="1" smtClean="0"/>
              <a:t>forvaltning</a:t>
            </a:r>
            <a:r>
              <a:rPr lang="en-US" b="1" baseline="0" dirty="0" smtClean="0"/>
              <a:t> </a:t>
            </a:r>
            <a:r>
              <a:rPr lang="en-US" b="1" baseline="0" dirty="0" err="1" smtClean="0"/>
              <a:t>og</a:t>
            </a:r>
            <a:r>
              <a:rPr lang="en-US" b="1" baseline="0" dirty="0" smtClean="0"/>
              <a:t> IKT (</a:t>
            </a:r>
            <a:r>
              <a:rPr lang="en-US" b="1" baseline="0" dirty="0" err="1" smtClean="0"/>
              <a:t>Difi</a:t>
            </a:r>
            <a:r>
              <a:rPr lang="en-US" b="1" baseline="0" dirty="0" smtClean="0"/>
              <a:t>).</a:t>
            </a:r>
          </a:p>
          <a:p>
            <a:pPr marL="171450" indent="-171450" eaLnBrk="1" hangingPunct="1">
              <a:buFont typeface="Arial" panose="020B0604020202020204" pitchFamily="34" charset="0"/>
              <a:buChar char="•"/>
            </a:pPr>
            <a:endParaRPr lang="en-US" b="1" baseline="0" dirty="0" smtClean="0"/>
          </a:p>
          <a:p>
            <a:pPr marL="171450" indent="-171450" eaLnBrk="1" hangingPunct="1">
              <a:buFont typeface="Arial" panose="020B0604020202020204" pitchFamily="34" charset="0"/>
              <a:buChar char="•"/>
            </a:pPr>
            <a:r>
              <a:rPr lang="en-US" b="1" baseline="0" dirty="0" err="1" smtClean="0"/>
              <a:t>eg</a:t>
            </a:r>
            <a:r>
              <a:rPr lang="en-US" b="1" baseline="0" dirty="0" smtClean="0"/>
              <a:t> </a:t>
            </a:r>
            <a:r>
              <a:rPr lang="en-US" b="1" baseline="0" dirty="0" err="1" smtClean="0"/>
              <a:t>er</a:t>
            </a:r>
            <a:r>
              <a:rPr lang="en-US" b="1" baseline="0" dirty="0" smtClean="0"/>
              <a:t> her for å </a:t>
            </a:r>
            <a:r>
              <a:rPr lang="en-US" b="1" baseline="0" dirty="0" err="1" smtClean="0"/>
              <a:t>snakke</a:t>
            </a:r>
            <a:r>
              <a:rPr lang="en-US" b="1" baseline="0" dirty="0" smtClean="0"/>
              <a:t> </a:t>
            </a:r>
            <a:r>
              <a:rPr lang="en-US" b="1" baseline="0" dirty="0" err="1" smtClean="0"/>
              <a:t>om</a:t>
            </a:r>
            <a:r>
              <a:rPr lang="en-US" b="1" baseline="0" dirty="0" smtClean="0"/>
              <a:t> </a:t>
            </a:r>
            <a:r>
              <a:rPr lang="en-US" b="1" baseline="0" dirty="0" err="1" smtClean="0"/>
              <a:t>kva</a:t>
            </a:r>
            <a:r>
              <a:rPr lang="en-US" b="1" baseline="0" dirty="0" smtClean="0"/>
              <a:t> </a:t>
            </a:r>
            <a:r>
              <a:rPr lang="en-US" b="1" baseline="0" dirty="0" err="1" smtClean="0"/>
              <a:t>Norge</a:t>
            </a:r>
            <a:r>
              <a:rPr lang="en-US" b="1" baseline="0" dirty="0" smtClean="0"/>
              <a:t> </a:t>
            </a:r>
            <a:r>
              <a:rPr lang="en-US" b="1" baseline="0" dirty="0" err="1" smtClean="0"/>
              <a:t>har</a:t>
            </a:r>
            <a:r>
              <a:rPr lang="en-US" b="1" baseline="0" dirty="0" smtClean="0"/>
              <a:t> </a:t>
            </a:r>
            <a:r>
              <a:rPr lang="en-US" b="1" baseline="0" dirty="0" err="1" smtClean="0"/>
              <a:t>gjort</a:t>
            </a:r>
            <a:r>
              <a:rPr lang="en-US" b="1" baseline="0" dirty="0" smtClean="0"/>
              <a:t> </a:t>
            </a:r>
          </a:p>
          <a:p>
            <a:pPr marL="171450" indent="-171450" eaLnBrk="1" hangingPunct="1">
              <a:buFont typeface="Arial" panose="020B0604020202020204" pitchFamily="34" charset="0"/>
              <a:buChar char="•"/>
            </a:pPr>
            <a:r>
              <a:rPr lang="en-US" b="1" baseline="0" dirty="0" err="1" smtClean="0"/>
              <a:t>innan</a:t>
            </a:r>
            <a:r>
              <a:rPr lang="en-US" b="1" baseline="0" dirty="0" smtClean="0"/>
              <a:t> </a:t>
            </a:r>
            <a:r>
              <a:rPr lang="en-US" b="1" baseline="0" dirty="0" err="1" smtClean="0"/>
              <a:t>lovgivning</a:t>
            </a:r>
            <a:r>
              <a:rPr lang="en-US" b="1" baseline="0" dirty="0" smtClean="0"/>
              <a:t> </a:t>
            </a:r>
            <a:r>
              <a:rPr lang="en-US" b="1" baseline="0" dirty="0" err="1" smtClean="0"/>
              <a:t>på</a:t>
            </a:r>
            <a:r>
              <a:rPr lang="en-US" b="1" baseline="0" dirty="0" smtClean="0"/>
              <a:t> </a:t>
            </a:r>
            <a:r>
              <a:rPr lang="en-US" b="1" baseline="0" dirty="0" err="1" smtClean="0"/>
              <a:t>området</a:t>
            </a:r>
            <a:r>
              <a:rPr lang="en-US" b="1" baseline="0" dirty="0" smtClean="0"/>
              <a:t>  for </a:t>
            </a:r>
            <a:r>
              <a:rPr lang="en-US" b="1" baseline="0" dirty="0" err="1" smtClean="0"/>
              <a:t>universell</a:t>
            </a:r>
            <a:r>
              <a:rPr lang="en-US" b="1" baseline="0" dirty="0" smtClean="0"/>
              <a:t> utforming </a:t>
            </a:r>
            <a:r>
              <a:rPr lang="en-US" b="1" baseline="0" dirty="0" err="1" smtClean="0"/>
              <a:t>av</a:t>
            </a:r>
            <a:r>
              <a:rPr lang="en-US" b="1" baseline="0" dirty="0" smtClean="0"/>
              <a:t> IKT.</a:t>
            </a:r>
            <a:endParaRPr lang="en-US" b="1"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p:spPr>
      </p:sp>
      <p:sp>
        <p:nvSpPr>
          <p:cNvPr id="21507" name="Rectangle 3"/>
          <p:cNvSpPr>
            <a:spLocks noGrp="1"/>
          </p:cNvSpPr>
          <p:nvPr>
            <p:ph type="body" idx="1"/>
          </p:nvPr>
        </p:nvSpPr>
        <p:spPr bwMode="auto">
          <a:noFill/>
        </p:spPr>
        <p:txBody>
          <a:bodyPr/>
          <a:lstStyle/>
          <a:p>
            <a:pPr marL="171450" indent="-171450" eaLnBrk="1" hangingPunct="1">
              <a:buFont typeface="Arial" panose="020B0604020202020204" pitchFamily="34" charset="0"/>
              <a:buChar char="•"/>
            </a:pPr>
            <a:r>
              <a:rPr lang="en-US" b="1" dirty="0" err="1" smtClean="0"/>
              <a:t>Det</a:t>
            </a:r>
            <a:r>
              <a:rPr lang="en-US" b="1" dirty="0" smtClean="0"/>
              <a:t> </a:t>
            </a:r>
            <a:r>
              <a:rPr lang="en-US" b="1" dirty="0" err="1" smtClean="0"/>
              <a:t>er</a:t>
            </a:r>
            <a:r>
              <a:rPr lang="en-US" b="1" dirty="0" smtClean="0"/>
              <a:t> </a:t>
            </a:r>
            <a:r>
              <a:rPr lang="en-US" b="1" dirty="0" err="1" smtClean="0"/>
              <a:t>då</a:t>
            </a:r>
            <a:r>
              <a:rPr lang="en-US" b="1" baseline="0" dirty="0" smtClean="0"/>
              <a:t> vi </a:t>
            </a:r>
            <a:r>
              <a:rPr lang="en-US" b="1" baseline="0" dirty="0" err="1" smtClean="0"/>
              <a:t>seier</a:t>
            </a:r>
            <a:r>
              <a:rPr lang="en-US" b="1" baseline="0" dirty="0" smtClean="0"/>
              <a:t>: </a:t>
            </a:r>
            <a:r>
              <a:rPr lang="en-US" b="1" dirty="0" smtClean="0"/>
              <a:t>Mind the gap –</a:t>
            </a:r>
          </a:p>
          <a:p>
            <a:pPr marL="171450" indent="-171450" eaLnBrk="1" hangingPunct="1">
              <a:buFont typeface="Arial" panose="020B0604020202020204" pitchFamily="34" charset="0"/>
              <a:buChar char="•"/>
            </a:pPr>
            <a:endParaRPr lang="en-US" b="1" dirty="0" smtClean="0"/>
          </a:p>
          <a:p>
            <a:pPr marL="171450" indent="-171450" eaLnBrk="1" hangingPunct="1">
              <a:buFont typeface="Arial" panose="020B0604020202020204" pitchFamily="34" charset="0"/>
              <a:buChar char="•"/>
            </a:pPr>
            <a:r>
              <a:rPr lang="en-US" b="1" dirty="0" smtClean="0"/>
              <a:t>I </a:t>
            </a:r>
            <a:r>
              <a:rPr lang="en-US" b="1" dirty="0" err="1" smtClean="0"/>
              <a:t>eit</a:t>
            </a:r>
            <a:r>
              <a:rPr lang="en-US" b="1" dirty="0" smtClean="0"/>
              <a:t> </a:t>
            </a:r>
            <a:r>
              <a:rPr lang="en-US" b="1" baseline="0" dirty="0" err="1" smtClean="0"/>
              <a:t>perspektiv</a:t>
            </a:r>
            <a:r>
              <a:rPr lang="en-US" b="1" baseline="0" dirty="0" smtClean="0"/>
              <a:t> der </a:t>
            </a:r>
            <a:r>
              <a:rPr lang="en-US" b="1" baseline="0" dirty="0" err="1" smtClean="0"/>
              <a:t>nesten</a:t>
            </a:r>
            <a:r>
              <a:rPr lang="en-US" b="1" baseline="0" dirty="0" smtClean="0"/>
              <a:t> 1 </a:t>
            </a:r>
            <a:r>
              <a:rPr lang="en-US" b="1" baseline="0" dirty="0" err="1" smtClean="0"/>
              <a:t>av</a:t>
            </a:r>
            <a:r>
              <a:rPr lang="en-US" b="1" baseline="0" dirty="0" smtClean="0"/>
              <a:t> 5 </a:t>
            </a:r>
            <a:r>
              <a:rPr lang="en-US" b="1" baseline="0" dirty="0" err="1" smtClean="0"/>
              <a:t>har</a:t>
            </a:r>
            <a:r>
              <a:rPr lang="en-US" b="1" baseline="0" dirty="0" smtClean="0"/>
              <a:t> </a:t>
            </a:r>
            <a:r>
              <a:rPr lang="en-US" b="1" baseline="0" dirty="0" err="1" smtClean="0"/>
              <a:t>ein</a:t>
            </a:r>
            <a:r>
              <a:rPr lang="en-US" b="1" baseline="0" dirty="0" smtClean="0"/>
              <a:t> form for </a:t>
            </a:r>
            <a:r>
              <a:rPr lang="en-US" b="1" baseline="0" dirty="0" err="1" smtClean="0"/>
              <a:t>funksjonsnedsetting</a:t>
            </a:r>
            <a:r>
              <a:rPr lang="en-US" b="1" baseline="0" dirty="0" smtClean="0"/>
              <a:t>, </a:t>
            </a:r>
          </a:p>
          <a:p>
            <a:pPr marL="171450" indent="-171450" eaLnBrk="1" hangingPunct="1">
              <a:buFont typeface="Arial" panose="020B0604020202020204" pitchFamily="34" charset="0"/>
              <a:buChar char="•"/>
            </a:pPr>
            <a:r>
              <a:rPr lang="en-US" b="1" baseline="0" dirty="0" err="1" smtClean="0"/>
              <a:t>blir</a:t>
            </a:r>
            <a:r>
              <a:rPr lang="en-US" b="1" baseline="0" dirty="0" smtClean="0"/>
              <a:t> </a:t>
            </a:r>
            <a:r>
              <a:rPr lang="en-US" b="1" baseline="0" dirty="0" err="1" smtClean="0"/>
              <a:t>det</a:t>
            </a:r>
            <a:r>
              <a:rPr lang="en-US" b="1" baseline="0" dirty="0" smtClean="0"/>
              <a:t> </a:t>
            </a:r>
            <a:r>
              <a:rPr lang="en-US" b="1" baseline="0" dirty="0" err="1" smtClean="0"/>
              <a:t>ei</a:t>
            </a:r>
            <a:r>
              <a:rPr lang="en-US" b="1" baseline="0" dirty="0" smtClean="0"/>
              <a:t> </a:t>
            </a:r>
            <a:r>
              <a:rPr lang="en-US" b="1" baseline="0" dirty="0" err="1" smtClean="0"/>
              <a:t>viktig</a:t>
            </a:r>
            <a:r>
              <a:rPr lang="en-US" b="1" baseline="0" dirty="0" smtClean="0"/>
              <a:t> </a:t>
            </a:r>
            <a:r>
              <a:rPr lang="en-US" b="1" baseline="0" dirty="0" err="1" smtClean="0"/>
              <a:t>samfunnsoppgåve</a:t>
            </a:r>
            <a:r>
              <a:rPr lang="en-US" b="1" baseline="0" dirty="0" smtClean="0"/>
              <a:t> å </a:t>
            </a:r>
            <a:r>
              <a:rPr lang="en-US" b="1" baseline="0" dirty="0" err="1" smtClean="0"/>
              <a:t>passe</a:t>
            </a:r>
            <a:r>
              <a:rPr lang="en-US" b="1" dirty="0" smtClean="0"/>
              <a:t> </a:t>
            </a:r>
            <a:r>
              <a:rPr lang="en-US" b="1" dirty="0" err="1" smtClean="0"/>
              <a:t>på</a:t>
            </a:r>
            <a:r>
              <a:rPr lang="en-US" b="1" dirty="0" smtClean="0"/>
              <a:t> at </a:t>
            </a:r>
            <a:r>
              <a:rPr lang="en-US" b="1" dirty="0" err="1" smtClean="0"/>
              <a:t>det</a:t>
            </a:r>
            <a:r>
              <a:rPr lang="en-US" b="1" baseline="0" dirty="0" smtClean="0"/>
              <a:t> </a:t>
            </a:r>
            <a:r>
              <a:rPr lang="en-US" b="1" baseline="0" dirty="0" err="1" smtClean="0"/>
              <a:t>ikkje</a:t>
            </a:r>
            <a:r>
              <a:rPr lang="en-US" b="1" baseline="0" dirty="0" smtClean="0"/>
              <a:t> </a:t>
            </a:r>
            <a:r>
              <a:rPr lang="en-US" b="1" baseline="0" dirty="0" err="1" smtClean="0"/>
              <a:t>oppstår</a:t>
            </a:r>
            <a:r>
              <a:rPr lang="en-US" b="1" baseline="0" dirty="0" smtClean="0"/>
              <a:t> </a:t>
            </a:r>
            <a:r>
              <a:rPr lang="en-US" b="1" baseline="0" dirty="0" err="1" smtClean="0"/>
              <a:t>eit</a:t>
            </a:r>
            <a:r>
              <a:rPr lang="en-US" b="1" baseline="0" dirty="0" smtClean="0"/>
              <a:t> gap </a:t>
            </a:r>
            <a:r>
              <a:rPr lang="en-US" b="1" baseline="0" dirty="0" err="1" smtClean="0"/>
              <a:t>mellom</a:t>
            </a:r>
            <a:r>
              <a:rPr lang="en-US" b="1" baseline="0" dirty="0" smtClean="0"/>
              <a:t>: </a:t>
            </a:r>
          </a:p>
          <a:p>
            <a:pPr marL="171450" indent="-171450" eaLnBrk="1" hangingPunct="1">
              <a:buFont typeface="Arial" panose="020B0604020202020204" pitchFamily="34" charset="0"/>
              <a:buChar char="•"/>
            </a:pPr>
            <a:r>
              <a:rPr lang="en-US" b="1" baseline="0" dirty="0" err="1" smtClean="0"/>
              <a:t>kva</a:t>
            </a:r>
            <a:r>
              <a:rPr lang="en-US" b="1" baseline="0" dirty="0" smtClean="0"/>
              <a:t> </a:t>
            </a:r>
            <a:r>
              <a:rPr lang="en-US" b="1" baseline="0" dirty="0" err="1" smtClean="0"/>
              <a:t>krav</a:t>
            </a:r>
            <a:r>
              <a:rPr lang="en-US" b="1" baseline="0" dirty="0" smtClean="0"/>
              <a:t> </a:t>
            </a:r>
            <a:r>
              <a:rPr lang="en-US" b="1" baseline="0" dirty="0" err="1" smtClean="0"/>
              <a:t>samfunnet</a:t>
            </a:r>
            <a:r>
              <a:rPr lang="en-US" b="1" baseline="0" dirty="0" smtClean="0"/>
              <a:t> stiller  </a:t>
            </a:r>
            <a:r>
              <a:rPr lang="en-US" b="1" baseline="0" dirty="0" err="1" smtClean="0"/>
              <a:t>til</a:t>
            </a:r>
            <a:r>
              <a:rPr lang="en-US" b="1" baseline="0" dirty="0" smtClean="0"/>
              <a:t> digital </a:t>
            </a:r>
            <a:r>
              <a:rPr lang="en-US" b="1" baseline="0" dirty="0" err="1" smtClean="0"/>
              <a:t>deltaking</a:t>
            </a:r>
            <a:r>
              <a:rPr lang="en-US" b="1" baseline="0" dirty="0" smtClean="0"/>
              <a:t> </a:t>
            </a:r>
            <a:r>
              <a:rPr lang="en-US" b="1" baseline="0" dirty="0" err="1" smtClean="0"/>
              <a:t>og</a:t>
            </a:r>
            <a:r>
              <a:rPr lang="en-US" b="1" baseline="0" dirty="0" smtClean="0"/>
              <a:t> </a:t>
            </a:r>
          </a:p>
          <a:p>
            <a:pPr marL="171450" indent="-171450" eaLnBrk="1" hangingPunct="1">
              <a:buFont typeface="Arial" panose="020B0604020202020204" pitchFamily="34" charset="0"/>
              <a:buChar char="•"/>
            </a:pPr>
            <a:r>
              <a:rPr lang="en-US" b="1" baseline="0" dirty="0" err="1" smtClean="0"/>
              <a:t>kva</a:t>
            </a:r>
            <a:r>
              <a:rPr lang="en-US" b="1" baseline="0" dirty="0" smtClean="0"/>
              <a:t> den </a:t>
            </a:r>
            <a:r>
              <a:rPr lang="en-US" b="1" baseline="0" dirty="0" err="1" smtClean="0"/>
              <a:t>enkelt</a:t>
            </a:r>
            <a:r>
              <a:rPr lang="en-US" b="1" baseline="0" dirty="0" smtClean="0"/>
              <a:t> </a:t>
            </a:r>
            <a:r>
              <a:rPr lang="en-US" b="1" baseline="0" dirty="0" err="1" smtClean="0"/>
              <a:t>er</a:t>
            </a:r>
            <a:r>
              <a:rPr lang="en-US" b="1" baseline="0" dirty="0" smtClean="0"/>
              <a:t> </a:t>
            </a:r>
            <a:r>
              <a:rPr lang="en-US" b="1" baseline="0" dirty="0" err="1" smtClean="0"/>
              <a:t>i</a:t>
            </a:r>
            <a:r>
              <a:rPr lang="en-US" b="1" baseline="0" dirty="0" smtClean="0"/>
              <a:t> stand </a:t>
            </a:r>
            <a:r>
              <a:rPr lang="en-US" b="1" baseline="0" dirty="0" err="1" smtClean="0"/>
              <a:t>til</a:t>
            </a:r>
            <a:r>
              <a:rPr lang="en-US" b="1" baseline="0" dirty="0" smtClean="0"/>
              <a:t> å </a:t>
            </a:r>
            <a:r>
              <a:rPr lang="en-US" b="1" baseline="0" dirty="0" err="1" smtClean="0"/>
              <a:t>utføre</a:t>
            </a:r>
            <a:r>
              <a:rPr lang="en-US" b="1" baseline="0" dirty="0" smtClean="0"/>
              <a:t>. </a:t>
            </a:r>
          </a:p>
          <a:p>
            <a:pPr marL="171450" indent="-171450" eaLnBrk="1" hangingPunct="1">
              <a:buFont typeface="Arial" panose="020B0604020202020204" pitchFamily="34" charset="0"/>
              <a:buChar char="•"/>
            </a:pPr>
            <a:endParaRPr lang="en-US" b="1" baseline="0" dirty="0" smtClean="0"/>
          </a:p>
          <a:p>
            <a:pPr marL="171450" indent="-171450" eaLnBrk="1" hangingPunct="1">
              <a:buFont typeface="Arial" panose="020B0604020202020204" pitchFamily="34" charset="0"/>
              <a:buChar char="•"/>
            </a:pPr>
            <a:r>
              <a:rPr lang="en-US" b="1" baseline="0" dirty="0" smtClean="0"/>
              <a:t>I </a:t>
            </a:r>
            <a:r>
              <a:rPr lang="en-US" b="1" baseline="0" dirty="0" err="1" smtClean="0"/>
              <a:t>denne</a:t>
            </a:r>
            <a:r>
              <a:rPr lang="en-US" b="1" baseline="0" dirty="0" smtClean="0"/>
              <a:t> </a:t>
            </a:r>
            <a:r>
              <a:rPr lang="en-US" b="1" baseline="0" dirty="0" err="1" smtClean="0"/>
              <a:t>samanheng</a:t>
            </a:r>
            <a:r>
              <a:rPr lang="en-US" b="1" baseline="0" dirty="0" smtClean="0"/>
              <a:t> </a:t>
            </a:r>
            <a:r>
              <a:rPr lang="en-US" b="1" baseline="0" dirty="0" err="1" smtClean="0"/>
              <a:t>snakkar</a:t>
            </a:r>
            <a:r>
              <a:rPr lang="en-US" b="1" baseline="0" dirty="0" smtClean="0"/>
              <a:t> vi </a:t>
            </a:r>
            <a:r>
              <a:rPr lang="en-US" b="1" baseline="0" dirty="0" err="1" smtClean="0"/>
              <a:t>ofte</a:t>
            </a:r>
            <a:r>
              <a:rPr lang="en-US" b="1" baseline="0" dirty="0" smtClean="0"/>
              <a:t> </a:t>
            </a:r>
            <a:r>
              <a:rPr lang="en-US" b="1" baseline="0" dirty="0" err="1" smtClean="0"/>
              <a:t>om</a:t>
            </a:r>
            <a:r>
              <a:rPr lang="en-US" b="1" baseline="0" dirty="0" smtClean="0"/>
              <a:t> Gap-</a:t>
            </a:r>
            <a:r>
              <a:rPr lang="en-US" b="1" baseline="0" dirty="0" err="1" smtClean="0"/>
              <a:t>modellen</a:t>
            </a:r>
            <a:r>
              <a:rPr lang="en-US" b="1" baseline="0" dirty="0" smtClean="0"/>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70000" lnSpcReduction="20000"/>
          </a:bodyPr>
          <a:lstStyle/>
          <a:p>
            <a:endParaRPr lang="nb-NO" baseline="0" dirty="0" smtClean="0"/>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Gap-modellen viser korleis</a:t>
            </a:r>
            <a:r>
              <a:rPr lang="nn-NO" sz="1200" b="1" kern="1200" baseline="0" dirty="0" smtClean="0">
                <a:solidFill>
                  <a:schemeClr val="tx1"/>
                </a:solidFill>
                <a:effectLst/>
                <a:latin typeface="+mn-lt"/>
                <a:ea typeface="ＭＳ Ｐゴシック" pitchFamily="34" charset="-128"/>
                <a:cs typeface="+mn-cs"/>
              </a:rPr>
              <a:t> det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oppstår eit gap når</a:t>
            </a:r>
            <a:r>
              <a:rPr lang="nn-NO" sz="1200" b="1" kern="1200" baseline="0" dirty="0" smtClean="0">
                <a:solidFill>
                  <a:schemeClr val="tx1"/>
                </a:solidFill>
                <a:effectLst/>
                <a:latin typeface="+mn-lt"/>
                <a:ea typeface="ＭＳ Ｐゴシック" pitchFamily="34" charset="-128"/>
                <a:cs typeface="+mn-cs"/>
              </a:rPr>
              <a:t> </a:t>
            </a:r>
            <a:r>
              <a:rPr lang="nn-NO" sz="1200" b="1" kern="1200" dirty="0" smtClean="0">
                <a:solidFill>
                  <a:schemeClr val="tx1"/>
                </a:solidFill>
                <a:effectLst/>
                <a:latin typeface="+mn-lt"/>
                <a:ea typeface="ＭＳ Ｐゴシック" pitchFamily="34" charset="-128"/>
                <a:cs typeface="+mn-cs"/>
              </a:rPr>
              <a:t>individet sine føresetnader </a:t>
            </a: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ikkje samsvarer med samfunnet sine krav, </a:t>
            </a:r>
          </a:p>
          <a:p>
            <a:pPr marL="171450" indent="-171450">
              <a:buFont typeface="Arial" panose="020B0604020202020204" pitchFamily="34" charset="0"/>
              <a:buChar char="•"/>
            </a:pPr>
            <a:endParaRPr lang="nn-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Dette</a:t>
            </a:r>
            <a:r>
              <a:rPr lang="nn-NO" sz="1200" b="1" kern="1200" baseline="0" dirty="0" smtClean="0">
                <a:solidFill>
                  <a:schemeClr val="tx1"/>
                </a:solidFill>
                <a:effectLst/>
                <a:latin typeface="+mn-lt"/>
                <a:ea typeface="ＭＳ Ｐゴシック" pitchFamily="34" charset="-128"/>
                <a:cs typeface="+mn-cs"/>
              </a:rPr>
              <a:t> </a:t>
            </a:r>
            <a:r>
              <a:rPr lang="nn-NO" sz="1200" b="1" kern="1200" dirty="0" smtClean="0">
                <a:solidFill>
                  <a:schemeClr val="tx1"/>
                </a:solidFill>
                <a:effectLst/>
                <a:latin typeface="+mn-lt"/>
                <a:ea typeface="ＭＳ Ｐゴシック" pitchFamily="34" charset="-128"/>
                <a:cs typeface="+mn-cs"/>
              </a:rPr>
              <a:t>gapet kan vi </a:t>
            </a:r>
            <a:r>
              <a:rPr lang="nn-NO" sz="1200" b="1" kern="1200" dirty="0" smtClean="0">
                <a:solidFill>
                  <a:schemeClr val="tx1"/>
                </a:solidFill>
                <a:effectLst/>
                <a:latin typeface="+mn-lt"/>
                <a:ea typeface="ＭＳ Ｐゴシック" pitchFamily="34" charset="-128"/>
                <a:cs typeface="+mn-cs"/>
              </a:rPr>
              <a:t>definere </a:t>
            </a:r>
            <a:r>
              <a:rPr lang="nn-NO" sz="1200" b="1" kern="1200" dirty="0" smtClean="0">
                <a:solidFill>
                  <a:schemeClr val="tx1"/>
                </a:solidFill>
                <a:effectLst/>
                <a:latin typeface="+mn-lt"/>
                <a:ea typeface="ＭＳ Ｐゴシック" pitchFamily="34" charset="-128"/>
                <a:cs typeface="+mn-cs"/>
              </a:rPr>
              <a:t>som ei funksjonshemming. </a:t>
            </a:r>
          </a:p>
          <a:p>
            <a:pPr marL="171450" indent="-171450">
              <a:buFont typeface="Arial" panose="020B0604020202020204" pitchFamily="34" charset="0"/>
              <a:buChar char="•"/>
            </a:pPr>
            <a:endParaRPr lang="nn-NO" sz="1200" b="1" kern="1200" baseline="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dirty="0" err="1" smtClean="0">
                <a:solidFill>
                  <a:schemeClr val="tx1"/>
                </a:solidFill>
                <a:effectLst/>
                <a:latin typeface="+mn-lt"/>
                <a:ea typeface="ＭＳ Ｐゴシック" pitchFamily="34" charset="-128"/>
                <a:cs typeface="+mn-cs"/>
              </a:rPr>
              <a:t>Begrepet</a:t>
            </a:r>
            <a:r>
              <a:rPr lang="nn-NO" sz="1200" b="1" kern="1200" dirty="0" smtClean="0">
                <a:solidFill>
                  <a:schemeClr val="tx1"/>
                </a:solidFill>
                <a:effectLst/>
                <a:latin typeface="+mn-lt"/>
                <a:ea typeface="ＭＳ Ｐゴシック" pitchFamily="34" charset="-128"/>
                <a:cs typeface="+mn-cs"/>
              </a:rPr>
              <a:t> funksjonshemming var tidlegare forstått hovudsakleg medisinsk, altså med fokus på individet sine utfordringar. </a:t>
            </a:r>
          </a:p>
          <a:p>
            <a:pPr marL="0" indent="0">
              <a:buFont typeface="Arial" panose="020B0604020202020204" pitchFamily="34" charset="0"/>
              <a:buNone/>
            </a:pPr>
            <a:endParaRPr lang="nn-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Med tida har vi</a:t>
            </a:r>
            <a:r>
              <a:rPr lang="nn-NO" sz="1200" b="1" kern="1200" baseline="0" dirty="0" smtClean="0">
                <a:solidFill>
                  <a:schemeClr val="tx1"/>
                </a:solidFill>
                <a:effectLst/>
                <a:latin typeface="+mn-lt"/>
                <a:ea typeface="ＭＳ Ｐゴシック" pitchFamily="34" charset="-128"/>
                <a:cs typeface="+mn-cs"/>
              </a:rPr>
              <a:t> i større grad begynt å </a:t>
            </a:r>
            <a:r>
              <a:rPr lang="nn-NO" sz="1200" b="1" kern="1200" dirty="0" smtClean="0">
                <a:solidFill>
                  <a:schemeClr val="tx1"/>
                </a:solidFill>
                <a:effectLst/>
                <a:latin typeface="+mn-lt"/>
                <a:ea typeface="ＭＳ Ｐゴシック" pitchFamily="34" charset="-128"/>
                <a:cs typeface="+mn-cs"/>
              </a:rPr>
              <a:t>forstå</a:t>
            </a:r>
            <a:r>
              <a:rPr lang="nn-NO" sz="1200" b="1" kern="1200" baseline="0" dirty="0" smtClean="0">
                <a:solidFill>
                  <a:schemeClr val="tx1"/>
                </a:solidFill>
                <a:effectLst/>
                <a:latin typeface="+mn-lt"/>
                <a:ea typeface="ＭＳ Ｐゴシック" pitchFamily="34" charset="-128"/>
                <a:cs typeface="+mn-cs"/>
              </a:rPr>
              <a:t> </a:t>
            </a:r>
            <a:r>
              <a:rPr lang="nn-NO" sz="1200" b="1" kern="1200" dirty="0" err="1" smtClean="0">
                <a:solidFill>
                  <a:schemeClr val="tx1"/>
                </a:solidFill>
                <a:effectLst/>
                <a:latin typeface="+mn-lt"/>
                <a:ea typeface="ＭＳ Ｐゴシック" pitchFamily="34" charset="-128"/>
                <a:cs typeface="+mn-cs"/>
              </a:rPr>
              <a:t>begrepet</a:t>
            </a:r>
            <a:r>
              <a:rPr lang="nn-NO" sz="1200" b="1" kern="1200" dirty="0" smtClean="0">
                <a:solidFill>
                  <a:schemeClr val="tx1"/>
                </a:solidFill>
                <a:effectLst/>
                <a:latin typeface="+mn-lt"/>
                <a:ea typeface="ＭＳ Ｐゴシック" pitchFamily="34" charset="-128"/>
                <a:cs typeface="+mn-cs"/>
              </a:rPr>
              <a:t> </a:t>
            </a:r>
            <a:r>
              <a:rPr lang="nn-NO" sz="1200" b="1" kern="1200" dirty="0" err="1" smtClean="0">
                <a:solidFill>
                  <a:schemeClr val="tx1"/>
                </a:solidFill>
                <a:effectLst/>
                <a:latin typeface="+mn-lt"/>
                <a:ea typeface="ＭＳ Ｐゴシック" pitchFamily="34" charset="-128"/>
                <a:cs typeface="+mn-cs"/>
              </a:rPr>
              <a:t>relasjonelt</a:t>
            </a:r>
            <a:r>
              <a:rPr lang="nn-NO" sz="1200" b="1" kern="1200" dirty="0" smtClean="0">
                <a:solidFill>
                  <a:schemeClr val="tx1"/>
                </a:solidFill>
                <a:effectLst/>
                <a:latin typeface="+mn-lt"/>
                <a:ea typeface="ＭＳ Ｐゴシック" pitchFamily="34" charset="-128"/>
                <a:cs typeface="+mn-cs"/>
              </a:rPr>
              <a:t>: </a:t>
            </a: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Det vil sei</a:t>
            </a:r>
            <a:r>
              <a:rPr lang="nn-NO" sz="1200" b="1" kern="1200" baseline="0" dirty="0" smtClean="0">
                <a:solidFill>
                  <a:schemeClr val="tx1"/>
                </a:solidFill>
                <a:effectLst/>
                <a:latin typeface="+mn-lt"/>
                <a:ea typeface="ＭＳ Ｐゴシック" pitchFamily="34" charset="-128"/>
                <a:cs typeface="+mn-cs"/>
              </a:rPr>
              <a:t> at ein ser det slik at det er</a:t>
            </a: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både samfunnet sin mangel på tilgjengelege løysingar  som saman med individet si funksjonsnedsetting </a:t>
            </a: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er årsaka til funksjonshemming.</a:t>
            </a:r>
          </a:p>
          <a:p>
            <a:pPr marL="171450" indent="-171450">
              <a:buFont typeface="Arial" panose="020B0604020202020204" pitchFamily="34" charset="0"/>
              <a:buChar char="•"/>
            </a:pPr>
            <a:endParaRPr lang="nn-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For å illustrere dette kan eg nemne at då eg jobba i Bergen,</a:t>
            </a:r>
            <a:r>
              <a:rPr lang="nn-NO" sz="1200" b="1" kern="1200" baseline="0" dirty="0" smtClean="0">
                <a:solidFill>
                  <a:schemeClr val="tx1"/>
                </a:solidFill>
                <a:effectLst/>
                <a:latin typeface="+mn-lt"/>
                <a:ea typeface="ＭＳ Ｐゴシック" pitchFamily="34" charset="-128"/>
                <a:cs typeface="+mn-cs"/>
              </a:rPr>
              <a:t> måtte eg gå opp trapper på vegen til jobb. </a:t>
            </a:r>
          </a:p>
          <a:p>
            <a:pPr marL="171450" indent="-171450">
              <a:buFont typeface="Arial" panose="020B0604020202020204" pitchFamily="34" charset="0"/>
              <a:buChar char="•"/>
            </a:pPr>
            <a:r>
              <a:rPr lang="nn-NO" sz="1200" b="1" kern="1200" baseline="0" dirty="0" smtClean="0">
                <a:solidFill>
                  <a:schemeClr val="tx1"/>
                </a:solidFill>
                <a:effectLst/>
                <a:latin typeface="+mn-lt"/>
                <a:ea typeface="ＭＳ Ｐゴシック" pitchFamily="34" charset="-128"/>
                <a:cs typeface="+mn-cs"/>
              </a:rPr>
              <a:t>Til vanleg er jo ikkje det noko problem for meg. </a:t>
            </a:r>
          </a:p>
          <a:p>
            <a:pPr marL="171450" indent="-171450">
              <a:buFont typeface="Arial" panose="020B0604020202020204" pitchFamily="34" charset="0"/>
              <a:buChar char="•"/>
            </a:pPr>
            <a:r>
              <a:rPr lang="nn-NO" sz="1200" b="1" kern="1200" baseline="0" dirty="0" smtClean="0">
                <a:solidFill>
                  <a:schemeClr val="tx1"/>
                </a:solidFill>
                <a:effectLst/>
                <a:latin typeface="+mn-lt"/>
                <a:ea typeface="ＭＳ Ｐゴシック" pitchFamily="34" charset="-128"/>
                <a:cs typeface="+mn-cs"/>
              </a:rPr>
              <a:t>Så vart eg gravid og opplevde at det var tungt å gå i trappene etter kvart. </a:t>
            </a:r>
          </a:p>
          <a:p>
            <a:pPr marL="171450" indent="-171450">
              <a:buFont typeface="Arial" panose="020B0604020202020204" pitchFamily="34" charset="0"/>
              <a:buChar char="•"/>
            </a:pPr>
            <a:r>
              <a:rPr lang="nn-NO" sz="1200" b="1" kern="1200" baseline="0" dirty="0" smtClean="0">
                <a:solidFill>
                  <a:schemeClr val="tx1"/>
                </a:solidFill>
                <a:effectLst/>
                <a:latin typeface="+mn-lt"/>
                <a:ea typeface="ＭＳ Ｐゴシック" pitchFamily="34" charset="-128"/>
                <a:cs typeface="+mn-cs"/>
              </a:rPr>
              <a:t>Seinare då eg skulle ta med babyen og besøke kollegane mine, opplevde eg at eg ikkje kom meg fram med barnevogn.</a:t>
            </a:r>
            <a:endParaRPr lang="nn-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endParaRPr lang="nn-NO" sz="1200" b="1" kern="120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Universell </a:t>
            </a:r>
            <a:r>
              <a:rPr lang="nn-NO" sz="1200" b="1" kern="1200" dirty="0" smtClean="0">
                <a:solidFill>
                  <a:schemeClr val="tx1"/>
                </a:solidFill>
                <a:effectLst/>
                <a:latin typeface="+mn-lt"/>
                <a:ea typeface="ＭＳ Ｐゴシック" pitchFamily="34" charset="-128"/>
                <a:cs typeface="+mn-cs"/>
              </a:rPr>
              <a:t>utforming handlar nettopp om å </a:t>
            </a:r>
            <a:r>
              <a:rPr lang="nn-NO" sz="1200" b="1" kern="1200" dirty="0" err="1" smtClean="0">
                <a:solidFill>
                  <a:schemeClr val="tx1"/>
                </a:solidFill>
                <a:effectLst/>
                <a:latin typeface="+mn-lt"/>
                <a:ea typeface="ＭＳ Ｐゴシック" pitchFamily="34" charset="-128"/>
                <a:cs typeface="+mn-cs"/>
              </a:rPr>
              <a:t>tilrettelegge</a:t>
            </a:r>
            <a:r>
              <a:rPr lang="nn-NO" sz="1200" b="1" kern="1200" dirty="0" smtClean="0">
                <a:solidFill>
                  <a:schemeClr val="tx1"/>
                </a:solidFill>
                <a:effectLst/>
                <a:latin typeface="+mn-lt"/>
                <a:ea typeface="ＭＳ Ｐゴシック" pitchFamily="34" charset="-128"/>
                <a:cs typeface="+mn-cs"/>
              </a:rPr>
              <a:t> dei fysiske forholda</a:t>
            </a:r>
            <a:r>
              <a:rPr lang="nn-NO" sz="1200" b="1" kern="1200" baseline="0" dirty="0" smtClean="0">
                <a:solidFill>
                  <a:schemeClr val="tx1"/>
                </a:solidFill>
                <a:effectLst/>
                <a:latin typeface="+mn-lt"/>
                <a:ea typeface="ＭＳ Ｐゴシック" pitchFamily="34" charset="-128"/>
                <a:cs typeface="+mn-cs"/>
              </a:rPr>
              <a:t> slik at alle kan bruke den same løysninga. </a:t>
            </a:r>
            <a:endParaRPr lang="nn-NO" sz="1200" b="1" kern="1200" baseline="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baseline="0" dirty="0" smtClean="0">
                <a:solidFill>
                  <a:schemeClr val="tx1"/>
                </a:solidFill>
                <a:effectLst/>
                <a:latin typeface="+mn-lt"/>
                <a:ea typeface="ＭＳ Ｐゴシック" pitchFamily="34" charset="-128"/>
                <a:cs typeface="+mn-cs"/>
              </a:rPr>
              <a:t>Vi </a:t>
            </a:r>
            <a:r>
              <a:rPr lang="nn-NO" sz="1200" b="1" kern="1200" baseline="0" dirty="0" smtClean="0">
                <a:solidFill>
                  <a:schemeClr val="tx1"/>
                </a:solidFill>
                <a:effectLst/>
                <a:latin typeface="+mn-lt"/>
                <a:ea typeface="ＭＳ Ｐゴシック" pitchFamily="34" charset="-128"/>
                <a:cs typeface="+mn-cs"/>
              </a:rPr>
              <a:t>ser at dette er heilt nødvendig for nokon, </a:t>
            </a:r>
            <a:endParaRPr lang="nn-NO" sz="1200" b="1" kern="1200" baseline="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baseline="0" dirty="0" smtClean="0">
                <a:solidFill>
                  <a:schemeClr val="tx1"/>
                </a:solidFill>
                <a:effectLst/>
                <a:latin typeface="+mn-lt"/>
                <a:ea typeface="ＭＳ Ｐゴシック" pitchFamily="34" charset="-128"/>
                <a:cs typeface="+mn-cs"/>
              </a:rPr>
              <a:t>og </a:t>
            </a:r>
            <a:r>
              <a:rPr lang="nn-NO" sz="1200" b="1" kern="1200" baseline="0" dirty="0" smtClean="0">
                <a:solidFill>
                  <a:schemeClr val="tx1"/>
                </a:solidFill>
                <a:effectLst/>
                <a:latin typeface="+mn-lt"/>
                <a:ea typeface="ＭＳ Ｐゴシック" pitchFamily="34" charset="-128"/>
                <a:cs typeface="+mn-cs"/>
              </a:rPr>
              <a:t>at alle har nytte av gode, </a:t>
            </a:r>
            <a:r>
              <a:rPr lang="nn-NO" sz="1200" b="1" kern="1200" baseline="0" dirty="0" smtClean="0">
                <a:solidFill>
                  <a:schemeClr val="tx1"/>
                </a:solidFill>
                <a:effectLst/>
                <a:latin typeface="+mn-lt"/>
                <a:ea typeface="ＭＳ Ｐゴシック" pitchFamily="34" charset="-128"/>
                <a:cs typeface="+mn-cs"/>
              </a:rPr>
              <a:t>universelle </a:t>
            </a:r>
            <a:r>
              <a:rPr lang="nn-NO" sz="1200" b="1" kern="1200" baseline="0" dirty="0" err="1" smtClean="0">
                <a:solidFill>
                  <a:schemeClr val="tx1"/>
                </a:solidFill>
                <a:effectLst/>
                <a:latin typeface="+mn-lt"/>
                <a:ea typeface="ＭＳ Ｐゴシック" pitchFamily="34" charset="-128"/>
                <a:cs typeface="+mn-cs"/>
              </a:rPr>
              <a:t>løysnigar</a:t>
            </a:r>
            <a:r>
              <a:rPr lang="nn-NO" sz="1200" b="1" kern="1200" baseline="0" dirty="0" smtClean="0">
                <a:solidFill>
                  <a:schemeClr val="tx1"/>
                </a:solidFill>
                <a:effectLst/>
                <a:latin typeface="+mn-lt"/>
                <a:ea typeface="ＭＳ Ｐゴシック" pitchFamily="34" charset="-128"/>
                <a:cs typeface="+mn-cs"/>
              </a:rPr>
              <a:t>.</a:t>
            </a:r>
            <a:endParaRPr lang="nn-NO" sz="1200" b="1" kern="120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b-NO" b="1" baseline="0" dirty="0" smtClean="0"/>
          </a:p>
          <a:p>
            <a:endParaRPr lang="nb-NO" baseline="0" dirty="0" smtClean="0"/>
          </a:p>
          <a:p>
            <a:endParaRPr lang="nn-NO" sz="1200" kern="1200" dirty="0" smtClean="0">
              <a:solidFill>
                <a:schemeClr val="tx1"/>
              </a:solidFill>
              <a:effectLst/>
              <a:latin typeface="+mn-lt"/>
              <a:ea typeface="ＭＳ Ｐゴシック" pitchFamily="34" charset="-128"/>
              <a:cs typeface="+mn-cs"/>
            </a:endParaRPr>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11</a:t>
            </a:fld>
            <a:endParaRPr lang="nb-NO"/>
          </a:p>
        </p:txBody>
      </p:sp>
    </p:spTree>
    <p:extLst>
      <p:ext uri="{BB962C8B-B14F-4D97-AF65-F5344CB8AC3E}">
        <p14:creationId xmlns:p14="http://schemas.microsoft.com/office/powerpoint/2010/main" val="2103292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b-NO" sz="1200" b="1" kern="120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b="1" baseline="0" dirty="0" smtClean="0"/>
              <a:t>Så når begynte vi å tenke på universell utforming som </a:t>
            </a:r>
            <a:r>
              <a:rPr lang="nb-NO" b="1" baseline="0" dirty="0" err="1" smtClean="0"/>
              <a:t>ein</a:t>
            </a:r>
            <a:r>
              <a:rPr lang="nb-NO" b="1" baseline="0" dirty="0" smtClean="0"/>
              <a:t> del av </a:t>
            </a:r>
            <a:r>
              <a:rPr lang="nb-NO" b="1" baseline="0" dirty="0" err="1" smtClean="0"/>
              <a:t>eit</a:t>
            </a:r>
            <a:r>
              <a:rPr lang="nb-NO" b="1" baseline="0" dirty="0" smtClean="0"/>
              <a:t> regelverk i Norge?</a:t>
            </a: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nb-NO" b="1" baseline="0" dirty="0" smtClean="0"/>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b="1" dirty="0" smtClean="0"/>
              <a:t>I</a:t>
            </a:r>
            <a:r>
              <a:rPr lang="nb-NO" b="1" baseline="0" dirty="0" smtClean="0"/>
              <a:t> 2001 kom den offentlige utredningen fra bruker til borger.</a:t>
            </a:r>
            <a:r>
              <a:rPr lang="nn-NO" sz="1200" b="1" kern="1200" dirty="0" smtClean="0">
                <a:solidFill>
                  <a:schemeClr val="tx1"/>
                </a:solidFill>
                <a:effectLst/>
                <a:latin typeface="+mn-lt"/>
                <a:ea typeface="ＭＳ Ｐゴシック" pitchFamily="34" charset="-128"/>
                <a:cs typeface="+mn-cs"/>
              </a:rPr>
              <a:t>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To ting skjer her: Vi begynnar</a:t>
            </a:r>
            <a:r>
              <a:rPr lang="nn-NO" sz="1200" b="1" kern="1200" baseline="0" dirty="0" smtClean="0">
                <a:solidFill>
                  <a:schemeClr val="tx1"/>
                </a:solidFill>
                <a:effectLst/>
                <a:latin typeface="+mn-lt"/>
                <a:ea typeface="ＭＳ Ｐゴシック" pitchFamily="34" charset="-128"/>
                <a:cs typeface="+mn-cs"/>
              </a:rPr>
              <a:t> å tenke l</a:t>
            </a:r>
            <a:r>
              <a:rPr lang="nn-NO" sz="1200" b="1" kern="1200" dirty="0" smtClean="0">
                <a:solidFill>
                  <a:schemeClr val="tx1"/>
                </a:solidFill>
                <a:effectLst/>
                <a:latin typeface="+mn-lt"/>
                <a:ea typeface="ＭＳ Ｐゴシック" pitchFamily="34" charset="-128"/>
                <a:cs typeface="+mn-cs"/>
              </a:rPr>
              <a:t>ovfesting som virkemiddel og universell utforming som strategi. </a:t>
            </a:r>
            <a:endParaRPr lang="nb-NO" sz="1200" b="1" kern="1200" dirty="0" smtClean="0">
              <a:solidFill>
                <a:schemeClr val="tx1"/>
              </a:solidFill>
              <a:effectLst/>
              <a:latin typeface="+mn-lt"/>
              <a:ea typeface="ＭＳ Ｐゴシック" pitchFamily="34" charset="-128"/>
              <a:cs typeface="+mn-cs"/>
            </a:endParaRP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nb-NO" b="1" baseline="0" dirty="0" smtClean="0"/>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Dette er første gong det i lovsamanheng vert fokusert på å gå frå å </a:t>
            </a:r>
            <a:r>
              <a:rPr lang="nn-NO" sz="1200" b="1" kern="1200" dirty="0" smtClean="0">
                <a:solidFill>
                  <a:schemeClr val="tx1"/>
                </a:solidFill>
                <a:effectLst/>
                <a:latin typeface="+mn-lt"/>
                <a:ea typeface="ＭＳ Ｐゴシック" pitchFamily="34" charset="-128"/>
                <a:cs typeface="+mn-cs"/>
              </a:rPr>
              <a:t>vera </a:t>
            </a:r>
            <a:r>
              <a:rPr lang="nn-NO" sz="1200" b="1" kern="1200" dirty="0" smtClean="0">
                <a:solidFill>
                  <a:schemeClr val="tx1"/>
                </a:solidFill>
                <a:effectLst/>
                <a:latin typeface="+mn-lt"/>
                <a:ea typeface="ＭＳ Ｐゴシック" pitchFamily="34" charset="-128"/>
                <a:cs typeface="+mn-cs"/>
              </a:rPr>
              <a:t>ein «brukar» til å bli ein deltakar på linje med alle andre borgarar</a:t>
            </a:r>
            <a:r>
              <a:rPr lang="nb-NO" b="1" baseline="0" dirty="0" smtClean="0"/>
              <a:t>. </a:t>
            </a:r>
            <a:endParaRPr lang="nb-NO" b="1" dirty="0" smtClean="0"/>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b="1" baseline="0" dirty="0" smtClean="0"/>
              <a:t>I tillegg blir u</a:t>
            </a:r>
            <a:r>
              <a:rPr lang="nb-NO" b="1" dirty="0" smtClean="0"/>
              <a:t>niversell utforming løfta fram som </a:t>
            </a:r>
            <a:r>
              <a:rPr lang="nb-NO" b="1" dirty="0" err="1" smtClean="0"/>
              <a:t>ein</a:t>
            </a:r>
            <a:r>
              <a:rPr lang="nb-NO" b="1" dirty="0" smtClean="0"/>
              <a:t> strategi for nedbygging av samfunnsskapte barrierer.</a:t>
            </a:r>
          </a:p>
          <a:p>
            <a:pPr marL="0" indent="0">
              <a:buFont typeface="Arial" panose="020B0604020202020204" pitchFamily="34" charset="0"/>
              <a:buNone/>
            </a:pPr>
            <a:endParaRPr lang="nn-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Inspirasjonen til</a:t>
            </a:r>
            <a:r>
              <a:rPr lang="nn-NO" sz="1200" b="1" kern="1200" baseline="0" dirty="0" smtClean="0">
                <a:solidFill>
                  <a:schemeClr val="tx1"/>
                </a:solidFill>
                <a:effectLst/>
                <a:latin typeface="+mn-lt"/>
                <a:ea typeface="ＭＳ Ｐゴシック" pitchFamily="34" charset="-128"/>
                <a:cs typeface="+mn-cs"/>
              </a:rPr>
              <a:t> ein </a:t>
            </a:r>
            <a:r>
              <a:rPr lang="nn-NO" sz="1200" b="1" kern="1200" dirty="0" smtClean="0">
                <a:solidFill>
                  <a:schemeClr val="tx1"/>
                </a:solidFill>
                <a:effectLst/>
                <a:latin typeface="+mn-lt"/>
                <a:ea typeface="ＭＳ Ｐゴシック" pitchFamily="34" charset="-128"/>
                <a:cs typeface="+mn-cs"/>
              </a:rPr>
              <a:t>meir aktiv bruk av lovfesting av rettigheiter til dei som er funksjonshemma,</a:t>
            </a: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kjem mykje frå USA ,</a:t>
            </a:r>
            <a:r>
              <a:rPr lang="nn-NO" sz="1200" b="1" kern="1200" baseline="0" dirty="0" smtClean="0">
                <a:solidFill>
                  <a:schemeClr val="tx1"/>
                </a:solidFill>
                <a:effectLst/>
                <a:latin typeface="+mn-lt"/>
                <a:ea typeface="ＭＳ Ｐゴシック" pitchFamily="34" charset="-128"/>
                <a:cs typeface="+mn-cs"/>
              </a:rPr>
              <a:t> blant anna </a:t>
            </a:r>
            <a:r>
              <a:rPr lang="nn-NO" sz="1200" b="1" kern="1200" dirty="0" smtClean="0">
                <a:solidFill>
                  <a:schemeClr val="tx1"/>
                </a:solidFill>
                <a:effectLst/>
                <a:latin typeface="+mn-lt"/>
                <a:ea typeface="ＭＳ Ｐゴシック" pitchFamily="34" charset="-128"/>
                <a:cs typeface="+mn-cs"/>
              </a:rPr>
              <a:t>amerikanske Americans </a:t>
            </a:r>
            <a:r>
              <a:rPr lang="nn-NO" sz="1200" b="1" kern="1200" dirty="0" err="1" smtClean="0">
                <a:solidFill>
                  <a:schemeClr val="tx1"/>
                </a:solidFill>
                <a:effectLst/>
                <a:latin typeface="+mn-lt"/>
                <a:ea typeface="ＭＳ Ｐゴシック" pitchFamily="34" charset="-128"/>
                <a:cs typeface="+mn-cs"/>
              </a:rPr>
              <a:t>with</a:t>
            </a:r>
            <a:r>
              <a:rPr lang="nn-NO" sz="1200" b="1" kern="1200" dirty="0" smtClean="0">
                <a:solidFill>
                  <a:schemeClr val="tx1"/>
                </a:solidFill>
                <a:effectLst/>
                <a:latin typeface="+mn-lt"/>
                <a:ea typeface="ＭＳ Ｐゴシック" pitchFamily="34" charset="-128"/>
                <a:cs typeface="+mn-cs"/>
              </a:rPr>
              <a:t> </a:t>
            </a:r>
            <a:r>
              <a:rPr lang="nn-NO" sz="1200" b="1" kern="1200" dirty="0" err="1" smtClean="0">
                <a:solidFill>
                  <a:schemeClr val="tx1"/>
                </a:solidFill>
                <a:effectLst/>
                <a:latin typeface="+mn-lt"/>
                <a:ea typeface="ＭＳ Ｐゴシック" pitchFamily="34" charset="-128"/>
                <a:cs typeface="+mn-cs"/>
              </a:rPr>
              <a:t>disabilities</a:t>
            </a:r>
            <a:r>
              <a:rPr lang="nn-NO" sz="1200" b="1" kern="1200" dirty="0" smtClean="0">
                <a:solidFill>
                  <a:schemeClr val="tx1"/>
                </a:solidFill>
                <a:effectLst/>
                <a:latin typeface="+mn-lt"/>
                <a:ea typeface="ＭＳ Ｐゴシック" pitchFamily="34" charset="-128"/>
                <a:cs typeface="+mn-cs"/>
              </a:rPr>
              <a:t> </a:t>
            </a:r>
            <a:r>
              <a:rPr lang="nn-NO" sz="1200" b="1" kern="1200" dirty="0" err="1" smtClean="0">
                <a:solidFill>
                  <a:schemeClr val="tx1"/>
                </a:solidFill>
                <a:effectLst/>
                <a:latin typeface="+mn-lt"/>
                <a:ea typeface="ＭＳ Ｐゴシック" pitchFamily="34" charset="-128"/>
                <a:cs typeface="+mn-cs"/>
              </a:rPr>
              <a:t>Act</a:t>
            </a:r>
            <a:r>
              <a:rPr lang="nn-NO" sz="1200" b="1" kern="1200" dirty="0" smtClean="0">
                <a:solidFill>
                  <a:schemeClr val="tx1"/>
                </a:solidFill>
                <a:effectLst/>
                <a:latin typeface="+mn-lt"/>
                <a:ea typeface="ＭＳ Ｐゴシック" pitchFamily="34" charset="-128"/>
                <a:cs typeface="+mn-cs"/>
              </a:rPr>
              <a:t> 1990 (ADA)</a:t>
            </a:r>
            <a:r>
              <a:rPr lang="nn-NO" sz="1200" b="1" kern="1200" baseline="0" dirty="0" smtClean="0">
                <a:solidFill>
                  <a:schemeClr val="tx1"/>
                </a:solidFill>
                <a:effectLst/>
                <a:latin typeface="+mn-lt"/>
                <a:ea typeface="ＭＳ Ｐゴシック" pitchFamily="34" charset="-128"/>
                <a:cs typeface="+mn-cs"/>
              </a:rPr>
              <a:t>.</a:t>
            </a:r>
            <a:r>
              <a:rPr lang="nn-NO" sz="1200" b="1" kern="1200" dirty="0" smtClean="0">
                <a:solidFill>
                  <a:schemeClr val="tx1"/>
                </a:solidFill>
                <a:effectLst/>
                <a:latin typeface="+mn-lt"/>
                <a:ea typeface="ＭＳ Ｐゴシック" pitchFamily="34" charset="-128"/>
                <a:cs typeface="+mn-cs"/>
              </a:rPr>
              <a:t> </a:t>
            </a:r>
            <a:endParaRPr lang="nb-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endParaRPr lang="nb-NO" b="1"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12</a:t>
            </a:fld>
            <a:endParaRPr lang="nb-NO"/>
          </a:p>
        </p:txBody>
      </p:sp>
    </p:spTree>
    <p:extLst>
      <p:ext uri="{BB962C8B-B14F-4D97-AF65-F5344CB8AC3E}">
        <p14:creationId xmlns:p14="http://schemas.microsoft.com/office/powerpoint/2010/main" val="2605624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I 2005 blir forslaget om lov</a:t>
            </a:r>
            <a:r>
              <a:rPr lang="nn-NO" sz="1200" b="1" kern="1200" baseline="0" dirty="0" smtClean="0">
                <a:solidFill>
                  <a:schemeClr val="tx1"/>
                </a:solidFill>
                <a:effectLst/>
                <a:latin typeface="+mn-lt"/>
                <a:ea typeface="ＭＳ Ｐゴシック" pitchFamily="34" charset="-128"/>
                <a:cs typeface="+mn-cs"/>
              </a:rPr>
              <a:t> på området </a:t>
            </a:r>
            <a:r>
              <a:rPr lang="nn-NO" sz="1200" b="1" kern="1200" dirty="0" smtClean="0">
                <a:solidFill>
                  <a:schemeClr val="tx1"/>
                </a:solidFill>
                <a:effectLst/>
                <a:latin typeface="+mn-lt"/>
                <a:ea typeface="ＭＳ Ｐゴシック" pitchFamily="34" charset="-128"/>
                <a:cs typeface="+mn-cs"/>
              </a:rPr>
              <a:t>utreda under tittelen Likeverd og deltaking.</a:t>
            </a:r>
          </a:p>
          <a:p>
            <a:pPr marL="171450" indent="-171450">
              <a:buFont typeface="Arial" panose="020B0604020202020204" pitchFamily="34" charset="0"/>
              <a:buChar char="•"/>
            </a:pPr>
            <a:endParaRPr lang="nn-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Her blir det tilrådd ei diskriminerings- og tilgjengelegheitslov</a:t>
            </a: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men det</a:t>
            </a:r>
            <a:r>
              <a:rPr lang="nn-NO" sz="1200" b="1" kern="1200" baseline="0" dirty="0" smtClean="0">
                <a:solidFill>
                  <a:schemeClr val="tx1"/>
                </a:solidFill>
                <a:effectLst/>
                <a:latin typeface="+mn-lt"/>
                <a:ea typeface="ＭＳ Ｐゴシック" pitchFamily="34" charset="-128"/>
                <a:cs typeface="+mn-cs"/>
              </a:rPr>
              <a:t> er </a:t>
            </a:r>
            <a:r>
              <a:rPr lang="nn-NO" sz="1200" b="1" kern="1200" baseline="0" dirty="0" smtClean="0">
                <a:solidFill>
                  <a:schemeClr val="tx1"/>
                </a:solidFill>
                <a:effectLst/>
                <a:latin typeface="+mn-lt"/>
                <a:ea typeface="ＭＳ Ｐゴシック" pitchFamily="34" charset="-128"/>
                <a:cs typeface="+mn-cs"/>
              </a:rPr>
              <a:t>verdt </a:t>
            </a:r>
            <a:r>
              <a:rPr lang="nn-NO" sz="1200" b="1" kern="1200" baseline="0" dirty="0" smtClean="0">
                <a:solidFill>
                  <a:schemeClr val="tx1"/>
                </a:solidFill>
                <a:effectLst/>
                <a:latin typeface="+mn-lt"/>
                <a:ea typeface="ＭＳ Ｐゴシック" pitchFamily="34" charset="-128"/>
                <a:cs typeface="+mn-cs"/>
              </a:rPr>
              <a:t>å merke seg at </a:t>
            </a:r>
            <a:r>
              <a:rPr lang="nn-NO" sz="1200" b="1" kern="1200" dirty="0" smtClean="0">
                <a:solidFill>
                  <a:schemeClr val="tx1"/>
                </a:solidFill>
                <a:effectLst/>
                <a:latin typeface="+mn-lt"/>
                <a:ea typeface="ＭＳ Ｐゴシック" pitchFamily="34" charset="-128"/>
                <a:cs typeface="+mn-cs"/>
              </a:rPr>
              <a:t>IKT og transport skal haldast utanom</a:t>
            </a:r>
            <a:r>
              <a:rPr lang="nn-NO" sz="1200" b="1" kern="1200" baseline="0" dirty="0" smtClean="0">
                <a:solidFill>
                  <a:schemeClr val="tx1"/>
                </a:solidFill>
                <a:effectLst/>
                <a:latin typeface="+mn-lt"/>
                <a:ea typeface="ＭＳ Ｐゴシック" pitchFamily="34" charset="-128"/>
                <a:cs typeface="+mn-cs"/>
              </a:rPr>
              <a:t> </a:t>
            </a:r>
            <a:r>
              <a:rPr lang="nn-NO" sz="1200" b="1" kern="1200" dirty="0" smtClean="0">
                <a:solidFill>
                  <a:schemeClr val="tx1"/>
                </a:solidFill>
                <a:effectLst/>
                <a:latin typeface="+mn-lt"/>
                <a:ea typeface="ＭＳ Ｐゴシック" pitchFamily="34" charset="-128"/>
                <a:cs typeface="+mn-cs"/>
              </a:rPr>
              <a:t>lova sitt virkeområde. </a:t>
            </a:r>
          </a:p>
          <a:p>
            <a:pPr marL="171450" indent="-171450">
              <a:buFont typeface="Arial" panose="020B0604020202020204" pitchFamily="34" charset="0"/>
              <a:buChar char="•"/>
            </a:pPr>
            <a:endParaRPr lang="nb-NO" sz="1200" b="1" kern="120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Det</a:t>
            </a:r>
            <a:r>
              <a:rPr lang="nn-NO" sz="1200" b="1" kern="1200" baseline="0" dirty="0" smtClean="0">
                <a:solidFill>
                  <a:schemeClr val="tx1"/>
                </a:solidFill>
                <a:effectLst/>
                <a:latin typeface="+mn-lt"/>
                <a:ea typeface="ＭＳ Ｐゴシック" pitchFamily="34" charset="-128"/>
                <a:cs typeface="+mn-cs"/>
              </a:rPr>
              <a:t> vart peikt på at l</a:t>
            </a:r>
            <a:r>
              <a:rPr lang="nn-NO" sz="1200" b="1" kern="1200" dirty="0" smtClean="0">
                <a:solidFill>
                  <a:schemeClr val="tx1"/>
                </a:solidFill>
                <a:effectLst/>
                <a:latin typeface="+mn-lt"/>
                <a:ea typeface="ＭＳ Ｐゴシック" pitchFamily="34" charset="-128"/>
                <a:cs typeface="+mn-cs"/>
              </a:rPr>
              <a:t>ikeverdig tilgang på IKT var avgjerande for funksjonshemma si deltaking i samfunnet.</a:t>
            </a:r>
            <a:endParaRPr lang="nb-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Men:</a:t>
            </a:r>
            <a:r>
              <a:rPr lang="nn-NO" sz="1200" b="1" kern="1200" baseline="0" dirty="0" smtClean="0">
                <a:solidFill>
                  <a:schemeClr val="tx1"/>
                </a:solidFill>
                <a:effectLst/>
                <a:latin typeface="+mn-lt"/>
                <a:ea typeface="ＭＳ Ｐゴシック" pitchFamily="34" charset="-128"/>
                <a:cs typeface="+mn-cs"/>
              </a:rPr>
              <a:t> </a:t>
            </a: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Fleirtalet meinte at kunnskapen var altfor låg på feltet universell utforming </a:t>
            </a: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til at det kunne gis reglar for universell utforming av IKT, </a:t>
            </a:r>
          </a:p>
          <a:p>
            <a:pPr marL="171450" indent="-171450">
              <a:buFont typeface="Arial" panose="020B0604020202020204" pitchFamily="34" charset="0"/>
              <a:buChar char="•"/>
            </a:pPr>
            <a:endParaRPr lang="nn-NO" sz="1200" b="1" kern="1200" dirty="0" smtClean="0">
              <a:solidFill>
                <a:schemeClr val="tx1"/>
              </a:solidFill>
              <a:effectLst/>
              <a:latin typeface="+mn-lt"/>
              <a:ea typeface="ＭＳ Ｐゴシック" pitchFamily="34" charset="-128"/>
              <a:cs typeface="+mn-cs"/>
            </a:endParaRPr>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13</a:t>
            </a:fld>
            <a:endParaRPr lang="nb-NO"/>
          </a:p>
        </p:txBody>
      </p:sp>
    </p:spTree>
    <p:extLst>
      <p:ext uri="{BB962C8B-B14F-4D97-AF65-F5344CB8AC3E}">
        <p14:creationId xmlns:p14="http://schemas.microsoft.com/office/powerpoint/2010/main" val="1130407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sz="1200" b="1" kern="1200" dirty="0" smtClean="0">
                <a:solidFill>
                  <a:schemeClr val="tx1"/>
                </a:solidFill>
                <a:effectLst/>
                <a:latin typeface="+mn-lt"/>
                <a:ea typeface="ＭＳ Ｐゴシック" pitchFamily="34" charset="-128"/>
                <a:cs typeface="+mn-cs"/>
              </a:rPr>
              <a:t>IKT-området hadde imidlertid sterkt fokus </a:t>
            </a:r>
          </a:p>
          <a:p>
            <a:pPr marL="171450" indent="-171450">
              <a:buFont typeface="Arial" panose="020B0604020202020204" pitchFamily="34" charset="0"/>
              <a:buChar char="•"/>
            </a:pPr>
            <a:endParaRPr lang="nb-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b-NO" sz="1200" b="1" kern="1200" dirty="0" smtClean="0">
                <a:solidFill>
                  <a:schemeClr val="tx1"/>
                </a:solidFill>
                <a:effectLst/>
                <a:latin typeface="+mn-lt"/>
                <a:ea typeface="ＭＳ Ｐゴシック" pitchFamily="34" charset="-128"/>
                <a:cs typeface="+mn-cs"/>
              </a:rPr>
              <a:t>Så då lova vart </a:t>
            </a:r>
            <a:r>
              <a:rPr lang="nb-NO" sz="1200" b="1" kern="1200" dirty="0" err="1" smtClean="0">
                <a:solidFill>
                  <a:schemeClr val="tx1"/>
                </a:solidFill>
                <a:effectLst/>
                <a:latin typeface="+mn-lt"/>
                <a:ea typeface="ＭＳ Ｐゴシック" pitchFamily="34" charset="-128"/>
                <a:cs typeface="+mn-cs"/>
              </a:rPr>
              <a:t>vedteken</a:t>
            </a:r>
            <a:r>
              <a:rPr lang="nb-NO" sz="1200" b="1" kern="1200" dirty="0" smtClean="0">
                <a:solidFill>
                  <a:schemeClr val="tx1"/>
                </a:solidFill>
                <a:effectLst/>
                <a:latin typeface="+mn-lt"/>
                <a:ea typeface="ＭＳ Ｐゴシック" pitchFamily="34" charset="-128"/>
                <a:cs typeface="+mn-cs"/>
              </a:rPr>
              <a:t> i 2008  </a:t>
            </a:r>
          </a:p>
          <a:p>
            <a:pPr marL="171450" indent="-171450">
              <a:buFont typeface="Arial" panose="020B0604020202020204" pitchFamily="34" charset="0"/>
              <a:buChar char="•"/>
            </a:pPr>
            <a:endParaRPr lang="nb-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endParaRPr lang="nb-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b-NO" sz="1200" b="1" kern="1200" dirty="0" smtClean="0">
                <a:solidFill>
                  <a:schemeClr val="tx1"/>
                </a:solidFill>
                <a:effectLst/>
                <a:latin typeface="+mn-lt"/>
                <a:ea typeface="ＭＳ Ｐゴシック" pitchFamily="34" charset="-128"/>
                <a:cs typeface="+mn-cs"/>
              </a:rPr>
              <a:t>er universell utforming av IKT likevel</a:t>
            </a:r>
            <a:r>
              <a:rPr lang="nb-NO" sz="1200" b="1" kern="1200" baseline="0" dirty="0" smtClean="0">
                <a:solidFill>
                  <a:schemeClr val="tx1"/>
                </a:solidFill>
                <a:effectLst/>
                <a:latin typeface="+mn-lt"/>
                <a:ea typeface="ＭＳ Ｐゴシック" pitchFamily="34" charset="-128"/>
                <a:cs typeface="+mn-cs"/>
              </a:rPr>
              <a:t> med.</a:t>
            </a:r>
            <a:endParaRPr lang="nb-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endParaRPr lang="nb-NO" b="1"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14</a:t>
            </a:fld>
            <a:endParaRPr lang="nb-NO"/>
          </a:p>
        </p:txBody>
      </p:sp>
    </p:spTree>
    <p:extLst>
      <p:ext uri="{BB962C8B-B14F-4D97-AF65-F5344CB8AC3E}">
        <p14:creationId xmlns:p14="http://schemas.microsoft.com/office/powerpoint/2010/main" val="1281736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200" b="1" kern="1200" dirty="0" smtClean="0">
                <a:solidFill>
                  <a:schemeClr val="tx1"/>
                </a:solidFill>
                <a:effectLst/>
                <a:latin typeface="+mn-lt"/>
                <a:ea typeface="ＭＳ Ｐゴシック" pitchFamily="34" charset="-128"/>
                <a:cs typeface="+mn-cs"/>
              </a:rPr>
              <a:t>Lova </a:t>
            </a:r>
            <a:r>
              <a:rPr lang="nb-NO" sz="1200" b="1" kern="1200" dirty="0" err="1" smtClean="0">
                <a:solidFill>
                  <a:schemeClr val="tx1"/>
                </a:solidFill>
                <a:effectLst/>
                <a:latin typeface="+mn-lt"/>
                <a:ea typeface="ＭＳ Ｐゴシック" pitchFamily="34" charset="-128"/>
                <a:cs typeface="+mn-cs"/>
              </a:rPr>
              <a:t>fekk</a:t>
            </a:r>
            <a:r>
              <a:rPr lang="nb-NO" sz="1200" b="1" kern="1200" dirty="0" smtClean="0">
                <a:solidFill>
                  <a:schemeClr val="tx1"/>
                </a:solidFill>
                <a:effectLst/>
                <a:latin typeface="+mn-lt"/>
                <a:ea typeface="ＭＳ Ｐゴシック" pitchFamily="34" charset="-128"/>
                <a:cs typeface="+mn-cs"/>
              </a:rPr>
              <a:t> </a:t>
            </a:r>
            <a:r>
              <a:rPr lang="nb-NO" sz="1200" b="1" kern="1200" dirty="0" err="1" smtClean="0">
                <a:solidFill>
                  <a:schemeClr val="tx1"/>
                </a:solidFill>
                <a:effectLst/>
                <a:latin typeface="+mn-lt"/>
                <a:ea typeface="ＭＳ Ｐゴシック" pitchFamily="34" charset="-128"/>
                <a:cs typeface="+mn-cs"/>
              </a:rPr>
              <a:t>namnet</a:t>
            </a:r>
            <a:r>
              <a:rPr lang="nb-NO" sz="1200" b="1" kern="1200" dirty="0" smtClean="0">
                <a:solidFill>
                  <a:schemeClr val="tx1"/>
                </a:solidFill>
                <a:effectLst/>
                <a:latin typeface="+mn-lt"/>
                <a:ea typeface="ＭＳ Ｐゴシック" pitchFamily="34" charset="-128"/>
                <a:cs typeface="+mn-cs"/>
              </a:rPr>
              <a:t> «Lov om </a:t>
            </a:r>
            <a:r>
              <a:rPr lang="nb-NO" sz="1200" b="1" kern="1200" dirty="0" err="1" smtClean="0">
                <a:solidFill>
                  <a:schemeClr val="tx1"/>
                </a:solidFill>
                <a:effectLst/>
                <a:latin typeface="+mn-lt"/>
                <a:ea typeface="ＭＳ Ｐゴシック" pitchFamily="34" charset="-128"/>
                <a:cs typeface="+mn-cs"/>
              </a:rPr>
              <a:t>forbod</a:t>
            </a:r>
            <a:r>
              <a:rPr lang="nb-NO" sz="1200" b="1" kern="1200" dirty="0" smtClean="0">
                <a:solidFill>
                  <a:schemeClr val="tx1"/>
                </a:solidFill>
                <a:effectLst/>
                <a:latin typeface="+mn-lt"/>
                <a:ea typeface="ＭＳ Ｐゴシック" pitchFamily="34" charset="-128"/>
                <a:cs typeface="+mn-cs"/>
              </a:rPr>
              <a:t> mot diskriminering </a:t>
            </a:r>
            <a:r>
              <a:rPr lang="nb-NO" sz="1200" b="1" kern="1200" dirty="0" err="1" smtClean="0">
                <a:solidFill>
                  <a:schemeClr val="tx1"/>
                </a:solidFill>
                <a:effectLst/>
                <a:latin typeface="+mn-lt"/>
                <a:ea typeface="ＭＳ Ｐゴシック" pitchFamily="34" charset="-128"/>
                <a:cs typeface="+mn-cs"/>
              </a:rPr>
              <a:t>pga</a:t>
            </a:r>
            <a:r>
              <a:rPr lang="nb-NO" sz="1200" b="1" kern="1200" dirty="0" smtClean="0">
                <a:solidFill>
                  <a:schemeClr val="tx1"/>
                </a:solidFill>
                <a:effectLst/>
                <a:latin typeface="+mn-lt"/>
                <a:ea typeface="ＭＳ Ｐゴシック" pitchFamily="34" charset="-128"/>
                <a:cs typeface="+mn-cs"/>
              </a:rPr>
              <a:t> nedsatt funksjonsevne (diskriminerings- og tilgjengelighetsloven).»</a:t>
            </a:r>
          </a:p>
          <a:p>
            <a:pPr marL="171450" indent="-171450">
              <a:buFont typeface="Arial" panose="020B0604020202020204" pitchFamily="34" charset="0"/>
              <a:buChar char="•"/>
            </a:pPr>
            <a:endParaRPr lang="nb-NO" sz="1200" b="1" kern="1200" baseline="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Lova gjeld på alle område i samfunnet, unntatt familieliv og andre personelege forhold.</a:t>
            </a:r>
            <a:endParaRPr lang="nb-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endParaRPr lang="nb-NO" b="1" baseline="0" dirty="0" smtClean="0"/>
          </a:p>
          <a:p>
            <a:pPr marL="171450" indent="-171450">
              <a:buFont typeface="Arial" panose="020B0604020202020204" pitchFamily="34" charset="0"/>
              <a:buChar char="•"/>
            </a:pPr>
            <a:r>
              <a:rPr lang="nb-NO" b="1" dirty="0" smtClean="0"/>
              <a:t>Og </a:t>
            </a:r>
            <a:r>
              <a:rPr lang="nb-NO" b="1" dirty="0" err="1" smtClean="0"/>
              <a:t>eg</a:t>
            </a:r>
            <a:r>
              <a:rPr lang="nb-NO" b="1" dirty="0" smtClean="0"/>
              <a:t> tok med formålsbestemmelsen</a:t>
            </a:r>
            <a:r>
              <a:rPr lang="nb-NO" b="1" baseline="0" dirty="0" smtClean="0"/>
              <a:t> for den er ganske fin: </a:t>
            </a:r>
          </a:p>
          <a:p>
            <a:pPr marL="0" indent="0">
              <a:buFont typeface="Arial" panose="020B0604020202020204" pitchFamily="34" charset="0"/>
              <a:buNone/>
            </a:pPr>
            <a:endParaRPr lang="nb-NO" b="1" baseline="0" dirty="0" smtClean="0"/>
          </a:p>
          <a:p>
            <a:pPr marL="0" indent="0">
              <a:buFont typeface="Arial" panose="020B0604020202020204" pitchFamily="34" charset="0"/>
              <a:buNone/>
            </a:pPr>
            <a:r>
              <a:rPr lang="nb-NO" b="0" baseline="0" dirty="0" smtClean="0"/>
              <a:t>(lese opp foil)</a:t>
            </a:r>
            <a:endParaRPr lang="nb-NO" b="1" baseline="0" dirty="0" smtClean="0"/>
          </a:p>
          <a:p>
            <a:pPr marL="171450" indent="-171450">
              <a:buFont typeface="Arial" panose="020B0604020202020204" pitchFamily="34" charset="0"/>
              <a:buChar char="•"/>
            </a:pPr>
            <a:endParaRPr lang="nb-NO" b="1" baseline="0" dirty="0" smtClean="0"/>
          </a:p>
          <a:p>
            <a:pPr marL="0" indent="0">
              <a:buNone/>
            </a:pPr>
            <a:r>
              <a:rPr lang="nb-NO" sz="1400" b="1" dirty="0" smtClean="0"/>
              <a:t>Lovens formål er å fremme likestilling uavhengig av funksjonsevne. Likestilling innebærer:</a:t>
            </a:r>
          </a:p>
          <a:p>
            <a:pPr marL="449263" lvl="1" indent="0">
              <a:buNone/>
            </a:pPr>
            <a:r>
              <a:rPr lang="nb-NO" sz="1400" b="1" dirty="0" smtClean="0"/>
              <a:t>a) likeverd</a:t>
            </a:r>
          </a:p>
          <a:p>
            <a:pPr marL="449263" lvl="1" indent="0">
              <a:buNone/>
            </a:pPr>
            <a:r>
              <a:rPr lang="nb-NO" sz="1400" b="1" dirty="0" smtClean="0"/>
              <a:t>b) like muligheter og rettigheter</a:t>
            </a:r>
          </a:p>
          <a:p>
            <a:pPr marL="449263" lvl="1" indent="0">
              <a:buNone/>
            </a:pPr>
            <a:r>
              <a:rPr lang="nb-NO" sz="1400" b="1" dirty="0" smtClean="0"/>
              <a:t>c) tilgjengelighet og</a:t>
            </a:r>
          </a:p>
          <a:p>
            <a:pPr marL="449263" lvl="1" indent="0">
              <a:buNone/>
            </a:pPr>
            <a:r>
              <a:rPr lang="nb-NO" sz="1400" b="1" dirty="0" smtClean="0"/>
              <a:t>d) tilrettelegging</a:t>
            </a:r>
            <a:r>
              <a:rPr lang="nb-NO" sz="1400" b="1" dirty="0" smtClean="0"/>
              <a:t>.</a:t>
            </a:r>
          </a:p>
          <a:p>
            <a:pPr marL="449263" lvl="1" indent="0">
              <a:buNone/>
            </a:pPr>
            <a:endParaRPr lang="nb-NO" sz="1400" b="1" dirty="0" smtClean="0"/>
          </a:p>
          <a:p>
            <a:pPr marL="0" indent="0">
              <a:buNone/>
            </a:pPr>
            <a:r>
              <a:rPr lang="nb-NO" sz="1400" b="1" dirty="0" smtClean="0"/>
              <a:t>Loven skal bidra til nedbygging av </a:t>
            </a:r>
            <a:r>
              <a:rPr lang="nb-NO" sz="1400" b="1" dirty="0" err="1" smtClean="0"/>
              <a:t>samfunnskapte</a:t>
            </a:r>
            <a:r>
              <a:rPr lang="nb-NO" sz="1400" b="1" dirty="0" smtClean="0"/>
              <a:t> </a:t>
            </a:r>
            <a:r>
              <a:rPr lang="nb-NO" sz="1400" b="1" dirty="0" err="1" smtClean="0"/>
              <a:t>funksjonshemmende</a:t>
            </a:r>
            <a:r>
              <a:rPr lang="nb-NO" sz="1400" b="1" dirty="0" smtClean="0"/>
              <a:t> barrierer </a:t>
            </a:r>
            <a:endParaRPr lang="nb-NO" sz="1400" b="1" dirty="0" smtClean="0"/>
          </a:p>
          <a:p>
            <a:pPr marL="0" indent="0">
              <a:buNone/>
            </a:pPr>
            <a:r>
              <a:rPr lang="nb-NO" sz="1400" b="1" dirty="0" smtClean="0"/>
              <a:t>og </a:t>
            </a:r>
            <a:r>
              <a:rPr lang="nb-NO" sz="1400" b="1" dirty="0" smtClean="0"/>
              <a:t>hindre at nye skapes.</a:t>
            </a:r>
            <a:endParaRPr lang="nb-NO" b="1" baseline="0" dirty="0" smtClean="0"/>
          </a:p>
          <a:p>
            <a:endParaRPr lang="nn-NO" sz="1200" kern="1200" dirty="0" smtClean="0">
              <a:solidFill>
                <a:schemeClr val="tx1"/>
              </a:solidFill>
              <a:effectLst/>
              <a:latin typeface="+mn-lt"/>
              <a:ea typeface="ＭＳ Ｐゴシック" pitchFamily="34" charset="-128"/>
              <a:cs typeface="+mn-cs"/>
            </a:endParaRPr>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15</a:t>
            </a:fld>
            <a:endParaRPr lang="nb-NO"/>
          </a:p>
        </p:txBody>
      </p:sp>
    </p:spTree>
    <p:extLst>
      <p:ext uri="{BB962C8B-B14F-4D97-AF65-F5344CB8AC3E}">
        <p14:creationId xmlns:p14="http://schemas.microsoft.com/office/powerpoint/2010/main" val="3685332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200" b="1" kern="1200" baseline="0" dirty="0" smtClean="0">
                <a:solidFill>
                  <a:schemeClr val="tx1"/>
                </a:solidFill>
                <a:effectLst/>
                <a:latin typeface="+mn-lt"/>
                <a:ea typeface="ＭＳ Ｐゴシック" pitchFamily="34" charset="-128"/>
                <a:cs typeface="+mn-cs"/>
              </a:rPr>
              <a:t>Når det gjeld universell utforming av IKT spesifikt, så er det hjemla i </a:t>
            </a:r>
            <a:r>
              <a:rPr lang="nb-NO" sz="1200" b="1" kern="1200" baseline="0" dirty="0" smtClean="0">
                <a:solidFill>
                  <a:schemeClr val="tx1"/>
                </a:solidFill>
                <a:effectLst/>
                <a:latin typeface="+mn-lt"/>
                <a:ea typeface="ＭＳ Ｐゴシック" pitchFamily="34" charset="-128"/>
                <a:cs typeface="+mn-cs"/>
              </a:rPr>
              <a:t>lovens </a:t>
            </a:r>
            <a:r>
              <a:rPr lang="nb-NO" sz="1200" b="1" kern="1200" baseline="0" dirty="0" smtClean="0">
                <a:solidFill>
                  <a:schemeClr val="tx1"/>
                </a:solidFill>
                <a:effectLst/>
                <a:latin typeface="+mn-lt"/>
                <a:ea typeface="ＭＳ Ｐゴシック" pitchFamily="34" charset="-128"/>
                <a:cs typeface="+mn-cs"/>
              </a:rPr>
              <a:t>§ 14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200" b="1" kern="1200" baseline="0" dirty="0" smtClean="0">
                <a:solidFill>
                  <a:schemeClr val="tx1"/>
                </a:solidFill>
                <a:effectLst/>
                <a:latin typeface="+mn-lt"/>
                <a:ea typeface="ＭＳ Ｐゴシック" pitchFamily="34" charset="-128"/>
                <a:cs typeface="+mn-cs"/>
              </a:rPr>
              <a:t>Den seier </a:t>
            </a:r>
            <a:r>
              <a:rPr lang="nb-NO" sz="1200" b="1" kern="1200" dirty="0" smtClean="0">
                <a:solidFill>
                  <a:schemeClr val="tx1"/>
                </a:solidFill>
                <a:effectLst/>
                <a:latin typeface="+mn-lt"/>
                <a:ea typeface="ＭＳ Ｐゴシック" pitchFamily="34" charset="-128"/>
                <a:cs typeface="+mn-cs"/>
              </a:rPr>
              <a:t>at </a:t>
            </a:r>
            <a:r>
              <a:rPr lang="nb-NO" sz="1200" b="1" kern="1200" dirty="0" smtClean="0">
                <a:solidFill>
                  <a:schemeClr val="tx1"/>
                </a:solidFill>
                <a:effectLst/>
                <a:latin typeface="+mn-lt"/>
                <a:ea typeface="ＭＳ Ｐゴシック" pitchFamily="34" charset="-128"/>
                <a:cs typeface="+mn-cs"/>
              </a:rPr>
              <a:t>IKT </a:t>
            </a:r>
            <a:r>
              <a:rPr lang="nb-NO" sz="1200" b="1" i="1" u="sng" kern="1200" dirty="0" smtClean="0">
                <a:solidFill>
                  <a:schemeClr val="tx1"/>
                </a:solidFill>
                <a:effectLst/>
                <a:latin typeface="+mn-lt"/>
                <a:ea typeface="ＭＳ Ｐゴシック" pitchFamily="34" charset="-128"/>
                <a:cs typeface="+mn-cs"/>
              </a:rPr>
              <a:t>skal</a:t>
            </a:r>
            <a:r>
              <a:rPr lang="nb-NO" sz="1200" b="1" kern="1200" dirty="0" smtClean="0">
                <a:solidFill>
                  <a:schemeClr val="tx1"/>
                </a:solidFill>
                <a:effectLst/>
                <a:latin typeface="+mn-lt"/>
                <a:ea typeface="ＭＳ Ｐゴシック" pitchFamily="34" charset="-128"/>
                <a:cs typeface="+mn-cs"/>
              </a:rPr>
              <a:t> </a:t>
            </a:r>
            <a:r>
              <a:rPr lang="nb-NO" sz="1200" b="1" kern="1200" dirty="0" err="1" smtClean="0">
                <a:solidFill>
                  <a:schemeClr val="tx1"/>
                </a:solidFill>
                <a:effectLst/>
                <a:latin typeface="+mn-lt"/>
                <a:ea typeface="ＭＳ Ｐゴシック" pitchFamily="34" charset="-128"/>
                <a:cs typeface="+mn-cs"/>
              </a:rPr>
              <a:t>vere</a:t>
            </a:r>
            <a:r>
              <a:rPr lang="nb-NO" sz="1200" b="1" kern="1200" dirty="0" smtClean="0">
                <a:solidFill>
                  <a:schemeClr val="tx1"/>
                </a:solidFill>
                <a:effectLst/>
                <a:latin typeface="+mn-lt"/>
                <a:ea typeface="ＭＳ Ｐゴシック" pitchFamily="34" charset="-128"/>
                <a:cs typeface="+mn-cs"/>
              </a:rPr>
              <a:t> universelt utforma og at det skal komm</a:t>
            </a:r>
            <a:r>
              <a:rPr lang="nb-NO" sz="1200" b="1" kern="1200" baseline="0" dirty="0" smtClean="0">
                <a:solidFill>
                  <a:schemeClr val="tx1"/>
                </a:solidFill>
                <a:effectLst/>
                <a:latin typeface="+mn-lt"/>
                <a:ea typeface="ＭＳ Ｐゴシック" pitchFamily="34" charset="-128"/>
                <a:cs typeface="+mn-cs"/>
              </a:rPr>
              <a:t>e ei</a:t>
            </a:r>
            <a:r>
              <a:rPr lang="nb-NO" sz="1200" b="1" kern="1200" dirty="0" smtClean="0">
                <a:solidFill>
                  <a:schemeClr val="tx1"/>
                </a:solidFill>
                <a:effectLst/>
                <a:latin typeface="+mn-lt"/>
                <a:ea typeface="ＭＳ Ｐゴシック" pitchFamily="34" charset="-128"/>
                <a:cs typeface="+mn-cs"/>
              </a:rPr>
              <a:t> forskrift som skal presisere krava til IKT.</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b-NO" sz="1200" b="1" kern="120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200" b="1" kern="1200" dirty="0" smtClean="0">
                <a:solidFill>
                  <a:schemeClr val="tx1"/>
                </a:solidFill>
                <a:effectLst/>
                <a:latin typeface="+mn-lt"/>
                <a:ea typeface="ＭＳ Ｐゴシック" pitchFamily="34" charset="-128"/>
                <a:cs typeface="+mn-cs"/>
              </a:rPr>
              <a:t>1.</a:t>
            </a:r>
            <a:r>
              <a:rPr lang="nb-NO" sz="1200" b="1" kern="1200" baseline="0" dirty="0" smtClean="0">
                <a:solidFill>
                  <a:schemeClr val="tx1"/>
                </a:solidFill>
                <a:effectLst/>
                <a:latin typeface="+mn-lt"/>
                <a:ea typeface="ＭＳ Ｐゴシック" pitchFamily="34" charset="-128"/>
                <a:cs typeface="+mn-cs"/>
              </a:rPr>
              <a:t> Juli 2013 kjem forskrifta og det var </a:t>
            </a:r>
            <a:r>
              <a:rPr lang="nb-NO" sz="1200" b="1" kern="1200" baseline="0" dirty="0" err="1" smtClean="0">
                <a:solidFill>
                  <a:schemeClr val="tx1"/>
                </a:solidFill>
                <a:effectLst/>
                <a:latin typeface="+mn-lt"/>
                <a:ea typeface="ＭＳ Ｐゴシック" pitchFamily="34" charset="-128"/>
                <a:cs typeface="+mn-cs"/>
              </a:rPr>
              <a:t>ein</a:t>
            </a:r>
            <a:r>
              <a:rPr lang="nb-NO" sz="1200" b="1" kern="1200" baseline="0" dirty="0" smtClean="0">
                <a:solidFill>
                  <a:schemeClr val="tx1"/>
                </a:solidFill>
                <a:effectLst/>
                <a:latin typeface="+mn-lt"/>
                <a:ea typeface="ＭＳ Ｐゴシック" pitchFamily="34" charset="-128"/>
                <a:cs typeface="+mn-cs"/>
              </a:rPr>
              <a:t> merkedag for oss!</a:t>
            </a:r>
          </a:p>
          <a:p>
            <a:pPr marL="171450" indent="-171450">
              <a:buFont typeface="Arial" panose="020B0604020202020204" pitchFamily="34" charset="0"/>
              <a:buChar char="•"/>
            </a:pPr>
            <a:endParaRPr lang="nb-NO" sz="1200" b="1" kern="120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baseline="0" dirty="0" smtClean="0">
                <a:solidFill>
                  <a:schemeClr val="tx1"/>
                </a:solidFill>
                <a:effectLst/>
                <a:latin typeface="+mn-lt"/>
                <a:ea typeface="ＭＳ Ｐゴシック" pitchFamily="34" charset="-128"/>
                <a:cs typeface="+mn-cs"/>
              </a:rPr>
              <a:t>Same dato vart </a:t>
            </a:r>
            <a:r>
              <a:rPr lang="nn-NO" sz="1200" b="1" kern="1200" baseline="0" dirty="0" smtClean="0">
                <a:solidFill>
                  <a:schemeClr val="tx1"/>
                </a:solidFill>
                <a:effectLst/>
                <a:latin typeface="+mn-lt"/>
                <a:ea typeface="ＭＳ Ｐゴシック" pitchFamily="34" charset="-128"/>
                <a:cs typeface="+mn-cs"/>
              </a:rPr>
              <a:t>tilsyn for universell utforming av IKT oppretta.</a:t>
            </a:r>
            <a:endParaRPr lang="nn-NO" sz="1200" b="1" kern="120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b-NO" sz="1200" kern="1200" dirty="0" smtClean="0">
              <a:solidFill>
                <a:schemeClr val="tx1"/>
              </a:solidFill>
              <a:effectLst/>
              <a:latin typeface="+mn-lt"/>
              <a:ea typeface="ＭＳ Ｐゴシック" pitchFamily="34" charset="-128"/>
              <a:cs typeface="+mn-cs"/>
            </a:endParaRP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endParaRPr lang="nb-NO" sz="1200" kern="1200" dirty="0" smtClean="0">
              <a:solidFill>
                <a:schemeClr val="tx1"/>
              </a:solidFill>
              <a:effectLst/>
              <a:latin typeface="+mn-lt"/>
              <a:ea typeface="ＭＳ Ｐゴシック" pitchFamily="34" charset="-128"/>
              <a:cs typeface="+mn-cs"/>
            </a:endParaRPr>
          </a:p>
          <a:p>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16</a:t>
            </a:fld>
            <a:endParaRPr lang="nb-NO"/>
          </a:p>
        </p:txBody>
      </p:sp>
    </p:spTree>
    <p:extLst>
      <p:ext uri="{BB962C8B-B14F-4D97-AF65-F5344CB8AC3E}">
        <p14:creationId xmlns:p14="http://schemas.microsoft.com/office/powerpoint/2010/main" val="1611664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47500" lnSpcReduction="20000"/>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b="1" dirty="0" smtClean="0"/>
              <a:t>I </a:t>
            </a:r>
            <a:r>
              <a:rPr lang="nb-NO" b="1" dirty="0" err="1" smtClean="0"/>
              <a:t>forskriften</a:t>
            </a:r>
            <a:r>
              <a:rPr lang="nb-NO" b="1" dirty="0" smtClean="0"/>
              <a:t> er universell utforming definert som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b="1" dirty="0" smtClean="0"/>
              <a:t>«utforming </a:t>
            </a:r>
            <a:r>
              <a:rPr lang="nb-NO" b="1" dirty="0" smtClean="0"/>
              <a:t>eller tilrettelegging av </a:t>
            </a:r>
            <a:r>
              <a:rPr lang="nb-NO" b="1" dirty="0" err="1" smtClean="0"/>
              <a:t>hovedløsningen</a:t>
            </a:r>
            <a:r>
              <a:rPr lang="nb-NO" b="1" dirty="0" smtClean="0"/>
              <a:t> i IKT er slik at virksomhetens alminnelige funksjon kan benyttes av flest mulig</a:t>
            </a:r>
            <a:r>
              <a:rPr lang="nb-NO" b="1" dirty="0" smtClean="0"/>
              <a:t>.»</a:t>
            </a:r>
            <a:endParaRPr lang="nb-NO" sz="1200" b="1" kern="1200" dirty="0" smtClean="0">
              <a:solidFill>
                <a:schemeClr val="tx1"/>
              </a:solidFill>
              <a:effectLst/>
              <a:latin typeface="+mn-lt"/>
              <a:ea typeface="ＭＳ Ｐゴシック" pitchFamily="34" charset="-128"/>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nb-NO" dirty="0" smtClean="0"/>
          </a:p>
          <a:p>
            <a:pPr marL="285750" marR="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400" b="1" dirty="0" smtClean="0"/>
              <a:t>Så kven og</a:t>
            </a:r>
            <a:r>
              <a:rPr lang="nb-NO" sz="1400" b="1" baseline="0" dirty="0" smtClean="0"/>
              <a:t> kva gjeld denne forskrifta for</a:t>
            </a:r>
          </a:p>
          <a:p>
            <a:pPr marL="0" marR="0" indent="0" algn="l" defTabSz="457200" rtl="0" eaLnBrk="0" fontAlgn="base" latinLnBrk="0" hangingPunct="0">
              <a:lnSpc>
                <a:spcPct val="100000"/>
              </a:lnSpc>
              <a:spcBef>
                <a:spcPct val="30000"/>
              </a:spcBef>
              <a:spcAft>
                <a:spcPct val="0"/>
              </a:spcAft>
              <a:buClrTx/>
              <a:buSzTx/>
              <a:buFontTx/>
              <a:buNone/>
              <a:tabLst/>
              <a:defRPr/>
            </a:pPr>
            <a:r>
              <a:rPr lang="nb-NO" sz="1400" b="0" baseline="0" dirty="0" smtClean="0"/>
              <a:t>(les/</a:t>
            </a:r>
            <a:r>
              <a:rPr lang="nb-NO" sz="1400" b="0" baseline="0" dirty="0" err="1" smtClean="0"/>
              <a:t>seie</a:t>
            </a:r>
            <a:r>
              <a:rPr lang="nb-NO" sz="1400" b="0" baseline="0" dirty="0" smtClean="0"/>
              <a:t> </a:t>
            </a:r>
            <a:r>
              <a:rPr lang="nb-NO" sz="1400" b="0" baseline="0" dirty="0" err="1" smtClean="0"/>
              <a:t>munnleg</a:t>
            </a:r>
            <a:r>
              <a:rPr lang="nb-NO" sz="1400" b="0" baseline="0" dirty="0" smtClean="0"/>
              <a:t> det som står på foil)</a:t>
            </a:r>
          </a:p>
          <a:p>
            <a:endParaRPr lang="nb-NO" sz="1400" b="1" dirty="0" smtClean="0"/>
          </a:p>
          <a:p>
            <a:pPr marL="285750" indent="-285750">
              <a:buFont typeface="Arial" panose="020B0604020202020204" pitchFamily="34" charset="0"/>
              <a:buChar char="•"/>
            </a:pPr>
            <a:r>
              <a:rPr lang="nb-NO" sz="1400" b="1" dirty="0" smtClean="0"/>
              <a:t>For det første gjeld forskrifta</a:t>
            </a:r>
            <a:r>
              <a:rPr lang="nb-NO" sz="1400" b="1" baseline="0" dirty="0" smtClean="0"/>
              <a:t> </a:t>
            </a:r>
            <a:r>
              <a:rPr lang="nb-NO" sz="1400" b="1" dirty="0" smtClean="0"/>
              <a:t>IKT-</a:t>
            </a:r>
            <a:r>
              <a:rPr lang="nb-NO" sz="1400" b="1" dirty="0" err="1" smtClean="0"/>
              <a:t>løysingar</a:t>
            </a:r>
            <a:r>
              <a:rPr lang="nb-NO" sz="1400" b="1" dirty="0" smtClean="0"/>
              <a:t> </a:t>
            </a:r>
            <a:r>
              <a:rPr lang="nb-NO" sz="1400" b="1" dirty="0" smtClean="0"/>
              <a:t>som </a:t>
            </a:r>
            <a:r>
              <a:rPr lang="nb-NO" sz="1400" b="1" dirty="0" err="1" smtClean="0"/>
              <a:t>rettar</a:t>
            </a:r>
            <a:r>
              <a:rPr lang="nb-NO" sz="1400" b="1" dirty="0" smtClean="0"/>
              <a:t> seg mot </a:t>
            </a:r>
            <a:r>
              <a:rPr lang="nb-NO" sz="1400" b="1" dirty="0" err="1" smtClean="0"/>
              <a:t>allmennheiten</a:t>
            </a:r>
            <a:r>
              <a:rPr lang="nb-NO" sz="1400" b="1" dirty="0" smtClean="0"/>
              <a:t>/publikum i Norge</a:t>
            </a:r>
          </a:p>
          <a:p>
            <a:pPr marL="285750" indent="-285750">
              <a:buFont typeface="Arial" panose="020B0604020202020204" pitchFamily="34" charset="0"/>
              <a:buChar char="•"/>
            </a:pPr>
            <a:r>
              <a:rPr lang="nb-NO" sz="1400" b="1" dirty="0" smtClean="0"/>
              <a:t>Løysinga skal </a:t>
            </a:r>
            <a:r>
              <a:rPr lang="nb-NO" sz="1400" b="1" dirty="0" err="1" smtClean="0"/>
              <a:t>vere</a:t>
            </a:r>
            <a:r>
              <a:rPr lang="nb-NO" sz="1400" b="1" dirty="0" smtClean="0"/>
              <a:t> </a:t>
            </a:r>
            <a:r>
              <a:rPr lang="nb-NO" sz="1400" b="1" dirty="0" err="1" smtClean="0"/>
              <a:t>ein</a:t>
            </a:r>
            <a:r>
              <a:rPr lang="nb-NO" sz="1400" b="1" dirty="0" smtClean="0"/>
              <a:t> del av </a:t>
            </a:r>
            <a:r>
              <a:rPr lang="nb-NO" sz="1400" b="1" dirty="0" err="1" smtClean="0"/>
              <a:t>verksemda</a:t>
            </a:r>
            <a:r>
              <a:rPr lang="nb-NO" sz="1400" b="1" dirty="0" smtClean="0"/>
              <a:t> si </a:t>
            </a:r>
            <a:r>
              <a:rPr lang="nb-NO" sz="1400" b="1" dirty="0" err="1" smtClean="0"/>
              <a:t>hovudløysing</a:t>
            </a:r>
            <a:r>
              <a:rPr lang="nb-NO" sz="1400" b="1" dirty="0" smtClean="0"/>
              <a:t> (her skiller vi mellom den måten </a:t>
            </a:r>
            <a:r>
              <a:rPr lang="nb-NO" sz="1400" b="1" dirty="0" err="1" smtClean="0"/>
              <a:t>verksemda</a:t>
            </a:r>
            <a:r>
              <a:rPr lang="nb-NO" sz="1400" b="1" dirty="0" smtClean="0"/>
              <a:t> </a:t>
            </a:r>
            <a:r>
              <a:rPr lang="nb-NO" sz="1400" b="1" dirty="0" err="1" smtClean="0"/>
              <a:t>hovudsakleg</a:t>
            </a:r>
            <a:r>
              <a:rPr lang="nb-NO" sz="1400" b="1" baseline="0" dirty="0" smtClean="0"/>
              <a:t>  vender seg mot </a:t>
            </a:r>
            <a:r>
              <a:rPr lang="nb-NO" sz="1400" b="1" baseline="0" dirty="0" err="1" smtClean="0"/>
              <a:t>allmennheita</a:t>
            </a:r>
            <a:r>
              <a:rPr lang="nb-NO" sz="1400" b="1" baseline="0" dirty="0" smtClean="0"/>
              <a:t> og mindre brukte </a:t>
            </a:r>
            <a:r>
              <a:rPr lang="nb-NO" sz="1400" b="1" baseline="0" dirty="0" err="1" smtClean="0"/>
              <a:t>måtar</a:t>
            </a:r>
            <a:r>
              <a:rPr lang="nb-NO" sz="1400" b="1" baseline="0" dirty="0" smtClean="0"/>
              <a:t>)</a:t>
            </a:r>
          </a:p>
          <a:p>
            <a:pPr marL="285750" indent="-285750">
              <a:buFont typeface="Arial" panose="020B0604020202020204" pitchFamily="34" charset="0"/>
              <a:buChar char="•"/>
            </a:pPr>
            <a:endParaRPr lang="nb-NO" sz="1400" b="1" dirty="0" smtClean="0"/>
          </a:p>
          <a:p>
            <a:pPr marL="285750" indent="-285750">
              <a:buFont typeface="Arial" panose="020B0604020202020204" pitchFamily="34" charset="0"/>
              <a:buChar char="•"/>
            </a:pPr>
            <a:r>
              <a:rPr lang="nb-NO" sz="1400" b="1" dirty="0" smtClean="0"/>
              <a:t>Forskrifta</a:t>
            </a:r>
            <a:r>
              <a:rPr lang="nb-NO" sz="1400" b="1" baseline="0" dirty="0" smtClean="0"/>
              <a:t> er a</a:t>
            </a:r>
            <a:r>
              <a:rPr lang="nb-NO" sz="1400" b="1" dirty="0" smtClean="0"/>
              <a:t>vgrensa til å gjelde </a:t>
            </a:r>
            <a:r>
              <a:rPr lang="nb-NO" sz="1400" b="1" dirty="0" err="1" smtClean="0"/>
              <a:t>nettløysingar</a:t>
            </a:r>
            <a:r>
              <a:rPr lang="nb-NO" sz="1400" b="1" dirty="0" smtClean="0"/>
              <a:t> og </a:t>
            </a:r>
            <a:r>
              <a:rPr lang="nb-NO" sz="1400" b="1" dirty="0" err="1" smtClean="0"/>
              <a:t>automatar</a:t>
            </a:r>
            <a:endParaRPr lang="nb-NO" sz="1400" b="1" dirty="0" smtClean="0"/>
          </a:p>
          <a:p>
            <a:pPr marL="285750" indent="-285750">
              <a:buFont typeface="Arial" panose="020B0604020202020204" pitchFamily="34" charset="0"/>
              <a:buChar char="•"/>
            </a:pPr>
            <a:endParaRPr lang="nb-NO" sz="1400" b="1" dirty="0" smtClean="0"/>
          </a:p>
          <a:p>
            <a:pPr marL="285750" indent="-285750">
              <a:buFont typeface="Arial" panose="020B0604020202020204" pitchFamily="34" charset="0"/>
              <a:buChar char="•"/>
            </a:pPr>
            <a:r>
              <a:rPr lang="nb-NO" sz="1400" b="1" dirty="0" smtClean="0"/>
              <a:t>Det</a:t>
            </a:r>
            <a:r>
              <a:rPr lang="nb-NO" sz="1400" b="1" baseline="0" dirty="0" smtClean="0"/>
              <a:t> er viktig å sei at den g</a:t>
            </a:r>
            <a:r>
              <a:rPr lang="nb-NO" sz="1400" b="1" dirty="0" smtClean="0"/>
              <a:t>jeld både </a:t>
            </a:r>
            <a:r>
              <a:rPr lang="nb-NO" sz="1400" b="1" dirty="0" err="1" smtClean="0"/>
              <a:t>offentleg</a:t>
            </a:r>
            <a:r>
              <a:rPr lang="nb-NO" sz="1400" b="1" dirty="0" smtClean="0"/>
              <a:t> og privat sektor (ingen avgrensing i forskrifta)</a:t>
            </a:r>
          </a:p>
          <a:p>
            <a:pPr marL="285750" indent="-285750">
              <a:buFont typeface="Arial" panose="020B0604020202020204" pitchFamily="34" charset="0"/>
              <a:buChar char="•"/>
            </a:pPr>
            <a:endParaRPr lang="nb-NO" sz="1400" b="1" dirty="0" smtClean="0"/>
          </a:p>
          <a:p>
            <a:pPr marL="285750" indent="-285750">
              <a:buFont typeface="Arial" panose="020B0604020202020204" pitchFamily="34" charset="0"/>
              <a:buChar char="•"/>
            </a:pPr>
            <a:r>
              <a:rPr lang="nb-NO" sz="1400" b="1" dirty="0" smtClean="0"/>
              <a:t>Avgrensa etter sektorprinsippet</a:t>
            </a:r>
          </a:p>
          <a:p>
            <a:pPr marL="285750" marR="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400" b="1" baseline="0" dirty="0" smtClean="0"/>
              <a:t>Sektorprinsippet </a:t>
            </a:r>
            <a:r>
              <a:rPr lang="nb-NO" sz="1400" b="1" baseline="0" dirty="0" smtClean="0"/>
              <a:t>seier at: </a:t>
            </a:r>
          </a:p>
          <a:p>
            <a:pPr marL="285750" marR="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400" b="1" baseline="0" dirty="0" smtClean="0"/>
              <a:t>Forskrifta gjeld </a:t>
            </a:r>
            <a:r>
              <a:rPr lang="nb-NO" sz="1400" b="1" baseline="0" dirty="0" err="1" smtClean="0"/>
              <a:t>ikkje</a:t>
            </a:r>
            <a:r>
              <a:rPr lang="nb-NO" sz="1400" b="1" baseline="0" dirty="0" smtClean="0"/>
              <a:t> der utforminga av IKT-</a:t>
            </a:r>
            <a:r>
              <a:rPr lang="nb-NO" sz="1400" b="1" baseline="0" dirty="0" err="1" smtClean="0"/>
              <a:t>løysingar</a:t>
            </a:r>
            <a:r>
              <a:rPr lang="nb-NO" sz="1400" b="1" baseline="0" dirty="0" smtClean="0"/>
              <a:t> er regulert av anna lovgiving</a:t>
            </a:r>
          </a:p>
          <a:p>
            <a:endParaRPr lang="nb-NO" sz="1400" b="1" dirty="0" smtClean="0"/>
          </a:p>
          <a:p>
            <a:pPr marL="285750" indent="-285750">
              <a:buFont typeface="Arial" panose="020B0604020202020204" pitchFamily="34" charset="0"/>
              <a:buChar char="•"/>
            </a:pPr>
            <a:r>
              <a:rPr lang="nb-NO" sz="1400" b="1" dirty="0" err="1" smtClean="0"/>
              <a:t>Vidare</a:t>
            </a:r>
            <a:r>
              <a:rPr lang="nb-NO" sz="1400" b="1" dirty="0" smtClean="0"/>
              <a:t> gjeld den</a:t>
            </a:r>
            <a:r>
              <a:rPr lang="nb-NO" sz="1400" b="1" baseline="0" dirty="0" smtClean="0"/>
              <a:t>:</a:t>
            </a:r>
            <a:endParaRPr lang="nb-NO" sz="1400" b="1" dirty="0" smtClean="0"/>
          </a:p>
          <a:p>
            <a:pPr marL="285750" indent="-285750">
              <a:buFont typeface="Arial" panose="020B0604020202020204" pitchFamily="34" charset="0"/>
              <a:buChar char="•"/>
            </a:pPr>
            <a:r>
              <a:rPr lang="nb-NO" sz="1400" b="1" i="1" u="sng" dirty="0" smtClean="0">
                <a:solidFill>
                  <a:srgbClr val="C64673"/>
                </a:solidFill>
              </a:rPr>
              <a:t>NYE</a:t>
            </a:r>
            <a:r>
              <a:rPr lang="nb-NO" sz="1400" b="1" dirty="0" smtClean="0"/>
              <a:t> IKT-</a:t>
            </a:r>
            <a:r>
              <a:rPr lang="nb-NO" sz="1400" b="1" dirty="0" err="1" smtClean="0"/>
              <a:t>løysingar</a:t>
            </a:r>
            <a:r>
              <a:rPr lang="nb-NO" sz="1400" b="1" dirty="0" smtClean="0"/>
              <a:t> – det</a:t>
            </a:r>
            <a:r>
              <a:rPr lang="nb-NO" sz="1400" b="1" baseline="0" dirty="0" smtClean="0"/>
              <a:t> vil </a:t>
            </a:r>
            <a:r>
              <a:rPr lang="nb-NO" sz="1400" b="1" baseline="0" dirty="0" err="1" smtClean="0"/>
              <a:t>seie</a:t>
            </a:r>
            <a:r>
              <a:rPr lang="nb-NO" sz="1400" b="1" baseline="0" dirty="0" smtClean="0"/>
              <a:t> </a:t>
            </a:r>
            <a:r>
              <a:rPr lang="nb-NO" sz="1400" b="1" baseline="0" dirty="0" err="1" smtClean="0"/>
              <a:t>løysingar</a:t>
            </a:r>
            <a:r>
              <a:rPr lang="nb-NO" sz="1400" b="1" baseline="0" dirty="0" smtClean="0"/>
              <a:t> som er kjøpt/bestilt etter 1. juli 2014</a:t>
            </a:r>
          </a:p>
          <a:p>
            <a:pPr marL="285750" indent="-285750">
              <a:buFont typeface="Arial" panose="020B0604020202020204" pitchFamily="34" charset="0"/>
              <a:buChar char="•"/>
            </a:pPr>
            <a:endParaRPr lang="nb-NO" sz="1400" b="1" dirty="0" smtClean="0"/>
          </a:p>
          <a:p>
            <a:pPr marL="285750" indent="-285750">
              <a:buFont typeface="Arial" panose="020B0604020202020204" pitchFamily="34" charset="0"/>
              <a:buChar char="•"/>
            </a:pPr>
            <a:r>
              <a:rPr lang="nb-NO" sz="1400" b="1" dirty="0" smtClean="0"/>
              <a:t>Alle IKT-</a:t>
            </a:r>
            <a:r>
              <a:rPr lang="nb-NO" sz="1400" b="1" dirty="0" err="1" smtClean="0"/>
              <a:t>løysingar</a:t>
            </a:r>
            <a:r>
              <a:rPr lang="nb-NO" sz="1400" b="1" dirty="0" smtClean="0"/>
              <a:t> skal først </a:t>
            </a:r>
            <a:r>
              <a:rPr lang="nb-NO" sz="1400" b="1" dirty="0" err="1" smtClean="0"/>
              <a:t>vere</a:t>
            </a:r>
            <a:r>
              <a:rPr lang="nb-NO" sz="1400" b="1" dirty="0" smtClean="0"/>
              <a:t> universelt utforma </a:t>
            </a:r>
            <a:r>
              <a:rPr lang="nb-NO" sz="1400" b="1" dirty="0" err="1" smtClean="0"/>
              <a:t>frå</a:t>
            </a:r>
            <a:r>
              <a:rPr lang="nb-NO" sz="1400" b="1" dirty="0" smtClean="0"/>
              <a:t> 1. januar 2021</a:t>
            </a:r>
          </a:p>
          <a:p>
            <a:pPr marL="285750" indent="-285750">
              <a:buFont typeface="Arial" panose="020B0604020202020204" pitchFamily="34" charset="0"/>
              <a:buChar char="•"/>
            </a:pPr>
            <a:r>
              <a:rPr lang="nb-NO" sz="1400" b="1" dirty="0" smtClean="0"/>
              <a:t>Det er ei lang innføringstid som først og fremst</a:t>
            </a:r>
            <a:r>
              <a:rPr lang="nb-NO" sz="1400" b="1" baseline="0" dirty="0" smtClean="0"/>
              <a:t> er valgt av omsyn til at automatområdet er omfatta. </a:t>
            </a:r>
          </a:p>
          <a:p>
            <a:pPr marL="285750" indent="-285750">
              <a:buFont typeface="Arial" panose="020B0604020202020204" pitchFamily="34" charset="0"/>
              <a:buChar char="•"/>
            </a:pPr>
            <a:r>
              <a:rPr lang="nb-NO" sz="1400" b="1" baseline="0" dirty="0" err="1" smtClean="0"/>
              <a:t>Automatar</a:t>
            </a:r>
            <a:r>
              <a:rPr lang="nb-NO" sz="1400" b="1" baseline="0" dirty="0" smtClean="0"/>
              <a:t> har ei levetid på 5-10 år og innføringstida skal då ta høgde for ei </a:t>
            </a:r>
            <a:r>
              <a:rPr lang="nb-NO" sz="1400" b="1" baseline="0" dirty="0" err="1" smtClean="0"/>
              <a:t>naturleg</a:t>
            </a:r>
            <a:r>
              <a:rPr lang="nb-NO" sz="1400" b="1" baseline="0" dirty="0" smtClean="0"/>
              <a:t> innfasing av nye </a:t>
            </a:r>
            <a:r>
              <a:rPr lang="nb-NO" sz="1400" b="1" baseline="0" dirty="0" err="1" smtClean="0"/>
              <a:t>automatar</a:t>
            </a:r>
            <a:r>
              <a:rPr lang="nb-NO" sz="1400" b="1" baseline="0" dirty="0" smtClean="0"/>
              <a:t> som føl </a:t>
            </a:r>
            <a:r>
              <a:rPr lang="nb-NO" sz="1400" b="1" baseline="0" dirty="0" err="1" smtClean="0"/>
              <a:t>dei</a:t>
            </a:r>
            <a:r>
              <a:rPr lang="nb-NO" sz="1400" b="1" baseline="0" dirty="0" smtClean="0"/>
              <a:t> nye krava.</a:t>
            </a:r>
            <a:endParaRPr lang="nb-NO" sz="1400" b="1" dirty="0" smtClean="0"/>
          </a:p>
          <a:p>
            <a:pPr marL="0" indent="0">
              <a:buNone/>
            </a:pPr>
            <a:endParaRPr lang="nb-NO" sz="1400" b="1"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nn-NO" sz="1400" b="1" kern="1200" dirty="0" smtClean="0">
              <a:solidFill>
                <a:schemeClr val="tx1"/>
              </a:solidFill>
              <a:effectLst/>
              <a:latin typeface="+mn-lt"/>
              <a:ea typeface="ＭＳ Ｐゴシック" pitchFamily="34" charset="-128"/>
              <a:cs typeface="+mn-cs"/>
            </a:endParaRPr>
          </a:p>
          <a:p>
            <a:r>
              <a:rPr lang="nn-NO" sz="1400" b="0" i="1" kern="1200" dirty="0" smtClean="0">
                <a:solidFill>
                  <a:schemeClr val="tx1"/>
                </a:solidFill>
                <a:effectLst/>
                <a:latin typeface="+mn-lt"/>
                <a:ea typeface="ＭＳ Ｐゴシック" pitchFamily="34" charset="-128"/>
                <a:cs typeface="+mn-cs"/>
              </a:rPr>
              <a:t>Lova gjeld ikkje der utforminga allereie er regulert i et anna regelverk der (sektorprinsippet). I forarbeida til lova er det greidd ut om at det finst eigne regelverk som regulerer IKT-</a:t>
            </a:r>
            <a:r>
              <a:rPr lang="nn-NO" sz="1400" b="0" i="1" kern="1200" dirty="0" err="1" smtClean="0">
                <a:solidFill>
                  <a:schemeClr val="tx1"/>
                </a:solidFill>
                <a:effectLst/>
                <a:latin typeface="+mn-lt"/>
                <a:ea typeface="ＭＳ Ｐゴシック" pitchFamily="34" charset="-128"/>
                <a:cs typeface="+mn-cs"/>
              </a:rPr>
              <a:t>løsninger</a:t>
            </a:r>
            <a:r>
              <a:rPr lang="nn-NO" sz="1400" b="0" i="1" kern="1200" dirty="0" smtClean="0">
                <a:solidFill>
                  <a:schemeClr val="tx1"/>
                </a:solidFill>
                <a:effectLst/>
                <a:latin typeface="+mn-lt"/>
                <a:ea typeface="ＭＳ Ｐゴシック" pitchFamily="34" charset="-128"/>
                <a:cs typeface="+mn-cs"/>
              </a:rPr>
              <a:t> i </a:t>
            </a:r>
            <a:endParaRPr lang="nb-NO" sz="1400" b="0" i="1" kern="1200" dirty="0" smtClean="0">
              <a:solidFill>
                <a:schemeClr val="tx1"/>
              </a:solidFill>
              <a:effectLst/>
              <a:latin typeface="+mn-lt"/>
              <a:ea typeface="ＭＳ Ｐゴシック" pitchFamily="34" charset="-128"/>
              <a:cs typeface="+mn-cs"/>
            </a:endParaRPr>
          </a:p>
          <a:p>
            <a:pPr marL="171450" lvl="0" indent="-171450">
              <a:buFont typeface="Arial" panose="020B0604020202020204" pitchFamily="34" charset="0"/>
              <a:buChar char="•"/>
            </a:pPr>
            <a:r>
              <a:rPr lang="nn-NO" sz="1400" b="0" i="1" kern="1200" dirty="0" smtClean="0">
                <a:solidFill>
                  <a:schemeClr val="tx1"/>
                </a:solidFill>
                <a:effectLst/>
                <a:latin typeface="+mn-lt"/>
                <a:ea typeface="ＭＳ Ｐゴシック" pitchFamily="34" charset="-128"/>
                <a:cs typeface="+mn-cs"/>
              </a:rPr>
              <a:t>bygningar </a:t>
            </a:r>
            <a:endParaRPr lang="nb-NO" sz="1400" b="0" i="1" kern="1200" dirty="0" smtClean="0">
              <a:solidFill>
                <a:schemeClr val="tx1"/>
              </a:solidFill>
              <a:effectLst/>
              <a:latin typeface="+mn-lt"/>
              <a:ea typeface="ＭＳ Ｐゴシック" pitchFamily="34" charset="-128"/>
              <a:cs typeface="+mn-cs"/>
            </a:endParaRPr>
          </a:p>
          <a:p>
            <a:pPr marL="171450" lvl="0" indent="-171450">
              <a:buFont typeface="Arial" panose="020B0604020202020204" pitchFamily="34" charset="0"/>
              <a:buChar char="•"/>
            </a:pPr>
            <a:r>
              <a:rPr lang="nn-NO" sz="1400" b="0" i="1" kern="1200" dirty="0" smtClean="0">
                <a:solidFill>
                  <a:schemeClr val="tx1"/>
                </a:solidFill>
                <a:effectLst/>
                <a:latin typeface="+mn-lt"/>
                <a:ea typeface="ＭＳ Ｐゴシック" pitchFamily="34" charset="-128"/>
                <a:cs typeface="+mn-cs"/>
              </a:rPr>
              <a:t>transportmiddel</a:t>
            </a:r>
            <a:endParaRPr lang="nb-NO" sz="1400" b="0" i="1" kern="1200" dirty="0" smtClean="0">
              <a:solidFill>
                <a:schemeClr val="tx1"/>
              </a:solidFill>
              <a:effectLst/>
              <a:latin typeface="+mn-lt"/>
              <a:ea typeface="ＭＳ Ｐゴシック" pitchFamily="34" charset="-128"/>
              <a:cs typeface="+mn-cs"/>
            </a:endParaRPr>
          </a:p>
          <a:p>
            <a:pPr marL="171450" lvl="0" indent="-171450">
              <a:buFont typeface="Arial" panose="020B0604020202020204" pitchFamily="34" charset="0"/>
              <a:buChar char="•"/>
            </a:pPr>
            <a:r>
              <a:rPr lang="nn-NO" sz="1400" b="0" i="1" kern="1200" dirty="0" err="1" smtClean="0">
                <a:solidFill>
                  <a:schemeClr val="tx1"/>
                </a:solidFill>
                <a:effectLst/>
                <a:latin typeface="+mn-lt"/>
                <a:ea typeface="ＭＳ Ｐゴシック" pitchFamily="34" charset="-128"/>
                <a:cs typeface="+mn-cs"/>
              </a:rPr>
              <a:t>skole</a:t>
            </a:r>
            <a:r>
              <a:rPr lang="nn-NO" sz="1400" b="0" i="1" kern="1200" dirty="0" smtClean="0">
                <a:solidFill>
                  <a:schemeClr val="tx1"/>
                </a:solidFill>
                <a:effectLst/>
                <a:latin typeface="+mn-lt"/>
                <a:ea typeface="ＭＳ Ｐゴシック" pitchFamily="34" charset="-128"/>
                <a:cs typeface="+mn-cs"/>
              </a:rPr>
              <a:t> </a:t>
            </a:r>
            <a:endParaRPr lang="nb-NO" sz="1400" b="0" i="1" kern="1200" dirty="0" smtClean="0">
              <a:solidFill>
                <a:schemeClr val="tx1"/>
              </a:solidFill>
              <a:effectLst/>
              <a:latin typeface="+mn-lt"/>
              <a:ea typeface="ＭＳ Ｐゴシック" pitchFamily="34" charset="-128"/>
              <a:cs typeface="+mn-cs"/>
            </a:endParaRPr>
          </a:p>
          <a:p>
            <a:pPr marL="171450" lvl="0" indent="-171450">
              <a:buFont typeface="Arial" panose="020B0604020202020204" pitchFamily="34" charset="0"/>
              <a:buChar char="•"/>
            </a:pPr>
            <a:r>
              <a:rPr lang="nn-NO" sz="1400" b="0" i="1" kern="1200" dirty="0" smtClean="0">
                <a:solidFill>
                  <a:schemeClr val="tx1"/>
                </a:solidFill>
                <a:effectLst/>
                <a:latin typeface="+mn-lt"/>
                <a:ea typeface="ＭＳ Ｐゴシック" pitchFamily="34" charset="-128"/>
                <a:cs typeface="+mn-cs"/>
              </a:rPr>
              <a:t>fjernsynsmedium</a:t>
            </a:r>
            <a:endParaRPr lang="nb-NO" sz="1400" b="0" i="1" kern="1200" dirty="0" smtClean="0">
              <a:solidFill>
                <a:schemeClr val="tx1"/>
              </a:solidFill>
              <a:effectLst/>
              <a:latin typeface="+mn-lt"/>
              <a:ea typeface="ＭＳ Ｐゴシック" pitchFamily="34" charset="-128"/>
              <a:cs typeface="+mn-cs"/>
            </a:endParaRPr>
          </a:p>
          <a:p>
            <a:pPr marL="171450" lvl="0" indent="-171450">
              <a:buFont typeface="Arial" panose="020B0604020202020204" pitchFamily="34" charset="0"/>
              <a:buChar char="•"/>
            </a:pPr>
            <a:r>
              <a:rPr lang="nn-NO" sz="1400" b="0" i="1" kern="1200" dirty="0" smtClean="0">
                <a:solidFill>
                  <a:schemeClr val="tx1"/>
                </a:solidFill>
                <a:effectLst/>
                <a:latin typeface="+mn-lt"/>
                <a:ea typeface="ＭＳ Ｐゴシック" pitchFamily="34" charset="-128"/>
                <a:cs typeface="+mn-cs"/>
              </a:rPr>
              <a:t>film </a:t>
            </a:r>
            <a:endParaRPr lang="nb-NO" sz="1400" b="0" i="1" kern="1200" dirty="0" smtClean="0">
              <a:solidFill>
                <a:schemeClr val="tx1"/>
              </a:solidFill>
              <a:effectLst/>
              <a:latin typeface="+mn-lt"/>
              <a:ea typeface="ＭＳ Ｐゴシック" pitchFamily="34" charset="-128"/>
              <a:cs typeface="+mn-cs"/>
            </a:endParaRPr>
          </a:p>
          <a:p>
            <a:pPr marL="171450" lvl="0" indent="-171450">
              <a:buFont typeface="Arial" panose="020B0604020202020204" pitchFamily="34" charset="0"/>
              <a:buChar char="•"/>
            </a:pPr>
            <a:r>
              <a:rPr lang="nn-NO" sz="1400" b="0" i="1" kern="1200" dirty="0" smtClean="0">
                <a:solidFill>
                  <a:schemeClr val="tx1"/>
                </a:solidFill>
                <a:effectLst/>
                <a:latin typeface="+mn-lt"/>
                <a:ea typeface="ＭＳ Ｐゴシック" pitchFamily="34" charset="-128"/>
                <a:cs typeface="+mn-cs"/>
              </a:rPr>
              <a:t>nett-TV</a:t>
            </a:r>
            <a:endParaRPr lang="nb-NO" sz="1400" b="0" i="1" kern="1200" dirty="0" smtClean="0">
              <a:solidFill>
                <a:schemeClr val="tx1"/>
              </a:solidFill>
              <a:effectLst/>
              <a:latin typeface="+mn-lt"/>
              <a:ea typeface="ＭＳ Ｐゴシック" pitchFamily="34" charset="-128"/>
              <a:cs typeface="+mn-cs"/>
            </a:endParaRPr>
          </a:p>
          <a:p>
            <a:r>
              <a:rPr lang="nb-NO" sz="1400" b="0" i="1" kern="1200" dirty="0" smtClean="0">
                <a:solidFill>
                  <a:schemeClr val="tx1"/>
                </a:solidFill>
                <a:effectLst/>
                <a:latin typeface="+mn-lt"/>
                <a:ea typeface="ＭＳ Ｐゴシック" pitchFamily="34" charset="-128"/>
                <a:cs typeface="+mn-cs"/>
              </a:rPr>
              <a:t>Tilsvarende avgrensing er teken inn i forskrifta («</a:t>
            </a:r>
            <a:r>
              <a:rPr lang="nb-NO" sz="1400" b="0" i="1" kern="1200" dirty="0" err="1" smtClean="0">
                <a:solidFill>
                  <a:schemeClr val="tx1"/>
                </a:solidFill>
                <a:effectLst/>
                <a:latin typeface="+mn-lt"/>
                <a:ea typeface="ＭＳ Ｐゴシック" pitchFamily="34" charset="-128"/>
                <a:cs typeface="+mn-cs"/>
              </a:rPr>
              <a:t>Forskriften</a:t>
            </a:r>
            <a:r>
              <a:rPr lang="nb-NO" sz="1400" b="0" i="1" kern="1200" dirty="0" smtClean="0">
                <a:solidFill>
                  <a:schemeClr val="tx1"/>
                </a:solidFill>
                <a:effectLst/>
                <a:latin typeface="+mn-lt"/>
                <a:ea typeface="ＭＳ Ｐゴシック" pitchFamily="34" charset="-128"/>
                <a:cs typeface="+mn-cs"/>
              </a:rPr>
              <a:t> gjelder ikke der utformingen av IKT-løsninger reguleres av annen lovgivning» ).</a:t>
            </a:r>
          </a:p>
          <a:p>
            <a:r>
              <a:rPr lang="nb-NO" sz="1400" b="0" i="1" kern="1200" dirty="0" smtClean="0">
                <a:solidFill>
                  <a:schemeClr val="tx1"/>
                </a:solidFill>
                <a:effectLst/>
                <a:latin typeface="+mn-lt"/>
                <a:ea typeface="ＭＳ Ｐゴシック" pitchFamily="34" charset="-128"/>
                <a:cs typeface="+mn-cs"/>
              </a:rPr>
              <a:t>Når det gjeld utdanningsområdet, er tilsynet i gang med utredningsarbeid, der vi skal ta stilling til om å utvide virkeområdet for forskrifta til å omfatte utdanningssektoren. Dette arbeidet vil vi ferdigstille </a:t>
            </a:r>
            <a:r>
              <a:rPr lang="nb-NO" sz="1400" b="0" i="1" kern="1200" dirty="0" err="1" smtClean="0">
                <a:solidFill>
                  <a:schemeClr val="tx1"/>
                </a:solidFill>
                <a:effectLst/>
                <a:latin typeface="+mn-lt"/>
                <a:ea typeface="ＭＳ Ｐゴシック" pitchFamily="34" charset="-128"/>
                <a:cs typeface="+mn-cs"/>
              </a:rPr>
              <a:t>innan</a:t>
            </a:r>
            <a:r>
              <a:rPr lang="nb-NO" sz="1400" b="0" i="1" kern="1200" dirty="0" smtClean="0">
                <a:solidFill>
                  <a:schemeClr val="tx1"/>
                </a:solidFill>
                <a:effectLst/>
                <a:latin typeface="+mn-lt"/>
                <a:ea typeface="ＭＳ Ｐゴシック" pitchFamily="34" charset="-128"/>
                <a:cs typeface="+mn-cs"/>
              </a:rPr>
              <a:t> utgangen av 2014. </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sz="1400" b="1" kern="1200" dirty="0" smtClean="0">
              <a:solidFill>
                <a:schemeClr val="tx1"/>
              </a:solidFill>
              <a:effectLst/>
              <a:latin typeface="+mn-lt"/>
              <a:ea typeface="ＭＳ Ｐゴシック" pitchFamily="34" charset="-128"/>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nb-NO" sz="1400" b="1" dirty="0" smtClean="0"/>
          </a:p>
          <a:p>
            <a:endParaRPr lang="nb-NO" sz="1400" b="1" baseline="0" dirty="0" smtClean="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17</a:t>
            </a:fld>
            <a:endParaRPr lang="nb-NO"/>
          </a:p>
        </p:txBody>
      </p:sp>
    </p:spTree>
    <p:extLst>
      <p:ext uri="{BB962C8B-B14F-4D97-AF65-F5344CB8AC3E}">
        <p14:creationId xmlns:p14="http://schemas.microsoft.com/office/powerpoint/2010/main" val="4251813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marR="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400" b="1" kern="1200" dirty="0" smtClean="0">
                <a:solidFill>
                  <a:schemeClr val="tx1"/>
                </a:solidFill>
                <a:effectLst/>
                <a:latin typeface="+mn-lt"/>
                <a:ea typeface="ＭＳ Ｐゴシック" pitchFamily="34" charset="-128"/>
                <a:cs typeface="+mn-cs"/>
              </a:rPr>
              <a:t>Etter</a:t>
            </a:r>
            <a:r>
              <a:rPr lang="nb-NO" sz="1400" b="1" kern="1200" baseline="0" dirty="0" smtClean="0">
                <a:solidFill>
                  <a:schemeClr val="tx1"/>
                </a:solidFill>
                <a:effectLst/>
                <a:latin typeface="+mn-lt"/>
                <a:ea typeface="ＭＳ Ｐゴシック" pitchFamily="34" charset="-128"/>
                <a:cs typeface="+mn-cs"/>
              </a:rPr>
              <a:t> lova skal forskrifta </a:t>
            </a:r>
            <a:r>
              <a:rPr lang="nb-NO" sz="1400" b="1" kern="1200" dirty="0" smtClean="0">
                <a:solidFill>
                  <a:schemeClr val="tx1"/>
                </a:solidFill>
                <a:effectLst/>
                <a:latin typeface="+mn-lt"/>
                <a:ea typeface="ＭＳ Ｐゴシック" pitchFamily="34" charset="-128"/>
                <a:cs typeface="+mn-cs"/>
              </a:rPr>
              <a:t>presisere krava til IKT. Kva krav er valgt?</a:t>
            </a:r>
          </a:p>
          <a:p>
            <a:pPr marL="285750" marR="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b-NO" sz="1400" b="1" baseline="0" dirty="0" smtClean="0"/>
          </a:p>
          <a:p>
            <a:pPr marL="285750" marR="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400" b="1" baseline="0" dirty="0" smtClean="0"/>
              <a:t>For </a:t>
            </a:r>
            <a:r>
              <a:rPr lang="nb-NO" sz="1400" b="1" baseline="0" dirty="0" err="1" smtClean="0"/>
              <a:t>nettløysingar</a:t>
            </a:r>
            <a:r>
              <a:rPr lang="nb-NO" sz="1400" b="1" baseline="0" dirty="0" smtClean="0"/>
              <a:t>:</a:t>
            </a:r>
          </a:p>
          <a:p>
            <a:pPr marL="285750" marR="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400" b="1" baseline="0" dirty="0" smtClean="0"/>
              <a:t>Er det standarden Web Content Accessibility Guidelines (WCAG) 2.0 på dobbel A-nivå med </a:t>
            </a:r>
            <a:r>
              <a:rPr lang="nb-NO" sz="1400" b="1" baseline="0" dirty="0" err="1" smtClean="0"/>
              <a:t>nokre</a:t>
            </a:r>
            <a:r>
              <a:rPr lang="nb-NO" sz="1400" b="1" baseline="0" dirty="0" smtClean="0"/>
              <a:t> unntak </a:t>
            </a:r>
            <a:r>
              <a:rPr lang="nb-NO" sz="1400" b="1" baseline="0" dirty="0" smtClean="0"/>
              <a:t>som er knytt til bruk av multimedia </a:t>
            </a:r>
          </a:p>
          <a:p>
            <a:pPr marL="285750" marR="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400" b="1" baseline="0" dirty="0" smtClean="0"/>
              <a:t>(totalt </a:t>
            </a:r>
            <a:r>
              <a:rPr lang="nb-NO" sz="1400" b="1" baseline="0" dirty="0" smtClean="0"/>
              <a:t>35 av 61 suksesskriterium). </a:t>
            </a:r>
          </a:p>
          <a:p>
            <a:pPr marL="285750" marR="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b-NO" sz="1400" b="1" baseline="0" dirty="0" smtClean="0"/>
          </a:p>
          <a:p>
            <a:pPr marL="285750" marR="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400" b="1" baseline="0" dirty="0" smtClean="0"/>
              <a:t>For automat </a:t>
            </a:r>
          </a:p>
          <a:p>
            <a:pPr marL="285750" marR="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400" b="1" kern="1200" dirty="0" smtClean="0">
                <a:solidFill>
                  <a:schemeClr val="tx1"/>
                </a:solidFill>
                <a:effectLst/>
                <a:latin typeface="+mn-lt"/>
                <a:ea typeface="ＭＳ Ｐゴシック" pitchFamily="34" charset="-128"/>
                <a:cs typeface="+mn-cs"/>
              </a:rPr>
              <a:t>vert det vist til 10 internasjonale standardar for utforming av automatar. </a:t>
            </a:r>
          </a:p>
          <a:p>
            <a:pPr marL="285750" marR="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400" b="1" kern="1200" dirty="0" smtClean="0">
                <a:solidFill>
                  <a:schemeClr val="tx1"/>
                </a:solidFill>
                <a:effectLst/>
                <a:latin typeface="+mn-lt"/>
                <a:ea typeface="ＭＳ Ｐゴシック" pitchFamily="34" charset="-128"/>
                <a:cs typeface="+mn-cs"/>
              </a:rPr>
              <a:t>Standardane inneheld obligatoriske krav og tilrådingar om:</a:t>
            </a:r>
          </a:p>
          <a:p>
            <a:pPr marL="742950" marR="0" lvl="1"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400" b="1" kern="1200" dirty="0" smtClean="0">
                <a:solidFill>
                  <a:schemeClr val="tx1"/>
                </a:solidFill>
                <a:effectLst/>
                <a:latin typeface="+mn-lt"/>
                <a:ea typeface="ＭＳ Ｐゴシック" pitchFamily="34" charset="-128"/>
                <a:cs typeface="+mn-cs"/>
              </a:rPr>
              <a:t>utforming av skjerm og tastatur, </a:t>
            </a:r>
          </a:p>
          <a:p>
            <a:pPr marL="742950" marR="0" lvl="1"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400" b="1" kern="1200" dirty="0" smtClean="0">
                <a:solidFill>
                  <a:schemeClr val="tx1"/>
                </a:solidFill>
                <a:effectLst/>
                <a:latin typeface="+mn-lt"/>
                <a:ea typeface="ＭＳ Ｐゴシック" pitchFamily="34" charset="-128"/>
                <a:cs typeface="+mn-cs"/>
              </a:rPr>
              <a:t>krav til dialog mellom bruker og maskin </a:t>
            </a:r>
          </a:p>
          <a:p>
            <a:pPr marL="742950" marR="0" lvl="1"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400" b="1" kern="1200" dirty="0" smtClean="0">
                <a:solidFill>
                  <a:schemeClr val="tx1"/>
                </a:solidFill>
                <a:effectLst/>
                <a:latin typeface="+mn-lt"/>
                <a:ea typeface="ＭＳ Ｐゴシック" pitchFamily="34" charset="-128"/>
                <a:cs typeface="+mn-cs"/>
              </a:rPr>
              <a:t>og krav til miljø rundt automaten. </a:t>
            </a: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400" b="1" kern="1200" dirty="0" smtClean="0">
                <a:solidFill>
                  <a:schemeClr val="tx1"/>
                </a:solidFill>
                <a:effectLst/>
                <a:latin typeface="+mn-lt"/>
                <a:ea typeface="ＭＳ Ｐゴシック" pitchFamily="34" charset="-128"/>
                <a:cs typeface="+mn-cs"/>
              </a:rPr>
              <a:t>Standardane</a:t>
            </a:r>
            <a:r>
              <a:rPr lang="nn-NO" sz="1400" b="1" kern="1200" baseline="0" dirty="0" smtClean="0">
                <a:solidFill>
                  <a:schemeClr val="tx1"/>
                </a:solidFill>
                <a:effectLst/>
                <a:latin typeface="+mn-lt"/>
                <a:ea typeface="ＭＳ Ｐゴシック" pitchFamily="34" charset="-128"/>
                <a:cs typeface="+mn-cs"/>
              </a:rPr>
              <a:t> er </a:t>
            </a:r>
            <a:r>
              <a:rPr lang="nn-NO" sz="1400" b="1" kern="1200" baseline="0" dirty="0" err="1" smtClean="0">
                <a:solidFill>
                  <a:schemeClr val="tx1"/>
                </a:solidFill>
                <a:effectLst/>
                <a:latin typeface="+mn-lt"/>
                <a:ea typeface="ＭＳ Ｐゴシック" pitchFamily="34" charset="-128"/>
                <a:cs typeface="+mn-cs"/>
              </a:rPr>
              <a:t>valgt</a:t>
            </a:r>
            <a:r>
              <a:rPr lang="nn-NO" sz="1400" b="1" kern="1200" baseline="0" dirty="0" smtClean="0">
                <a:solidFill>
                  <a:schemeClr val="tx1"/>
                </a:solidFill>
                <a:effectLst/>
                <a:latin typeface="+mn-lt"/>
                <a:ea typeface="ＭＳ Ｐゴシック" pitchFamily="34" charset="-128"/>
                <a:cs typeface="+mn-cs"/>
              </a:rPr>
              <a:t> med tanke på å dekke flest muleg funksjonsnedsettingar.</a:t>
            </a:r>
            <a:endParaRPr lang="nn-NO" sz="1400" b="1" kern="1200" dirty="0" smtClean="0">
              <a:solidFill>
                <a:schemeClr val="tx1"/>
              </a:solidFill>
              <a:effectLst/>
              <a:latin typeface="+mn-lt"/>
              <a:ea typeface="ＭＳ Ｐゴシック" pitchFamily="34" charset="-128"/>
              <a:cs typeface="+mn-cs"/>
            </a:endParaRPr>
          </a:p>
          <a:p>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18</a:t>
            </a:fld>
            <a:endParaRPr lang="nb-NO"/>
          </a:p>
        </p:txBody>
      </p:sp>
    </p:spTree>
    <p:extLst>
      <p:ext uri="{BB962C8B-B14F-4D97-AF65-F5344CB8AC3E}">
        <p14:creationId xmlns:p14="http://schemas.microsoft.com/office/powerpoint/2010/main" val="3010128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p:spPr>
      </p:sp>
      <p:sp>
        <p:nvSpPr>
          <p:cNvPr id="21507" name="Rectangle 3"/>
          <p:cNvSpPr>
            <a:spLocks noGrp="1"/>
          </p:cNvSpPr>
          <p:nvPr>
            <p:ph type="body" idx="1"/>
          </p:nvPr>
        </p:nvSpPr>
        <p:spPr bwMode="auto">
          <a:noFill/>
        </p:spPr>
        <p:txBody>
          <a:bodyPr/>
          <a:lstStyle/>
          <a:p>
            <a:pPr eaLnBrk="1" hangingPunct="1"/>
            <a:endParaRPr lang="en-US" dirty="0" smtClean="0"/>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Så når vi</a:t>
            </a:r>
            <a:r>
              <a:rPr lang="nn-NO" sz="1200" b="1" kern="1200" baseline="0" dirty="0" smtClean="0">
                <a:solidFill>
                  <a:schemeClr val="tx1"/>
                </a:solidFill>
                <a:effectLst/>
                <a:latin typeface="+mn-lt"/>
                <a:ea typeface="ＭＳ Ｐゴシック" pitchFamily="34" charset="-128"/>
                <a:cs typeface="+mn-cs"/>
              </a:rPr>
              <a:t> snakkar om det nye digitale Norge med sine krav til brukarane på den eine sida</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nn-NO" sz="1200" b="1" kern="1200" baseline="0" dirty="0" smtClean="0">
                <a:solidFill>
                  <a:schemeClr val="tx1"/>
                </a:solidFill>
                <a:effectLst/>
                <a:latin typeface="+mn-lt"/>
                <a:ea typeface="ＭＳ Ｐゴシック" pitchFamily="34" charset="-128"/>
                <a:cs typeface="+mn-cs"/>
              </a:rPr>
              <a:t>Og borgarane med alle sine ulike føresetnader på den andre sida</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nn-NO" sz="1200" b="1" kern="1200" baseline="0" dirty="0" smtClean="0">
              <a:solidFill>
                <a:schemeClr val="tx1"/>
              </a:solidFill>
              <a:effectLst/>
              <a:latin typeface="+mn-lt"/>
              <a:ea typeface="ＭＳ Ｐゴシック" pitchFamily="34" charset="-128"/>
              <a:cs typeface="+mn-cs"/>
            </a:endParaRP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nn-NO" sz="1200" b="1" kern="1200" baseline="0" dirty="0" smtClean="0">
                <a:solidFill>
                  <a:schemeClr val="tx1"/>
                </a:solidFill>
                <a:effectLst/>
                <a:latin typeface="+mn-lt"/>
                <a:ea typeface="ＭＳ Ｐゴシック" pitchFamily="34" charset="-128"/>
                <a:cs typeface="+mn-cs"/>
              </a:rPr>
              <a:t>Så er det </a:t>
            </a:r>
            <a:r>
              <a:rPr lang="nn-NO" sz="1200" b="1" kern="1200" baseline="0" dirty="0" smtClean="0">
                <a:solidFill>
                  <a:schemeClr val="tx1"/>
                </a:solidFill>
                <a:effectLst/>
                <a:latin typeface="+mn-lt"/>
                <a:ea typeface="ＭＳ Ｐゴシック" pitchFamily="34" charset="-128"/>
                <a:cs typeface="+mn-cs"/>
              </a:rPr>
              <a:t>i dag eit </a:t>
            </a:r>
            <a:r>
              <a:rPr lang="nn-NO" sz="1200" b="1" kern="1200" baseline="0" dirty="0" smtClean="0">
                <a:solidFill>
                  <a:schemeClr val="tx1"/>
                </a:solidFill>
                <a:effectLst/>
                <a:latin typeface="+mn-lt"/>
                <a:ea typeface="ＭＳ Ｐゴシック" pitchFamily="34" charset="-128"/>
                <a:cs typeface="+mn-cs"/>
              </a:rPr>
              <a:t>gap slik vi såg på i</a:t>
            </a:r>
            <a:r>
              <a:rPr lang="nn-NO" sz="1200" b="1" kern="1200" dirty="0" smtClean="0">
                <a:solidFill>
                  <a:schemeClr val="tx1"/>
                </a:solidFill>
                <a:effectLst/>
                <a:latin typeface="+mn-lt"/>
                <a:ea typeface="ＭＳ Ｐゴシック" pitchFamily="34" charset="-128"/>
                <a:cs typeface="+mn-cs"/>
              </a:rPr>
              <a:t> Gap-modellen </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Og det er dette som</a:t>
            </a:r>
            <a:r>
              <a:rPr lang="nn-NO" sz="1200" b="1" kern="1200" baseline="0" dirty="0" smtClean="0">
                <a:solidFill>
                  <a:schemeClr val="tx1"/>
                </a:solidFill>
                <a:effectLst/>
                <a:latin typeface="+mn-lt"/>
                <a:ea typeface="ＭＳ Ｐゴシック" pitchFamily="34" charset="-128"/>
                <a:cs typeface="+mn-cs"/>
              </a:rPr>
              <a:t> </a:t>
            </a:r>
            <a:r>
              <a:rPr lang="nn-NO" sz="1200" b="1" kern="1200" dirty="0" smtClean="0">
                <a:solidFill>
                  <a:schemeClr val="tx1"/>
                </a:solidFill>
                <a:effectLst/>
                <a:latin typeface="+mn-lt"/>
                <a:ea typeface="ＭＳ Ｐゴシック" pitchFamily="34" charset="-128"/>
                <a:cs typeface="+mn-cs"/>
              </a:rPr>
              <a:t>lov og forskrift prøver å </a:t>
            </a:r>
            <a:r>
              <a:rPr lang="nn-NO" sz="1200" b="1" kern="1200" dirty="0" smtClean="0">
                <a:solidFill>
                  <a:schemeClr val="tx1"/>
                </a:solidFill>
                <a:effectLst/>
                <a:latin typeface="+mn-lt"/>
                <a:ea typeface="ＭＳ Ｐゴシック" pitchFamily="34" charset="-128"/>
                <a:cs typeface="+mn-cs"/>
              </a:rPr>
              <a:t>møte</a:t>
            </a:r>
          </a:p>
          <a:p>
            <a:pPr marL="0" marR="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nn-NO" sz="1200" b="1" kern="1200" dirty="0" smtClean="0">
              <a:solidFill>
                <a:schemeClr val="tx1"/>
              </a:solidFill>
              <a:effectLst/>
              <a:latin typeface="+mn-lt"/>
              <a:ea typeface="ＭＳ Ｐゴシック" pitchFamily="34" charset="-128"/>
              <a:cs typeface="+mn-cs"/>
            </a:endParaRP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Vår</a:t>
            </a:r>
            <a:r>
              <a:rPr lang="nn-NO" sz="1200" b="1" kern="1200" baseline="0" dirty="0" smtClean="0">
                <a:solidFill>
                  <a:schemeClr val="tx1"/>
                </a:solidFill>
                <a:effectLst/>
                <a:latin typeface="+mn-lt"/>
                <a:ea typeface="ＭＳ Ｐゴシック" pitchFamily="34" charset="-128"/>
                <a:cs typeface="+mn-cs"/>
              </a:rPr>
              <a:t> ambisjon er eit samfunn utan digitale </a:t>
            </a:r>
            <a:r>
              <a:rPr lang="nn-NO" sz="1200" b="1" kern="1200" baseline="0" dirty="0" smtClean="0">
                <a:solidFill>
                  <a:schemeClr val="tx1"/>
                </a:solidFill>
                <a:effectLst/>
                <a:latin typeface="+mn-lt"/>
                <a:ea typeface="ＭＳ Ｐゴシック" pitchFamily="34" charset="-128"/>
                <a:cs typeface="+mn-cs"/>
              </a:rPr>
              <a:t>barrierar.</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nn-NO" sz="1200" b="1" kern="1200" baseline="0" dirty="0" smtClean="0">
              <a:solidFill>
                <a:schemeClr val="tx1"/>
              </a:solidFill>
              <a:effectLst/>
              <a:latin typeface="+mn-lt"/>
              <a:ea typeface="ＭＳ Ｐゴシック" pitchFamily="34" charset="-128"/>
              <a:cs typeface="+mn-cs"/>
            </a:endParaRP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nn-NO" sz="1200" b="1" kern="1200" baseline="0" dirty="0" smtClean="0">
                <a:solidFill>
                  <a:schemeClr val="tx1"/>
                </a:solidFill>
                <a:effectLst/>
                <a:latin typeface="+mn-lt"/>
                <a:ea typeface="ＭＳ Ｐゴシック" pitchFamily="34" charset="-128"/>
                <a:cs typeface="+mn-cs"/>
              </a:rPr>
              <a:t>I tillegg til lovregulering har vi og fått tilsyn som virkemiddel for å regulere IKT som samfunnsområde.</a:t>
            </a:r>
          </a:p>
          <a:p>
            <a:pPr marL="0" marR="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nn-NO" sz="1200" b="1" kern="1200" dirty="0" smtClean="0">
              <a:solidFill>
                <a:schemeClr val="tx1"/>
              </a:solidFill>
              <a:effectLst/>
              <a:latin typeface="+mn-lt"/>
              <a:ea typeface="ＭＳ Ｐゴシック" pitchFamily="34" charset="-128"/>
              <a:cs typeface="+mn-cs"/>
            </a:endParaRP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Vårt op</a:t>
            </a:r>
            <a:r>
              <a:rPr lang="nn-NO" sz="1200" b="1" kern="1200" baseline="0" dirty="0" smtClean="0">
                <a:solidFill>
                  <a:schemeClr val="tx1"/>
                </a:solidFill>
                <a:effectLst/>
                <a:latin typeface="+mn-lt"/>
                <a:ea typeface="ＭＳ Ｐゴシック" pitchFamily="34" charset="-128"/>
                <a:cs typeface="+mn-cs"/>
              </a:rPr>
              <a:t>pdrag som tilsyn er </a:t>
            </a:r>
            <a:r>
              <a:rPr lang="nn-NO" sz="1200" b="1" kern="1200" baseline="0" dirty="0" smtClean="0">
                <a:solidFill>
                  <a:schemeClr val="tx1"/>
                </a:solidFill>
                <a:effectLst/>
                <a:latin typeface="+mn-lt"/>
                <a:ea typeface="ＭＳ Ｐゴシック" pitchFamily="34" charset="-128"/>
                <a:cs typeface="+mn-cs"/>
              </a:rPr>
              <a:t>å bidra til at dette gapet vert minst mogeleg, </a:t>
            </a:r>
            <a:endParaRPr lang="nn-NO" sz="1200" b="1" kern="1200" baseline="0" dirty="0" smtClean="0">
              <a:solidFill>
                <a:schemeClr val="tx1"/>
              </a:solidFill>
              <a:effectLst/>
              <a:latin typeface="+mn-lt"/>
              <a:ea typeface="ＭＳ Ｐゴシック" pitchFamily="34" charset="-128"/>
              <a:cs typeface="+mn-cs"/>
            </a:endParaRP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nn-NO" sz="1200" b="1" kern="1200" baseline="0" dirty="0" smtClean="0">
                <a:solidFill>
                  <a:schemeClr val="tx1"/>
                </a:solidFill>
                <a:effectLst/>
                <a:latin typeface="+mn-lt"/>
                <a:ea typeface="ＭＳ Ｐゴシック" pitchFamily="34" charset="-128"/>
                <a:cs typeface="+mn-cs"/>
              </a:rPr>
              <a:t>og </a:t>
            </a:r>
            <a:r>
              <a:rPr lang="nn-NO" sz="1200" b="1" kern="1200" baseline="0" dirty="0" smtClean="0">
                <a:solidFill>
                  <a:schemeClr val="tx1"/>
                </a:solidFill>
                <a:effectLst/>
                <a:latin typeface="+mn-lt"/>
                <a:ea typeface="ＭＳ Ｐゴシック" pitchFamily="34" charset="-128"/>
                <a:cs typeface="+mn-cs"/>
              </a:rPr>
              <a:t>å få samfunnet med på laget i denne viktige </a:t>
            </a:r>
            <a:r>
              <a:rPr lang="nn-NO" sz="1200" b="1" kern="1200" baseline="0" dirty="0" smtClean="0">
                <a:solidFill>
                  <a:schemeClr val="tx1"/>
                </a:solidFill>
                <a:effectLst/>
                <a:latin typeface="+mn-lt"/>
                <a:ea typeface="ＭＳ Ｐゴシック" pitchFamily="34" charset="-128"/>
                <a:cs typeface="+mn-cs"/>
              </a:rPr>
              <a:t>jobben.</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nn-NO" sz="1200" b="1" kern="1200" baseline="0" dirty="0" smtClean="0">
              <a:solidFill>
                <a:schemeClr val="tx1"/>
              </a:solidFill>
              <a:effectLst/>
              <a:latin typeface="+mn-lt"/>
              <a:ea typeface="ＭＳ Ｐゴシック" pitchFamily="34" charset="-128"/>
              <a:cs typeface="+mn-cs"/>
            </a:endParaRP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nn-NO" sz="1200" b="1" kern="1200" baseline="0" dirty="0" smtClean="0">
                <a:solidFill>
                  <a:schemeClr val="tx1"/>
                </a:solidFill>
                <a:effectLst/>
                <a:latin typeface="+mn-lt"/>
                <a:ea typeface="ＭＳ Ｐゴシック" pitchFamily="34" charset="-128"/>
                <a:cs typeface="+mn-cs"/>
              </a:rPr>
              <a:t>Og frå 1. juli i år vil vi føre tilsyn med nye IKT-løysingar.</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nn-NO" sz="1200" b="1" kern="1200" baseline="0" dirty="0" smtClean="0">
              <a:solidFill>
                <a:schemeClr val="tx1"/>
              </a:solidFill>
              <a:effectLst/>
              <a:latin typeface="+mn-lt"/>
              <a:ea typeface="ＭＳ Ｐゴシック" pitchFamily="34" charset="-128"/>
              <a:cs typeface="+mn-cs"/>
            </a:endParaRP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nn-NO" sz="1200" b="1" kern="1200" baseline="0" dirty="0" smtClean="0">
              <a:solidFill>
                <a:schemeClr val="tx1"/>
              </a:solidFill>
              <a:effectLst/>
              <a:latin typeface="+mn-lt"/>
              <a:ea typeface="ＭＳ Ｐゴシック" pitchFamily="34" charset="-128"/>
              <a:cs typeface="+mn-cs"/>
            </a:endParaRP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nn-NO" sz="1200" b="1" kern="1200" baseline="0" dirty="0" smtClean="0">
              <a:solidFill>
                <a:schemeClr val="tx1"/>
              </a:solidFill>
              <a:effectLst/>
              <a:latin typeface="+mn-lt"/>
              <a:ea typeface="ＭＳ Ｐゴシック" pitchFamily="34" charset="-128"/>
              <a:cs typeface="+mn-cs"/>
            </a:endParaRPr>
          </a:p>
          <a:p>
            <a:pPr marL="171450" indent="-171450" eaLnBrk="1" hangingPunct="1">
              <a:buFont typeface="Arial" panose="020B0604020202020204" pitchFamily="34" charset="0"/>
              <a:buChar char="•"/>
            </a:pPr>
            <a:endParaRPr lang="en-US" b="1"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87355" y="744181"/>
            <a:ext cx="6622968" cy="3722489"/>
          </a:xfrm>
        </p:spPr>
      </p:sp>
      <p:sp>
        <p:nvSpPr>
          <p:cNvPr id="3" name="Plassholder for notater 2"/>
          <p:cNvSpPr>
            <a:spLocks noGrp="1"/>
          </p:cNvSpPr>
          <p:nvPr>
            <p:ph type="body" idx="1"/>
          </p:nvPr>
        </p:nvSpPr>
        <p:spPr/>
        <p:txBody>
          <a:bodyPr>
            <a:normAutofit fontScale="55000" lnSpcReduction="20000"/>
          </a:bodyPr>
          <a:lstStyle/>
          <a:p>
            <a:pPr marL="0" indent="0">
              <a:buFont typeface="Arial" panose="020B0604020202020204" pitchFamily="34" charset="0"/>
              <a:buNone/>
            </a:pPr>
            <a:endParaRPr lang="nb-NO" sz="1200" b="1" kern="1200" baseline="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b-NO" sz="1200" b="1" kern="1200" baseline="0" dirty="0" smtClean="0">
                <a:solidFill>
                  <a:schemeClr val="tx1"/>
                </a:solidFill>
                <a:effectLst/>
                <a:latin typeface="+mn-lt"/>
                <a:ea typeface="ＭＳ Ｐゴシック" pitchFamily="34" charset="-128"/>
                <a:cs typeface="+mn-cs"/>
              </a:rPr>
              <a:t>Vi er midt i </a:t>
            </a:r>
            <a:r>
              <a:rPr lang="nb-NO" sz="1200" b="1" kern="1200" baseline="0" dirty="0" err="1" smtClean="0">
                <a:solidFill>
                  <a:schemeClr val="tx1"/>
                </a:solidFill>
                <a:effectLst/>
                <a:latin typeface="+mn-lt"/>
                <a:ea typeface="ＭＳ Ｐゴシック" pitchFamily="34" charset="-128"/>
                <a:cs typeface="+mn-cs"/>
              </a:rPr>
              <a:t>ein</a:t>
            </a:r>
            <a:r>
              <a:rPr lang="nb-NO" sz="1200" b="1" kern="1200" baseline="0" dirty="0" smtClean="0">
                <a:solidFill>
                  <a:schemeClr val="tx1"/>
                </a:solidFill>
                <a:effectLst/>
                <a:latin typeface="+mn-lt"/>
                <a:ea typeface="ＭＳ Ｐゴシック" pitchFamily="34" charset="-128"/>
                <a:cs typeface="+mn-cs"/>
              </a:rPr>
              <a:t> teknologisk revolusjon, basert på Internett og  nye </a:t>
            </a:r>
            <a:r>
              <a:rPr lang="nb-NO" sz="1200" b="1" kern="1200" baseline="0" dirty="0" err="1" smtClean="0">
                <a:solidFill>
                  <a:schemeClr val="tx1"/>
                </a:solidFill>
                <a:effectLst/>
                <a:latin typeface="+mn-lt"/>
                <a:ea typeface="ＭＳ Ｐゴシック" pitchFamily="34" charset="-128"/>
                <a:cs typeface="+mn-cs"/>
              </a:rPr>
              <a:t>måtar</a:t>
            </a:r>
            <a:r>
              <a:rPr lang="nb-NO" sz="1200" b="1" kern="1200" baseline="0" dirty="0" smtClean="0">
                <a:solidFill>
                  <a:schemeClr val="tx1"/>
                </a:solidFill>
                <a:effectLst/>
                <a:latin typeface="+mn-lt"/>
                <a:ea typeface="ＭＳ Ｐゴシック" pitchFamily="34" charset="-128"/>
                <a:cs typeface="+mn-cs"/>
              </a:rPr>
              <a:t> å bruke IKT på. </a:t>
            </a:r>
          </a:p>
          <a:p>
            <a:pPr marL="171450" indent="-171450">
              <a:buFont typeface="Arial" panose="020B0604020202020204" pitchFamily="34" charset="0"/>
              <a:buChar char="•"/>
            </a:pPr>
            <a:r>
              <a:rPr lang="nb-NO" sz="1200" b="1" kern="1200" baseline="0" dirty="0" smtClean="0">
                <a:solidFill>
                  <a:schemeClr val="tx1"/>
                </a:solidFill>
                <a:effectLst/>
                <a:latin typeface="+mn-lt"/>
                <a:ea typeface="ＭＳ Ｐゴシック" pitchFamily="34" charset="-128"/>
                <a:cs typeface="+mn-cs"/>
              </a:rPr>
              <a:t>Teknologien er </a:t>
            </a:r>
            <a:r>
              <a:rPr lang="nb-NO" sz="1200" b="1" kern="1200" baseline="0" dirty="0" err="1" smtClean="0">
                <a:solidFill>
                  <a:schemeClr val="tx1"/>
                </a:solidFill>
                <a:effectLst/>
                <a:latin typeface="+mn-lt"/>
                <a:ea typeface="ＭＳ Ｐゴシック" pitchFamily="34" charset="-128"/>
                <a:cs typeface="+mn-cs"/>
              </a:rPr>
              <a:t>ein</a:t>
            </a:r>
            <a:r>
              <a:rPr lang="nb-NO" sz="1200" b="1" kern="1200" baseline="0" dirty="0" smtClean="0">
                <a:solidFill>
                  <a:schemeClr val="tx1"/>
                </a:solidFill>
                <a:effectLst/>
                <a:latin typeface="+mn-lt"/>
                <a:ea typeface="ＭＳ Ｐゴシック" pitchFamily="34" charset="-128"/>
                <a:cs typeface="+mn-cs"/>
              </a:rPr>
              <a:t> stadig større del av </a:t>
            </a:r>
            <a:r>
              <a:rPr lang="nb-NO" sz="1200" b="1" kern="1200" baseline="0" dirty="0" err="1" smtClean="0">
                <a:solidFill>
                  <a:schemeClr val="tx1"/>
                </a:solidFill>
                <a:effectLst/>
                <a:latin typeface="+mn-lt"/>
                <a:ea typeface="ＭＳ Ｐゴシック" pitchFamily="34" charset="-128"/>
                <a:cs typeface="+mn-cs"/>
              </a:rPr>
              <a:t>kvardagen</a:t>
            </a:r>
            <a:r>
              <a:rPr lang="nb-NO" sz="1200" b="1" kern="1200" baseline="0" dirty="0" smtClean="0">
                <a:solidFill>
                  <a:schemeClr val="tx1"/>
                </a:solidFill>
                <a:effectLst/>
                <a:latin typeface="+mn-lt"/>
                <a:ea typeface="ＭＳ Ｐゴシック" pitchFamily="34" charset="-128"/>
                <a:cs typeface="+mn-cs"/>
              </a:rPr>
              <a:t> vår, enten vi vil eller </a:t>
            </a:r>
            <a:r>
              <a:rPr lang="nb-NO" sz="1200" b="1" kern="1200" baseline="0" dirty="0" err="1" smtClean="0">
                <a:solidFill>
                  <a:schemeClr val="tx1"/>
                </a:solidFill>
                <a:effectLst/>
                <a:latin typeface="+mn-lt"/>
                <a:ea typeface="ＭＳ Ｐゴシック" pitchFamily="34" charset="-128"/>
                <a:cs typeface="+mn-cs"/>
              </a:rPr>
              <a:t>ikkje</a:t>
            </a:r>
            <a:r>
              <a:rPr lang="nb-NO" sz="1200" b="1" kern="1200" baseline="0" dirty="0" smtClean="0">
                <a:solidFill>
                  <a:schemeClr val="tx1"/>
                </a:solidFill>
                <a:effectLst/>
                <a:latin typeface="+mn-lt"/>
                <a:ea typeface="ＭＳ Ｐゴシック" pitchFamily="34" charset="-128"/>
                <a:cs typeface="+mn-cs"/>
              </a:rPr>
              <a:t>. </a:t>
            </a:r>
          </a:p>
          <a:p>
            <a:pPr marL="171450" indent="-171450">
              <a:buFont typeface="Arial" panose="020B0604020202020204" pitchFamily="34" charset="0"/>
              <a:buChar char="•"/>
            </a:pPr>
            <a:endParaRPr lang="nb-NO" sz="1200" b="1" kern="1200" baseline="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b-NO" sz="1200" b="1" kern="1200" baseline="0" dirty="0" smtClean="0">
                <a:solidFill>
                  <a:schemeClr val="tx1"/>
                </a:solidFill>
                <a:effectLst/>
                <a:latin typeface="+mn-lt"/>
                <a:ea typeface="ＭＳ Ｐゴシック" pitchFamily="34" charset="-128"/>
                <a:cs typeface="+mn-cs"/>
              </a:rPr>
              <a:t>IKT- er i alt- </a:t>
            </a:r>
          </a:p>
          <a:p>
            <a:pPr marL="171450" indent="-171450">
              <a:buFont typeface="Arial" panose="020B0604020202020204" pitchFamily="34" charset="0"/>
              <a:buChar char="•"/>
            </a:pPr>
            <a:r>
              <a:rPr lang="nb-NO" sz="1200" b="1" kern="1200" baseline="0" dirty="0" smtClean="0">
                <a:solidFill>
                  <a:schemeClr val="tx1"/>
                </a:solidFill>
                <a:effectLst/>
                <a:latin typeface="+mn-lt"/>
                <a:ea typeface="ＭＳ Ｐゴシック" pitchFamily="34" charset="-128"/>
                <a:cs typeface="+mn-cs"/>
              </a:rPr>
              <a:t>i telefonen, </a:t>
            </a:r>
          </a:p>
          <a:p>
            <a:pPr marL="171450" indent="-171450">
              <a:buFont typeface="Arial" panose="020B0604020202020204" pitchFamily="34" charset="0"/>
              <a:buChar char="•"/>
            </a:pPr>
            <a:r>
              <a:rPr lang="nb-NO" sz="1200" b="1" kern="1200" baseline="0" dirty="0" smtClean="0">
                <a:solidFill>
                  <a:schemeClr val="tx1"/>
                </a:solidFill>
                <a:effectLst/>
                <a:latin typeface="+mn-lt"/>
                <a:ea typeface="ＭＳ Ｐゴシック" pitchFamily="34" charset="-128"/>
                <a:cs typeface="+mn-cs"/>
              </a:rPr>
              <a:t>bilen,</a:t>
            </a:r>
          </a:p>
          <a:p>
            <a:pPr marL="171450" indent="-171450">
              <a:buFont typeface="Arial" panose="020B0604020202020204" pitchFamily="34" charset="0"/>
              <a:buChar char="•"/>
            </a:pPr>
            <a:r>
              <a:rPr lang="nb-NO" sz="1200" b="1" kern="1200" baseline="0" dirty="0" smtClean="0">
                <a:solidFill>
                  <a:schemeClr val="tx1"/>
                </a:solidFill>
                <a:effectLst/>
                <a:latin typeface="+mn-lt"/>
                <a:ea typeface="ＭＳ Ｐゴシック" pitchFamily="34" charset="-128"/>
                <a:cs typeface="+mn-cs"/>
              </a:rPr>
              <a:t>tv-en</a:t>
            </a:r>
            <a:r>
              <a:rPr lang="nb-NO" sz="1200" b="1" kern="1200" baseline="0" dirty="0" smtClean="0">
                <a:solidFill>
                  <a:schemeClr val="tx1"/>
                </a:solidFill>
                <a:effectLst/>
                <a:latin typeface="+mn-lt"/>
                <a:ea typeface="ＭＳ Ｐゴシック" pitchFamily="34" charset="-128"/>
                <a:cs typeface="+mn-cs"/>
              </a:rPr>
              <a:t>, </a:t>
            </a:r>
          </a:p>
          <a:p>
            <a:pPr marL="171450" indent="-171450">
              <a:buFont typeface="Arial" panose="020B0604020202020204" pitchFamily="34" charset="0"/>
              <a:buChar char="•"/>
            </a:pPr>
            <a:r>
              <a:rPr lang="nb-NO" sz="1200" b="1" kern="1200" baseline="0" dirty="0" smtClean="0">
                <a:solidFill>
                  <a:schemeClr val="tx1"/>
                </a:solidFill>
                <a:effectLst/>
                <a:latin typeface="+mn-lt"/>
                <a:ea typeface="ＭＳ Ｐゴシック" pitchFamily="34" charset="-128"/>
                <a:cs typeface="+mn-cs"/>
              </a:rPr>
              <a:t>heisen og </a:t>
            </a:r>
          </a:p>
          <a:p>
            <a:pPr marL="171450" indent="-171450">
              <a:buFont typeface="Arial" panose="020B0604020202020204" pitchFamily="34" charset="0"/>
              <a:buChar char="•"/>
            </a:pPr>
            <a:r>
              <a:rPr lang="nb-NO" sz="1200" b="1" kern="1200" baseline="0" dirty="0" smtClean="0">
                <a:solidFill>
                  <a:schemeClr val="tx1"/>
                </a:solidFill>
                <a:effectLst/>
                <a:latin typeface="+mn-lt"/>
                <a:ea typeface="ＭＳ Ｐゴシック" pitchFamily="34" charset="-128"/>
                <a:cs typeface="+mn-cs"/>
              </a:rPr>
              <a:t>på informasjonstavla på bussholdeplassen. </a:t>
            </a:r>
          </a:p>
          <a:p>
            <a:pPr marL="171450" indent="-171450">
              <a:buFont typeface="Arial" panose="020B0604020202020204" pitchFamily="34" charset="0"/>
              <a:buChar char="•"/>
            </a:pPr>
            <a:endParaRPr lang="nb-NO" sz="1200" b="1" kern="1200" baseline="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b-NO" sz="1200" b="1" kern="1200" baseline="0" dirty="0" smtClean="0">
                <a:solidFill>
                  <a:schemeClr val="tx1"/>
                </a:solidFill>
                <a:effectLst/>
                <a:latin typeface="+mn-lt"/>
                <a:ea typeface="ＭＳ Ｐゴシック" pitchFamily="34" charset="-128"/>
                <a:cs typeface="+mn-cs"/>
              </a:rPr>
              <a:t>Teknologien er i </a:t>
            </a:r>
          </a:p>
          <a:p>
            <a:pPr marL="171450" indent="-171450">
              <a:buFont typeface="Arial" panose="020B0604020202020204" pitchFamily="34" charset="0"/>
              <a:buChar char="•"/>
            </a:pPr>
            <a:r>
              <a:rPr lang="nb-NO" sz="1200" b="1" kern="1200" baseline="0" dirty="0" smtClean="0">
                <a:solidFill>
                  <a:schemeClr val="tx1"/>
                </a:solidFill>
                <a:effectLst/>
                <a:latin typeface="+mn-lt"/>
                <a:ea typeface="ＭＳ Ｐゴシック" pitchFamily="34" charset="-128"/>
                <a:cs typeface="+mn-cs"/>
              </a:rPr>
              <a:t>nesten alle hjem, </a:t>
            </a:r>
          </a:p>
          <a:p>
            <a:pPr marL="171450" indent="-171450">
              <a:buFont typeface="Arial" panose="020B0604020202020204" pitchFamily="34" charset="0"/>
              <a:buChar char="•"/>
            </a:pPr>
            <a:r>
              <a:rPr lang="nb-NO" sz="1200" b="1" kern="1200" baseline="0" dirty="0" smtClean="0">
                <a:solidFill>
                  <a:schemeClr val="tx1"/>
                </a:solidFill>
                <a:effectLst/>
                <a:latin typeface="+mn-lt"/>
                <a:ea typeface="ＭＳ Ｐゴシック" pitchFamily="34" charset="-128"/>
                <a:cs typeface="+mn-cs"/>
              </a:rPr>
              <a:t>på skoler, </a:t>
            </a:r>
          </a:p>
          <a:p>
            <a:pPr marL="171450" indent="-171450">
              <a:buFont typeface="Arial" panose="020B0604020202020204" pitchFamily="34" charset="0"/>
              <a:buChar char="•"/>
            </a:pPr>
            <a:r>
              <a:rPr lang="nb-NO" sz="1200" b="1" kern="1200" baseline="0" dirty="0" smtClean="0">
                <a:solidFill>
                  <a:schemeClr val="tx1"/>
                </a:solidFill>
                <a:effectLst/>
                <a:latin typeface="+mn-lt"/>
                <a:ea typeface="ＭＳ Ｐゴシック" pitchFamily="34" charset="-128"/>
                <a:cs typeface="+mn-cs"/>
              </a:rPr>
              <a:t>sykehus, </a:t>
            </a:r>
          </a:p>
          <a:p>
            <a:pPr marL="171450" indent="-171450">
              <a:buFont typeface="Arial" panose="020B0604020202020204" pitchFamily="34" charset="0"/>
              <a:buChar char="•"/>
            </a:pPr>
            <a:r>
              <a:rPr lang="nb-NO" sz="1200" b="1" kern="1200" baseline="0" dirty="0" smtClean="0">
                <a:solidFill>
                  <a:schemeClr val="tx1"/>
                </a:solidFill>
                <a:effectLst/>
                <a:latin typeface="+mn-lt"/>
                <a:ea typeface="ＭＳ Ｐゴシック" pitchFamily="34" charset="-128"/>
                <a:cs typeface="+mn-cs"/>
              </a:rPr>
              <a:t>og på de aller fleste arbeidsplasser </a:t>
            </a:r>
          </a:p>
          <a:p>
            <a:pPr marL="0" indent="0">
              <a:buFont typeface="Arial" panose="020B0604020202020204" pitchFamily="34" charset="0"/>
              <a:buNone/>
            </a:pPr>
            <a:endParaRPr lang="nb-NO" sz="1200" b="1" kern="1200" baseline="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b-NO" sz="1200" b="1" kern="1200" baseline="0" dirty="0" smtClean="0">
                <a:solidFill>
                  <a:schemeClr val="tx1"/>
                </a:solidFill>
                <a:effectLst/>
                <a:latin typeface="+mn-lt"/>
                <a:ea typeface="ＭＳ Ｐゴシック" pitchFamily="34" charset="-128"/>
                <a:cs typeface="+mn-cs"/>
              </a:rPr>
              <a:t>Internett, pc-er og mobiltelefoner har forandret måten vi finner informasjon på, kommuniserer med hverandre og blir underholdt på. </a:t>
            </a:r>
            <a:endParaRPr lang="nb-NO" sz="1200" b="1" kern="1200" baseline="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b-NO" sz="1200" b="1" kern="1200" baseline="0" dirty="0" smtClean="0">
                <a:solidFill>
                  <a:schemeClr val="tx1"/>
                </a:solidFill>
                <a:effectLst/>
                <a:latin typeface="+mn-lt"/>
                <a:ea typeface="ＭＳ Ｐゴシック" pitchFamily="34" charset="-128"/>
                <a:cs typeface="+mn-cs"/>
              </a:rPr>
              <a:t>For </a:t>
            </a:r>
            <a:r>
              <a:rPr lang="nb-NO" sz="1200" b="1" kern="1200" baseline="0" dirty="0" smtClean="0">
                <a:solidFill>
                  <a:schemeClr val="tx1"/>
                </a:solidFill>
                <a:effectLst/>
                <a:latin typeface="+mn-lt"/>
                <a:ea typeface="ＭＳ Ｐゴシック" pitchFamily="34" charset="-128"/>
                <a:cs typeface="+mn-cs"/>
              </a:rPr>
              <a:t>dagens unge er vel </a:t>
            </a:r>
            <a:r>
              <a:rPr lang="nb-NO" sz="1200" b="1" kern="1200" baseline="0" dirty="0" err="1" smtClean="0">
                <a:solidFill>
                  <a:schemeClr val="tx1"/>
                </a:solidFill>
                <a:effectLst/>
                <a:latin typeface="+mn-lt"/>
                <a:ea typeface="ＭＳ Ｐゴシック" pitchFamily="34" charset="-128"/>
                <a:cs typeface="+mn-cs"/>
              </a:rPr>
              <a:t>eit</a:t>
            </a:r>
            <a:r>
              <a:rPr lang="nb-NO" sz="1200" b="1" kern="1200" baseline="0" dirty="0" smtClean="0">
                <a:solidFill>
                  <a:schemeClr val="tx1"/>
                </a:solidFill>
                <a:effectLst/>
                <a:latin typeface="+mn-lt"/>
                <a:ea typeface="ＭＳ Ｐゴシック" pitchFamily="34" charset="-128"/>
                <a:cs typeface="+mn-cs"/>
              </a:rPr>
              <a:t> liv </a:t>
            </a:r>
            <a:r>
              <a:rPr lang="nb-NO" sz="1200" b="1" kern="1200" baseline="0" dirty="0" err="1" smtClean="0">
                <a:solidFill>
                  <a:schemeClr val="tx1"/>
                </a:solidFill>
                <a:effectLst/>
                <a:latin typeface="+mn-lt"/>
                <a:ea typeface="ＭＳ Ｐゴシック" pitchFamily="34" charset="-128"/>
                <a:cs typeface="+mn-cs"/>
              </a:rPr>
              <a:t>utan</a:t>
            </a:r>
            <a:r>
              <a:rPr lang="nb-NO" sz="1200" b="1" kern="1200" baseline="0" dirty="0" smtClean="0">
                <a:solidFill>
                  <a:schemeClr val="tx1"/>
                </a:solidFill>
                <a:effectLst/>
                <a:latin typeface="+mn-lt"/>
                <a:ea typeface="ＭＳ Ｐゴシック" pitchFamily="34" charset="-128"/>
                <a:cs typeface="+mn-cs"/>
              </a:rPr>
              <a:t> Internett nesten </a:t>
            </a:r>
            <a:r>
              <a:rPr lang="nb-NO" sz="1200" b="1" kern="1200" baseline="0" dirty="0" err="1" smtClean="0">
                <a:solidFill>
                  <a:schemeClr val="tx1"/>
                </a:solidFill>
                <a:effectLst/>
                <a:latin typeface="+mn-lt"/>
                <a:ea typeface="ＭＳ Ｐゴシック" pitchFamily="34" charset="-128"/>
                <a:cs typeface="+mn-cs"/>
              </a:rPr>
              <a:t>utenkeleg</a:t>
            </a:r>
            <a:r>
              <a:rPr lang="nb-NO" sz="1200" b="1" kern="1200" baseline="0" dirty="0" smtClean="0">
                <a:solidFill>
                  <a:schemeClr val="tx1"/>
                </a:solidFill>
                <a:effectLst/>
                <a:latin typeface="+mn-lt"/>
                <a:ea typeface="ＭＳ Ｐゴシック" pitchFamily="34" charset="-128"/>
                <a:cs typeface="+mn-cs"/>
              </a:rPr>
              <a:t>. </a:t>
            </a:r>
            <a:endParaRPr lang="nb-NO" sz="1200" b="1" kern="1200" baseline="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b-NO" sz="1200" b="1" kern="1200" baseline="0" dirty="0" smtClean="0">
                <a:solidFill>
                  <a:schemeClr val="tx1"/>
                </a:solidFill>
                <a:effectLst/>
                <a:latin typeface="+mn-lt"/>
                <a:ea typeface="ＭＳ Ｐゴシック" pitchFamily="34" charset="-128"/>
                <a:cs typeface="+mn-cs"/>
              </a:rPr>
              <a:t>Samtidig </a:t>
            </a:r>
            <a:r>
              <a:rPr lang="nb-NO" sz="1200" b="1" kern="1200" baseline="0" dirty="0" smtClean="0">
                <a:solidFill>
                  <a:schemeClr val="tx1"/>
                </a:solidFill>
                <a:effectLst/>
                <a:latin typeface="+mn-lt"/>
                <a:ea typeface="ＭＳ Ｐゴシック" pitchFamily="34" charset="-128"/>
                <a:cs typeface="+mn-cs"/>
              </a:rPr>
              <a:t>ser vi at overgangen til </a:t>
            </a:r>
            <a:r>
              <a:rPr lang="nb-NO" sz="1200" b="1" kern="1200" baseline="0" dirty="0" err="1" smtClean="0">
                <a:solidFill>
                  <a:schemeClr val="tx1"/>
                </a:solidFill>
                <a:effectLst/>
                <a:latin typeface="+mn-lt"/>
                <a:ea typeface="ＭＳ Ｐゴシック" pitchFamily="34" charset="-128"/>
                <a:cs typeface="+mn-cs"/>
              </a:rPr>
              <a:t>ein</a:t>
            </a:r>
            <a:r>
              <a:rPr lang="nb-NO" sz="1200" b="1" kern="1200" baseline="0" dirty="0" smtClean="0">
                <a:solidFill>
                  <a:schemeClr val="tx1"/>
                </a:solidFill>
                <a:effectLst/>
                <a:latin typeface="+mn-lt"/>
                <a:ea typeface="ＭＳ Ｐゴシック" pitchFamily="34" charset="-128"/>
                <a:cs typeface="+mn-cs"/>
              </a:rPr>
              <a:t> digital kvardag er </a:t>
            </a:r>
            <a:r>
              <a:rPr lang="nb-NO" sz="1200" b="1" kern="1200" baseline="0" dirty="0" err="1" smtClean="0">
                <a:solidFill>
                  <a:schemeClr val="tx1"/>
                </a:solidFill>
                <a:effectLst/>
                <a:latin typeface="+mn-lt"/>
                <a:ea typeface="ＭＳ Ｐゴシック" pitchFamily="34" charset="-128"/>
                <a:cs typeface="+mn-cs"/>
              </a:rPr>
              <a:t>krevjande</a:t>
            </a:r>
            <a:r>
              <a:rPr lang="nb-NO" sz="1200" b="1" kern="1200" baseline="0" dirty="0" smtClean="0">
                <a:solidFill>
                  <a:schemeClr val="tx1"/>
                </a:solidFill>
                <a:effectLst/>
                <a:latin typeface="+mn-lt"/>
                <a:ea typeface="ＭＳ Ｐゴシック" pitchFamily="34" charset="-128"/>
                <a:cs typeface="+mn-cs"/>
              </a:rPr>
              <a:t> for mange, og at det vert skapt digitale skiller som </a:t>
            </a:r>
            <a:r>
              <a:rPr lang="nb-NO" sz="1200" b="1" kern="1200" baseline="0" dirty="0" err="1" smtClean="0">
                <a:solidFill>
                  <a:schemeClr val="tx1"/>
                </a:solidFill>
                <a:effectLst/>
                <a:latin typeface="+mn-lt"/>
                <a:ea typeface="ＭＳ Ｐゴシック" pitchFamily="34" charset="-128"/>
                <a:cs typeface="+mn-cs"/>
              </a:rPr>
              <a:t>gjer</a:t>
            </a:r>
            <a:r>
              <a:rPr lang="nb-NO" sz="1200" b="1" kern="1200" baseline="0" dirty="0" smtClean="0">
                <a:solidFill>
                  <a:schemeClr val="tx1"/>
                </a:solidFill>
                <a:effectLst/>
                <a:latin typeface="+mn-lt"/>
                <a:ea typeface="ＭＳ Ｐゴシック" pitchFamily="34" charset="-128"/>
                <a:cs typeface="+mn-cs"/>
              </a:rPr>
              <a:t> at </a:t>
            </a:r>
            <a:r>
              <a:rPr lang="nb-NO" sz="1200" b="1" kern="1200" baseline="0" dirty="0" err="1" smtClean="0">
                <a:solidFill>
                  <a:schemeClr val="tx1"/>
                </a:solidFill>
                <a:effectLst/>
                <a:latin typeface="+mn-lt"/>
                <a:ea typeface="ＭＳ Ｐゴシック" pitchFamily="34" charset="-128"/>
                <a:cs typeface="+mn-cs"/>
              </a:rPr>
              <a:t>ikkje</a:t>
            </a:r>
            <a:r>
              <a:rPr lang="nb-NO" sz="1200" b="1" kern="1200" baseline="0" dirty="0" smtClean="0">
                <a:solidFill>
                  <a:schemeClr val="tx1"/>
                </a:solidFill>
                <a:effectLst/>
                <a:latin typeface="+mn-lt"/>
                <a:ea typeface="ＭＳ Ｐゴシック" pitchFamily="34" charset="-128"/>
                <a:cs typeface="+mn-cs"/>
              </a:rPr>
              <a:t> alle kan delta.</a:t>
            </a:r>
          </a:p>
          <a:p>
            <a:pPr marL="171450" indent="-171450">
              <a:buFont typeface="Arial" panose="020B0604020202020204" pitchFamily="34" charset="0"/>
              <a:buChar char="•"/>
            </a:pPr>
            <a:endParaRPr lang="nb-NO" sz="1200" b="1" kern="1200" baseline="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b-NO" b="1" dirty="0" smtClean="0"/>
              <a:t>Vår visjon er </a:t>
            </a:r>
            <a:r>
              <a:rPr lang="nb-NO" b="1" dirty="0" err="1" smtClean="0"/>
              <a:t>eit</a:t>
            </a:r>
            <a:r>
              <a:rPr lang="nb-NO" b="1" dirty="0" smtClean="0"/>
              <a:t> samfunn </a:t>
            </a:r>
            <a:r>
              <a:rPr lang="nb-NO" b="1" dirty="0" err="1" smtClean="0"/>
              <a:t>utan</a:t>
            </a:r>
            <a:r>
              <a:rPr lang="nb-NO" b="1" dirty="0" smtClean="0"/>
              <a:t> digitale </a:t>
            </a:r>
            <a:r>
              <a:rPr lang="nb-NO" b="1" dirty="0" err="1" smtClean="0"/>
              <a:t>barrierar</a:t>
            </a:r>
            <a:r>
              <a:rPr lang="nb-NO" b="1" dirty="0" smtClean="0"/>
              <a:t>,</a:t>
            </a:r>
            <a:r>
              <a:rPr lang="nb-NO" b="1" baseline="0" dirty="0" smtClean="0"/>
              <a:t> der alle har likeverdig tilgang.</a:t>
            </a:r>
            <a:endParaRPr lang="nb-NO" b="1" dirty="0" smtClean="0"/>
          </a:p>
          <a:p>
            <a:pPr marL="171450" indent="-171450">
              <a:buFont typeface="Arial" panose="020B0604020202020204" pitchFamily="34" charset="0"/>
              <a:buChar char="•"/>
            </a:pPr>
            <a:endParaRPr lang="nb-NO" b="1" dirty="0" smtClean="0"/>
          </a:p>
          <a:p>
            <a:pPr marL="171450" indent="-171450">
              <a:buFont typeface="Arial" panose="020B0604020202020204" pitchFamily="34" charset="0"/>
              <a:buChar char="•"/>
            </a:pPr>
            <a:r>
              <a:rPr lang="nb-NO" b="1" dirty="0" smtClean="0"/>
              <a:t>Derfor meiner vi at digitalisering og universell utforming er to sider av same sak </a:t>
            </a:r>
          </a:p>
          <a:p>
            <a:pPr marL="628650" lvl="1" indent="-171450">
              <a:buFont typeface="Arial" panose="020B0604020202020204" pitchFamily="34" charset="0"/>
              <a:buChar char="•"/>
            </a:pPr>
            <a:r>
              <a:rPr lang="nb-NO" b="1" dirty="0" smtClean="0"/>
              <a:t>Du kan </a:t>
            </a:r>
            <a:r>
              <a:rPr lang="nb-NO" b="1" dirty="0" err="1" smtClean="0"/>
              <a:t>ikkje</a:t>
            </a:r>
            <a:r>
              <a:rPr lang="nb-NO" b="1" dirty="0" smtClean="0"/>
              <a:t> få full digitalisering </a:t>
            </a:r>
            <a:r>
              <a:rPr lang="nb-NO" b="1" dirty="0" err="1" smtClean="0"/>
              <a:t>utan</a:t>
            </a:r>
            <a:r>
              <a:rPr lang="nb-NO" b="1" dirty="0" smtClean="0"/>
              <a:t> å tenke </a:t>
            </a:r>
            <a:r>
              <a:rPr lang="nb-NO" b="1" dirty="0" err="1" smtClean="0"/>
              <a:t>tilgjengelegheit</a:t>
            </a:r>
            <a:r>
              <a:rPr lang="nb-NO" b="1" dirty="0" smtClean="0"/>
              <a:t> for alle</a:t>
            </a:r>
          </a:p>
          <a:p>
            <a:pPr marL="171450" indent="-171450">
              <a:buFont typeface="Arial" panose="020B0604020202020204" pitchFamily="34" charset="0"/>
              <a:buChar char="•"/>
            </a:pPr>
            <a:endParaRPr lang="nb-NO" sz="1200" b="1" kern="1200" baseline="0" dirty="0" smtClean="0">
              <a:solidFill>
                <a:schemeClr val="tx1"/>
              </a:solidFill>
              <a:effectLst/>
              <a:latin typeface="+mn-lt"/>
              <a:ea typeface="ＭＳ Ｐゴシック" pitchFamily="34" charset="-128"/>
              <a:cs typeface="+mn-cs"/>
            </a:endParaRPr>
          </a:p>
          <a:p>
            <a:pPr marL="171450" indent="-171450">
              <a:buFontTx/>
              <a:buChar char="-"/>
            </a:pPr>
            <a:endParaRPr lang="nb-NO" sz="1200" kern="1200" baseline="0" dirty="0" smtClean="0">
              <a:solidFill>
                <a:schemeClr val="tx1"/>
              </a:solidFill>
              <a:effectLst/>
              <a:latin typeface="+mn-lt"/>
              <a:ea typeface="ＭＳ Ｐゴシック" pitchFamily="34" charset="-128"/>
              <a:cs typeface="+mn-cs"/>
            </a:endParaRPr>
          </a:p>
          <a:p>
            <a:pPr marL="0" indent="0">
              <a:buFontTx/>
              <a:buNone/>
            </a:pPr>
            <a:r>
              <a:rPr lang="nb-NO" sz="1200" kern="1200" baseline="0" dirty="0" smtClean="0">
                <a:solidFill>
                  <a:schemeClr val="tx1"/>
                </a:solidFill>
                <a:effectLst/>
                <a:latin typeface="+mn-lt"/>
                <a:ea typeface="ＭＳ Ｐゴシック" pitchFamily="34" charset="-128"/>
                <a:cs typeface="+mn-cs"/>
              </a:rPr>
              <a:t>(Avsnittet er henta </a:t>
            </a:r>
            <a:r>
              <a:rPr lang="nb-NO" sz="1200" kern="1200" baseline="0" dirty="0" err="1" smtClean="0">
                <a:solidFill>
                  <a:schemeClr val="tx1"/>
                </a:solidFill>
                <a:effectLst/>
                <a:latin typeface="+mn-lt"/>
                <a:ea typeface="ＭＳ Ｐゴシック" pitchFamily="34" charset="-128"/>
                <a:cs typeface="+mn-cs"/>
              </a:rPr>
              <a:t>frå</a:t>
            </a:r>
            <a:r>
              <a:rPr lang="nb-NO" sz="1200" kern="1200" baseline="0" dirty="0" smtClean="0">
                <a:solidFill>
                  <a:schemeClr val="tx1"/>
                </a:solidFill>
                <a:effectLst/>
                <a:latin typeface="+mn-lt"/>
                <a:ea typeface="ＭＳ Ｐゴシック" pitchFamily="34" charset="-128"/>
                <a:cs typeface="+mn-cs"/>
              </a:rPr>
              <a:t> Digital agenda, s.5-6)</a:t>
            </a:r>
          </a:p>
          <a:p>
            <a:endParaRPr lang="nb-NO" sz="1200" kern="1200" baseline="0" dirty="0" smtClean="0">
              <a:solidFill>
                <a:schemeClr val="tx1"/>
              </a:solidFill>
              <a:effectLst/>
              <a:latin typeface="+mn-lt"/>
              <a:ea typeface="ＭＳ Ｐゴシック" pitchFamily="34" charset="-128"/>
              <a:cs typeface="+mn-cs"/>
            </a:endParaRPr>
          </a:p>
          <a:p>
            <a:endParaRPr lang="nb-NO" dirty="0"/>
          </a:p>
        </p:txBody>
      </p:sp>
      <p:sp>
        <p:nvSpPr>
          <p:cNvPr id="4" name="Plassholder for lysbildenummer 3"/>
          <p:cNvSpPr>
            <a:spLocks noGrp="1"/>
          </p:cNvSpPr>
          <p:nvPr>
            <p:ph type="sldNum" sz="quarter" idx="10"/>
          </p:nvPr>
        </p:nvSpPr>
        <p:spPr/>
        <p:txBody>
          <a:bodyPr/>
          <a:lstStyle/>
          <a:p>
            <a:fld id="{734E95A0-243D-FE44-A159-C15E77A4DAE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007381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p:spPr>
      </p:sp>
      <p:sp>
        <p:nvSpPr>
          <p:cNvPr id="21507" name="Rectangle 3"/>
          <p:cNvSpPr>
            <a:spLocks noGrp="1"/>
          </p:cNvSpPr>
          <p:nvPr>
            <p:ph type="body" idx="1"/>
          </p:nvPr>
        </p:nvSpPr>
        <p:spPr bwMode="auto">
          <a:noFill/>
        </p:spPr>
        <p:txBody>
          <a:bodyPr/>
          <a:lstStyle/>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Her held vi til:</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på Leikanger rett ved Sognefjorden i ei av dei mange fruktbygdene på Vestlandet.</a:t>
            </a:r>
          </a:p>
          <a:p>
            <a:pPr marL="171450" indent="-171450">
              <a:buFont typeface="Arial" panose="020B0604020202020204" pitchFamily="34" charset="0"/>
              <a:buChar char="•"/>
            </a:pPr>
            <a:endParaRPr lang="nn-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Tilsynsfunksjonen er lagt til </a:t>
            </a:r>
            <a:r>
              <a:rPr lang="nn-NO" sz="1200" b="1" kern="1200" dirty="0" err="1" smtClean="0">
                <a:solidFill>
                  <a:schemeClr val="tx1"/>
                </a:solidFill>
                <a:effectLst/>
                <a:latin typeface="+mn-lt"/>
                <a:ea typeface="ＭＳ Ｐゴシック" pitchFamily="34" charset="-128"/>
                <a:cs typeface="+mn-cs"/>
              </a:rPr>
              <a:t>Difi</a:t>
            </a:r>
            <a:r>
              <a:rPr lang="nn-NO" sz="1200" b="1" kern="1200" dirty="0" smtClean="0">
                <a:solidFill>
                  <a:schemeClr val="tx1"/>
                </a:solidFill>
                <a:effectLst/>
                <a:latin typeface="+mn-lt"/>
                <a:ea typeface="ＭＳ Ｐゴシック" pitchFamily="34" charset="-128"/>
                <a:cs typeface="+mn-cs"/>
              </a:rPr>
              <a:t>, Direktoratet for forvaltning og IKT,</a:t>
            </a: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Og som vi er ein del av. </a:t>
            </a:r>
          </a:p>
          <a:p>
            <a:pPr marL="171450" indent="-171450">
              <a:buFont typeface="Arial" panose="020B0604020202020204" pitchFamily="34" charset="0"/>
              <a:buChar char="•"/>
            </a:pPr>
            <a:endParaRPr lang="nb-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Vi er førebels eit lite tilsyn med ti tilsette fordelt på teknolog-, juss- og analyse-kompetanse. </a:t>
            </a:r>
          </a:p>
          <a:p>
            <a:pPr marL="171450" indent="-171450">
              <a:buFont typeface="Arial" panose="020B0604020202020204" pitchFamily="34" charset="0"/>
              <a:buChar char="•"/>
            </a:pPr>
            <a:endParaRPr lang="nn-NO" sz="1200" b="1" kern="120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Vår jobb er å følgje opp at forskrifta vert etterlevd.</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n-NO" sz="1200" b="1" kern="120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Men korleis skal vi gjere dette i praksis:</a:t>
            </a:r>
            <a:endParaRPr lang="nn-NO" sz="1200" b="1" kern="1200" baseline="0" dirty="0" smtClean="0">
              <a:solidFill>
                <a:schemeClr val="tx1"/>
              </a:solidFill>
              <a:effectLst/>
              <a:latin typeface="+mn-lt"/>
              <a:ea typeface="ＭＳ Ｐゴシック" pitchFamily="34" charset="-128"/>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p:spPr>
      </p:sp>
      <p:sp>
        <p:nvSpPr>
          <p:cNvPr id="21507" name="Rectangle 3"/>
          <p:cNvSpPr>
            <a:spLocks noGrp="1"/>
          </p:cNvSpPr>
          <p:nvPr>
            <p:ph type="body" idx="1"/>
          </p:nvPr>
        </p:nvSpPr>
        <p:spPr bwMode="auto">
          <a:noFill/>
        </p:spPr>
        <p:txBody>
          <a:bodyPr>
            <a:normAutofit fontScale="92500"/>
          </a:bodyPr>
          <a:lstStyle/>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Det første – og viktigaste</a:t>
            </a:r>
            <a:r>
              <a:rPr lang="nn-NO" sz="1200" b="1" kern="1200" baseline="0" dirty="0" smtClean="0">
                <a:solidFill>
                  <a:schemeClr val="tx1"/>
                </a:solidFill>
                <a:effectLst/>
                <a:latin typeface="+mn-lt"/>
                <a:ea typeface="ＭＳ Ｐゴシック" pitchFamily="34" charset="-128"/>
                <a:cs typeface="+mn-cs"/>
              </a:rPr>
              <a:t> – er å føre tilsyn.</a:t>
            </a:r>
            <a:endParaRPr lang="nn-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Det startar vi med 1. juli 2014</a:t>
            </a:r>
          </a:p>
          <a:p>
            <a:pPr marL="171450" indent="-171450">
              <a:buFont typeface="Arial" panose="020B0604020202020204" pitchFamily="34" charset="0"/>
              <a:buChar char="•"/>
            </a:pPr>
            <a:endParaRPr lang="nn-NO" sz="1200" b="1" kern="1200" baseline="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baseline="0" dirty="0" smtClean="0">
                <a:solidFill>
                  <a:schemeClr val="tx1"/>
                </a:solidFill>
                <a:effectLst/>
                <a:latin typeface="+mn-lt"/>
                <a:ea typeface="ＭＳ Ｐゴシック" pitchFamily="34" charset="-128"/>
                <a:cs typeface="+mn-cs"/>
              </a:rPr>
              <a:t>Kva er å drive tilsyn?</a:t>
            </a: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I vid forstand er </a:t>
            </a:r>
            <a:r>
              <a:rPr lang="nn-NO" sz="1200" b="1" kern="1200" dirty="0" err="1" smtClean="0">
                <a:solidFill>
                  <a:schemeClr val="tx1"/>
                </a:solidFill>
                <a:effectLst/>
                <a:latin typeface="+mn-lt"/>
                <a:ea typeface="ＭＳ Ｐゴシック" pitchFamily="34" charset="-128"/>
                <a:cs typeface="+mn-cs"/>
              </a:rPr>
              <a:t>begrepet</a:t>
            </a:r>
            <a:r>
              <a:rPr lang="nn-NO" sz="1200" b="1" kern="1200" dirty="0" smtClean="0">
                <a:solidFill>
                  <a:schemeClr val="tx1"/>
                </a:solidFill>
                <a:effectLst/>
                <a:latin typeface="+mn-lt"/>
                <a:ea typeface="ＭＳ Ｐゴシック" pitchFamily="34" charset="-128"/>
                <a:cs typeface="+mn-cs"/>
              </a:rPr>
              <a:t> tilsyn:</a:t>
            </a: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 all aktivitet eller bruk av verkemiddel som blir sett i verk for å følgje opp intensjonane i regelverket. </a:t>
            </a:r>
          </a:p>
          <a:p>
            <a:pPr marL="171450" indent="-171450">
              <a:buFont typeface="Arial" panose="020B0604020202020204" pitchFamily="34" charset="0"/>
              <a:buChar char="•"/>
            </a:pPr>
            <a:endParaRPr lang="nb-NO" sz="1200" b="1" kern="1200" dirty="0" smtClean="0">
              <a:solidFill>
                <a:schemeClr val="tx1"/>
              </a:solidFill>
              <a:effectLst/>
              <a:latin typeface="+mn-lt"/>
              <a:ea typeface="ＭＳ Ｐゴシック" pitchFamily="34" charset="-128"/>
              <a:cs typeface="+mn-cs"/>
            </a:endParaRPr>
          </a:p>
          <a:p>
            <a:pPr marL="171450" lvl="0" indent="-171450">
              <a:buFont typeface="Arial" panose="020B0604020202020204" pitchFamily="34" charset="0"/>
              <a:buChar char="•"/>
            </a:pPr>
            <a:endParaRPr lang="nb-NO" sz="20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2000" b="1" kern="1200" dirty="0" smtClean="0">
                <a:solidFill>
                  <a:schemeClr val="tx1"/>
                </a:solidFill>
                <a:effectLst/>
                <a:latin typeface="+mn-lt"/>
                <a:ea typeface="ＭＳ Ｐゴシック" pitchFamily="34" charset="-128"/>
                <a:cs typeface="+mn-cs"/>
              </a:rPr>
              <a:t>Vi vil basere oss på eit såkalla risikobasert tilsyn, </a:t>
            </a: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det vil seie at vi fører tilsyn etter ei vurdering av kva som totalt sett fører til at </a:t>
            </a: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føremålet med diskriminerings- og tilgjengelegheitslova og </a:t>
            </a: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forskrifta om universell utforming av IKT blir teke i vare på best muleg måte. </a:t>
            </a:r>
          </a:p>
          <a:p>
            <a:pPr marL="171450" indent="-171450">
              <a:buFont typeface="Arial" panose="020B0604020202020204" pitchFamily="34" charset="0"/>
              <a:buChar char="•"/>
            </a:pPr>
            <a:endParaRPr lang="nb-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Det betyr at tilsynsaktiviteten </a:t>
            </a:r>
            <a:endParaRPr lang="nb-NO" sz="1200" b="1" kern="1200" dirty="0" smtClean="0">
              <a:solidFill>
                <a:schemeClr val="tx1"/>
              </a:solidFill>
              <a:effectLst/>
              <a:latin typeface="+mn-lt"/>
              <a:ea typeface="ＭＳ Ｐゴシック" pitchFamily="34" charset="-128"/>
              <a:cs typeface="+mn-cs"/>
            </a:endParaRPr>
          </a:p>
          <a:p>
            <a:pPr marL="171450" lvl="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skal rettast mot område med låg etterleving av regelverket </a:t>
            </a:r>
            <a:endParaRPr lang="nb-NO" sz="1200" b="1" kern="1200" dirty="0" smtClean="0">
              <a:solidFill>
                <a:schemeClr val="tx1"/>
              </a:solidFill>
              <a:effectLst/>
              <a:latin typeface="+mn-lt"/>
              <a:ea typeface="ＭＳ Ｐゴシック" pitchFamily="34" charset="-128"/>
              <a:cs typeface="+mn-cs"/>
            </a:endParaRPr>
          </a:p>
          <a:p>
            <a:pPr marL="171450" lvl="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eller område som verkar inn på store brukargrupper</a:t>
            </a:r>
            <a:endParaRPr lang="nb-NO" sz="1200" b="1" kern="1200" dirty="0" smtClean="0">
              <a:solidFill>
                <a:schemeClr val="tx1"/>
              </a:solidFill>
              <a:effectLst/>
              <a:latin typeface="+mn-lt"/>
              <a:ea typeface="ＭＳ Ｐゴシック" pitchFamily="34" charset="-128"/>
              <a:cs typeface="+mn-cs"/>
            </a:endParaRPr>
          </a:p>
          <a:p>
            <a:pPr marL="171450" lvl="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og som er vesentleg for lik deltaking i samfunnet</a:t>
            </a:r>
            <a:endParaRPr lang="nb-NO" sz="1200" b="1" kern="1200" dirty="0">
              <a:solidFill>
                <a:schemeClr val="tx1"/>
              </a:solidFill>
              <a:effectLst/>
              <a:latin typeface="+mn-lt"/>
              <a:ea typeface="ＭＳ Ｐゴシック" pitchFamily="34" charset="-128"/>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32500" lnSpcReduction="20000"/>
          </a:bodyPr>
          <a:lstStyle/>
          <a:p>
            <a:pPr marL="171450" lvl="0" indent="-171450">
              <a:buFont typeface="Arial" panose="020B0604020202020204" pitchFamily="34" charset="0"/>
              <a:buChar char="•"/>
            </a:pPr>
            <a:endParaRPr lang="nn-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Vår tilsynsmetode vil kvile på 4 </a:t>
            </a:r>
            <a:r>
              <a:rPr lang="nn-NO" sz="1200" b="1" kern="1200" dirty="0" err="1" smtClean="0">
                <a:solidFill>
                  <a:schemeClr val="tx1"/>
                </a:solidFill>
                <a:effectLst/>
                <a:latin typeface="+mn-lt"/>
                <a:ea typeface="ＭＳ Ｐゴシック" pitchFamily="34" charset="-128"/>
                <a:cs typeface="+mn-cs"/>
              </a:rPr>
              <a:t>pilarer</a:t>
            </a:r>
            <a:r>
              <a:rPr lang="nn-NO" sz="1200" b="1" kern="1200" dirty="0" smtClean="0">
                <a:solidFill>
                  <a:schemeClr val="tx1"/>
                </a:solidFill>
                <a:effectLst/>
                <a:latin typeface="+mn-lt"/>
                <a:ea typeface="ＭＳ Ｐゴシック" pitchFamily="34" charset="-128"/>
                <a:cs typeface="+mn-cs"/>
              </a:rPr>
              <a:t>:</a:t>
            </a:r>
            <a:endParaRPr lang="nb-NO" sz="1200" b="1" kern="1200" dirty="0" smtClean="0">
              <a:solidFill>
                <a:schemeClr val="tx1"/>
              </a:solidFill>
              <a:effectLst/>
              <a:latin typeface="+mn-lt"/>
              <a:ea typeface="ＭＳ Ｐゴシック" pitchFamily="34" charset="-128"/>
              <a:cs typeface="+mn-cs"/>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n-NO" sz="1200" b="1" kern="1200" dirty="0" smtClean="0">
              <a:solidFill>
                <a:schemeClr val="tx1"/>
              </a:solidFill>
              <a:effectLst/>
              <a:latin typeface="+mn-lt"/>
              <a:ea typeface="ＭＳ Ｐゴシック" pitchFamily="34" charset="-128"/>
              <a:cs typeface="+mn-cs"/>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u="sng" kern="1200" dirty="0" smtClean="0">
                <a:solidFill>
                  <a:schemeClr val="tx1"/>
                </a:solidFill>
                <a:effectLst/>
                <a:latin typeface="+mn-lt"/>
                <a:ea typeface="ＭＳ Ｐゴシック" pitchFamily="34" charset="-128"/>
                <a:cs typeface="+mn-cs"/>
              </a:rPr>
              <a:t>Det første er</a:t>
            </a:r>
            <a:r>
              <a:rPr lang="nn-NO" sz="1200" b="1" u="sng" kern="1200" baseline="0" dirty="0" smtClean="0">
                <a:solidFill>
                  <a:schemeClr val="tx1"/>
                </a:solidFill>
                <a:effectLst/>
                <a:latin typeface="+mn-lt"/>
                <a:ea typeface="ＭＳ Ｐゴシック" pitchFamily="34" charset="-128"/>
                <a:cs typeface="+mn-cs"/>
              </a:rPr>
              <a:t> </a:t>
            </a:r>
            <a:r>
              <a:rPr lang="nn-NO" sz="1200" b="1" u="sng" kern="1200" baseline="0" dirty="0" err="1" smtClean="0">
                <a:solidFill>
                  <a:schemeClr val="tx1"/>
                </a:solidFill>
                <a:effectLst/>
                <a:latin typeface="+mn-lt"/>
                <a:ea typeface="ＭＳ Ｐゴシック" pitchFamily="34" charset="-128"/>
                <a:cs typeface="+mn-cs"/>
              </a:rPr>
              <a:t>o</a:t>
            </a:r>
            <a:r>
              <a:rPr lang="nn-NO" sz="1200" b="1" u="sng" kern="1200" dirty="0" err="1" smtClean="0">
                <a:solidFill>
                  <a:schemeClr val="tx1"/>
                </a:solidFill>
                <a:effectLst/>
                <a:latin typeface="+mn-lt"/>
                <a:ea typeface="ＭＳ Ｐゴシック" pitchFamily="34" charset="-128"/>
                <a:cs typeface="+mn-cs"/>
              </a:rPr>
              <a:t>mrådeovervåking</a:t>
            </a:r>
            <a:r>
              <a:rPr lang="nn-NO" sz="1200" b="1" u="sng" kern="1200" dirty="0" smtClean="0">
                <a:solidFill>
                  <a:schemeClr val="tx1"/>
                </a:solidFill>
                <a:effectLst/>
                <a:latin typeface="+mn-lt"/>
                <a:ea typeface="ＭＳ Ｐゴシック" pitchFamily="34" charset="-128"/>
                <a:cs typeface="+mn-cs"/>
              </a:rPr>
              <a:t>:</a:t>
            </a:r>
          </a:p>
          <a:p>
            <a:pPr marL="171450" indent="-171450">
              <a:buFont typeface="Arial" panose="020B0604020202020204" pitchFamily="34" charset="0"/>
              <a:buChar char="•"/>
            </a:pPr>
            <a:endParaRPr lang="nb-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b-NO" sz="1200" b="1" kern="1200" dirty="0" smtClean="0">
                <a:solidFill>
                  <a:schemeClr val="tx1"/>
                </a:solidFill>
                <a:effectLst/>
                <a:latin typeface="+mn-lt"/>
                <a:ea typeface="ＭＳ Ｐゴシック" pitchFamily="34" charset="-128"/>
                <a:cs typeface="+mn-cs"/>
              </a:rPr>
              <a:t>Områdeovervåkning er å måle status på området</a:t>
            </a:r>
          </a:p>
          <a:p>
            <a:pPr marL="171450" indent="-171450">
              <a:buFont typeface="Arial" panose="020B0604020202020204" pitchFamily="34" charset="0"/>
              <a:buChar char="•"/>
            </a:pPr>
            <a:r>
              <a:rPr lang="nb-NO" sz="1200" b="1" kern="1200" dirty="0" smtClean="0">
                <a:solidFill>
                  <a:schemeClr val="tx1"/>
                </a:solidFill>
                <a:effectLst/>
                <a:latin typeface="+mn-lt"/>
                <a:ea typeface="ＭＳ Ｐゴシック" pitchFamily="34" charset="-128"/>
                <a:cs typeface="+mn-cs"/>
              </a:rPr>
              <a:t>Overvåkingen</a:t>
            </a:r>
            <a:r>
              <a:rPr lang="nb-NO" sz="1200" b="1" kern="1200" baseline="0" dirty="0" smtClean="0">
                <a:solidFill>
                  <a:schemeClr val="tx1"/>
                </a:solidFill>
                <a:effectLst/>
                <a:latin typeface="+mn-lt"/>
                <a:ea typeface="ＭＳ Ｐゴシック" pitchFamily="34" charset="-128"/>
                <a:cs typeface="+mn-cs"/>
              </a:rPr>
              <a:t> </a:t>
            </a:r>
            <a:r>
              <a:rPr lang="nb-NO" sz="1200" b="1" kern="1200" dirty="0" smtClean="0">
                <a:solidFill>
                  <a:schemeClr val="tx1"/>
                </a:solidFill>
                <a:effectLst/>
                <a:latin typeface="+mn-lt"/>
                <a:ea typeface="ＭＳ Ｐゴシック" pitchFamily="34" charset="-128"/>
                <a:cs typeface="+mn-cs"/>
              </a:rPr>
              <a:t>vil bidra til at tilsynet får oversikt over:</a:t>
            </a:r>
          </a:p>
          <a:p>
            <a:pPr marL="628650" lvl="1" indent="-171450">
              <a:buFont typeface="Arial" panose="020B0604020202020204" pitchFamily="34" charset="0"/>
              <a:buChar char="•"/>
            </a:pPr>
            <a:r>
              <a:rPr lang="nb-NO" sz="1200" b="1" kern="1200" dirty="0" smtClean="0">
                <a:solidFill>
                  <a:schemeClr val="tx1"/>
                </a:solidFill>
                <a:effectLst/>
                <a:latin typeface="+mn-lt"/>
                <a:ea typeface="ＭＳ Ｐゴシック" pitchFamily="34" charset="-128"/>
                <a:cs typeface="+mn-cs"/>
              </a:rPr>
              <a:t>antall tilsynsobjekter </a:t>
            </a:r>
          </a:p>
          <a:p>
            <a:pPr marL="628650" lvl="1" indent="-171450">
              <a:buFont typeface="Arial" panose="020B0604020202020204" pitchFamily="34" charset="0"/>
              <a:buChar char="•"/>
            </a:pPr>
            <a:r>
              <a:rPr lang="nb-NO" sz="1200" b="1" kern="1200" dirty="0" smtClean="0">
                <a:solidFill>
                  <a:schemeClr val="tx1"/>
                </a:solidFill>
                <a:effectLst/>
                <a:latin typeface="+mn-lt"/>
                <a:ea typeface="ＭＳ Ｐゴシック" pitchFamily="34" charset="-128"/>
                <a:cs typeface="+mn-cs"/>
              </a:rPr>
              <a:t>kunnskap om </a:t>
            </a:r>
            <a:r>
              <a:rPr lang="nb-NO" sz="1200" b="1" kern="1200" dirty="0" err="1" smtClean="0">
                <a:solidFill>
                  <a:schemeClr val="tx1"/>
                </a:solidFill>
                <a:effectLst/>
                <a:latin typeface="+mn-lt"/>
                <a:ea typeface="ＭＳ Ｐゴシック" pitchFamily="34" charset="-128"/>
                <a:cs typeface="+mn-cs"/>
              </a:rPr>
              <a:t>verksemdene</a:t>
            </a:r>
            <a:r>
              <a:rPr lang="nb-NO" sz="1200" b="1" kern="1200" dirty="0" smtClean="0">
                <a:solidFill>
                  <a:schemeClr val="tx1"/>
                </a:solidFill>
                <a:effectLst/>
                <a:latin typeface="+mn-lt"/>
                <a:ea typeface="ＭＳ Ｐゴシック" pitchFamily="34" charset="-128"/>
                <a:cs typeface="+mn-cs"/>
              </a:rPr>
              <a:t> sine hovedutfordringer når det gjeld universell utforming av IKT.</a:t>
            </a:r>
          </a:p>
          <a:p>
            <a:pPr marL="228600" marR="0" lvl="0" indent="-22860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n-NO" sz="1200" b="1" kern="1200" dirty="0" smtClean="0">
              <a:solidFill>
                <a:schemeClr val="tx1"/>
              </a:solidFill>
              <a:effectLst/>
              <a:latin typeface="+mn-lt"/>
              <a:ea typeface="ＭＳ Ｐゴシック" pitchFamily="34" charset="-128"/>
              <a:cs typeface="+mn-cs"/>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u="sng" kern="1200" dirty="0" smtClean="0">
                <a:solidFill>
                  <a:schemeClr val="tx1"/>
                </a:solidFill>
                <a:effectLst/>
                <a:latin typeface="+mn-lt"/>
                <a:ea typeface="ＭＳ Ｐゴシック" pitchFamily="34" charset="-128"/>
                <a:cs typeface="+mn-cs"/>
              </a:rPr>
              <a:t>Det</a:t>
            </a:r>
            <a:r>
              <a:rPr lang="nn-NO" sz="1200" b="1" u="sng" kern="1200" baseline="0" dirty="0" smtClean="0">
                <a:solidFill>
                  <a:schemeClr val="tx1"/>
                </a:solidFill>
                <a:effectLst/>
                <a:latin typeface="+mn-lt"/>
                <a:ea typeface="ＭＳ Ｐゴシック" pitchFamily="34" charset="-128"/>
                <a:cs typeface="+mn-cs"/>
              </a:rPr>
              <a:t> andre er st</a:t>
            </a:r>
            <a:r>
              <a:rPr lang="nn-NO" sz="1200" b="1" u="sng" kern="1200" dirty="0" smtClean="0">
                <a:solidFill>
                  <a:schemeClr val="tx1"/>
                </a:solidFill>
                <a:effectLst/>
                <a:latin typeface="+mn-lt"/>
                <a:ea typeface="ＭＳ Ｐゴシック" pitchFamily="34" charset="-128"/>
                <a:cs typeface="+mn-cs"/>
              </a:rPr>
              <a:t>ikkprøvetilsyn:</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Dette vil hovudsakleg bygge på testing (web) eller synfaring (automat)</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n-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b-NO" sz="1200" b="1" kern="1200" dirty="0" smtClean="0">
                <a:solidFill>
                  <a:schemeClr val="tx1"/>
                </a:solidFill>
                <a:effectLst/>
                <a:latin typeface="+mn-lt"/>
                <a:ea typeface="ＭＳ Ｐゴシック" pitchFamily="34" charset="-128"/>
                <a:cs typeface="+mn-cs"/>
              </a:rPr>
              <a:t>Vi </a:t>
            </a:r>
            <a:r>
              <a:rPr lang="nb-NO" sz="1200" b="1" kern="1200" dirty="0" err="1" smtClean="0">
                <a:solidFill>
                  <a:schemeClr val="tx1"/>
                </a:solidFill>
                <a:effectLst/>
                <a:latin typeface="+mn-lt"/>
                <a:ea typeface="ＭＳ Ｐゴシック" pitchFamily="34" charset="-128"/>
                <a:cs typeface="+mn-cs"/>
              </a:rPr>
              <a:t>utviklar</a:t>
            </a:r>
            <a:r>
              <a:rPr lang="nb-NO" sz="1200" b="1" kern="1200" dirty="0" smtClean="0">
                <a:solidFill>
                  <a:schemeClr val="tx1"/>
                </a:solidFill>
                <a:effectLst/>
                <a:latin typeface="+mn-lt"/>
                <a:ea typeface="ＭＳ Ｐゴシック" pitchFamily="34" charset="-128"/>
                <a:cs typeface="+mn-cs"/>
              </a:rPr>
              <a:t> i </a:t>
            </a:r>
            <a:r>
              <a:rPr lang="nb-NO" sz="1200" b="1" kern="1200" dirty="0" err="1" smtClean="0">
                <a:solidFill>
                  <a:schemeClr val="tx1"/>
                </a:solidFill>
                <a:effectLst/>
                <a:latin typeface="+mn-lt"/>
                <a:ea typeface="ＭＳ Ｐゴシック" pitchFamily="34" charset="-128"/>
                <a:cs typeface="+mn-cs"/>
              </a:rPr>
              <a:t>desse</a:t>
            </a:r>
            <a:r>
              <a:rPr lang="nb-NO" sz="1200" b="1" kern="1200" dirty="0" smtClean="0">
                <a:solidFill>
                  <a:schemeClr val="tx1"/>
                </a:solidFill>
                <a:effectLst/>
                <a:latin typeface="+mn-lt"/>
                <a:ea typeface="ＭＳ Ｐゴシック" pitchFamily="34" charset="-128"/>
                <a:cs typeface="+mn-cs"/>
              </a:rPr>
              <a:t> </a:t>
            </a:r>
            <a:r>
              <a:rPr lang="nb-NO" sz="1200" b="1" kern="1200" dirty="0" err="1" smtClean="0">
                <a:solidFill>
                  <a:schemeClr val="tx1"/>
                </a:solidFill>
                <a:effectLst/>
                <a:latin typeface="+mn-lt"/>
                <a:ea typeface="ＭＳ Ｐゴシック" pitchFamily="34" charset="-128"/>
                <a:cs typeface="+mn-cs"/>
              </a:rPr>
              <a:t>dagar</a:t>
            </a:r>
            <a:r>
              <a:rPr lang="nb-NO" sz="1200" b="1" kern="1200" dirty="0" smtClean="0">
                <a:solidFill>
                  <a:schemeClr val="tx1"/>
                </a:solidFill>
                <a:effectLst/>
                <a:latin typeface="+mn-lt"/>
                <a:ea typeface="ＭＳ Ｐゴシック" pitchFamily="34" charset="-128"/>
                <a:cs typeface="+mn-cs"/>
              </a:rPr>
              <a:t> indikatorsett for begge </a:t>
            </a:r>
            <a:r>
              <a:rPr lang="nb-NO" sz="1200" b="1" kern="1200" dirty="0" err="1" smtClean="0">
                <a:solidFill>
                  <a:schemeClr val="tx1"/>
                </a:solidFill>
                <a:effectLst/>
                <a:latin typeface="+mn-lt"/>
                <a:ea typeface="ＭＳ Ｐゴシック" pitchFamily="34" charset="-128"/>
                <a:cs typeface="+mn-cs"/>
              </a:rPr>
              <a:t>desse</a:t>
            </a:r>
            <a:r>
              <a:rPr lang="nb-NO" sz="1200" b="1" kern="1200" dirty="0" smtClean="0">
                <a:solidFill>
                  <a:schemeClr val="tx1"/>
                </a:solidFill>
                <a:effectLst/>
                <a:latin typeface="+mn-lt"/>
                <a:ea typeface="ＭＳ Ｐゴシック" pitchFamily="34" charset="-128"/>
                <a:cs typeface="+mn-cs"/>
              </a:rPr>
              <a:t> områda. </a:t>
            </a:r>
          </a:p>
          <a:p>
            <a:pPr marL="171450" indent="-171450">
              <a:buFont typeface="Arial" panose="020B0604020202020204" pitchFamily="34" charset="0"/>
              <a:buChar char="•"/>
            </a:pPr>
            <a:endParaRPr lang="nb-NO" sz="1200" b="1" kern="120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For automat bygger vi på dei ti standardane som forskrifta peikar på.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n-NO" sz="1200" b="1" kern="120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For</a:t>
            </a:r>
            <a:r>
              <a:rPr lang="nn-NO" sz="1200" b="1" kern="1200" baseline="0" dirty="0" smtClean="0">
                <a:solidFill>
                  <a:schemeClr val="tx1"/>
                </a:solidFill>
                <a:effectLst/>
                <a:latin typeface="+mn-lt"/>
                <a:ea typeface="ＭＳ Ｐゴシック" pitchFamily="34" charset="-128"/>
                <a:cs typeface="+mn-cs"/>
              </a:rPr>
              <a:t> web</a:t>
            </a:r>
            <a:r>
              <a:rPr lang="nb-NO" sz="1200" b="1" kern="1200" dirty="0" smtClean="0">
                <a:solidFill>
                  <a:schemeClr val="tx1"/>
                </a:solidFill>
                <a:effectLst/>
                <a:latin typeface="+mn-lt"/>
                <a:ea typeface="ＭＳ Ｐゴシック" pitchFamily="34" charset="-128"/>
                <a:cs typeface="+mn-cs"/>
              </a:rPr>
              <a:t> har vi utvikla </a:t>
            </a:r>
            <a:r>
              <a:rPr lang="nb-NO" sz="1200" b="1" kern="1200" dirty="0" err="1" smtClean="0">
                <a:solidFill>
                  <a:schemeClr val="tx1"/>
                </a:solidFill>
                <a:effectLst/>
                <a:latin typeface="+mn-lt"/>
                <a:ea typeface="ＭＳ Ｐゴシック" pitchFamily="34" charset="-128"/>
                <a:cs typeface="+mn-cs"/>
              </a:rPr>
              <a:t>eit</a:t>
            </a:r>
            <a:r>
              <a:rPr lang="nb-NO" sz="1200" b="1" kern="1200" dirty="0" smtClean="0">
                <a:solidFill>
                  <a:schemeClr val="tx1"/>
                </a:solidFill>
                <a:effectLst/>
                <a:latin typeface="+mn-lt"/>
                <a:ea typeface="ＭＳ Ｐゴシック" pitchFamily="34" charset="-128"/>
                <a:cs typeface="+mn-cs"/>
              </a:rPr>
              <a:t> indikatorsett basert på WCAG 2.0. </a:t>
            </a:r>
          </a:p>
          <a:p>
            <a:pPr marL="171450" indent="-171450">
              <a:buFont typeface="Arial" panose="020B0604020202020204" pitchFamily="34" charset="0"/>
              <a:buChar char="•"/>
            </a:pPr>
            <a:endParaRPr lang="nb-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Indikatorane skal kunne brukast både når vi skal vurdere om løysingar følgjer krava i forskrifta, men også til områdeovervaking, statistikk og analyse. </a:t>
            </a:r>
          </a:p>
          <a:p>
            <a:pPr marL="171450" indent="-171450">
              <a:buFont typeface="Arial" panose="020B0604020202020204" pitchFamily="34" charset="0"/>
              <a:buChar char="•"/>
            </a:pPr>
            <a:endParaRPr lang="nn-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baseline="0" dirty="0" smtClean="0">
                <a:solidFill>
                  <a:schemeClr val="tx1"/>
                </a:solidFill>
                <a:effectLst/>
                <a:latin typeface="+mn-lt"/>
                <a:ea typeface="ＭＳ Ｐゴシック" pitchFamily="34" charset="-128"/>
                <a:cs typeface="+mn-cs"/>
              </a:rPr>
              <a:t>På sikt vil vi publisere indikatorsetta slik at det vert synleg </a:t>
            </a:r>
            <a:r>
              <a:rPr lang="nn-NO" sz="1200" b="1" u="sng" kern="1200" baseline="0" dirty="0" smtClean="0">
                <a:solidFill>
                  <a:schemeClr val="tx1"/>
                </a:solidFill>
                <a:effectLst/>
                <a:latin typeface="+mn-lt"/>
                <a:ea typeface="ＭＳ Ｐゴシック" pitchFamily="34" charset="-128"/>
                <a:cs typeface="+mn-cs"/>
              </a:rPr>
              <a:t>kva</a:t>
            </a:r>
            <a:r>
              <a:rPr lang="nn-NO" sz="1200" b="1" kern="1200" baseline="0" dirty="0" smtClean="0">
                <a:solidFill>
                  <a:schemeClr val="tx1"/>
                </a:solidFill>
                <a:effectLst/>
                <a:latin typeface="+mn-lt"/>
                <a:ea typeface="ＭＳ Ｐゴシック" pitchFamily="34" charset="-128"/>
                <a:cs typeface="+mn-cs"/>
              </a:rPr>
              <a:t> vi  måler.</a:t>
            </a:r>
            <a:endParaRPr lang="nb-NO" sz="1200" b="1" kern="1200" dirty="0" smtClean="0">
              <a:solidFill>
                <a:schemeClr val="tx1"/>
              </a:solidFill>
              <a:effectLst/>
              <a:latin typeface="+mn-lt"/>
              <a:ea typeface="ＭＳ Ｐゴシック" pitchFamily="34" charset="-128"/>
              <a:cs typeface="+mn-cs"/>
            </a:endParaRPr>
          </a:p>
          <a:p>
            <a:endParaRPr lang="nb-NO" dirty="0" smtClean="0"/>
          </a:p>
          <a:p>
            <a:pPr marL="171450" indent="-171450">
              <a:buFont typeface="Arial" panose="020B0604020202020204" pitchFamily="34" charset="0"/>
              <a:buChar char="•"/>
            </a:pPr>
            <a:r>
              <a:rPr lang="nn-NO" sz="1200" b="1" u="sng" kern="1200" dirty="0" smtClean="0">
                <a:solidFill>
                  <a:schemeClr val="tx1"/>
                </a:solidFill>
                <a:effectLst/>
                <a:latin typeface="+mn-lt"/>
                <a:ea typeface="ＭＳ Ｐゴシック" pitchFamily="34" charset="-128"/>
                <a:cs typeface="+mn-cs"/>
              </a:rPr>
              <a:t>Den tredje pilaren er revisjon:</a:t>
            </a:r>
          </a:p>
          <a:p>
            <a:pPr marL="171450" indent="-171450">
              <a:buFont typeface="Arial" panose="020B0604020202020204" pitchFamily="34" charset="0"/>
              <a:buChar char="•"/>
            </a:pPr>
            <a:r>
              <a:rPr lang="nn-NO" sz="1200" b="1" u="none" kern="1200" dirty="0" smtClean="0">
                <a:solidFill>
                  <a:schemeClr val="tx1"/>
                </a:solidFill>
                <a:effectLst/>
                <a:latin typeface="+mn-lt"/>
                <a:ea typeface="ＭＳ Ｐゴシック" pitchFamily="34" charset="-128"/>
                <a:cs typeface="+mn-cs"/>
              </a:rPr>
              <a:t>Revisjon</a:t>
            </a:r>
            <a:r>
              <a:rPr lang="nn-NO" sz="1200" b="1" u="none" kern="1200" baseline="0" dirty="0" smtClean="0">
                <a:solidFill>
                  <a:schemeClr val="tx1"/>
                </a:solidFill>
                <a:effectLst/>
                <a:latin typeface="+mn-lt"/>
                <a:ea typeface="ＭＳ Ｐゴシック" pitchFamily="34" charset="-128"/>
                <a:cs typeface="+mn-cs"/>
              </a:rPr>
              <a:t> er ein tilsynsmetode der vi </a:t>
            </a:r>
            <a:r>
              <a:rPr lang="nn-NO" b="1" dirty="0" smtClean="0"/>
              <a:t>systematisk </a:t>
            </a:r>
            <a:r>
              <a:rPr lang="nn-NO" sz="1200" b="1" u="none" kern="1200" baseline="0" dirty="0" smtClean="0">
                <a:solidFill>
                  <a:schemeClr val="tx1"/>
                </a:solidFill>
                <a:effectLst/>
                <a:latin typeface="+mn-lt"/>
                <a:ea typeface="ＭＳ Ｐゴシック" pitchFamily="34" charset="-128"/>
                <a:cs typeface="+mn-cs"/>
              </a:rPr>
              <a:t> gjennomgår </a:t>
            </a:r>
            <a:r>
              <a:rPr lang="nn-NO" b="1" dirty="0" smtClean="0"/>
              <a:t>korleis verksemda arbeider med </a:t>
            </a:r>
            <a:r>
              <a:rPr lang="nn-NO" b="1" dirty="0" err="1" smtClean="0"/>
              <a:t>uu</a:t>
            </a:r>
            <a:r>
              <a:rPr lang="nn-NO" b="1" dirty="0" smtClean="0"/>
              <a:t> av IKT.</a:t>
            </a:r>
            <a:endParaRPr lang="nn-NO" sz="1200" b="1" u="none"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endParaRPr lang="nn-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u="sng" kern="1200" dirty="0" smtClean="0">
                <a:solidFill>
                  <a:schemeClr val="tx1"/>
                </a:solidFill>
                <a:effectLst/>
                <a:latin typeface="+mn-lt"/>
                <a:ea typeface="ＭＳ Ｐゴシック" pitchFamily="34" charset="-128"/>
                <a:cs typeface="+mn-cs"/>
              </a:rPr>
              <a:t>Den fjerde metoden vi vil nytte er </a:t>
            </a:r>
            <a:r>
              <a:rPr lang="nn-NO" sz="1200" b="1" u="sng" kern="1200" dirty="0" smtClean="0">
                <a:solidFill>
                  <a:schemeClr val="tx1"/>
                </a:solidFill>
                <a:effectLst/>
                <a:latin typeface="+mn-lt"/>
                <a:ea typeface="ＭＳ Ｐゴシック" pitchFamily="34" charset="-128"/>
                <a:cs typeface="+mn-cs"/>
              </a:rPr>
              <a:t>meldingstilsyn:</a:t>
            </a:r>
            <a:endParaRPr lang="nn-NO" sz="1200" b="1" u="sng"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Vi</a:t>
            </a:r>
            <a:r>
              <a:rPr lang="nn-NO" sz="1200" b="1" kern="1200" baseline="0" dirty="0" smtClean="0">
                <a:solidFill>
                  <a:schemeClr val="tx1"/>
                </a:solidFill>
                <a:effectLst/>
                <a:latin typeface="+mn-lt"/>
                <a:ea typeface="ＭＳ Ｐゴシック" pitchFamily="34" charset="-128"/>
                <a:cs typeface="+mn-cs"/>
              </a:rPr>
              <a:t> vil utarbeide s</a:t>
            </a:r>
            <a:r>
              <a:rPr lang="nn-NO" sz="1200" b="1" kern="1200" dirty="0" smtClean="0">
                <a:solidFill>
                  <a:schemeClr val="tx1"/>
                </a:solidFill>
                <a:effectLst/>
                <a:latin typeface="+mn-lt"/>
                <a:ea typeface="ＭＳ Ｐゴシック" pitchFamily="34" charset="-128"/>
                <a:cs typeface="+mn-cs"/>
              </a:rPr>
              <a:t>kjema som skal</a:t>
            </a:r>
            <a:r>
              <a:rPr lang="nn-NO" sz="1200" b="1" kern="1200" baseline="0" dirty="0" smtClean="0">
                <a:solidFill>
                  <a:schemeClr val="tx1"/>
                </a:solidFill>
                <a:effectLst/>
                <a:latin typeface="+mn-lt"/>
                <a:ea typeface="ＭＳ Ｐゴシック" pitchFamily="34" charset="-128"/>
                <a:cs typeface="+mn-cs"/>
              </a:rPr>
              <a:t> </a:t>
            </a:r>
            <a:r>
              <a:rPr lang="nn-NO" sz="1200" b="1" kern="1200" dirty="0" smtClean="0">
                <a:solidFill>
                  <a:schemeClr val="tx1"/>
                </a:solidFill>
                <a:effectLst/>
                <a:latin typeface="+mn-lt"/>
                <a:ea typeface="ＭＳ Ｐゴシック" pitchFamily="34" charset="-128"/>
                <a:cs typeface="+mn-cs"/>
              </a:rPr>
              <a:t>danne grunnlag for </a:t>
            </a:r>
            <a:r>
              <a:rPr lang="nn-NO" sz="1200" b="1" kern="1200" dirty="0" smtClean="0">
                <a:solidFill>
                  <a:schemeClr val="tx1"/>
                </a:solidFill>
                <a:effectLst/>
                <a:latin typeface="+mn-lt"/>
                <a:ea typeface="ＭＳ Ｐゴシック" pitchFamily="34" charset="-128"/>
                <a:cs typeface="+mn-cs"/>
              </a:rPr>
              <a:t>meldingstilsyn</a:t>
            </a:r>
            <a:r>
              <a:rPr lang="nn-NO" sz="1200" b="1" kern="1200" dirty="0" smtClean="0">
                <a:solidFill>
                  <a:schemeClr val="tx1"/>
                </a:solidFill>
                <a:effectLst/>
                <a:latin typeface="+mn-lt"/>
                <a:ea typeface="ＭＳ Ｐゴシック" pitchFamily="34" charset="-128"/>
                <a:cs typeface="+mn-cs"/>
              </a:rPr>
              <a:t>, </a:t>
            </a: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der verksemda gjennomgår eigen praksis basert på eit spørjeskjema med tilbakemelding til tilsynet</a:t>
            </a:r>
          </a:p>
          <a:p>
            <a:pPr marL="171450" indent="-171450">
              <a:buFont typeface="Arial" panose="020B0604020202020204" pitchFamily="34" charset="0"/>
              <a:buChar char="•"/>
            </a:pPr>
            <a:endParaRPr lang="nn-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Avdekking av avvik</a:t>
            </a:r>
            <a:r>
              <a:rPr lang="nn-NO" sz="1200" b="1" kern="1200" baseline="0" dirty="0" smtClean="0">
                <a:solidFill>
                  <a:schemeClr val="tx1"/>
                </a:solidFill>
                <a:effectLst/>
                <a:latin typeface="+mn-lt"/>
                <a:ea typeface="ＭＳ Ｐゴシック" pitchFamily="34" charset="-128"/>
                <a:cs typeface="+mn-cs"/>
              </a:rPr>
              <a:t> kan føre til to typar reaksjonar:</a:t>
            </a:r>
          </a:p>
          <a:p>
            <a:pPr marL="628650" lvl="1" indent="-171450">
              <a:buFont typeface="Arial" panose="020B0604020202020204" pitchFamily="34" charset="0"/>
              <a:buChar char="•"/>
            </a:pPr>
            <a:r>
              <a:rPr lang="nn-NO" sz="1200" b="1" kern="1200" baseline="0" dirty="0" smtClean="0">
                <a:solidFill>
                  <a:schemeClr val="tx1"/>
                </a:solidFill>
                <a:effectLst/>
                <a:latin typeface="+mn-lt"/>
                <a:ea typeface="ＭＳ Ｐゴシック" pitchFamily="34" charset="-128"/>
                <a:cs typeface="+mn-cs"/>
              </a:rPr>
              <a:t>Pålegg om retting</a:t>
            </a:r>
          </a:p>
          <a:p>
            <a:pPr marL="628650" lvl="1" indent="-171450">
              <a:buFont typeface="Arial" panose="020B0604020202020204" pitchFamily="34" charset="0"/>
              <a:buChar char="•"/>
            </a:pPr>
            <a:r>
              <a:rPr lang="nn-NO" sz="1200" b="1" kern="1200" baseline="0" dirty="0" smtClean="0">
                <a:solidFill>
                  <a:schemeClr val="tx1"/>
                </a:solidFill>
                <a:effectLst/>
                <a:latin typeface="+mn-lt"/>
                <a:ea typeface="ＭＳ Ｐゴシック" pitchFamily="34" charset="-128"/>
                <a:cs typeface="+mn-cs"/>
              </a:rPr>
              <a:t>Eventuelt </a:t>
            </a:r>
            <a:r>
              <a:rPr lang="nn-NO" sz="1200" b="1" kern="1200" baseline="0" dirty="0" err="1" smtClean="0">
                <a:solidFill>
                  <a:schemeClr val="tx1"/>
                </a:solidFill>
                <a:effectLst/>
                <a:latin typeface="+mn-lt"/>
                <a:ea typeface="ＭＳ Ｐゴシック" pitchFamily="34" charset="-128"/>
                <a:cs typeface="+mn-cs"/>
              </a:rPr>
              <a:t>dagbot</a:t>
            </a:r>
            <a:r>
              <a:rPr lang="nn-NO" sz="1200" b="1" kern="1200" baseline="0" dirty="0" smtClean="0">
                <a:solidFill>
                  <a:schemeClr val="tx1"/>
                </a:solidFill>
                <a:effectLst/>
                <a:latin typeface="+mn-lt"/>
                <a:ea typeface="ＭＳ Ｐゴシック" pitchFamily="34" charset="-128"/>
                <a:cs typeface="+mn-cs"/>
              </a:rPr>
              <a:t> om retting ikkje skjer</a:t>
            </a:r>
            <a:endParaRPr lang="nn-NO" sz="1200" b="1" kern="1200" dirty="0" smtClean="0">
              <a:solidFill>
                <a:schemeClr val="tx1"/>
              </a:solidFill>
              <a:effectLst/>
              <a:latin typeface="+mn-lt"/>
              <a:ea typeface="ＭＳ Ｐゴシック" pitchFamily="34" charset="-128"/>
              <a:cs typeface="+mn-cs"/>
            </a:endParaRPr>
          </a:p>
          <a:p>
            <a:pPr marL="0" indent="0">
              <a:buFont typeface="Arial" panose="020B0604020202020204" pitchFamily="34" charset="0"/>
              <a:buNone/>
            </a:pPr>
            <a:endParaRPr lang="nb-NO" sz="1200" b="1" kern="1200" dirty="0" smtClean="0">
              <a:solidFill>
                <a:schemeClr val="tx1"/>
              </a:solidFill>
              <a:effectLst/>
              <a:latin typeface="+mn-lt"/>
              <a:ea typeface="ＭＳ Ｐゴシック" pitchFamily="34" charset="-128"/>
              <a:cs typeface="+mn-cs"/>
            </a:endParaRPr>
          </a:p>
          <a:p>
            <a:pPr marL="0" indent="0">
              <a:buFont typeface="Arial" panose="020B0604020202020204" pitchFamily="34" charset="0"/>
              <a:buNone/>
            </a:pPr>
            <a:endParaRPr lang="nb-NO" sz="1200" b="1" kern="1200" dirty="0" smtClean="0">
              <a:solidFill>
                <a:schemeClr val="tx1"/>
              </a:solidFill>
              <a:effectLst/>
              <a:latin typeface="+mn-lt"/>
              <a:ea typeface="ＭＳ Ｐゴシック" pitchFamily="34" charset="-128"/>
              <a:cs typeface="+mn-cs"/>
            </a:endParaRPr>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22</a:t>
            </a:fld>
            <a:endParaRPr lang="nb-NO"/>
          </a:p>
        </p:txBody>
      </p:sp>
    </p:spTree>
    <p:extLst>
      <p:ext uri="{BB962C8B-B14F-4D97-AF65-F5344CB8AC3E}">
        <p14:creationId xmlns:p14="http://schemas.microsoft.com/office/powerpoint/2010/main" val="2026283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20000"/>
          </a:bodyPr>
          <a:lstStyle/>
          <a:p>
            <a:pPr marL="171450" indent="-171450" eaLnBrk="1" hangingPunct="1">
              <a:buFont typeface="Arial" panose="020B0604020202020204" pitchFamily="34" charset="0"/>
              <a:buChar char="•"/>
            </a:pPr>
            <a:endParaRPr lang="en-US" b="1" dirty="0" smtClean="0"/>
          </a:p>
          <a:p>
            <a:pPr marL="171450" marR="0" lvl="1"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dirty="0" smtClean="0"/>
              <a:t>Vi </a:t>
            </a:r>
            <a:r>
              <a:rPr lang="en-US" b="1" dirty="0" err="1" smtClean="0"/>
              <a:t>vil</a:t>
            </a:r>
            <a:r>
              <a:rPr lang="en-US" b="1" dirty="0" smtClean="0"/>
              <a:t> </a:t>
            </a:r>
            <a:r>
              <a:rPr lang="en-US" b="1" dirty="0" err="1" smtClean="0"/>
              <a:t>også</a:t>
            </a:r>
            <a:r>
              <a:rPr lang="en-US" b="1" dirty="0" smtClean="0"/>
              <a:t> </a:t>
            </a:r>
            <a:r>
              <a:rPr lang="en-US" b="1" dirty="0" err="1" smtClean="0"/>
              <a:t>følge</a:t>
            </a:r>
            <a:r>
              <a:rPr lang="en-US" b="1" dirty="0" smtClean="0"/>
              <a:t> </a:t>
            </a:r>
            <a:r>
              <a:rPr lang="en-US" b="1" dirty="0" err="1" smtClean="0"/>
              <a:t>opp</a:t>
            </a:r>
            <a:r>
              <a:rPr lang="en-US" b="1" dirty="0" smtClean="0"/>
              <a:t> </a:t>
            </a:r>
            <a:r>
              <a:rPr lang="en-US" b="1" dirty="0" err="1" smtClean="0"/>
              <a:t>forskriften</a:t>
            </a:r>
            <a:r>
              <a:rPr lang="en-US" b="1" baseline="0" dirty="0" smtClean="0"/>
              <a:t> </a:t>
            </a:r>
            <a:r>
              <a:rPr lang="en-US" b="1" baseline="0" dirty="0" err="1" smtClean="0"/>
              <a:t>ved</a:t>
            </a:r>
            <a:r>
              <a:rPr lang="en-US" b="1" baseline="0" dirty="0" smtClean="0"/>
              <a:t> m</a:t>
            </a:r>
            <a:r>
              <a:rPr lang="nn-NO" sz="1200" b="1" kern="1200" baseline="0" dirty="0" smtClean="0">
                <a:solidFill>
                  <a:schemeClr val="tx1"/>
                </a:solidFill>
                <a:effectLst/>
                <a:latin typeface="+mn-lt"/>
                <a:ea typeface="ＭＳ Ｐゴシック" pitchFamily="34" charset="-128"/>
                <a:cs typeface="+mn-cs"/>
              </a:rPr>
              <a:t>åle status og utarbeide kunnskapsgrunnlag</a:t>
            </a:r>
          </a:p>
          <a:p>
            <a:pPr marL="171450" indent="-171450" eaLnBrk="1" hangingPunct="1">
              <a:buFont typeface="Arial" panose="020B0604020202020204" pitchFamily="34" charset="0"/>
              <a:buChar char="•"/>
            </a:pPr>
            <a:endParaRPr lang="en-US" b="1" dirty="0" smtClean="0"/>
          </a:p>
          <a:p>
            <a:pPr marL="171450" indent="-171450" eaLnBrk="1" hangingPunct="1">
              <a:buFont typeface="Arial" panose="020B0604020202020204" pitchFamily="34" charset="0"/>
              <a:buChar char="•"/>
            </a:pPr>
            <a:r>
              <a:rPr lang="en-US" b="1" dirty="0" err="1" smtClean="0"/>
              <a:t>Dette</a:t>
            </a:r>
            <a:r>
              <a:rPr lang="en-US" b="1" dirty="0" smtClean="0"/>
              <a:t> </a:t>
            </a:r>
            <a:r>
              <a:rPr lang="en-US" b="1" dirty="0" err="1" smtClean="0"/>
              <a:t>heng</a:t>
            </a:r>
            <a:r>
              <a:rPr lang="en-US" b="1" baseline="0" dirty="0" smtClean="0"/>
              <a:t> </a:t>
            </a:r>
            <a:r>
              <a:rPr lang="en-US" b="1" baseline="0" dirty="0" err="1" smtClean="0"/>
              <a:t>nært</a:t>
            </a:r>
            <a:r>
              <a:rPr lang="en-US" b="1" baseline="0" dirty="0" smtClean="0"/>
              <a:t> </a:t>
            </a:r>
            <a:r>
              <a:rPr lang="en-US" b="1" baseline="0" dirty="0" err="1" smtClean="0"/>
              <a:t>saman</a:t>
            </a:r>
            <a:r>
              <a:rPr lang="en-US" b="1" baseline="0" dirty="0" smtClean="0"/>
              <a:t> med </a:t>
            </a:r>
            <a:r>
              <a:rPr lang="en-US" b="1" baseline="0" dirty="0" err="1" smtClean="0"/>
              <a:t>det</a:t>
            </a:r>
            <a:r>
              <a:rPr lang="en-US" b="1" baseline="0" dirty="0" smtClean="0"/>
              <a:t> </a:t>
            </a:r>
            <a:r>
              <a:rPr lang="en-US" b="1" baseline="0" dirty="0" err="1" smtClean="0"/>
              <a:t>eg</a:t>
            </a:r>
            <a:r>
              <a:rPr lang="en-US" b="1" baseline="0" dirty="0" smtClean="0"/>
              <a:t> </a:t>
            </a:r>
            <a:r>
              <a:rPr lang="en-US" b="1" baseline="0" dirty="0" err="1" smtClean="0"/>
              <a:t>har</a:t>
            </a:r>
            <a:r>
              <a:rPr lang="en-US" b="1" baseline="0" dirty="0" smtClean="0"/>
              <a:t> </a:t>
            </a:r>
            <a:r>
              <a:rPr lang="en-US" b="1" baseline="0" dirty="0" err="1" smtClean="0"/>
              <a:t>sagt</a:t>
            </a:r>
            <a:r>
              <a:rPr lang="en-US" b="1" baseline="0" dirty="0" smtClean="0"/>
              <a:t> </a:t>
            </a:r>
            <a:r>
              <a:rPr lang="en-US" b="1" baseline="0" dirty="0" err="1" smtClean="0"/>
              <a:t>om</a:t>
            </a:r>
            <a:r>
              <a:rPr lang="en-US" b="1" baseline="0" dirty="0" smtClean="0"/>
              <a:t> </a:t>
            </a:r>
            <a:r>
              <a:rPr lang="en-US" b="1" baseline="0" dirty="0" err="1" smtClean="0"/>
              <a:t>områdeovervåking</a:t>
            </a:r>
            <a:r>
              <a:rPr lang="en-US" b="1" baseline="0" dirty="0" smtClean="0"/>
              <a:t>.</a:t>
            </a:r>
            <a:endParaRPr lang="en-US" b="1" dirty="0" smtClean="0"/>
          </a:p>
          <a:p>
            <a:pPr marL="171450" indent="-171450" eaLnBrk="1" hangingPunct="1">
              <a:buFont typeface="Arial" panose="020B0604020202020204" pitchFamily="34" charset="0"/>
              <a:buChar char="•"/>
            </a:pPr>
            <a:r>
              <a:rPr lang="en-US" b="1" dirty="0" err="1" smtClean="0"/>
              <a:t>Det</a:t>
            </a:r>
            <a:r>
              <a:rPr lang="en-US" b="1" dirty="0" smtClean="0"/>
              <a:t> </a:t>
            </a:r>
            <a:r>
              <a:rPr lang="en-US" b="1" dirty="0" err="1" smtClean="0"/>
              <a:t>er</a:t>
            </a:r>
            <a:r>
              <a:rPr lang="en-US" b="1" dirty="0" smtClean="0"/>
              <a:t> </a:t>
            </a:r>
            <a:r>
              <a:rPr lang="en-US" b="1" dirty="0" err="1" smtClean="0"/>
              <a:t>svært</a:t>
            </a:r>
            <a:r>
              <a:rPr lang="en-US" b="1" baseline="0" dirty="0" smtClean="0"/>
              <a:t> </a:t>
            </a:r>
            <a:r>
              <a:rPr lang="en-US" b="1" dirty="0" err="1" smtClean="0"/>
              <a:t>viktig</a:t>
            </a:r>
            <a:r>
              <a:rPr lang="en-US" b="1" baseline="0" dirty="0" smtClean="0"/>
              <a:t> for </a:t>
            </a:r>
            <a:r>
              <a:rPr lang="en-US" b="1" baseline="0" dirty="0" err="1" smtClean="0"/>
              <a:t>tilsynet</a:t>
            </a:r>
            <a:r>
              <a:rPr lang="en-US" b="1" baseline="0" dirty="0" smtClean="0"/>
              <a:t> </a:t>
            </a:r>
            <a:r>
              <a:rPr lang="en-US" b="1" baseline="0" dirty="0" err="1" smtClean="0"/>
              <a:t>er</a:t>
            </a:r>
            <a:r>
              <a:rPr lang="en-US" b="1" baseline="0" dirty="0" smtClean="0"/>
              <a:t> å </a:t>
            </a:r>
            <a:r>
              <a:rPr lang="en-US" b="1" baseline="0" dirty="0" err="1" smtClean="0"/>
              <a:t>få</a:t>
            </a:r>
            <a:r>
              <a:rPr lang="en-US" b="1" baseline="0" dirty="0" smtClean="0"/>
              <a:t> </a:t>
            </a:r>
            <a:r>
              <a:rPr lang="en-US" b="1" baseline="0" dirty="0" err="1" smtClean="0"/>
              <a:t>eit</a:t>
            </a:r>
            <a:r>
              <a:rPr lang="en-US" b="1" baseline="0" dirty="0" smtClean="0"/>
              <a:t> </a:t>
            </a:r>
            <a:r>
              <a:rPr lang="en-US" b="1" baseline="0" dirty="0" err="1" smtClean="0"/>
              <a:t>godt</a:t>
            </a:r>
            <a:r>
              <a:rPr lang="en-US" b="1" baseline="0" dirty="0" smtClean="0"/>
              <a:t> </a:t>
            </a:r>
            <a:r>
              <a:rPr lang="en-US" b="1" baseline="0" dirty="0" err="1" smtClean="0"/>
              <a:t>bilde</a:t>
            </a:r>
            <a:r>
              <a:rPr lang="en-US" b="1" baseline="0" dirty="0" smtClean="0"/>
              <a:t> </a:t>
            </a:r>
            <a:r>
              <a:rPr lang="en-US" b="1" baseline="0" dirty="0" err="1" smtClean="0"/>
              <a:t>av</a:t>
            </a:r>
            <a:r>
              <a:rPr lang="en-US" b="1" baseline="0" dirty="0" smtClean="0"/>
              <a:t> status </a:t>
            </a:r>
            <a:r>
              <a:rPr lang="en-US" b="1" baseline="0" dirty="0" err="1" smtClean="0"/>
              <a:t>innanfor</a:t>
            </a:r>
            <a:r>
              <a:rPr lang="en-US" b="1" baseline="0" dirty="0" smtClean="0"/>
              <a:t> </a:t>
            </a:r>
            <a:r>
              <a:rPr lang="en-US" b="1" baseline="0" dirty="0" err="1" smtClean="0"/>
              <a:t>dei</a:t>
            </a:r>
            <a:r>
              <a:rPr lang="en-US" b="1" baseline="0" dirty="0" smtClean="0"/>
              <a:t> </a:t>
            </a:r>
            <a:r>
              <a:rPr lang="en-US" b="1" baseline="0" dirty="0" err="1" smtClean="0"/>
              <a:t>områda</a:t>
            </a:r>
            <a:r>
              <a:rPr lang="en-US" b="1" baseline="0" dirty="0" smtClean="0"/>
              <a:t> vi </a:t>
            </a:r>
            <a:r>
              <a:rPr lang="en-US" b="1" baseline="0" dirty="0" err="1" smtClean="0"/>
              <a:t>skal</a:t>
            </a:r>
            <a:r>
              <a:rPr lang="en-US" b="1" baseline="0" dirty="0" smtClean="0"/>
              <a:t> drive </a:t>
            </a:r>
            <a:r>
              <a:rPr lang="en-US" b="1" baseline="0" dirty="0" err="1" smtClean="0"/>
              <a:t>kontroll</a:t>
            </a:r>
            <a:r>
              <a:rPr lang="en-US" b="1" baseline="0" dirty="0" smtClean="0"/>
              <a:t> med</a:t>
            </a:r>
          </a:p>
          <a:p>
            <a:pPr marL="171450" indent="-171450" eaLnBrk="1" hangingPunct="1">
              <a:buFont typeface="Arial" panose="020B0604020202020204" pitchFamily="34" charset="0"/>
              <a:buChar char="•"/>
            </a:pPr>
            <a:endParaRPr lang="en-US" b="1" baseline="0" dirty="0" smtClean="0"/>
          </a:p>
          <a:p>
            <a:pPr marL="171450" indent="-171450" eaLnBrk="1" hangingPunct="1">
              <a:buFont typeface="Arial" panose="020B0604020202020204" pitchFamily="34" charset="0"/>
              <a:buChar char="•"/>
            </a:pPr>
            <a:r>
              <a:rPr lang="en-US" b="1" baseline="0" dirty="0" smtClean="0"/>
              <a:t>For å </a:t>
            </a:r>
            <a:r>
              <a:rPr lang="en-US" b="1" baseline="0" dirty="0" err="1" smtClean="0"/>
              <a:t>etablere</a:t>
            </a:r>
            <a:r>
              <a:rPr lang="en-US" b="1" baseline="0" dirty="0" smtClean="0"/>
              <a:t> status </a:t>
            </a:r>
            <a:r>
              <a:rPr lang="en-US" b="1" baseline="0" dirty="0" err="1" smtClean="0"/>
              <a:t>vil</a:t>
            </a:r>
            <a:r>
              <a:rPr lang="en-US" b="1" baseline="0" dirty="0" smtClean="0"/>
              <a:t> vi:</a:t>
            </a:r>
          </a:p>
          <a:p>
            <a:pPr marL="628650" lvl="1" indent="-171450" eaLnBrk="1" hangingPunct="1">
              <a:buFont typeface="Arial" panose="020B0604020202020204" pitchFamily="34" charset="0"/>
              <a:buChar char="•"/>
            </a:pPr>
            <a:r>
              <a:rPr lang="en-US" b="1" baseline="0" dirty="0" err="1" smtClean="0"/>
              <a:t>gjennomføre</a:t>
            </a:r>
            <a:r>
              <a:rPr lang="en-US" b="1" baseline="0" dirty="0" smtClean="0"/>
              <a:t> </a:t>
            </a:r>
            <a:r>
              <a:rPr lang="en-US" b="1" baseline="0" dirty="0" err="1" smtClean="0"/>
              <a:t>regelmessige</a:t>
            </a:r>
            <a:r>
              <a:rPr lang="en-US" b="1" baseline="0" dirty="0" smtClean="0"/>
              <a:t> </a:t>
            </a:r>
            <a:r>
              <a:rPr lang="en-US" b="1" baseline="0" dirty="0" err="1" smtClean="0"/>
              <a:t>spørjeundersøkingar</a:t>
            </a:r>
            <a:r>
              <a:rPr lang="en-US" b="1" baseline="0" dirty="0" smtClean="0"/>
              <a:t>. </a:t>
            </a:r>
          </a:p>
          <a:p>
            <a:pPr marL="628650" lvl="1" indent="-171450" eaLnBrk="1" hangingPunct="1">
              <a:buFont typeface="Arial" panose="020B0604020202020204" pitchFamily="34" charset="0"/>
              <a:buChar char="•"/>
            </a:pPr>
            <a:r>
              <a:rPr lang="en-US" b="1" baseline="0" dirty="0" err="1" smtClean="0"/>
              <a:t>gjennomføre</a:t>
            </a:r>
            <a:r>
              <a:rPr lang="en-US" b="1" baseline="0" dirty="0" smtClean="0"/>
              <a:t> </a:t>
            </a:r>
            <a:r>
              <a:rPr lang="en-US" b="1" baseline="0" dirty="0" err="1" smtClean="0"/>
              <a:t>volumtest</a:t>
            </a:r>
            <a:endParaRPr lang="en-US" b="1" baseline="0" dirty="0" smtClean="0"/>
          </a:p>
          <a:p>
            <a:pPr marL="171450" indent="-171450">
              <a:buFont typeface="Arial" panose="020B0604020202020204" pitchFamily="34" charset="0"/>
              <a:buChar char="•"/>
            </a:pPr>
            <a:endParaRPr lang="nb-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b-NO" sz="1200" b="1" kern="1200" dirty="0" smtClean="0">
                <a:solidFill>
                  <a:schemeClr val="tx1"/>
                </a:solidFill>
                <a:effectLst/>
                <a:latin typeface="+mn-lt"/>
                <a:ea typeface="ＭＳ Ｐゴシック" pitchFamily="34" charset="-128"/>
                <a:cs typeface="+mn-cs"/>
              </a:rPr>
              <a:t>Kunnskapen vert</a:t>
            </a:r>
            <a:r>
              <a:rPr lang="nb-NO" sz="1200" b="1" kern="1200" baseline="0" dirty="0" smtClean="0">
                <a:solidFill>
                  <a:schemeClr val="tx1"/>
                </a:solidFill>
                <a:effectLst/>
                <a:latin typeface="+mn-lt"/>
                <a:ea typeface="ＭＳ Ｐゴシック" pitchFamily="34" charset="-128"/>
                <a:cs typeface="+mn-cs"/>
              </a:rPr>
              <a:t> brukt</a:t>
            </a:r>
            <a:r>
              <a:rPr lang="nb-NO" sz="1200" b="1" kern="1200" dirty="0" smtClean="0">
                <a:solidFill>
                  <a:schemeClr val="tx1"/>
                </a:solidFill>
                <a:effectLst/>
                <a:latin typeface="+mn-lt"/>
                <a:ea typeface="ＭＳ Ｐゴシック" pitchFamily="34" charset="-128"/>
                <a:cs typeface="+mn-cs"/>
              </a:rPr>
              <a:t> til å prioritere tema </a:t>
            </a:r>
          </a:p>
          <a:p>
            <a:pPr marL="171450" indent="-171450">
              <a:buFont typeface="Arial" panose="020B0604020202020204" pitchFamily="34" charset="0"/>
              <a:buChar char="•"/>
            </a:pPr>
            <a:r>
              <a:rPr lang="nb-NO" sz="1200" b="1" kern="1200" dirty="0" smtClean="0">
                <a:solidFill>
                  <a:schemeClr val="tx1"/>
                </a:solidFill>
                <a:effectLst/>
                <a:latin typeface="+mn-lt"/>
                <a:ea typeface="ＭＳ Ｐゴシック" pitchFamily="34" charset="-128"/>
                <a:cs typeface="+mn-cs"/>
              </a:rPr>
              <a:t>og rette tilsynsaktiviteten  inn mot område der vi </a:t>
            </a:r>
            <a:r>
              <a:rPr lang="nb-NO" sz="1200" b="1" kern="1200" dirty="0" err="1" smtClean="0">
                <a:solidFill>
                  <a:schemeClr val="tx1"/>
                </a:solidFill>
                <a:effectLst/>
                <a:latin typeface="+mn-lt"/>
                <a:ea typeface="ＭＳ Ｐゴシック" pitchFamily="34" charset="-128"/>
                <a:cs typeface="+mn-cs"/>
              </a:rPr>
              <a:t>vurderar</a:t>
            </a:r>
            <a:r>
              <a:rPr lang="nb-NO" sz="1200" b="1" kern="1200" dirty="0" smtClean="0">
                <a:solidFill>
                  <a:schemeClr val="tx1"/>
                </a:solidFill>
                <a:effectLst/>
                <a:latin typeface="+mn-lt"/>
                <a:ea typeface="ＭＳ Ｐゴシック" pitchFamily="34" charset="-128"/>
                <a:cs typeface="+mn-cs"/>
              </a:rPr>
              <a:t> at risikoen for svikt er størst.</a:t>
            </a:r>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23</a:t>
            </a:fld>
            <a:endParaRPr lang="nb-NO"/>
          </a:p>
        </p:txBody>
      </p:sp>
    </p:spTree>
    <p:extLst>
      <p:ext uri="{BB962C8B-B14F-4D97-AF65-F5344CB8AC3E}">
        <p14:creationId xmlns:p14="http://schemas.microsoft.com/office/powerpoint/2010/main" val="2023822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p:spPr>
      </p:sp>
      <p:sp>
        <p:nvSpPr>
          <p:cNvPr id="21507" name="Rectangle 3"/>
          <p:cNvSpPr>
            <a:spLocks noGrp="1"/>
          </p:cNvSpPr>
          <p:nvPr>
            <p:ph type="body" idx="1"/>
          </p:nvPr>
        </p:nvSpPr>
        <p:spPr bwMode="auto">
          <a:noFill/>
        </p:spPr>
        <p:txBody>
          <a:bodyPr/>
          <a:lstStyle/>
          <a:p>
            <a:pPr marL="171450" indent="-171450" eaLnBrk="1" hangingPunct="1">
              <a:buFont typeface="Arial" panose="020B0604020202020204" pitchFamily="34" charset="0"/>
              <a:buChar char="•"/>
            </a:pPr>
            <a:r>
              <a:rPr lang="en-US" b="1" dirty="0" smtClean="0"/>
              <a:t>Vi </a:t>
            </a:r>
            <a:r>
              <a:rPr lang="en-US" b="1" dirty="0" err="1" smtClean="0"/>
              <a:t>gjennomførte</a:t>
            </a:r>
            <a:r>
              <a:rPr lang="en-US" b="1" dirty="0" smtClean="0"/>
              <a:t> </a:t>
            </a:r>
            <a:r>
              <a:rPr lang="en-US" b="1" dirty="0" err="1" smtClean="0"/>
              <a:t>i</a:t>
            </a:r>
            <a:r>
              <a:rPr lang="en-US" b="1" baseline="0" dirty="0" smtClean="0"/>
              <a:t> 2013 </a:t>
            </a:r>
            <a:r>
              <a:rPr lang="en-US" b="1" baseline="0" dirty="0" err="1" smtClean="0"/>
              <a:t>ei</a:t>
            </a:r>
            <a:r>
              <a:rPr lang="en-US" b="1" baseline="0" dirty="0" smtClean="0"/>
              <a:t> </a:t>
            </a:r>
            <a:r>
              <a:rPr lang="en-US" b="1" baseline="0" dirty="0" err="1" smtClean="0"/>
              <a:t>spørjeundersøking</a:t>
            </a:r>
            <a:endParaRPr lang="en-US" b="1" dirty="0" smtClean="0"/>
          </a:p>
          <a:p>
            <a:pPr marL="171450" indent="-171450" eaLnBrk="1" hangingPunct="1">
              <a:buFont typeface="Arial" panose="020B0604020202020204" pitchFamily="34" charset="0"/>
              <a:buChar char="•"/>
            </a:pPr>
            <a:endParaRPr lang="en-US" b="1" dirty="0" smtClean="0"/>
          </a:p>
          <a:p>
            <a:pPr marL="171450" indent="-171450" eaLnBrk="1" hangingPunct="1">
              <a:buFont typeface="Arial" panose="020B0604020202020204" pitchFamily="34" charset="0"/>
              <a:buChar char="•"/>
            </a:pPr>
            <a:r>
              <a:rPr lang="en-US" b="1" dirty="0" smtClean="0"/>
              <a:t>Meir </a:t>
            </a:r>
            <a:r>
              <a:rPr lang="en-US" b="1" dirty="0" err="1" smtClean="0"/>
              <a:t>enn</a:t>
            </a:r>
            <a:r>
              <a:rPr lang="en-US" b="1" dirty="0" smtClean="0"/>
              <a:t> 90 </a:t>
            </a:r>
            <a:r>
              <a:rPr lang="en-US" b="1" dirty="0" err="1" smtClean="0"/>
              <a:t>prosent</a:t>
            </a:r>
            <a:r>
              <a:rPr lang="en-US" b="1" dirty="0" smtClean="0"/>
              <a:t> </a:t>
            </a:r>
            <a:r>
              <a:rPr lang="en-US" b="1" dirty="0" err="1" smtClean="0"/>
              <a:t>av</a:t>
            </a:r>
            <a:r>
              <a:rPr lang="en-US" b="1" dirty="0" smtClean="0"/>
              <a:t> </a:t>
            </a:r>
            <a:r>
              <a:rPr lang="en-US" b="1" dirty="0" err="1" smtClean="0"/>
              <a:t>verksemder</a:t>
            </a:r>
            <a:r>
              <a:rPr lang="en-US" b="1" baseline="0" dirty="0" smtClean="0"/>
              <a:t> med </a:t>
            </a:r>
            <a:r>
              <a:rPr lang="en-US" b="1" baseline="0" dirty="0" err="1" smtClean="0"/>
              <a:t>meir</a:t>
            </a:r>
            <a:r>
              <a:rPr lang="en-US" b="1" baseline="0" dirty="0" smtClean="0"/>
              <a:t> </a:t>
            </a:r>
            <a:r>
              <a:rPr lang="en-US" b="1" baseline="0" dirty="0" err="1" smtClean="0"/>
              <a:t>enn</a:t>
            </a:r>
            <a:r>
              <a:rPr lang="en-US" b="1" baseline="0" dirty="0" smtClean="0"/>
              <a:t> 4 </a:t>
            </a:r>
            <a:r>
              <a:rPr lang="en-US" b="1" baseline="0" dirty="0" err="1" smtClean="0"/>
              <a:t>tilsette</a:t>
            </a:r>
            <a:r>
              <a:rPr lang="en-US" b="1" baseline="0" dirty="0" smtClean="0"/>
              <a:t> </a:t>
            </a:r>
            <a:r>
              <a:rPr lang="en-US" b="1" baseline="0" dirty="0" err="1" smtClean="0"/>
              <a:t>brukar</a:t>
            </a:r>
            <a:r>
              <a:rPr lang="en-US" b="1" baseline="0" dirty="0" smtClean="0"/>
              <a:t> </a:t>
            </a:r>
            <a:r>
              <a:rPr lang="en-US" b="1" baseline="0" dirty="0" err="1" smtClean="0"/>
              <a:t>nettløysingar</a:t>
            </a:r>
            <a:r>
              <a:rPr lang="en-US" b="1" baseline="0" dirty="0" smtClean="0"/>
              <a:t> og </a:t>
            </a:r>
            <a:r>
              <a:rPr lang="en-US" b="1" baseline="0" dirty="0" err="1" smtClean="0"/>
              <a:t>sjølvbetjeningsautomatar</a:t>
            </a:r>
            <a:r>
              <a:rPr lang="en-US" b="1" baseline="0" dirty="0" smtClean="0"/>
              <a:t> </a:t>
            </a:r>
            <a:r>
              <a:rPr lang="en-US" b="1" baseline="0" dirty="0" err="1" smtClean="0"/>
              <a:t>i</a:t>
            </a:r>
            <a:r>
              <a:rPr lang="en-US" b="1" baseline="0" dirty="0" smtClean="0"/>
              <a:t> </a:t>
            </a:r>
            <a:r>
              <a:rPr lang="en-US" b="1" baseline="0" dirty="0" err="1" smtClean="0"/>
              <a:t>kontakt</a:t>
            </a:r>
            <a:r>
              <a:rPr lang="en-US" b="1" baseline="0" dirty="0" smtClean="0"/>
              <a:t> med </a:t>
            </a:r>
            <a:r>
              <a:rPr lang="en-US" b="1" baseline="0" dirty="0" err="1" smtClean="0"/>
              <a:t>allmenta</a:t>
            </a:r>
            <a:r>
              <a:rPr lang="en-US" b="1" baseline="0" dirty="0" smtClean="0"/>
              <a:t>/</a:t>
            </a:r>
            <a:r>
              <a:rPr lang="en-US" b="1" baseline="0" dirty="0" err="1" smtClean="0"/>
              <a:t>publikum</a:t>
            </a:r>
            <a:endParaRPr lang="en-US" b="1" baseline="0" dirty="0" smtClean="0"/>
          </a:p>
          <a:p>
            <a:pPr marL="171450" indent="-171450" eaLnBrk="1" hangingPunct="1">
              <a:buFont typeface="Arial" panose="020B0604020202020204" pitchFamily="34" charset="0"/>
              <a:buChar char="•"/>
            </a:pPr>
            <a:endParaRPr lang="en-US" b="1" baseline="0" dirty="0" smtClean="0"/>
          </a:p>
          <a:p>
            <a:pPr marL="171450" indent="-171450" eaLnBrk="1" hangingPunct="1">
              <a:buFont typeface="Arial" panose="020B0604020202020204" pitchFamily="34" charset="0"/>
              <a:buChar char="•"/>
            </a:pPr>
            <a:r>
              <a:rPr lang="en-US" b="1" baseline="0" dirty="0" smtClean="0"/>
              <a:t>Meir </a:t>
            </a:r>
            <a:r>
              <a:rPr lang="en-US" b="1" baseline="0" dirty="0" err="1" smtClean="0"/>
              <a:t>enn</a:t>
            </a:r>
            <a:r>
              <a:rPr lang="en-US" b="1" baseline="0" dirty="0" smtClean="0"/>
              <a:t> </a:t>
            </a:r>
            <a:r>
              <a:rPr lang="en-US" b="1" baseline="0" dirty="0" err="1" smtClean="0"/>
              <a:t>halvparten</a:t>
            </a:r>
            <a:r>
              <a:rPr lang="en-US" b="1" baseline="0" dirty="0" smtClean="0"/>
              <a:t> (55 %) </a:t>
            </a:r>
            <a:r>
              <a:rPr lang="en-US" b="1" baseline="0" dirty="0" err="1" smtClean="0"/>
              <a:t>har</a:t>
            </a:r>
            <a:r>
              <a:rPr lang="en-US" b="1" baseline="0" dirty="0" smtClean="0"/>
              <a:t> </a:t>
            </a:r>
            <a:r>
              <a:rPr lang="en-US" b="1" baseline="0" dirty="0" err="1" smtClean="0"/>
              <a:t>kompleks</a:t>
            </a:r>
            <a:r>
              <a:rPr lang="en-US" b="1" baseline="0" dirty="0" smtClean="0"/>
              <a:t> </a:t>
            </a:r>
            <a:r>
              <a:rPr lang="en-US" b="1" baseline="0" dirty="0" err="1" smtClean="0"/>
              <a:t>funksjonalitet</a:t>
            </a:r>
            <a:r>
              <a:rPr lang="en-US" b="1" baseline="0" dirty="0" smtClean="0"/>
              <a:t> </a:t>
            </a:r>
            <a:r>
              <a:rPr lang="en-US" b="1" baseline="0" dirty="0" err="1" smtClean="0"/>
              <a:t>som</a:t>
            </a:r>
            <a:r>
              <a:rPr lang="en-US" b="1" baseline="0" dirty="0" smtClean="0"/>
              <a:t> for </a:t>
            </a:r>
            <a:r>
              <a:rPr lang="en-US" b="1" baseline="0" dirty="0" err="1" smtClean="0"/>
              <a:t>eksempel</a:t>
            </a:r>
            <a:r>
              <a:rPr lang="en-US" b="1" baseline="0" dirty="0" smtClean="0"/>
              <a:t>  </a:t>
            </a:r>
            <a:r>
              <a:rPr lang="en-US" b="1" baseline="0" dirty="0" err="1" smtClean="0"/>
              <a:t>skjema</a:t>
            </a:r>
            <a:r>
              <a:rPr lang="en-US" b="1" baseline="0" dirty="0" smtClean="0"/>
              <a:t> for </a:t>
            </a:r>
            <a:r>
              <a:rPr lang="en-US" b="1" baseline="0" dirty="0" err="1" smtClean="0"/>
              <a:t>sjølvutfylling</a:t>
            </a:r>
            <a:r>
              <a:rPr lang="en-US" b="1" baseline="0" dirty="0" smtClean="0"/>
              <a:t> </a:t>
            </a:r>
            <a:r>
              <a:rPr lang="en-US" b="1" baseline="0" dirty="0" err="1" smtClean="0"/>
              <a:t>som</a:t>
            </a:r>
            <a:r>
              <a:rPr lang="en-US" b="1" baseline="0" dirty="0" smtClean="0"/>
              <a:t> </a:t>
            </a:r>
            <a:r>
              <a:rPr lang="en-US" b="1" baseline="0" dirty="0" err="1" smtClean="0"/>
              <a:t>kan</a:t>
            </a:r>
            <a:r>
              <a:rPr lang="en-US" b="1" baseline="0" dirty="0" smtClean="0"/>
              <a:t> </a:t>
            </a:r>
            <a:r>
              <a:rPr lang="en-US" b="1" baseline="0" dirty="0" err="1" smtClean="0"/>
              <a:t>sendast</a:t>
            </a:r>
            <a:r>
              <a:rPr lang="en-US" b="1" baseline="0" dirty="0" smtClean="0"/>
              <a:t> over </a:t>
            </a:r>
            <a:r>
              <a:rPr lang="en-US" b="1" baseline="0" dirty="0" err="1" smtClean="0"/>
              <a:t>nett</a:t>
            </a:r>
            <a:r>
              <a:rPr lang="en-US" b="1" baseline="0" dirty="0" smtClean="0"/>
              <a:t>, 40 </a:t>
            </a:r>
            <a:r>
              <a:rPr lang="en-US" b="1" baseline="0" dirty="0" err="1" smtClean="0"/>
              <a:t>prosent</a:t>
            </a:r>
            <a:r>
              <a:rPr lang="en-US" b="1" baseline="0" dirty="0" smtClean="0"/>
              <a:t> </a:t>
            </a:r>
            <a:r>
              <a:rPr lang="en-US" b="1" baseline="0" dirty="0" err="1" smtClean="0"/>
              <a:t>har</a:t>
            </a:r>
            <a:r>
              <a:rPr lang="en-US" b="1" baseline="0" dirty="0" smtClean="0"/>
              <a:t> </a:t>
            </a:r>
            <a:r>
              <a:rPr lang="en-US" b="1" baseline="0" dirty="0" err="1" smtClean="0"/>
              <a:t>multimediainnhald</a:t>
            </a:r>
            <a:r>
              <a:rPr lang="en-US" b="1" baseline="0" dirty="0" smtClean="0"/>
              <a:t>, </a:t>
            </a:r>
            <a:r>
              <a:rPr lang="en-US" b="1" baseline="0" dirty="0" err="1" smtClean="0"/>
              <a:t>ein</a:t>
            </a:r>
            <a:r>
              <a:rPr lang="en-US" b="1" baseline="0" dirty="0" smtClean="0"/>
              <a:t> </a:t>
            </a:r>
            <a:r>
              <a:rPr lang="en-US" b="1" baseline="0" dirty="0" err="1" smtClean="0"/>
              <a:t>tredjedel</a:t>
            </a:r>
            <a:r>
              <a:rPr lang="en-US" b="1" baseline="0" dirty="0" smtClean="0"/>
              <a:t> </a:t>
            </a:r>
            <a:r>
              <a:rPr lang="en-US" b="1" baseline="0" dirty="0" err="1" smtClean="0"/>
              <a:t>har</a:t>
            </a:r>
            <a:r>
              <a:rPr lang="en-US" b="1" baseline="0" dirty="0" smtClean="0"/>
              <a:t>  </a:t>
            </a:r>
            <a:r>
              <a:rPr lang="en-US" b="1" baseline="0" dirty="0" err="1" smtClean="0"/>
              <a:t>kjøpsfunksjonalitet</a:t>
            </a:r>
            <a:r>
              <a:rPr lang="en-US" b="1" baseline="0" dirty="0" smtClean="0"/>
              <a:t> med </a:t>
            </a:r>
            <a:r>
              <a:rPr lang="en-US" b="1" baseline="0" dirty="0" err="1" smtClean="0"/>
              <a:t>betalingsløysingar</a:t>
            </a:r>
            <a:r>
              <a:rPr lang="en-US" b="1" baseline="0" dirty="0" smtClean="0"/>
              <a:t>……</a:t>
            </a:r>
          </a:p>
          <a:p>
            <a:pPr marL="0" indent="0" eaLnBrk="1" hangingPunct="1">
              <a:buFont typeface="Arial" panose="020B0604020202020204" pitchFamily="34" charset="0"/>
              <a:buNone/>
            </a:pPr>
            <a:endParaRPr lang="en-US" b="1" baseline="0" dirty="0" smtClean="0"/>
          </a:p>
          <a:p>
            <a:pPr marL="171450" indent="-171450" eaLnBrk="1" hangingPunct="1">
              <a:buFont typeface="Arial" panose="020B0604020202020204" pitchFamily="34" charset="0"/>
              <a:buChar char="•"/>
            </a:pPr>
            <a:r>
              <a:rPr lang="en-US" b="1" baseline="0" dirty="0" err="1" smtClean="0"/>
              <a:t>Når</a:t>
            </a:r>
            <a:r>
              <a:rPr lang="en-US" b="1" baseline="0" dirty="0" smtClean="0"/>
              <a:t> vi </a:t>
            </a:r>
            <a:r>
              <a:rPr lang="en-US" b="1" baseline="0" dirty="0" err="1" smtClean="0"/>
              <a:t>samstundes</a:t>
            </a:r>
            <a:r>
              <a:rPr lang="en-US" b="1" baseline="0" dirty="0" smtClean="0"/>
              <a:t> </a:t>
            </a:r>
            <a:r>
              <a:rPr lang="en-US" b="1" baseline="0" dirty="0" err="1" smtClean="0"/>
              <a:t>veit</a:t>
            </a:r>
            <a:r>
              <a:rPr lang="en-US" b="1" baseline="0" dirty="0" smtClean="0"/>
              <a:t> at </a:t>
            </a:r>
            <a:r>
              <a:rPr lang="en-US" b="1" baseline="0" dirty="0" err="1" smtClean="0"/>
              <a:t>nesten</a:t>
            </a:r>
            <a:r>
              <a:rPr lang="en-US" b="1" baseline="0" dirty="0" smtClean="0"/>
              <a:t> </a:t>
            </a:r>
            <a:r>
              <a:rPr lang="en-US" b="1" baseline="0" dirty="0" err="1" smtClean="0"/>
              <a:t>halvparten</a:t>
            </a:r>
            <a:r>
              <a:rPr lang="en-US" b="1" baseline="0" dirty="0" smtClean="0"/>
              <a:t> </a:t>
            </a:r>
            <a:r>
              <a:rPr lang="en-US" b="1" baseline="0" dirty="0" err="1" smtClean="0"/>
              <a:t>av</a:t>
            </a:r>
            <a:r>
              <a:rPr lang="en-US" b="1" baseline="0" dirty="0" smtClean="0"/>
              <a:t> </a:t>
            </a:r>
            <a:r>
              <a:rPr lang="en-US" b="1" baseline="0" dirty="0" err="1" smtClean="0"/>
              <a:t>desse</a:t>
            </a:r>
            <a:r>
              <a:rPr lang="en-US" b="1" baseline="0" dirty="0" smtClean="0"/>
              <a:t> (43 </a:t>
            </a:r>
            <a:r>
              <a:rPr lang="en-US" b="1" baseline="0" dirty="0" err="1" smtClean="0"/>
              <a:t>prosent</a:t>
            </a:r>
            <a:r>
              <a:rPr lang="en-US" b="1" baseline="0" dirty="0" smtClean="0"/>
              <a:t>) </a:t>
            </a:r>
            <a:r>
              <a:rPr lang="en-US" b="1" baseline="0" dirty="0" err="1" smtClean="0"/>
              <a:t>vurderer</a:t>
            </a:r>
            <a:r>
              <a:rPr lang="en-US" b="1" baseline="0" dirty="0" smtClean="0"/>
              <a:t> </a:t>
            </a:r>
            <a:r>
              <a:rPr lang="en-US" b="1" baseline="0" dirty="0" err="1" smtClean="0"/>
              <a:t>nettet</a:t>
            </a:r>
            <a:r>
              <a:rPr lang="en-US" b="1" baseline="0" dirty="0" smtClean="0"/>
              <a:t> </a:t>
            </a:r>
            <a:r>
              <a:rPr lang="en-US" b="1" baseline="0" dirty="0" err="1" smtClean="0"/>
              <a:t>som</a:t>
            </a:r>
            <a:r>
              <a:rPr lang="en-US" b="1" baseline="0" dirty="0" smtClean="0"/>
              <a:t> </a:t>
            </a:r>
            <a:r>
              <a:rPr lang="en-US" b="1" baseline="0" dirty="0" err="1" smtClean="0"/>
              <a:t>ein</a:t>
            </a:r>
            <a:r>
              <a:rPr lang="en-US" b="1" baseline="0" dirty="0" smtClean="0"/>
              <a:t> </a:t>
            </a:r>
            <a:r>
              <a:rPr lang="en-US" b="1" baseline="0" dirty="0" err="1" smtClean="0"/>
              <a:t>av</a:t>
            </a:r>
            <a:r>
              <a:rPr lang="en-US" b="1" baseline="0" dirty="0" smtClean="0"/>
              <a:t> </a:t>
            </a:r>
            <a:r>
              <a:rPr lang="en-US" b="1" baseline="0" dirty="0" err="1" smtClean="0"/>
              <a:t>dei</a:t>
            </a:r>
            <a:r>
              <a:rPr lang="en-US" b="1" baseline="0" dirty="0" smtClean="0"/>
              <a:t> </a:t>
            </a:r>
            <a:r>
              <a:rPr lang="en-US" b="1" baseline="0" dirty="0" err="1" smtClean="0"/>
              <a:t>viktigaste</a:t>
            </a:r>
            <a:r>
              <a:rPr lang="en-US" b="1" baseline="0" dirty="0" smtClean="0"/>
              <a:t> </a:t>
            </a:r>
            <a:r>
              <a:rPr lang="en-US" b="1" baseline="0" dirty="0" err="1" smtClean="0"/>
              <a:t>kanalane</a:t>
            </a:r>
            <a:r>
              <a:rPr lang="en-US" b="1" baseline="0" dirty="0" smtClean="0"/>
              <a:t> for </a:t>
            </a:r>
            <a:r>
              <a:rPr lang="en-US" b="1" baseline="0" dirty="0" err="1" smtClean="0"/>
              <a:t>kontakt</a:t>
            </a:r>
            <a:r>
              <a:rPr lang="en-US" b="1" baseline="0" dirty="0" smtClean="0"/>
              <a:t>, med </a:t>
            </a:r>
            <a:r>
              <a:rPr lang="en-US" b="1" baseline="0" dirty="0" err="1" smtClean="0"/>
              <a:t>publikum</a:t>
            </a:r>
            <a:r>
              <a:rPr lang="en-US" b="1" baseline="0" dirty="0" smtClean="0"/>
              <a:t>, </a:t>
            </a:r>
            <a:r>
              <a:rPr lang="en-US" b="1" baseline="0" dirty="0" err="1" smtClean="0"/>
              <a:t>er</a:t>
            </a:r>
            <a:r>
              <a:rPr lang="en-US" b="1" baseline="0" dirty="0" smtClean="0"/>
              <a:t> </a:t>
            </a:r>
            <a:r>
              <a:rPr lang="en-US" b="1" baseline="0" dirty="0" err="1" smtClean="0"/>
              <a:t>uu</a:t>
            </a:r>
            <a:r>
              <a:rPr lang="en-US" b="1" baseline="0" dirty="0" smtClean="0"/>
              <a:t> </a:t>
            </a:r>
            <a:r>
              <a:rPr lang="en-US" b="1" baseline="0" dirty="0" err="1" smtClean="0"/>
              <a:t>svært</a:t>
            </a:r>
            <a:r>
              <a:rPr lang="en-US" b="1" baseline="0" dirty="0" smtClean="0"/>
              <a:t> </a:t>
            </a:r>
            <a:r>
              <a:rPr lang="en-US" b="1" baseline="0" dirty="0" err="1" smtClean="0"/>
              <a:t>viktig</a:t>
            </a:r>
            <a:r>
              <a:rPr lang="en-US" b="1" baseline="0" dirty="0" smtClean="0"/>
              <a:t>.  </a:t>
            </a:r>
            <a:endParaRPr lang="en-US" b="1"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85000" lnSpcReduction="20000"/>
          </a:bodyPr>
          <a:lstStyle/>
          <a:p>
            <a:pPr marL="0" indent="0">
              <a:buFont typeface="Arial" panose="020B0604020202020204" pitchFamily="34" charset="0"/>
              <a:buNone/>
            </a:pPr>
            <a:endParaRPr lang="nb-NO" b="1" dirty="0" smtClean="0"/>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Ei av tilsynet sine viktigaste oppgåver er å informere og rettleie. </a:t>
            </a:r>
          </a:p>
          <a:p>
            <a:pPr marL="171450" indent="-171450">
              <a:buFont typeface="Arial" panose="020B0604020202020204" pitchFamily="34" charset="0"/>
              <a:buChar char="•"/>
            </a:pPr>
            <a:endParaRPr lang="nb-NO" b="1" dirty="0" smtClean="0"/>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b="1" baseline="0" dirty="0" smtClean="0"/>
              <a:t>Vi er svært opptatt av dette fordi:</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b="1" baseline="0" dirty="0" smtClean="0"/>
              <a:t>for å nå vårt overordna mål om </a:t>
            </a:r>
            <a:r>
              <a:rPr lang="nb-NO" b="1" baseline="0" dirty="0" err="1" smtClean="0"/>
              <a:t>eit</a:t>
            </a:r>
            <a:r>
              <a:rPr lang="nb-NO" b="1" baseline="0" dirty="0" smtClean="0"/>
              <a:t> samfunn </a:t>
            </a:r>
            <a:r>
              <a:rPr lang="nb-NO" b="1" baseline="0" dirty="0" err="1" smtClean="0"/>
              <a:t>utan</a:t>
            </a:r>
            <a:r>
              <a:rPr lang="nb-NO" b="1" baseline="0" dirty="0" smtClean="0"/>
              <a:t> digitale </a:t>
            </a:r>
            <a:r>
              <a:rPr lang="nb-NO" b="1" baseline="0" dirty="0" err="1" smtClean="0"/>
              <a:t>barrierar</a:t>
            </a:r>
            <a:endParaRPr lang="nb-NO" b="1" baseline="0" dirty="0" smtClean="0"/>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b="1" baseline="0" dirty="0" smtClean="0"/>
              <a:t>så krev det </a:t>
            </a:r>
            <a:r>
              <a:rPr lang="nb-NO" b="1" baseline="0" dirty="0" err="1" smtClean="0"/>
              <a:t>ein</a:t>
            </a:r>
            <a:r>
              <a:rPr lang="nb-NO" b="1" baseline="0" dirty="0" smtClean="0"/>
              <a:t> </a:t>
            </a:r>
            <a:r>
              <a:rPr lang="nb-NO" b="1" baseline="0" dirty="0" smtClean="0"/>
              <a:t>kjennskap og kompetanse hjå alle </a:t>
            </a:r>
            <a:r>
              <a:rPr lang="nb-NO" b="1" baseline="0" dirty="0" err="1" smtClean="0"/>
              <a:t>verksemder</a:t>
            </a:r>
            <a:r>
              <a:rPr lang="nb-NO" b="1" baseline="0" dirty="0" smtClean="0"/>
              <a:t> med IKT-</a:t>
            </a:r>
            <a:r>
              <a:rPr lang="nb-NO" b="1" baseline="0" dirty="0" err="1" smtClean="0"/>
              <a:t>løysingar</a:t>
            </a:r>
            <a:r>
              <a:rPr lang="nb-NO" b="1" baseline="0" dirty="0" smtClean="0"/>
              <a:t>.</a:t>
            </a:r>
            <a:endParaRPr lang="nb-NO" b="1" baseline="0" dirty="0" smtClean="0"/>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b-NO" b="1" baseline="0" dirty="0" smtClean="0"/>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b="1" baseline="0" dirty="0" smtClean="0"/>
              <a:t>Det er </a:t>
            </a:r>
            <a:r>
              <a:rPr lang="nb-NO" b="1" baseline="0" dirty="0" smtClean="0"/>
              <a:t>viktig </a:t>
            </a:r>
            <a:r>
              <a:rPr lang="nb-NO" b="1" baseline="0" dirty="0" smtClean="0"/>
              <a:t>for oss at kjennskapen til regelverket er så god som </a:t>
            </a:r>
            <a:r>
              <a:rPr lang="nb-NO" b="1" baseline="0" dirty="0" err="1" smtClean="0"/>
              <a:t>mogeleg</a:t>
            </a:r>
            <a:r>
              <a:rPr lang="nb-NO" b="1" baseline="0" dirty="0" smtClean="0"/>
              <a:t> og at krava vert forstått.</a:t>
            </a:r>
          </a:p>
          <a:p>
            <a:pPr marL="171450" indent="-171450">
              <a:buFont typeface="Arial" panose="020B0604020202020204" pitchFamily="34" charset="0"/>
              <a:buChar char="•"/>
            </a:pPr>
            <a:endParaRPr lang="nb-NO" b="1" baseline="0" dirty="0" smtClean="0"/>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For å auke kjennskapen er vi ute og held foredrag</a:t>
            </a: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Vi</a:t>
            </a:r>
            <a:r>
              <a:rPr lang="nn-NO" sz="1200" b="1" kern="1200" baseline="0" dirty="0" smtClean="0">
                <a:solidFill>
                  <a:schemeClr val="tx1"/>
                </a:solidFill>
                <a:effectLst/>
                <a:latin typeface="+mn-lt"/>
                <a:ea typeface="ＭＳ Ｐゴシック" pitchFamily="34" charset="-128"/>
                <a:cs typeface="+mn-cs"/>
              </a:rPr>
              <a:t> h</a:t>
            </a:r>
            <a:r>
              <a:rPr lang="nn-NO" sz="1200" b="1" kern="1200" dirty="0" smtClean="0">
                <a:solidFill>
                  <a:schemeClr val="tx1"/>
                </a:solidFill>
                <a:effectLst/>
                <a:latin typeface="+mn-lt"/>
                <a:ea typeface="ＭＳ Ｐゴシック" pitchFamily="34" charset="-128"/>
                <a:cs typeface="+mn-cs"/>
              </a:rPr>
              <a:t>ar</a:t>
            </a:r>
            <a:r>
              <a:rPr lang="nn-NO" sz="1200" b="1" kern="1200" baseline="0" dirty="0" smtClean="0">
                <a:solidFill>
                  <a:schemeClr val="tx1"/>
                </a:solidFill>
                <a:effectLst/>
                <a:latin typeface="+mn-lt"/>
                <a:ea typeface="ＭＳ Ｐゴシック" pitchFamily="34" charset="-128"/>
                <a:cs typeface="+mn-cs"/>
              </a:rPr>
              <a:t> dialogmøter med bransje- og interesseorganisasjonar</a:t>
            </a:r>
          </a:p>
          <a:p>
            <a:pPr marL="171450" indent="-171450">
              <a:buFont typeface="Arial" panose="020B0604020202020204" pitchFamily="34" charset="0"/>
              <a:buChar char="•"/>
            </a:pPr>
            <a:r>
              <a:rPr lang="nn-NO" sz="1200" b="1" kern="1200" baseline="0" dirty="0" err="1" smtClean="0">
                <a:solidFill>
                  <a:schemeClr val="tx1"/>
                </a:solidFill>
                <a:effectLst/>
                <a:latin typeface="+mn-lt"/>
                <a:ea typeface="ＭＳ Ｐゴシック" pitchFamily="34" charset="-128"/>
                <a:cs typeface="+mn-cs"/>
              </a:rPr>
              <a:t>Samarbeidar</a:t>
            </a:r>
            <a:r>
              <a:rPr lang="nn-NO" sz="1200" b="1" kern="1200" baseline="0" dirty="0" smtClean="0">
                <a:solidFill>
                  <a:schemeClr val="tx1"/>
                </a:solidFill>
                <a:effectLst/>
                <a:latin typeface="+mn-lt"/>
                <a:ea typeface="ＭＳ Ｐゴシック" pitchFamily="34" charset="-128"/>
                <a:cs typeface="+mn-cs"/>
              </a:rPr>
              <a:t> med andre etatar, som Likestillings- og </a:t>
            </a:r>
            <a:r>
              <a:rPr lang="nn-NO" sz="1200" b="1" kern="1200" baseline="0" dirty="0" err="1" smtClean="0">
                <a:solidFill>
                  <a:schemeClr val="tx1"/>
                </a:solidFill>
                <a:effectLst/>
                <a:latin typeface="+mn-lt"/>
                <a:ea typeface="ＭＳ Ｐゴシック" pitchFamily="34" charset="-128"/>
                <a:cs typeface="+mn-cs"/>
              </a:rPr>
              <a:t>diskrimineringsombudet</a:t>
            </a:r>
            <a:r>
              <a:rPr lang="nn-NO" sz="1200" b="1" kern="1200" baseline="0" dirty="0" smtClean="0">
                <a:solidFill>
                  <a:schemeClr val="tx1"/>
                </a:solidFill>
                <a:effectLst/>
                <a:latin typeface="+mn-lt"/>
                <a:ea typeface="ＭＳ Ｐゴシック" pitchFamily="34" charset="-128"/>
                <a:cs typeface="+mn-cs"/>
              </a:rPr>
              <a:t> (LDO)</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b-NO" b="1" baseline="0" dirty="0" smtClean="0"/>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200" b="1" kern="1200" baseline="0" dirty="0" smtClean="0">
                <a:solidFill>
                  <a:schemeClr val="tx1"/>
                </a:solidFill>
                <a:effectLst/>
                <a:latin typeface="+mn-lt"/>
                <a:ea typeface="ＭＳ Ｐゴシック" pitchFamily="34" charset="-128"/>
                <a:cs typeface="+mn-cs"/>
              </a:rPr>
              <a:t>Imidlertid:</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200" b="1" kern="1200" baseline="0" dirty="0" smtClean="0">
                <a:solidFill>
                  <a:schemeClr val="tx1"/>
                </a:solidFill>
                <a:effectLst/>
                <a:latin typeface="+mn-lt"/>
                <a:ea typeface="ＭＳ Ｐゴシック" pitchFamily="34" charset="-128"/>
                <a:cs typeface="+mn-cs"/>
              </a:rPr>
              <a:t>T</a:t>
            </a:r>
            <a:r>
              <a:rPr lang="nn-NO" sz="1200" b="1" kern="1200" dirty="0" err="1" smtClean="0">
                <a:solidFill>
                  <a:schemeClr val="tx1"/>
                </a:solidFill>
                <a:effectLst/>
                <a:latin typeface="+mn-lt"/>
                <a:ea typeface="ＭＳ Ｐゴシック" pitchFamily="34" charset="-128"/>
                <a:cs typeface="+mn-cs"/>
              </a:rPr>
              <a:t>ilsynet</a:t>
            </a:r>
            <a:r>
              <a:rPr lang="nn-NO" sz="1200" b="1" kern="1200" dirty="0" smtClean="0">
                <a:solidFill>
                  <a:schemeClr val="tx1"/>
                </a:solidFill>
                <a:effectLst/>
                <a:latin typeface="+mn-lt"/>
                <a:ea typeface="ＭＳ Ｐゴシック" pitchFamily="34" charset="-128"/>
                <a:cs typeface="+mn-cs"/>
              </a:rPr>
              <a:t> sin hovudkanal er nettsida uu.difi.no, som</a:t>
            </a:r>
            <a:r>
              <a:rPr lang="nn-NO" sz="1200" b="1" kern="1200" baseline="0" dirty="0" smtClean="0">
                <a:solidFill>
                  <a:schemeClr val="tx1"/>
                </a:solidFill>
                <a:effectLst/>
                <a:latin typeface="+mn-lt"/>
                <a:ea typeface="ＭＳ Ｐゴシック" pitchFamily="34" charset="-128"/>
                <a:cs typeface="+mn-cs"/>
              </a:rPr>
              <a:t> vi ser her</a:t>
            </a:r>
            <a:r>
              <a:rPr lang="nn-NO" sz="1200" b="1" kern="1200" dirty="0" smtClean="0">
                <a:solidFill>
                  <a:schemeClr val="tx1"/>
                </a:solidFill>
                <a:effectLst/>
                <a:latin typeface="+mn-lt"/>
                <a:ea typeface="ＭＳ Ｐゴシック" pitchFamily="34" charset="-128"/>
                <a:cs typeface="+mn-cs"/>
              </a:rPr>
              <a:t>. </a:t>
            </a:r>
          </a:p>
          <a:p>
            <a:pPr marL="171450" indent="-171450">
              <a:buFont typeface="Arial" panose="020B0604020202020204" pitchFamily="34" charset="0"/>
              <a:buChar char="•"/>
            </a:pPr>
            <a:endParaRPr lang="nn-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På</a:t>
            </a:r>
            <a:r>
              <a:rPr lang="nn-NO" sz="1200" b="1" kern="1200" baseline="0" dirty="0" smtClean="0">
                <a:solidFill>
                  <a:schemeClr val="tx1"/>
                </a:solidFill>
                <a:effectLst/>
                <a:latin typeface="+mn-lt"/>
                <a:ea typeface="ＭＳ Ｐゴシック" pitchFamily="34" charset="-128"/>
                <a:cs typeface="+mn-cs"/>
              </a:rPr>
              <a:t> uu.difi.no finn du informasjon om regelverket, standardane og krava.</a:t>
            </a:r>
          </a:p>
          <a:p>
            <a:pPr marL="0" indent="0">
              <a:buFont typeface="Arial" panose="020B0604020202020204" pitchFamily="34" charset="0"/>
              <a:buNone/>
            </a:pPr>
            <a:endParaRPr lang="nn-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For å gjere krava enklare å forstå, har vi laga </a:t>
            </a:r>
            <a:r>
              <a:rPr lang="nn-NO" sz="1200" b="1" kern="1200" dirty="0" err="1" smtClean="0">
                <a:solidFill>
                  <a:schemeClr val="tx1"/>
                </a:solidFill>
                <a:effectLst/>
                <a:latin typeface="+mn-lt"/>
                <a:ea typeface="ＭＳ Ｐゴシック" pitchFamily="34" charset="-128"/>
                <a:cs typeface="+mn-cs"/>
              </a:rPr>
              <a:t>uu</a:t>
            </a:r>
            <a:r>
              <a:rPr lang="nn-NO" sz="1200" b="1" kern="1200" dirty="0" smtClean="0">
                <a:solidFill>
                  <a:schemeClr val="tx1"/>
                </a:solidFill>
                <a:effectLst/>
                <a:latin typeface="+mn-lt"/>
                <a:ea typeface="ＭＳ Ｐゴシック" pitchFamily="34" charset="-128"/>
                <a:cs typeface="+mn-cs"/>
              </a:rPr>
              <a:t>-skulen </a:t>
            </a: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som </a:t>
            </a:r>
            <a:r>
              <a:rPr lang="nn-NO" sz="1200" b="1" kern="1200" dirty="0" smtClean="0">
                <a:solidFill>
                  <a:schemeClr val="tx1"/>
                </a:solidFill>
                <a:effectLst/>
                <a:latin typeface="+mn-lt"/>
                <a:ea typeface="ＭＳ Ｐゴシック" pitchFamily="34" charset="-128"/>
                <a:cs typeface="+mn-cs"/>
              </a:rPr>
              <a:t>vi er veldig stolte av</a:t>
            </a:r>
            <a:r>
              <a:rPr lang="nn-NO" sz="1200" b="1" kern="1200" dirty="0" smtClean="0">
                <a:solidFill>
                  <a:schemeClr val="tx1"/>
                </a:solidFill>
                <a:effectLst/>
                <a:latin typeface="+mn-lt"/>
                <a:ea typeface="ＭＳ Ｐゴシック" pitchFamily="34" charset="-128"/>
                <a:cs typeface="+mn-cs"/>
              </a:rPr>
              <a:t>. </a:t>
            </a:r>
            <a:endParaRPr lang="nn-NO" sz="1200" b="1" kern="1200" dirty="0" smtClean="0">
              <a:solidFill>
                <a:schemeClr val="tx1"/>
              </a:solidFill>
              <a:effectLst/>
              <a:latin typeface="+mn-lt"/>
              <a:ea typeface="ＭＳ Ｐゴシック" pitchFamily="34" charset="-128"/>
              <a:cs typeface="+mn-cs"/>
            </a:endParaRPr>
          </a:p>
          <a:p>
            <a:endParaRPr lang="nn-NO" sz="1200" kern="1200" dirty="0" smtClean="0">
              <a:solidFill>
                <a:schemeClr val="tx1"/>
              </a:solidFill>
              <a:effectLst/>
              <a:latin typeface="+mn-lt"/>
              <a:ea typeface="ＭＳ Ｐゴシック" pitchFamily="34" charset="-128"/>
              <a:cs typeface="+mn-cs"/>
            </a:endParaRPr>
          </a:p>
          <a:p>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25</a:t>
            </a:fld>
            <a:endParaRPr lang="nb-NO"/>
          </a:p>
        </p:txBody>
      </p:sp>
    </p:spTree>
    <p:extLst>
      <p:ext uri="{BB962C8B-B14F-4D97-AF65-F5344CB8AC3E}">
        <p14:creationId xmlns:p14="http://schemas.microsoft.com/office/powerpoint/2010/main" val="255344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smtClean="0"/>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b="1" baseline="0" dirty="0" smtClean="0"/>
              <a:t>Her er </a:t>
            </a:r>
            <a:r>
              <a:rPr lang="nb-NO" b="1" baseline="0" dirty="0" err="1" smtClean="0"/>
              <a:t>eit</a:t>
            </a:r>
            <a:r>
              <a:rPr lang="nb-NO" b="1" baseline="0" dirty="0" smtClean="0"/>
              <a:t> døme </a:t>
            </a:r>
            <a:r>
              <a:rPr lang="nb-NO" b="1" baseline="0" dirty="0" err="1" smtClean="0"/>
              <a:t>frå</a:t>
            </a:r>
            <a:r>
              <a:rPr lang="nb-NO" b="1" baseline="0" dirty="0" smtClean="0"/>
              <a:t> </a:t>
            </a:r>
            <a:r>
              <a:rPr lang="nb-NO" b="1" baseline="0" dirty="0" err="1" smtClean="0"/>
              <a:t>uu-skulen</a:t>
            </a:r>
            <a:r>
              <a:rPr lang="nb-NO" b="1" baseline="0" dirty="0" smtClean="0"/>
              <a:t>, som kan vise litt </a:t>
            </a:r>
            <a:r>
              <a:rPr lang="nb-NO" b="1" baseline="0" dirty="0" err="1" smtClean="0"/>
              <a:t>korleis</a:t>
            </a:r>
            <a:r>
              <a:rPr lang="nb-NO" b="1" baseline="0" dirty="0" smtClean="0"/>
              <a:t> vi </a:t>
            </a:r>
            <a:r>
              <a:rPr lang="nb-NO" b="1" baseline="0" dirty="0" err="1" smtClean="0"/>
              <a:t>rettleiar</a:t>
            </a:r>
            <a:endParaRPr lang="nb-NO" b="1" baseline="0" dirty="0" smtClean="0"/>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Skulen har fleire målgrupper, både nettredaktørar, </a:t>
            </a:r>
            <a:r>
              <a:rPr lang="nn-NO" sz="1200" b="1" kern="1200" dirty="0" err="1" smtClean="0">
                <a:solidFill>
                  <a:schemeClr val="tx1"/>
                </a:solidFill>
                <a:effectLst/>
                <a:latin typeface="+mn-lt"/>
                <a:ea typeface="ＭＳ Ｐゴシック" pitchFamily="34" charset="-128"/>
                <a:cs typeface="+mn-cs"/>
              </a:rPr>
              <a:t>bestillarar</a:t>
            </a:r>
            <a:r>
              <a:rPr lang="nn-NO" sz="1200" b="1" kern="1200" dirty="0" smtClean="0">
                <a:solidFill>
                  <a:schemeClr val="tx1"/>
                </a:solidFill>
                <a:effectLst/>
                <a:latin typeface="+mn-lt"/>
                <a:ea typeface="ＭＳ Ｐゴシック" pitchFamily="34" charset="-128"/>
                <a:cs typeface="+mn-cs"/>
              </a:rPr>
              <a:t>, utviklarar, designarar, skribentar. </a:t>
            </a:r>
          </a:p>
          <a:p>
            <a:pPr marL="171450" indent="-171450">
              <a:buFont typeface="Arial" panose="020B0604020202020204" pitchFamily="34" charset="0"/>
              <a:buChar char="•"/>
            </a:pPr>
            <a:endParaRPr lang="nb-NO" b="1" baseline="0" dirty="0" smtClean="0"/>
          </a:p>
          <a:p>
            <a:pPr marL="171450" indent="-171450">
              <a:buFont typeface="Arial" panose="020B0604020202020204" pitchFamily="34" charset="0"/>
              <a:buChar char="•"/>
            </a:pPr>
            <a:r>
              <a:rPr lang="nb-NO" b="1" baseline="0" dirty="0" smtClean="0"/>
              <a:t>I </a:t>
            </a:r>
            <a:r>
              <a:rPr lang="nb-NO" b="1" baseline="0" dirty="0" err="1" smtClean="0"/>
              <a:t>uu-skulen</a:t>
            </a:r>
            <a:r>
              <a:rPr lang="nb-NO" b="1" baseline="0" dirty="0" smtClean="0"/>
              <a:t> finn du </a:t>
            </a:r>
            <a:r>
              <a:rPr lang="nn-NO" sz="1200" b="1" kern="1200" dirty="0" smtClean="0">
                <a:solidFill>
                  <a:schemeClr val="tx1"/>
                </a:solidFill>
                <a:effectLst/>
                <a:latin typeface="+mn-lt"/>
                <a:ea typeface="ＭＳ Ｐゴシック" pitchFamily="34" charset="-128"/>
                <a:cs typeface="+mn-cs"/>
              </a:rPr>
              <a:t>forslag til løysingar for å tilfredstille krava etter </a:t>
            </a:r>
            <a:r>
              <a:rPr lang="nn-NO" sz="1200" b="1" kern="1200" dirty="0" err="1" smtClean="0">
                <a:solidFill>
                  <a:schemeClr val="tx1"/>
                </a:solidFill>
                <a:effectLst/>
                <a:latin typeface="+mn-lt"/>
                <a:ea typeface="ＭＳ Ｐゴシック" pitchFamily="34" charset="-128"/>
                <a:cs typeface="+mn-cs"/>
              </a:rPr>
              <a:t>forskriften</a:t>
            </a:r>
            <a:endParaRPr lang="nn-NO" sz="1200" b="1" kern="120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I tillegg inneheld den illustrasjonar og film. </a:t>
            </a: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men </a:t>
            </a:r>
            <a:r>
              <a:rPr lang="nn-NO" sz="1200" b="1" kern="1200" baseline="0" dirty="0" smtClean="0">
                <a:solidFill>
                  <a:schemeClr val="tx1"/>
                </a:solidFill>
                <a:effectLst/>
                <a:latin typeface="+mn-lt"/>
                <a:ea typeface="ＭＳ Ｐゴシック" pitchFamily="34" charset="-128"/>
                <a:cs typeface="+mn-cs"/>
              </a:rPr>
              <a:t>det er viktig for oss å sei at </a:t>
            </a:r>
            <a:r>
              <a:rPr lang="nn-NO" sz="1200" b="1" kern="1200" dirty="0" smtClean="0">
                <a:solidFill>
                  <a:schemeClr val="tx1"/>
                </a:solidFill>
                <a:effectLst/>
                <a:latin typeface="+mn-lt"/>
                <a:ea typeface="ＭＳ Ｐゴシック" pitchFamily="34" charset="-128"/>
                <a:cs typeface="+mn-cs"/>
              </a:rPr>
              <a:t>du også finn </a:t>
            </a:r>
            <a:r>
              <a:rPr lang="nn-NO" sz="1200" b="1" kern="1200" dirty="0" smtClean="0">
                <a:solidFill>
                  <a:schemeClr val="tx1"/>
                </a:solidFill>
                <a:effectLst/>
                <a:latin typeface="+mn-lt"/>
                <a:ea typeface="ＭＳ Ｐゴシック" pitchFamily="34" charset="-128"/>
                <a:cs typeface="+mn-cs"/>
              </a:rPr>
              <a:t>forslag </a:t>
            </a:r>
            <a:r>
              <a:rPr lang="nn-NO" sz="1200" b="1" kern="1200" dirty="0" smtClean="0">
                <a:solidFill>
                  <a:schemeClr val="tx1"/>
                </a:solidFill>
                <a:effectLst/>
                <a:latin typeface="+mn-lt"/>
                <a:ea typeface="ＭＳ Ｐゴシック" pitchFamily="34" charset="-128"/>
                <a:cs typeface="+mn-cs"/>
              </a:rPr>
              <a:t>til korleis gjere </a:t>
            </a:r>
            <a:r>
              <a:rPr lang="nn-NO" sz="1200" b="1" kern="1200" dirty="0" smtClean="0">
                <a:solidFill>
                  <a:schemeClr val="tx1"/>
                </a:solidFill>
                <a:effectLst/>
                <a:latin typeface="+mn-lt"/>
                <a:ea typeface="ＭＳ Ｐゴシック" pitchFamily="34" charset="-128"/>
                <a:cs typeface="+mn-cs"/>
              </a:rPr>
              <a:t>meir enn minstekrava. </a:t>
            </a:r>
            <a:endParaRPr lang="nn-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endParaRPr lang="nn-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Det</a:t>
            </a:r>
            <a:r>
              <a:rPr lang="nn-NO" sz="1200" b="1" kern="1200" baseline="0" dirty="0" smtClean="0">
                <a:solidFill>
                  <a:schemeClr val="tx1"/>
                </a:solidFill>
                <a:effectLst/>
                <a:latin typeface="+mn-lt"/>
                <a:ea typeface="ＭＳ Ｐゴシック" pitchFamily="34" charset="-128"/>
                <a:cs typeface="+mn-cs"/>
              </a:rPr>
              <a:t> </a:t>
            </a:r>
            <a:r>
              <a:rPr lang="nn-NO" sz="1200" b="1" kern="1200" baseline="0" dirty="0" err="1" smtClean="0">
                <a:solidFill>
                  <a:schemeClr val="tx1"/>
                </a:solidFill>
                <a:effectLst/>
                <a:latin typeface="+mn-lt"/>
                <a:ea typeface="ＭＳ Ｐゴシック" pitchFamily="34" charset="-128"/>
                <a:cs typeface="+mn-cs"/>
              </a:rPr>
              <a:t>framgår</a:t>
            </a:r>
            <a:r>
              <a:rPr lang="nn-NO" sz="1200" b="1" kern="1200" baseline="0" dirty="0" smtClean="0">
                <a:solidFill>
                  <a:schemeClr val="tx1"/>
                </a:solidFill>
                <a:effectLst/>
                <a:latin typeface="+mn-lt"/>
                <a:ea typeface="ＭＳ Ｐゴシック" pitchFamily="34" charset="-128"/>
                <a:cs typeface="+mn-cs"/>
              </a:rPr>
              <a:t> på nettsida vår klart kva krav som konkret du må oppfylle </a:t>
            </a:r>
            <a:endParaRPr lang="nn-NO" sz="1200" b="1" kern="1200" baseline="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baseline="0" dirty="0" smtClean="0">
                <a:solidFill>
                  <a:schemeClr val="tx1"/>
                </a:solidFill>
                <a:effectLst/>
                <a:latin typeface="+mn-lt"/>
                <a:ea typeface="ＭＳ Ｐゴシック" pitchFamily="34" charset="-128"/>
                <a:cs typeface="+mn-cs"/>
              </a:rPr>
              <a:t>og </a:t>
            </a:r>
            <a:r>
              <a:rPr lang="nn-NO" sz="1200" b="1" kern="1200" baseline="0" dirty="0" smtClean="0">
                <a:solidFill>
                  <a:schemeClr val="tx1"/>
                </a:solidFill>
                <a:effectLst/>
                <a:latin typeface="+mn-lt"/>
                <a:ea typeface="ＭＳ Ｐゴシック" pitchFamily="34" charset="-128"/>
                <a:cs typeface="+mn-cs"/>
              </a:rPr>
              <a:t>kva du elles kan gjere for å få til </a:t>
            </a:r>
            <a:r>
              <a:rPr lang="nn-NO" sz="1200" b="1" kern="1200" baseline="0" dirty="0" smtClean="0">
                <a:solidFill>
                  <a:schemeClr val="tx1"/>
                </a:solidFill>
                <a:effectLst/>
                <a:latin typeface="+mn-lt"/>
                <a:ea typeface="ＭＳ Ｐゴシック" pitchFamily="34" charset="-128"/>
                <a:cs typeface="+mn-cs"/>
              </a:rPr>
              <a:t>best mogleg universell </a:t>
            </a:r>
            <a:r>
              <a:rPr lang="nn-NO" sz="1200" b="1" kern="1200" baseline="0" dirty="0" smtClean="0">
                <a:solidFill>
                  <a:schemeClr val="tx1"/>
                </a:solidFill>
                <a:effectLst/>
                <a:latin typeface="+mn-lt"/>
                <a:ea typeface="ＭＳ Ｐゴシック" pitchFamily="34" charset="-128"/>
                <a:cs typeface="+mn-cs"/>
              </a:rPr>
              <a:t>utforming i løysinga di</a:t>
            </a:r>
            <a:endParaRPr lang="nn-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endParaRPr lang="nn-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Både for web (som</a:t>
            </a:r>
            <a:r>
              <a:rPr lang="nn-NO" sz="1200" b="1" kern="1200" baseline="0" dirty="0" smtClean="0">
                <a:solidFill>
                  <a:schemeClr val="tx1"/>
                </a:solidFill>
                <a:effectLst/>
                <a:latin typeface="+mn-lt"/>
                <a:ea typeface="ＭＳ Ｐゴシック" pitchFamily="34" charset="-128"/>
                <a:cs typeface="+mn-cs"/>
              </a:rPr>
              <a:t> vi ser her)</a:t>
            </a:r>
            <a:r>
              <a:rPr lang="nn-NO" sz="1200" b="1" kern="1200" dirty="0" smtClean="0">
                <a:solidFill>
                  <a:schemeClr val="tx1"/>
                </a:solidFill>
                <a:effectLst/>
                <a:latin typeface="+mn-lt"/>
                <a:ea typeface="ＭＳ Ｐゴシック" pitchFamily="34" charset="-128"/>
                <a:cs typeface="+mn-cs"/>
              </a:rPr>
              <a:t>….</a:t>
            </a:r>
            <a:endParaRPr lang="nb-NO" b="1"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26</a:t>
            </a:fld>
            <a:endParaRPr lang="nb-NO"/>
          </a:p>
        </p:txBody>
      </p:sp>
    </p:spTree>
    <p:extLst>
      <p:ext uri="{BB962C8B-B14F-4D97-AF65-F5344CB8AC3E}">
        <p14:creationId xmlns:p14="http://schemas.microsoft.com/office/powerpoint/2010/main" val="3393290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a:t>
            </a:r>
            <a:r>
              <a:rPr lang="nb-NO" b="1" dirty="0" smtClean="0"/>
              <a:t>og</a:t>
            </a:r>
            <a:r>
              <a:rPr lang="nb-NO" b="1" baseline="0" dirty="0" smtClean="0"/>
              <a:t> for automat.</a:t>
            </a:r>
          </a:p>
          <a:p>
            <a:endParaRPr lang="nb-NO" b="1" baseline="0" dirty="0" smtClean="0"/>
          </a:p>
          <a:p>
            <a:r>
              <a:rPr lang="nb-NO" b="1" baseline="0" dirty="0" smtClean="0"/>
              <a:t>Her ser vi </a:t>
            </a:r>
            <a:r>
              <a:rPr lang="nb-NO" b="1" baseline="0" dirty="0" err="1" smtClean="0"/>
              <a:t>eit</a:t>
            </a:r>
            <a:r>
              <a:rPr lang="nb-NO" b="1" baseline="0" dirty="0" smtClean="0"/>
              <a:t> døme på </a:t>
            </a:r>
            <a:r>
              <a:rPr lang="nb-NO" b="1" baseline="0" dirty="0" err="1" smtClean="0"/>
              <a:t>vegleiingsillustrasjonar</a:t>
            </a:r>
            <a:r>
              <a:rPr lang="nb-NO" b="1" baseline="0" dirty="0" smtClean="0"/>
              <a:t> </a:t>
            </a:r>
            <a:r>
              <a:rPr lang="nb-NO" b="1" baseline="0" dirty="0" err="1" smtClean="0"/>
              <a:t>frå</a:t>
            </a:r>
            <a:r>
              <a:rPr lang="nb-NO" b="1" baseline="0" dirty="0" smtClean="0"/>
              <a:t> vår automatdel.</a:t>
            </a:r>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27</a:t>
            </a:fld>
            <a:endParaRPr lang="nb-NO"/>
          </a:p>
        </p:txBody>
      </p:sp>
    </p:spTree>
    <p:extLst>
      <p:ext uri="{BB962C8B-B14F-4D97-AF65-F5344CB8AC3E}">
        <p14:creationId xmlns:p14="http://schemas.microsoft.com/office/powerpoint/2010/main" val="3270635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lnSpcReduction="10000"/>
          </a:bodyPr>
          <a:lstStyle/>
          <a:p>
            <a:pPr marL="171450" indent="-171450">
              <a:buFont typeface="Arial" panose="020B0604020202020204" pitchFamily="34" charset="0"/>
              <a:buChar char="•"/>
            </a:pPr>
            <a:r>
              <a:rPr lang="nb-NO" b="1" dirty="0" smtClean="0"/>
              <a:t>For at krava i forskrifta</a:t>
            </a:r>
            <a:r>
              <a:rPr lang="nb-NO" b="1" baseline="0" dirty="0" smtClean="0"/>
              <a:t> skal </a:t>
            </a:r>
            <a:r>
              <a:rPr lang="nb-NO" b="1" baseline="0" dirty="0" err="1" smtClean="0"/>
              <a:t>halde</a:t>
            </a:r>
            <a:r>
              <a:rPr lang="nb-NO" b="1" baseline="0" dirty="0" smtClean="0"/>
              <a:t> seg relevante, v</a:t>
            </a:r>
            <a:r>
              <a:rPr lang="nb-NO" b="1" dirty="0" smtClean="0"/>
              <a:t>il vi </a:t>
            </a:r>
            <a:r>
              <a:rPr lang="nb-NO" b="1" dirty="0" smtClean="0"/>
              <a:t>jobbe med </a:t>
            </a:r>
            <a:r>
              <a:rPr lang="nb-NO" b="1" dirty="0" err="1" smtClean="0"/>
              <a:t>vidareutvikling</a:t>
            </a:r>
            <a:r>
              <a:rPr lang="nb-NO" b="1" dirty="0" smtClean="0"/>
              <a:t> av regelverket.</a:t>
            </a:r>
          </a:p>
          <a:p>
            <a:pPr marL="171450" indent="-171450">
              <a:buFont typeface="Arial" panose="020B0604020202020204" pitchFamily="34" charset="0"/>
              <a:buChar char="•"/>
            </a:pPr>
            <a:endParaRPr lang="nb-NO" b="1" dirty="0" smtClean="0"/>
          </a:p>
          <a:p>
            <a:pPr marL="171450" indent="-171450">
              <a:buFont typeface="Arial" panose="020B0604020202020204" pitchFamily="34" charset="0"/>
              <a:buChar char="•"/>
            </a:pPr>
            <a:r>
              <a:rPr lang="nb-NO" b="1" baseline="0" dirty="0" smtClean="0"/>
              <a:t>Vi har i dag </a:t>
            </a:r>
            <a:r>
              <a:rPr lang="nb-NO" b="1" baseline="0" dirty="0" err="1" smtClean="0"/>
              <a:t>høyrt</a:t>
            </a:r>
            <a:r>
              <a:rPr lang="nb-NO" b="1" baseline="0" dirty="0" smtClean="0"/>
              <a:t> </a:t>
            </a:r>
            <a:r>
              <a:rPr lang="nb-NO" b="1" baseline="0" dirty="0" err="1" smtClean="0"/>
              <a:t>frå</a:t>
            </a:r>
            <a:r>
              <a:rPr lang="nb-NO" b="1" baseline="0" dirty="0" smtClean="0"/>
              <a:t> </a:t>
            </a:r>
            <a:r>
              <a:rPr lang="nb-NO" b="1" baseline="0" dirty="0" err="1" smtClean="0"/>
              <a:t>Mr</a:t>
            </a:r>
            <a:r>
              <a:rPr lang="nb-NO" b="1" baseline="0" dirty="0" smtClean="0"/>
              <a:t> (Marco) </a:t>
            </a:r>
            <a:r>
              <a:rPr lang="nb-NO" b="1" baseline="0" dirty="0" err="1" smtClean="0"/>
              <a:t>Marsella</a:t>
            </a:r>
            <a:r>
              <a:rPr lang="nb-NO" b="1" baseline="0" dirty="0" smtClean="0"/>
              <a:t> om kva som skjer i EU for tida. </a:t>
            </a:r>
          </a:p>
          <a:p>
            <a:pPr marL="171450" indent="-171450">
              <a:buFont typeface="Arial" panose="020B0604020202020204" pitchFamily="34" charset="0"/>
              <a:buChar char="•"/>
            </a:pPr>
            <a:endParaRPr lang="nb-NO" b="1" baseline="0" dirty="0" smtClean="0"/>
          </a:p>
          <a:p>
            <a:pPr marL="171450" indent="-171450">
              <a:buFont typeface="Arial" panose="020B0604020202020204" pitchFamily="34" charset="0"/>
              <a:buChar char="•"/>
            </a:pPr>
            <a:r>
              <a:rPr lang="nb-NO" b="1" baseline="0" dirty="0" smtClean="0"/>
              <a:t>I tillegg er det utvikling </a:t>
            </a:r>
          </a:p>
          <a:p>
            <a:pPr marL="171450" indent="-171450">
              <a:buFont typeface="Arial" panose="020B0604020202020204" pitchFamily="34" charset="0"/>
              <a:buChar char="•"/>
            </a:pPr>
            <a:r>
              <a:rPr lang="nb-NO" b="1" baseline="0" dirty="0" smtClean="0"/>
              <a:t>i teknologi, </a:t>
            </a:r>
          </a:p>
          <a:p>
            <a:pPr marL="171450" indent="-171450">
              <a:buFont typeface="Arial" panose="020B0604020202020204" pitchFamily="34" charset="0"/>
              <a:buChar char="•"/>
            </a:pPr>
            <a:r>
              <a:rPr lang="nb-NO" b="1" baseline="0" dirty="0" smtClean="0"/>
              <a:t>i bransjen, </a:t>
            </a:r>
          </a:p>
          <a:p>
            <a:pPr marL="171450" indent="-171450">
              <a:buFont typeface="Arial" panose="020B0604020202020204" pitchFamily="34" charset="0"/>
              <a:buChar char="•"/>
            </a:pPr>
            <a:r>
              <a:rPr lang="nb-NO" b="1" baseline="0" dirty="0" smtClean="0"/>
              <a:t>i </a:t>
            </a:r>
            <a:r>
              <a:rPr lang="nb-NO" b="1" baseline="0" dirty="0" err="1" smtClean="0"/>
              <a:t>standardane</a:t>
            </a:r>
            <a:r>
              <a:rPr lang="nb-NO" b="1" baseline="0" dirty="0" smtClean="0"/>
              <a:t> og </a:t>
            </a:r>
          </a:p>
          <a:p>
            <a:pPr marL="171450" indent="-171450">
              <a:buFont typeface="Arial" panose="020B0604020202020204" pitchFamily="34" charset="0"/>
              <a:buChar char="•"/>
            </a:pPr>
            <a:r>
              <a:rPr lang="nb-NO" b="1" baseline="0" dirty="0" smtClean="0"/>
              <a:t>i </a:t>
            </a:r>
            <a:r>
              <a:rPr lang="nb-NO" b="1" baseline="0" dirty="0" err="1" smtClean="0"/>
              <a:t>tilgrensande</a:t>
            </a:r>
            <a:r>
              <a:rPr lang="nb-NO" b="1" baseline="0" dirty="0" smtClean="0"/>
              <a:t> områder som t.d. </a:t>
            </a:r>
            <a:r>
              <a:rPr lang="nb-NO" b="1" baseline="0" dirty="0" err="1" smtClean="0"/>
              <a:t>informasjonssikkerheit</a:t>
            </a:r>
            <a:endParaRPr lang="nb-NO" b="1" baseline="0" dirty="0" smtClean="0"/>
          </a:p>
          <a:p>
            <a:pPr marL="171450" indent="-171450">
              <a:buFont typeface="Arial" panose="020B0604020202020204" pitchFamily="34" charset="0"/>
              <a:buChar char="•"/>
            </a:pPr>
            <a:r>
              <a:rPr lang="nb-NO" b="1" baseline="0" dirty="0" smtClean="0"/>
              <a:t>For å </a:t>
            </a:r>
            <a:r>
              <a:rPr lang="nb-NO" b="1" baseline="0" dirty="0" err="1" smtClean="0"/>
              <a:t>vere</a:t>
            </a:r>
            <a:r>
              <a:rPr lang="nb-NO" b="1" baseline="0" dirty="0" smtClean="0"/>
              <a:t> </a:t>
            </a:r>
            <a:r>
              <a:rPr lang="nb-NO" b="1" baseline="0" dirty="0" err="1" smtClean="0"/>
              <a:t>eit</a:t>
            </a:r>
            <a:r>
              <a:rPr lang="nb-NO" b="1" baseline="0" dirty="0" smtClean="0"/>
              <a:t> tilsynsorgan på dette området så må vi følge med og komme med </a:t>
            </a:r>
            <a:r>
              <a:rPr lang="nb-NO" b="1" baseline="0" dirty="0" err="1" smtClean="0"/>
              <a:t>innspel</a:t>
            </a:r>
            <a:r>
              <a:rPr lang="nb-NO" b="1" baseline="0" dirty="0" smtClean="0"/>
              <a:t> på </a:t>
            </a:r>
            <a:r>
              <a:rPr lang="nb-NO" b="1" baseline="0" dirty="0" err="1" smtClean="0"/>
              <a:t>endringar</a:t>
            </a:r>
            <a:r>
              <a:rPr lang="nb-NO" b="1" baseline="0" dirty="0" smtClean="0"/>
              <a:t> eller </a:t>
            </a:r>
            <a:r>
              <a:rPr lang="nb-NO" b="1" baseline="0" dirty="0" err="1" smtClean="0"/>
              <a:t>utvidingar</a:t>
            </a:r>
            <a:r>
              <a:rPr lang="nb-NO" b="1" baseline="0" dirty="0" smtClean="0"/>
              <a:t> av </a:t>
            </a:r>
            <a:r>
              <a:rPr lang="nb-NO" b="1" baseline="0" dirty="0" err="1" smtClean="0"/>
              <a:t>forskriften</a:t>
            </a:r>
            <a:r>
              <a:rPr lang="nb-NO" b="1" baseline="0" dirty="0" smtClean="0"/>
              <a:t> og </a:t>
            </a:r>
            <a:r>
              <a:rPr lang="nb-NO" b="1" baseline="0" dirty="0" err="1" smtClean="0"/>
              <a:t>dei</a:t>
            </a:r>
            <a:r>
              <a:rPr lang="nb-NO" b="1" baseline="0" dirty="0" smtClean="0"/>
              <a:t> </a:t>
            </a:r>
            <a:r>
              <a:rPr lang="nb-NO" b="1" baseline="0" dirty="0" err="1" smtClean="0"/>
              <a:t>standardar</a:t>
            </a:r>
            <a:r>
              <a:rPr lang="nb-NO" b="1" baseline="0" dirty="0" smtClean="0"/>
              <a:t> som den </a:t>
            </a:r>
            <a:r>
              <a:rPr lang="nb-NO" b="1" baseline="0" dirty="0" err="1" smtClean="0"/>
              <a:t>peikar</a:t>
            </a:r>
            <a:r>
              <a:rPr lang="nb-NO" b="1" baseline="0" dirty="0" smtClean="0"/>
              <a:t> på</a:t>
            </a:r>
          </a:p>
          <a:p>
            <a:pPr marL="171450" indent="-171450">
              <a:buFont typeface="Arial" panose="020B0604020202020204" pitchFamily="34" charset="0"/>
              <a:buChar char="•"/>
            </a:pPr>
            <a:endParaRPr lang="nb-NO" b="1" baseline="0" dirty="0" smtClean="0"/>
          </a:p>
          <a:p>
            <a:pPr marL="171450" indent="-171450">
              <a:buFont typeface="Arial" panose="020B0604020202020204" pitchFamily="34" charset="0"/>
              <a:buChar char="•"/>
            </a:pPr>
            <a:r>
              <a:rPr lang="nb-NO" b="1" baseline="0" dirty="0" smtClean="0"/>
              <a:t>Som </a:t>
            </a:r>
            <a:r>
              <a:rPr lang="nb-NO" b="1" baseline="0" dirty="0" err="1" smtClean="0"/>
              <a:t>eit</a:t>
            </a:r>
            <a:r>
              <a:rPr lang="nb-NO" b="1" baseline="0" dirty="0" smtClean="0"/>
              <a:t> eksempel kan </a:t>
            </a:r>
            <a:r>
              <a:rPr lang="nb-NO" b="1" baseline="0" dirty="0" err="1" smtClean="0"/>
              <a:t>eg</a:t>
            </a:r>
            <a:r>
              <a:rPr lang="nb-NO" b="1" baseline="0" dirty="0" smtClean="0"/>
              <a:t> nevne ei utgreiing vi jobbar med om utdanningsområdet i Norge.</a:t>
            </a:r>
          </a:p>
          <a:p>
            <a:pPr marL="628650" lvl="1" indent="-171450">
              <a:buFont typeface="Arial" panose="020B0604020202020204" pitchFamily="34" charset="0"/>
              <a:buChar char="•"/>
            </a:pPr>
            <a:r>
              <a:rPr lang="nn-NO" sz="1200" b="1" kern="1200" dirty="0" smtClean="0">
                <a:solidFill>
                  <a:schemeClr val="tx1"/>
                </a:solidFill>
                <a:effectLst/>
                <a:latin typeface="+mn-lt"/>
                <a:ea typeface="ＭＳ Ｐゴシック" pitchFamily="34" charset="-128"/>
                <a:cs typeface="+mn-cs"/>
              </a:rPr>
              <a:t>Utdanningssektoren er per i dag </a:t>
            </a:r>
            <a:r>
              <a:rPr lang="nn-NO" sz="1200" b="1" kern="1200" dirty="0" err="1" smtClean="0">
                <a:solidFill>
                  <a:schemeClr val="tx1"/>
                </a:solidFill>
                <a:effectLst/>
                <a:latin typeface="+mn-lt"/>
                <a:ea typeface="ＭＳ Ｐゴシック" pitchFamily="34" charset="-128"/>
                <a:cs typeface="+mn-cs"/>
              </a:rPr>
              <a:t>unnteke</a:t>
            </a:r>
            <a:r>
              <a:rPr lang="nn-NO" sz="1200" b="1" kern="1200" dirty="0" smtClean="0">
                <a:solidFill>
                  <a:schemeClr val="tx1"/>
                </a:solidFill>
                <a:effectLst/>
                <a:latin typeface="+mn-lt"/>
                <a:ea typeface="ＭＳ Ｐゴシック" pitchFamily="34" charset="-128"/>
                <a:cs typeface="+mn-cs"/>
              </a:rPr>
              <a:t> i forskrifta, </a:t>
            </a:r>
          </a:p>
          <a:p>
            <a:pPr marL="628650" lvl="1" indent="-171450">
              <a:buFont typeface="Arial" panose="020B0604020202020204" pitchFamily="34" charset="0"/>
              <a:buChar char="•"/>
            </a:pPr>
            <a:r>
              <a:rPr lang="nn-NO" sz="1200" b="1" kern="1200" baseline="0" dirty="0" smtClean="0">
                <a:solidFill>
                  <a:schemeClr val="tx1"/>
                </a:solidFill>
                <a:effectLst/>
                <a:latin typeface="+mn-lt"/>
                <a:ea typeface="ＭＳ Ｐゴシック" pitchFamily="34" charset="-128"/>
                <a:cs typeface="+mn-cs"/>
              </a:rPr>
              <a:t>vi </a:t>
            </a:r>
            <a:r>
              <a:rPr lang="nn-NO" sz="1200" b="1" kern="1200" baseline="0" dirty="0" err="1" smtClean="0">
                <a:solidFill>
                  <a:schemeClr val="tx1"/>
                </a:solidFill>
                <a:effectLst/>
                <a:latin typeface="+mn-lt"/>
                <a:ea typeface="ＭＳ Ｐゴシック" pitchFamily="34" charset="-128"/>
                <a:cs typeface="+mn-cs"/>
              </a:rPr>
              <a:t>utgreiar</a:t>
            </a:r>
            <a:r>
              <a:rPr lang="nn-NO" sz="1200" b="1" kern="1200" baseline="0" dirty="0" smtClean="0">
                <a:solidFill>
                  <a:schemeClr val="tx1"/>
                </a:solidFill>
                <a:effectLst/>
                <a:latin typeface="+mn-lt"/>
                <a:ea typeface="ＭＳ Ｐゴシック" pitchFamily="34" charset="-128"/>
                <a:cs typeface="+mn-cs"/>
              </a:rPr>
              <a:t> no </a:t>
            </a:r>
            <a:r>
              <a:rPr lang="nn-NO" sz="1200" b="1" u="sng" kern="1200" baseline="0" dirty="0" smtClean="0">
                <a:solidFill>
                  <a:schemeClr val="tx1"/>
                </a:solidFill>
                <a:effectLst/>
                <a:latin typeface="+mn-lt"/>
                <a:ea typeface="ＭＳ Ｐゴシック" pitchFamily="34" charset="-128"/>
                <a:cs typeface="+mn-cs"/>
              </a:rPr>
              <a:t>om</a:t>
            </a:r>
            <a:r>
              <a:rPr lang="nn-NO" sz="1200" b="1" kern="1200" baseline="0" dirty="0" smtClean="0">
                <a:solidFill>
                  <a:schemeClr val="tx1"/>
                </a:solidFill>
                <a:effectLst/>
                <a:latin typeface="+mn-lt"/>
                <a:ea typeface="ＭＳ Ｐゴシック" pitchFamily="34" charset="-128"/>
                <a:cs typeface="+mn-cs"/>
              </a:rPr>
              <a:t> utdanning burde vore omfatta og </a:t>
            </a:r>
          </a:p>
          <a:p>
            <a:pPr marL="628650" lvl="1" indent="-171450">
              <a:buFont typeface="Arial" panose="020B0604020202020204" pitchFamily="34" charset="0"/>
              <a:buChar char="•"/>
            </a:pPr>
            <a:r>
              <a:rPr lang="nn-NO" sz="1200" b="1" kern="1200" baseline="0" dirty="0" smtClean="0">
                <a:solidFill>
                  <a:schemeClr val="tx1"/>
                </a:solidFill>
                <a:effectLst/>
                <a:latin typeface="+mn-lt"/>
                <a:ea typeface="ＭＳ Ｐゴシック" pitchFamily="34" charset="-128"/>
                <a:cs typeface="+mn-cs"/>
              </a:rPr>
              <a:t>kva samfunnsøkonomiske konsekvensane ei eventuell utviding av området vil ha</a:t>
            </a:r>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28</a:t>
            </a:fld>
            <a:endParaRPr lang="nb-NO"/>
          </a:p>
        </p:txBody>
      </p:sp>
    </p:spTree>
    <p:extLst>
      <p:ext uri="{BB962C8B-B14F-4D97-AF65-F5344CB8AC3E}">
        <p14:creationId xmlns:p14="http://schemas.microsoft.com/office/powerpoint/2010/main" val="1548419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p:spPr>
      </p:sp>
      <p:sp>
        <p:nvSpPr>
          <p:cNvPr id="21507" name="Rectangle 3"/>
          <p:cNvSpPr>
            <a:spLocks noGrp="1"/>
          </p:cNvSpPr>
          <p:nvPr>
            <p:ph type="body" idx="1"/>
          </p:nvPr>
        </p:nvSpPr>
        <p:spPr bwMode="auto">
          <a:noFill/>
        </p:spPr>
        <p:txBody>
          <a:bodyPr/>
          <a:lstStyle/>
          <a:p>
            <a:pPr marL="171450" indent="-171450" eaLnBrk="1" hangingPunct="1">
              <a:buFont typeface="Arial" panose="020B0604020202020204" pitchFamily="34" charset="0"/>
              <a:buChar char="•"/>
            </a:pPr>
            <a:r>
              <a:rPr lang="en-US" b="1" dirty="0" err="1" smtClean="0"/>
              <a:t>Som</a:t>
            </a:r>
            <a:r>
              <a:rPr lang="en-US" b="1" dirty="0" smtClean="0"/>
              <a:t> de </a:t>
            </a:r>
            <a:r>
              <a:rPr lang="en-US" b="1" dirty="0" err="1" smtClean="0"/>
              <a:t>kanskje</a:t>
            </a:r>
            <a:r>
              <a:rPr lang="en-US" b="1" dirty="0" smtClean="0"/>
              <a:t> </a:t>
            </a:r>
            <a:r>
              <a:rPr lang="en-US" b="1" dirty="0" err="1" smtClean="0"/>
              <a:t>hugsar</a:t>
            </a:r>
            <a:r>
              <a:rPr lang="en-US" b="1" baseline="0" dirty="0" smtClean="0"/>
              <a:t> </a:t>
            </a:r>
            <a:r>
              <a:rPr lang="en-US" b="1" baseline="0" dirty="0" err="1" smtClean="0"/>
              <a:t>så</a:t>
            </a:r>
            <a:r>
              <a:rPr lang="en-US" b="1" baseline="0" dirty="0" smtClean="0"/>
              <a:t> </a:t>
            </a:r>
            <a:r>
              <a:rPr lang="en-US" b="1" baseline="0" dirty="0" err="1" smtClean="0"/>
              <a:t>er</a:t>
            </a:r>
            <a:r>
              <a:rPr lang="en-US" b="1" baseline="0" dirty="0" smtClean="0"/>
              <a:t> </a:t>
            </a:r>
            <a:r>
              <a:rPr lang="en-US" b="1" baseline="0" dirty="0" err="1" smtClean="0"/>
              <a:t>det</a:t>
            </a:r>
            <a:r>
              <a:rPr lang="en-US" b="1" baseline="0" dirty="0" smtClean="0"/>
              <a:t> </a:t>
            </a:r>
            <a:r>
              <a:rPr lang="en-US" b="1" baseline="0" dirty="0" err="1" smtClean="0"/>
              <a:t>berre</a:t>
            </a:r>
            <a:r>
              <a:rPr lang="en-US" b="1" baseline="0" dirty="0" smtClean="0"/>
              <a:t> </a:t>
            </a:r>
            <a:r>
              <a:rPr lang="en-US" b="1" baseline="0" dirty="0" err="1" smtClean="0"/>
              <a:t>ny</a:t>
            </a:r>
            <a:r>
              <a:rPr lang="en-US" b="1" baseline="0" dirty="0" smtClean="0"/>
              <a:t> IKT </a:t>
            </a:r>
            <a:r>
              <a:rPr lang="en-US" b="1" baseline="0" dirty="0" err="1" smtClean="0"/>
              <a:t>som</a:t>
            </a:r>
            <a:r>
              <a:rPr lang="en-US" b="1" baseline="0" dirty="0" smtClean="0"/>
              <a:t> </a:t>
            </a:r>
            <a:r>
              <a:rPr lang="en-US" b="1" baseline="0" dirty="0" err="1" smtClean="0"/>
              <a:t>er</a:t>
            </a:r>
            <a:r>
              <a:rPr lang="en-US" b="1" baseline="0" dirty="0" smtClean="0"/>
              <a:t> </a:t>
            </a:r>
            <a:r>
              <a:rPr lang="en-US" b="1" baseline="0" dirty="0" err="1" smtClean="0"/>
              <a:t>omfatta</a:t>
            </a:r>
            <a:r>
              <a:rPr lang="en-US" b="1" baseline="0" dirty="0" smtClean="0"/>
              <a:t> </a:t>
            </a:r>
            <a:r>
              <a:rPr lang="en-US" b="1" baseline="0" dirty="0" err="1" smtClean="0"/>
              <a:t>frå</a:t>
            </a:r>
            <a:r>
              <a:rPr lang="en-US" b="1" baseline="0" dirty="0" smtClean="0"/>
              <a:t> 1. </a:t>
            </a:r>
            <a:r>
              <a:rPr lang="en-US" b="1" baseline="0" dirty="0" err="1" smtClean="0"/>
              <a:t>juli</a:t>
            </a:r>
            <a:r>
              <a:rPr lang="en-US" b="1" baseline="0" dirty="0" smtClean="0"/>
              <a:t> 2013.</a:t>
            </a:r>
          </a:p>
          <a:p>
            <a:pPr marL="171450" indent="-171450" eaLnBrk="1" hangingPunct="1">
              <a:buFont typeface="Arial" panose="020B0604020202020204" pitchFamily="34" charset="0"/>
              <a:buChar char="•"/>
            </a:pPr>
            <a:endParaRPr lang="en-US" b="1" dirty="0" smtClean="0"/>
          </a:p>
          <a:p>
            <a:pPr marL="171450" indent="-171450" eaLnBrk="1" hangingPunct="1">
              <a:buFont typeface="Arial" panose="020B0604020202020204" pitchFamily="34" charset="0"/>
              <a:buChar char="•"/>
            </a:pPr>
            <a:r>
              <a:rPr lang="en-US" b="1" dirty="0" err="1" smtClean="0"/>
              <a:t>Så</a:t>
            </a:r>
            <a:r>
              <a:rPr lang="en-US" b="1" dirty="0" smtClean="0"/>
              <a:t> </a:t>
            </a:r>
            <a:r>
              <a:rPr lang="en-US" b="1" dirty="0" err="1" smtClean="0"/>
              <a:t>ser</a:t>
            </a:r>
            <a:r>
              <a:rPr lang="en-US" b="1" dirty="0" smtClean="0"/>
              <a:t> vi</a:t>
            </a:r>
            <a:r>
              <a:rPr lang="en-US" b="1" baseline="0" dirty="0" smtClean="0"/>
              <a:t> </a:t>
            </a:r>
            <a:r>
              <a:rPr lang="en-US" b="1" baseline="0" dirty="0" err="1" smtClean="0"/>
              <a:t>framover</a:t>
            </a:r>
            <a:r>
              <a:rPr lang="en-US" b="1" baseline="0" dirty="0" smtClean="0"/>
              <a:t>, </a:t>
            </a:r>
            <a:r>
              <a:rPr lang="en-US" b="1" baseline="0" dirty="0" err="1" smtClean="0"/>
              <a:t>så</a:t>
            </a:r>
            <a:r>
              <a:rPr lang="en-US" b="1" baseline="0" dirty="0" smtClean="0"/>
              <a:t> </a:t>
            </a:r>
            <a:r>
              <a:rPr lang="en-US" b="1" baseline="0" dirty="0" err="1" smtClean="0"/>
              <a:t>skal</a:t>
            </a:r>
            <a:r>
              <a:rPr lang="en-US" b="1" baseline="0" dirty="0" smtClean="0"/>
              <a:t> - </a:t>
            </a:r>
            <a:r>
              <a:rPr lang="en-US" b="1" baseline="0" dirty="0" err="1" smtClean="0"/>
              <a:t>f</a:t>
            </a:r>
            <a:r>
              <a:rPr lang="en-US" b="1" dirty="0" err="1" smtClean="0"/>
              <a:t>rå</a:t>
            </a:r>
            <a:r>
              <a:rPr lang="en-US" b="1" dirty="0" smtClean="0"/>
              <a:t> 2021 </a:t>
            </a:r>
            <a:r>
              <a:rPr lang="en-US" b="1" i="1" u="sng" dirty="0" smtClean="0"/>
              <a:t>all</a:t>
            </a:r>
            <a:r>
              <a:rPr lang="en-US" b="1" dirty="0" smtClean="0"/>
              <a:t> </a:t>
            </a:r>
            <a:r>
              <a:rPr lang="en-US" b="1" dirty="0" smtClean="0"/>
              <a:t>IKT </a:t>
            </a:r>
            <a:r>
              <a:rPr lang="en-US" b="1" dirty="0" err="1" smtClean="0"/>
              <a:t>i</a:t>
            </a:r>
            <a:r>
              <a:rPr lang="en-US" b="1" dirty="0" smtClean="0"/>
              <a:t> </a:t>
            </a:r>
            <a:r>
              <a:rPr lang="en-US" b="1" dirty="0" err="1" smtClean="0"/>
              <a:t>Norge</a:t>
            </a:r>
            <a:r>
              <a:rPr lang="en-US" b="1" dirty="0" smtClean="0"/>
              <a:t> </a:t>
            </a:r>
            <a:r>
              <a:rPr lang="en-US" b="1" dirty="0" err="1" smtClean="0"/>
              <a:t>vere</a:t>
            </a:r>
            <a:r>
              <a:rPr lang="en-US" b="1" dirty="0" smtClean="0"/>
              <a:t> </a:t>
            </a:r>
            <a:r>
              <a:rPr lang="en-US" b="1" err="1" smtClean="0"/>
              <a:t>universelt</a:t>
            </a:r>
            <a:r>
              <a:rPr lang="en-US" b="1" smtClean="0"/>
              <a:t> utforma</a:t>
            </a:r>
            <a:r>
              <a:rPr lang="en-US" b="1" baseline="0" smtClean="0"/>
              <a:t>. </a:t>
            </a:r>
            <a:endParaRPr lang="en-US" b="1" baseline="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nb-NO" sz="1200" b="1" kern="120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b="1" baseline="0" dirty="0" smtClean="0"/>
              <a:t>På denne tidslinja har vi forsøkt å vise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b="1" baseline="0" dirty="0" err="1" smtClean="0"/>
              <a:t>Nokon</a:t>
            </a:r>
            <a:r>
              <a:rPr lang="nb-NO" b="1" baseline="0" dirty="0" smtClean="0"/>
              <a:t> sentrale </a:t>
            </a:r>
            <a:r>
              <a:rPr lang="nb-NO" b="1" baseline="0" dirty="0" err="1" smtClean="0"/>
              <a:t>milepælar</a:t>
            </a:r>
            <a:r>
              <a:rPr lang="nb-NO" b="1" baseline="0" dirty="0" smtClean="0"/>
              <a:t>  i utviklinga av politikk og regelverk på området universell utforming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b="1" baseline="0" dirty="0" err="1" smtClean="0"/>
              <a:t>korleis</a:t>
            </a:r>
            <a:r>
              <a:rPr lang="nb-NO" b="1" baseline="0" dirty="0" smtClean="0"/>
              <a:t> vi er </a:t>
            </a:r>
            <a:r>
              <a:rPr lang="nb-NO" b="1" baseline="0" dirty="0" err="1" smtClean="0"/>
              <a:t>komen</a:t>
            </a:r>
            <a:r>
              <a:rPr lang="nb-NO" b="1" baseline="0" dirty="0" smtClean="0"/>
              <a:t> dit vi er </a:t>
            </a:r>
            <a:r>
              <a:rPr lang="nb-NO" b="1" baseline="0" dirty="0" err="1" smtClean="0"/>
              <a:t>no</a:t>
            </a:r>
            <a:r>
              <a:rPr lang="nb-NO" b="1" baseline="0" dirty="0" smtClean="0"/>
              <a:t>,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b="1" baseline="0" dirty="0" smtClean="0"/>
              <a:t>og kva som ligg framfor oss.</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n-NO" sz="1200" b="1" kern="120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Vi kjem innom alle desse milepælane i løpet av presentasjonen,</a:t>
            </a:r>
            <a:r>
              <a:rPr lang="nn-NO" sz="1200" b="1" kern="1200" baseline="0" dirty="0" smtClean="0">
                <a:solidFill>
                  <a:schemeClr val="tx1"/>
                </a:solidFill>
                <a:effectLst/>
                <a:latin typeface="+mn-lt"/>
                <a:ea typeface="ＭＳ Ｐゴシック" pitchFamily="34" charset="-128"/>
                <a:cs typeface="+mn-cs"/>
              </a:rPr>
              <a:t> </a:t>
            </a:r>
            <a:endParaRPr lang="nn-NO" sz="1200" b="1" kern="1200" baseline="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baseline="0" dirty="0" smtClean="0">
                <a:solidFill>
                  <a:schemeClr val="tx1"/>
                </a:solidFill>
                <a:effectLst/>
                <a:latin typeface="+mn-lt"/>
                <a:ea typeface="ＭＳ Ｐゴシック" pitchFamily="34" charset="-128"/>
                <a:cs typeface="+mn-cs"/>
              </a:rPr>
              <a:t>men vi startar med </a:t>
            </a:r>
            <a:r>
              <a:rPr lang="nn-NO" sz="1200" b="1" kern="1200" baseline="0" dirty="0" smtClean="0">
                <a:solidFill>
                  <a:schemeClr val="tx1"/>
                </a:solidFill>
                <a:effectLst/>
                <a:latin typeface="+mn-lt"/>
                <a:ea typeface="ＭＳ Ｐゴシック" pitchFamily="34" charset="-128"/>
                <a:cs typeface="+mn-cs"/>
              </a:rPr>
              <a:t>«Digital agenda», som vart offentleggjort for eit år sidan. </a:t>
            </a:r>
            <a:endParaRPr lang="nn-NO" sz="1200" b="1" kern="1200" baseline="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baseline="0" dirty="0" smtClean="0">
                <a:solidFill>
                  <a:schemeClr val="tx1"/>
                </a:solidFill>
                <a:effectLst/>
                <a:latin typeface="+mn-lt"/>
                <a:ea typeface="ＭＳ Ｐゴシック" pitchFamily="34" charset="-128"/>
                <a:cs typeface="+mn-cs"/>
              </a:rPr>
              <a:t>Digital </a:t>
            </a:r>
            <a:r>
              <a:rPr lang="nn-NO" sz="1200" b="1" kern="1200" baseline="0" dirty="0" smtClean="0">
                <a:solidFill>
                  <a:schemeClr val="tx1"/>
                </a:solidFill>
                <a:effectLst/>
                <a:latin typeface="+mn-lt"/>
                <a:ea typeface="ＭＳ Ｐゴシック" pitchFamily="34" charset="-128"/>
                <a:cs typeface="+mn-cs"/>
              </a:rPr>
              <a:t>Agenda er ein stortingsmelding som viser korleis Norge kan </a:t>
            </a:r>
            <a:r>
              <a:rPr lang="nb-NO" sz="1200" b="1" kern="1200" baseline="0" dirty="0" smtClean="0">
                <a:solidFill>
                  <a:schemeClr val="tx1"/>
                </a:solidFill>
                <a:effectLst/>
                <a:latin typeface="+mn-lt"/>
                <a:ea typeface="ＭＳ Ｐゴシック" pitchFamily="34" charset="-128"/>
                <a:cs typeface="+mn-cs"/>
              </a:rPr>
              <a:t>utnytte </a:t>
            </a:r>
            <a:r>
              <a:rPr lang="nb-NO" sz="1200" b="1" kern="1200" baseline="0" dirty="0" err="1" smtClean="0">
                <a:solidFill>
                  <a:schemeClr val="tx1"/>
                </a:solidFill>
                <a:effectLst/>
                <a:latin typeface="+mn-lt"/>
                <a:ea typeface="ＭＳ Ｐゴシック" pitchFamily="34" charset="-128"/>
                <a:cs typeface="+mn-cs"/>
              </a:rPr>
              <a:t>muligheitene</a:t>
            </a:r>
            <a:r>
              <a:rPr lang="nb-NO" sz="1200" b="1" kern="1200" baseline="0" dirty="0" smtClean="0">
                <a:solidFill>
                  <a:schemeClr val="tx1"/>
                </a:solidFill>
                <a:effectLst/>
                <a:latin typeface="+mn-lt"/>
                <a:ea typeface="ＭＳ Ｐゴシック" pitchFamily="34" charset="-128"/>
                <a:cs typeface="+mn-cs"/>
              </a:rPr>
              <a:t> som </a:t>
            </a:r>
            <a:r>
              <a:rPr lang="nb-NO" sz="1200" b="1" kern="1200" baseline="0" dirty="0" smtClean="0">
                <a:solidFill>
                  <a:schemeClr val="tx1"/>
                </a:solidFill>
                <a:effectLst/>
                <a:latin typeface="+mn-lt"/>
                <a:ea typeface="ＭＳ Ｐゴシック" pitchFamily="34" charset="-128"/>
                <a:cs typeface="+mn-cs"/>
              </a:rPr>
              <a:t>IKT </a:t>
            </a:r>
            <a:r>
              <a:rPr lang="nb-NO" sz="1200" b="1" kern="1200" baseline="0" dirty="0" smtClean="0">
                <a:solidFill>
                  <a:schemeClr val="tx1"/>
                </a:solidFill>
                <a:effectLst/>
                <a:latin typeface="+mn-lt"/>
                <a:ea typeface="ＭＳ Ｐゴシック" pitchFamily="34" charset="-128"/>
                <a:cs typeface="+mn-cs"/>
              </a:rPr>
              <a:t>gir for verdiskaping og innovasjon.</a:t>
            </a:r>
            <a:endParaRPr lang="nn-NO" sz="1200" b="1" kern="1200" baseline="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n-NO" sz="1200" b="1" kern="1200" baseline="0" dirty="0" smtClean="0">
              <a:solidFill>
                <a:schemeClr val="tx1"/>
              </a:solidFill>
              <a:effectLst/>
              <a:latin typeface="+mn-lt"/>
              <a:ea typeface="ＭＳ Ｐゴシック" pitchFamily="34" charset="-128"/>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nn-NO" sz="1200" kern="1200" baseline="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n-NO" sz="1200" kern="1200" dirty="0" smtClean="0">
              <a:solidFill>
                <a:schemeClr val="tx1"/>
              </a:solidFill>
              <a:effectLst/>
              <a:latin typeface="+mn-lt"/>
              <a:ea typeface="ＭＳ Ｐゴシック" pitchFamily="34" charset="-128"/>
              <a:cs typeface="+mn-cs"/>
            </a:endParaRP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nn-NO" sz="1200" kern="1200" dirty="0" smtClean="0">
                <a:solidFill>
                  <a:schemeClr val="tx1"/>
                </a:solidFill>
                <a:effectLst/>
                <a:latin typeface="+mn-lt"/>
                <a:ea typeface="ＭＳ Ｐゴシック" pitchFamily="34" charset="-128"/>
                <a:cs typeface="+mn-cs"/>
              </a:rPr>
              <a:t>(gå til neste</a:t>
            </a:r>
            <a:r>
              <a:rPr lang="nn-NO" sz="1200" kern="1200" baseline="0" dirty="0" smtClean="0">
                <a:solidFill>
                  <a:schemeClr val="tx1"/>
                </a:solidFill>
                <a:effectLst/>
                <a:latin typeface="+mn-lt"/>
                <a:ea typeface="ＭＳ Ｐゴシック" pitchFamily="34" charset="-128"/>
                <a:cs typeface="+mn-cs"/>
              </a:rPr>
              <a:t> foil, der går vi meir i detalj)</a:t>
            </a:r>
            <a:endParaRPr lang="nn-NO" sz="1200" kern="1200" dirty="0" smtClean="0">
              <a:solidFill>
                <a:schemeClr val="tx1"/>
              </a:solidFill>
              <a:effectLst/>
              <a:latin typeface="+mn-lt"/>
              <a:ea typeface="ＭＳ Ｐゴシック" pitchFamily="34" charset="-128"/>
              <a:cs typeface="+mn-cs"/>
            </a:endParaRPr>
          </a:p>
          <a:p>
            <a:endParaRPr lang="nb-NO"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nn-NO" sz="1200" kern="1200" dirty="0" smtClean="0">
              <a:solidFill>
                <a:schemeClr val="tx1"/>
              </a:solidFill>
              <a:effectLst/>
              <a:latin typeface="+mn-lt"/>
              <a:ea typeface="ＭＳ Ｐゴシック" pitchFamily="34" charset="-128"/>
              <a:cs typeface="+mn-cs"/>
            </a:endParaRPr>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3</a:t>
            </a:fld>
            <a:endParaRPr lang="nb-NO"/>
          </a:p>
        </p:txBody>
      </p:sp>
    </p:spTree>
    <p:extLst>
      <p:ext uri="{BB962C8B-B14F-4D97-AF65-F5344CB8AC3E}">
        <p14:creationId xmlns:p14="http://schemas.microsoft.com/office/powerpoint/2010/main" val="22248643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endParaRPr lang="nb-NO" b="1" baseline="0" dirty="0" smtClean="0"/>
          </a:p>
          <a:p>
            <a:pPr marL="171450" indent="-171450">
              <a:buFont typeface="Arial" panose="020B0604020202020204" pitchFamily="34" charset="0"/>
              <a:buChar char="•"/>
            </a:pPr>
            <a:r>
              <a:rPr lang="nb-NO" b="1" baseline="0" dirty="0" smtClean="0"/>
              <a:t>I 2009 la regjeringen fram handlingsplanen Norge Universelt utformet 2025. </a:t>
            </a:r>
          </a:p>
          <a:p>
            <a:pPr marL="171450" indent="-171450">
              <a:buFont typeface="Arial" panose="020B0604020202020204" pitchFamily="34" charset="0"/>
              <a:buChar char="•"/>
            </a:pPr>
            <a:r>
              <a:rPr lang="nb-NO" b="1" baseline="0" dirty="0" smtClean="0"/>
              <a:t>Visjonen er at Norge skal </a:t>
            </a:r>
            <a:r>
              <a:rPr lang="nb-NO" b="1" baseline="0" dirty="0" err="1" smtClean="0"/>
              <a:t>vera</a:t>
            </a:r>
            <a:r>
              <a:rPr lang="nb-NO" b="1" baseline="0" dirty="0" smtClean="0"/>
              <a:t> universelt utforma </a:t>
            </a:r>
            <a:r>
              <a:rPr lang="nb-NO" b="1" baseline="0" dirty="0" err="1" smtClean="0"/>
              <a:t>innan</a:t>
            </a:r>
            <a:r>
              <a:rPr lang="nb-NO" b="1" baseline="0" dirty="0" smtClean="0"/>
              <a:t> 2025.</a:t>
            </a:r>
          </a:p>
          <a:p>
            <a:pPr marL="171450" indent="-171450">
              <a:buFont typeface="Arial" panose="020B0604020202020204" pitchFamily="34" charset="0"/>
              <a:buChar char="•"/>
            </a:pPr>
            <a:r>
              <a:rPr lang="nb-NO" b="1" baseline="0" dirty="0" smtClean="0"/>
              <a:t> Ambisiøs målsetning, men bør </a:t>
            </a:r>
            <a:r>
              <a:rPr lang="nb-NO" b="1" baseline="0" dirty="0" err="1" smtClean="0"/>
              <a:t>vere</a:t>
            </a:r>
            <a:r>
              <a:rPr lang="nb-NO" b="1" baseline="0" dirty="0" smtClean="0"/>
              <a:t> mulig å nå</a:t>
            </a:r>
          </a:p>
          <a:p>
            <a:pPr marL="171450" indent="-171450">
              <a:buFont typeface="Arial" panose="020B0604020202020204" pitchFamily="34" charset="0"/>
              <a:buChar char="•"/>
            </a:pPr>
            <a:endParaRPr lang="nb-NO" b="1" baseline="0" dirty="0" smtClean="0"/>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b="1" baseline="0" dirty="0" err="1" smtClean="0"/>
              <a:t>Eg</a:t>
            </a:r>
            <a:r>
              <a:rPr lang="nb-NO" b="1" baseline="0" dirty="0" smtClean="0"/>
              <a:t> tek med </a:t>
            </a:r>
            <a:r>
              <a:rPr lang="nb-NO" b="1" baseline="0" dirty="0" err="1" smtClean="0"/>
              <a:t>eit</a:t>
            </a:r>
            <a:r>
              <a:rPr lang="nb-NO" b="1" baseline="0" dirty="0" smtClean="0"/>
              <a:t> sitat </a:t>
            </a:r>
            <a:r>
              <a:rPr lang="nb-NO" b="1" baseline="0" dirty="0" err="1" smtClean="0"/>
              <a:t>frå</a:t>
            </a:r>
            <a:r>
              <a:rPr lang="nb-NO" b="1" baseline="0" dirty="0" smtClean="0"/>
              <a:t> </a:t>
            </a:r>
            <a:r>
              <a:rPr lang="nb-NO" b="1" baseline="0" dirty="0" err="1" smtClean="0"/>
              <a:t>dåverande</a:t>
            </a:r>
            <a:r>
              <a:rPr lang="nb-NO" b="1" baseline="0" dirty="0" smtClean="0"/>
              <a:t> barne- og likestillingsminister Anniken Huitfeldt. »</a:t>
            </a:r>
            <a:endParaRPr lang="nb-NO" b="1" dirty="0" smtClean="0"/>
          </a:p>
          <a:p>
            <a:pPr marL="171450" indent="-171450">
              <a:buFont typeface="Arial" panose="020B0604020202020204" pitchFamily="34" charset="0"/>
              <a:buChar char="•"/>
            </a:pPr>
            <a:endParaRPr lang="nb-NO" b="1" baseline="0" dirty="0" smtClean="0"/>
          </a:p>
          <a:p>
            <a:pPr marL="171450" indent="-171450">
              <a:buFont typeface="Arial" panose="020B0604020202020204" pitchFamily="34" charset="0"/>
              <a:buChar char="•"/>
            </a:pPr>
            <a:r>
              <a:rPr lang="nb-NO" b="1" baseline="0" dirty="0" smtClean="0"/>
              <a:t> «Norge er verdensledende på likestilling mellom kvinner og menn. Nå skal vi bli best på likestilling for personer med nedsatt funksjonsevne. Vi bruker strategien universell utforming som medfører samfunnskvaliteter som er positive for alle innbyggere og for Norge som samfunn»</a:t>
            </a:r>
            <a:endParaRPr lang="nb-NO" b="1"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30</a:t>
            </a:fld>
            <a:endParaRPr lang="nb-NO"/>
          </a:p>
        </p:txBody>
      </p:sp>
    </p:spTree>
    <p:extLst>
      <p:ext uri="{BB962C8B-B14F-4D97-AF65-F5344CB8AC3E}">
        <p14:creationId xmlns:p14="http://schemas.microsoft.com/office/powerpoint/2010/main" val="3765531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p:spPr>
      </p:sp>
      <p:sp>
        <p:nvSpPr>
          <p:cNvPr id="21507" name="Rectangle 3"/>
          <p:cNvSpPr>
            <a:spLocks noGrp="1"/>
          </p:cNvSpPr>
          <p:nvPr>
            <p:ph type="body" idx="1"/>
          </p:nvPr>
        </p:nvSpPr>
        <p:spPr bwMode="auto">
          <a:noFill/>
        </p:spPr>
        <p:txBody>
          <a:bodyPr/>
          <a:lstStyle/>
          <a:p>
            <a:pPr marL="171450" indent="-171450" eaLnBrk="1" hangingPunct="1">
              <a:buFont typeface="Arial" panose="020B0604020202020204" pitchFamily="34" charset="0"/>
              <a:buChar char="•"/>
            </a:pPr>
            <a:r>
              <a:rPr lang="en-US" b="1" dirty="0" err="1" smtClean="0"/>
              <a:t>Så</a:t>
            </a:r>
            <a:r>
              <a:rPr lang="en-US" b="1" dirty="0" smtClean="0"/>
              <a:t> </a:t>
            </a:r>
            <a:r>
              <a:rPr lang="en-US" b="1" dirty="0" err="1" smtClean="0"/>
              <a:t>kanskje</a:t>
            </a:r>
            <a:r>
              <a:rPr lang="en-US" b="1" dirty="0" smtClean="0"/>
              <a:t> </a:t>
            </a:r>
            <a:r>
              <a:rPr lang="en-US" b="1" dirty="0" err="1" smtClean="0"/>
              <a:t>vil</a:t>
            </a:r>
            <a:r>
              <a:rPr lang="en-US" b="1" dirty="0" smtClean="0"/>
              <a:t> </a:t>
            </a:r>
            <a:r>
              <a:rPr lang="en-US" b="1" dirty="0" err="1" smtClean="0"/>
              <a:t>det</a:t>
            </a:r>
            <a:r>
              <a:rPr lang="en-US" b="1" dirty="0" smtClean="0"/>
              <a:t> </a:t>
            </a:r>
            <a:r>
              <a:rPr lang="en-US" b="1" dirty="0" err="1" smtClean="0"/>
              <a:t>etterkvart</a:t>
            </a:r>
            <a:r>
              <a:rPr lang="en-US" b="1" dirty="0" smtClean="0"/>
              <a:t> </a:t>
            </a:r>
            <a:r>
              <a:rPr lang="en-US" b="1" dirty="0" err="1" smtClean="0"/>
              <a:t>bli</a:t>
            </a:r>
            <a:r>
              <a:rPr lang="en-US" b="1" dirty="0" smtClean="0"/>
              <a:t> </a:t>
            </a:r>
            <a:r>
              <a:rPr lang="en-US" b="1" dirty="0" err="1" smtClean="0"/>
              <a:t>mindre</a:t>
            </a:r>
            <a:r>
              <a:rPr lang="en-US" b="1" baseline="0" dirty="0" smtClean="0"/>
              <a:t> </a:t>
            </a:r>
            <a:r>
              <a:rPr lang="en-US" b="1" baseline="0" dirty="0" err="1" smtClean="0"/>
              <a:t>behov</a:t>
            </a:r>
            <a:r>
              <a:rPr lang="en-US" b="1" baseline="0" dirty="0" smtClean="0"/>
              <a:t> for </a:t>
            </a:r>
            <a:r>
              <a:rPr lang="en-US" b="1" dirty="0" err="1" smtClean="0"/>
              <a:t>dette</a:t>
            </a:r>
            <a:r>
              <a:rPr lang="en-US" b="1" baseline="0" dirty="0" smtClean="0"/>
              <a:t> </a:t>
            </a:r>
            <a:r>
              <a:rPr lang="en-US" b="1" baseline="0" dirty="0" err="1" smtClean="0"/>
              <a:t>varslingsskiltet</a:t>
            </a:r>
            <a:r>
              <a:rPr lang="en-US" b="1" baseline="0" dirty="0" smtClean="0"/>
              <a:t> </a:t>
            </a:r>
            <a:r>
              <a:rPr lang="en-US" b="1" baseline="0" dirty="0" err="1" smtClean="0"/>
              <a:t>og</a:t>
            </a:r>
            <a:r>
              <a:rPr lang="en-US" b="1" baseline="0" dirty="0" smtClean="0"/>
              <a:t> vi </a:t>
            </a:r>
            <a:r>
              <a:rPr lang="en-US" b="1" baseline="0" dirty="0" err="1" smtClean="0"/>
              <a:t>får</a:t>
            </a:r>
            <a:r>
              <a:rPr lang="en-US" b="1" baseline="0" dirty="0" smtClean="0"/>
              <a:t> </a:t>
            </a:r>
            <a:r>
              <a:rPr lang="en-US" b="1" baseline="0" dirty="0" err="1" smtClean="0"/>
              <a:t>e</a:t>
            </a:r>
            <a:r>
              <a:rPr lang="en-US" b="1" dirty="0" err="1" smtClean="0"/>
              <a:t>it</a:t>
            </a:r>
            <a:r>
              <a:rPr lang="en-US" b="1" dirty="0" smtClean="0"/>
              <a:t> </a:t>
            </a:r>
            <a:r>
              <a:rPr lang="en-US" b="1" dirty="0" err="1" smtClean="0"/>
              <a:t>samfunn</a:t>
            </a:r>
            <a:r>
              <a:rPr lang="en-US" b="1" dirty="0" smtClean="0"/>
              <a:t> </a:t>
            </a:r>
            <a:r>
              <a:rPr lang="en-US" b="1" dirty="0" err="1" smtClean="0"/>
              <a:t>utan</a:t>
            </a:r>
            <a:r>
              <a:rPr lang="en-US" b="1" dirty="0" smtClean="0"/>
              <a:t> </a:t>
            </a:r>
            <a:r>
              <a:rPr lang="en-US" b="1" dirty="0" err="1" smtClean="0"/>
              <a:t>digitale</a:t>
            </a:r>
            <a:r>
              <a:rPr lang="en-US" b="1" dirty="0" smtClean="0"/>
              <a:t> </a:t>
            </a:r>
            <a:r>
              <a:rPr lang="en-US" b="1" dirty="0" err="1" smtClean="0"/>
              <a:t>barrierar</a:t>
            </a:r>
            <a:r>
              <a:rPr lang="en-US" b="1" dirty="0" smtClean="0"/>
              <a:t>.</a:t>
            </a:r>
          </a:p>
          <a:p>
            <a:pPr marL="171450" indent="-171450" eaLnBrk="1" hangingPunct="1">
              <a:buFont typeface="Arial" panose="020B0604020202020204" pitchFamily="34" charset="0"/>
              <a:buChar char="•"/>
            </a:pPr>
            <a:r>
              <a:rPr lang="en-US" b="1" dirty="0" err="1" smtClean="0"/>
              <a:t>Det</a:t>
            </a:r>
            <a:r>
              <a:rPr lang="en-US" b="1" dirty="0" smtClean="0"/>
              <a:t> </a:t>
            </a:r>
            <a:r>
              <a:rPr lang="en-US" b="1" dirty="0" err="1" smtClean="0"/>
              <a:t>jobbar</a:t>
            </a:r>
            <a:r>
              <a:rPr lang="en-US" b="1" dirty="0" smtClean="0"/>
              <a:t> vi for!</a:t>
            </a:r>
          </a:p>
          <a:p>
            <a:pPr marL="171450" indent="-171450" eaLnBrk="1" hangingPunct="1">
              <a:buFont typeface="Arial" panose="020B0604020202020204" pitchFamily="34" charset="0"/>
              <a:buChar char="•"/>
            </a:pPr>
            <a:endParaRPr lang="en-US" b="1"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smtClean="0"/>
          </a:p>
          <a:p>
            <a:pPr marL="171450" indent="-171450">
              <a:buFont typeface="Arial" panose="020B0604020202020204" pitchFamily="34" charset="0"/>
              <a:buChar char="•"/>
            </a:pPr>
            <a:r>
              <a:rPr lang="nb-NO" b="1" dirty="0" smtClean="0"/>
              <a:t>ta gjerne kontakt på epost </a:t>
            </a:r>
            <a:r>
              <a:rPr lang="nb-NO" b="1" dirty="0" err="1" smtClean="0"/>
              <a:t>uu</a:t>
            </a:r>
            <a:r>
              <a:rPr lang="nb-NO" b="1" dirty="0" smtClean="0"/>
              <a:t> alfakrøll </a:t>
            </a:r>
            <a:r>
              <a:rPr lang="nb-NO" b="1" dirty="0" err="1" smtClean="0"/>
              <a:t>difi</a:t>
            </a:r>
            <a:r>
              <a:rPr lang="nb-NO" b="1" dirty="0" smtClean="0"/>
              <a:t> punktum </a:t>
            </a:r>
            <a:r>
              <a:rPr lang="nb-NO" b="1" dirty="0" err="1" smtClean="0"/>
              <a:t>no</a:t>
            </a:r>
            <a:r>
              <a:rPr lang="nb-NO" b="1" dirty="0" smtClean="0"/>
              <a:t>, </a:t>
            </a:r>
          </a:p>
          <a:p>
            <a:pPr marL="171450" indent="-171450">
              <a:buFont typeface="Arial" panose="020B0604020202020204" pitchFamily="34" charset="0"/>
              <a:buChar char="•"/>
            </a:pPr>
            <a:endParaRPr lang="nb-NO" b="1" dirty="0" smtClean="0"/>
          </a:p>
          <a:p>
            <a:pPr marL="171450" indent="-171450">
              <a:buFont typeface="Arial" panose="020B0604020202020204" pitchFamily="34" charset="0"/>
              <a:buChar char="•"/>
            </a:pPr>
            <a:r>
              <a:rPr lang="nb-NO" b="1" dirty="0" smtClean="0"/>
              <a:t>sjå nettsida</a:t>
            </a:r>
            <a:r>
              <a:rPr lang="nb-NO" b="1" baseline="0" dirty="0" smtClean="0"/>
              <a:t> til tilsynet på </a:t>
            </a:r>
            <a:r>
              <a:rPr lang="nb-NO" b="1" baseline="0" dirty="0" err="1" smtClean="0"/>
              <a:t>uu</a:t>
            </a:r>
            <a:r>
              <a:rPr lang="nb-NO" b="1" baseline="0" dirty="0" smtClean="0"/>
              <a:t> punktum </a:t>
            </a:r>
            <a:r>
              <a:rPr lang="nb-NO" b="1" baseline="0" dirty="0" err="1" smtClean="0"/>
              <a:t>difi</a:t>
            </a:r>
            <a:r>
              <a:rPr lang="nb-NO" b="1" baseline="0" dirty="0" smtClean="0"/>
              <a:t> punktum </a:t>
            </a:r>
            <a:r>
              <a:rPr lang="nb-NO" b="1" baseline="0" dirty="0" err="1" smtClean="0"/>
              <a:t>no</a:t>
            </a:r>
            <a:r>
              <a:rPr lang="nb-NO" b="1" baseline="0" dirty="0" smtClean="0"/>
              <a:t> </a:t>
            </a:r>
          </a:p>
          <a:p>
            <a:pPr marL="171450" indent="-171450">
              <a:buFont typeface="Arial" panose="020B0604020202020204" pitchFamily="34" charset="0"/>
              <a:buChar char="•"/>
            </a:pPr>
            <a:endParaRPr lang="nb-NO" b="1" baseline="0" dirty="0" smtClean="0"/>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b="1" baseline="0" dirty="0" smtClean="0"/>
              <a:t>og følg oss på </a:t>
            </a:r>
            <a:r>
              <a:rPr lang="nb-NO" b="1" baseline="0" dirty="0" err="1" smtClean="0"/>
              <a:t>Twitter</a:t>
            </a:r>
            <a:r>
              <a:rPr lang="nb-NO" b="1" baseline="0" dirty="0" smtClean="0"/>
              <a:t> på alfakrøll </a:t>
            </a:r>
            <a:r>
              <a:rPr lang="nb-NO" b="1" baseline="0" dirty="0" err="1" smtClean="0"/>
              <a:t>uudifi</a:t>
            </a:r>
            <a:r>
              <a:rPr lang="nb-NO" b="1" baseline="0" dirty="0" smtClean="0"/>
              <a:t>.</a:t>
            </a:r>
            <a:r>
              <a:rPr lang="nb-NO" b="1" dirty="0" smtClean="0"/>
              <a:t>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b-NO" b="1" dirty="0" smtClean="0"/>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b="1" dirty="0" smtClean="0"/>
              <a:t>Vi er her</a:t>
            </a:r>
            <a:r>
              <a:rPr lang="nb-NO" b="1" baseline="0" dirty="0" smtClean="0"/>
              <a:t> gjennom heile konferansen – kom gjerne å snakk med oss!</a:t>
            </a:r>
            <a:endParaRPr lang="nb-NO" b="1" dirty="0" smtClean="0"/>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b-NO" b="1" dirty="0" smtClean="0"/>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b="1" dirty="0" smtClean="0"/>
              <a:t>Takk for meg! </a:t>
            </a:r>
          </a:p>
        </p:txBody>
      </p:sp>
      <p:sp>
        <p:nvSpPr>
          <p:cNvPr id="4" name="Plassholder for lysbildenummer 3"/>
          <p:cNvSpPr>
            <a:spLocks noGrp="1"/>
          </p:cNvSpPr>
          <p:nvPr>
            <p:ph type="sldNum" sz="quarter" idx="10"/>
          </p:nvPr>
        </p:nvSpPr>
        <p:spPr/>
        <p:txBody>
          <a:bodyPr/>
          <a:lstStyle/>
          <a:p>
            <a:fld id="{BB2D9F30-BE86-4E31-A4D2-52D65D10ADE3}" type="slidenum">
              <a:rPr lang="nb-NO" smtClean="0">
                <a:solidFill>
                  <a:prstClr val="black"/>
                </a:solidFill>
              </a:rPr>
              <a:pPr/>
              <a:t>32</a:t>
            </a:fld>
            <a:endParaRPr lang="nb-NO">
              <a:solidFill>
                <a:prstClr val="black"/>
              </a:solidFill>
            </a:endParaRPr>
          </a:p>
        </p:txBody>
      </p:sp>
    </p:spTree>
    <p:extLst>
      <p:ext uri="{BB962C8B-B14F-4D97-AF65-F5344CB8AC3E}">
        <p14:creationId xmlns:p14="http://schemas.microsoft.com/office/powerpoint/2010/main" val="2795604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TextEdit="1"/>
          </p:cNvSpPr>
          <p:nvPr>
            <p:ph type="sldImg"/>
          </p:nvPr>
        </p:nvSpPr>
        <p:spPr bwMode="auto">
          <a:noFill/>
          <a:ln>
            <a:solidFill>
              <a:srgbClr val="000000"/>
            </a:solidFill>
            <a:miter lim="800000"/>
            <a:headEnd/>
            <a:tailEnd/>
          </a:ln>
        </p:spPr>
      </p:sp>
      <p:sp>
        <p:nvSpPr>
          <p:cNvPr id="23555" name="Rectangle 3"/>
          <p:cNvSpPr>
            <a:spLocks noGrp="1"/>
          </p:cNvSpPr>
          <p:nvPr>
            <p:ph type="body" idx="1"/>
          </p:nvPr>
        </p:nvSpPr>
        <p:spPr bwMode="auto">
          <a:noFill/>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p:spPr>
      </p:sp>
      <p:sp>
        <p:nvSpPr>
          <p:cNvPr id="21507" name="Rectangle 3"/>
          <p:cNvSpPr>
            <a:spLocks noGrp="1"/>
          </p:cNvSpPr>
          <p:nvPr>
            <p:ph type="body" idx="1"/>
          </p:nvPr>
        </p:nvSpPr>
        <p:spPr bwMode="auto">
          <a:noFill/>
        </p:spPr>
        <p:txBody>
          <a:bodyPr/>
          <a:lstStyle/>
          <a:p>
            <a:pPr marL="171450" indent="-171450" eaLnBrk="1" hangingPunct="1">
              <a:buFont typeface="Arial" panose="020B0604020202020204" pitchFamily="34" charset="0"/>
              <a:buChar char="•"/>
            </a:pPr>
            <a:endParaRPr lang="en-US" b="1" baseline="0" dirty="0" smtClean="0"/>
          </a:p>
          <a:p>
            <a:pPr marL="171450" indent="-171450" eaLnBrk="1" hangingPunct="1">
              <a:buFont typeface="Arial" panose="020B0604020202020204" pitchFamily="34" charset="0"/>
              <a:buChar char="•"/>
            </a:pPr>
            <a:r>
              <a:rPr lang="en-US" b="1" baseline="0" dirty="0" smtClean="0"/>
              <a:t> </a:t>
            </a:r>
            <a:r>
              <a:rPr lang="en-US" b="1" baseline="0" dirty="0" err="1" smtClean="0"/>
              <a:t>Norge</a:t>
            </a:r>
            <a:r>
              <a:rPr lang="en-US" b="1" baseline="0" dirty="0" smtClean="0"/>
              <a:t> </a:t>
            </a:r>
            <a:r>
              <a:rPr lang="en-US" b="1" baseline="0" dirty="0" err="1" smtClean="0"/>
              <a:t>kan</a:t>
            </a:r>
            <a:r>
              <a:rPr lang="en-US" b="1" baseline="0" dirty="0" smtClean="0"/>
              <a:t> man </a:t>
            </a:r>
            <a:r>
              <a:rPr lang="en-US" b="1" baseline="0" dirty="0" err="1" smtClean="0"/>
              <a:t>frivillig</a:t>
            </a:r>
            <a:r>
              <a:rPr lang="en-US" b="1" baseline="0" dirty="0" smtClean="0"/>
              <a:t> </a:t>
            </a:r>
            <a:r>
              <a:rPr lang="en-US" b="1" baseline="0" dirty="0" err="1" smtClean="0"/>
              <a:t>registrere</a:t>
            </a:r>
            <a:r>
              <a:rPr lang="en-US" b="1" baseline="0" dirty="0" smtClean="0"/>
              <a:t> </a:t>
            </a:r>
            <a:r>
              <a:rPr lang="en-US" b="1" baseline="0" dirty="0" err="1" smtClean="0"/>
              <a:t>seg</a:t>
            </a:r>
            <a:r>
              <a:rPr lang="en-US" b="1" baseline="0" dirty="0" smtClean="0"/>
              <a:t> </a:t>
            </a:r>
            <a:r>
              <a:rPr lang="en-US" b="1" baseline="0" dirty="0" err="1" smtClean="0"/>
              <a:t>som</a:t>
            </a:r>
            <a:r>
              <a:rPr lang="en-US" b="1" baseline="0" dirty="0" smtClean="0"/>
              <a:t> e-</a:t>
            </a:r>
            <a:r>
              <a:rPr lang="en-US" b="1" baseline="0" dirty="0" err="1" smtClean="0"/>
              <a:t>brukar</a:t>
            </a:r>
            <a:r>
              <a:rPr lang="en-US" b="1" baseline="0" dirty="0" smtClean="0"/>
              <a:t>,</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dirty="0" err="1" smtClean="0"/>
              <a:t>Og</a:t>
            </a:r>
            <a:r>
              <a:rPr lang="en-US" b="1" baseline="0" dirty="0" smtClean="0"/>
              <a:t> </a:t>
            </a:r>
            <a:r>
              <a:rPr lang="en-US" b="1" baseline="0" dirty="0" err="1" smtClean="0"/>
              <a:t>då</a:t>
            </a:r>
            <a:r>
              <a:rPr lang="en-US" b="1" baseline="0" dirty="0" smtClean="0"/>
              <a:t> </a:t>
            </a:r>
            <a:r>
              <a:rPr lang="en-US" b="1" baseline="0" dirty="0" err="1" smtClean="0"/>
              <a:t>kan</a:t>
            </a:r>
            <a:r>
              <a:rPr lang="en-US" b="1" baseline="0" dirty="0" smtClean="0"/>
              <a:t> man </a:t>
            </a:r>
            <a:r>
              <a:rPr lang="en-US" b="1" baseline="0" dirty="0" err="1" smtClean="0"/>
              <a:t>blant</a:t>
            </a:r>
            <a:r>
              <a:rPr lang="en-US" b="1" baseline="0" dirty="0" smtClean="0"/>
              <a:t> </a:t>
            </a:r>
            <a:r>
              <a:rPr lang="en-US" b="1" baseline="0" dirty="0" err="1" smtClean="0"/>
              <a:t>anna</a:t>
            </a:r>
            <a:r>
              <a:rPr lang="en-US" b="1" baseline="0" dirty="0" smtClean="0"/>
              <a:t> å </a:t>
            </a:r>
            <a:r>
              <a:rPr lang="en-US" b="1" baseline="0" dirty="0" err="1" smtClean="0"/>
              <a:t>motta</a:t>
            </a:r>
            <a:r>
              <a:rPr lang="en-US" b="1" baseline="0" dirty="0" smtClean="0"/>
              <a:t> </a:t>
            </a:r>
            <a:r>
              <a:rPr lang="en-US" b="1" baseline="0" dirty="0" err="1" smtClean="0"/>
              <a:t>sjølvmelding</a:t>
            </a:r>
            <a:r>
              <a:rPr lang="en-US" b="1" baseline="0" dirty="0" smtClean="0"/>
              <a:t> </a:t>
            </a:r>
            <a:r>
              <a:rPr lang="en-US" b="1" baseline="0" dirty="0" err="1" smtClean="0"/>
              <a:t>elektronisk</a:t>
            </a:r>
            <a:r>
              <a:rPr lang="en-US" b="1" baseline="0" dirty="0" smtClean="0"/>
              <a:t> </a:t>
            </a:r>
            <a:r>
              <a:rPr lang="en-US" b="1" baseline="0" dirty="0" err="1" smtClean="0"/>
              <a:t>i</a:t>
            </a:r>
            <a:r>
              <a:rPr lang="en-US" b="1" baseline="0" dirty="0" smtClean="0"/>
              <a:t> </a:t>
            </a:r>
            <a:r>
              <a:rPr lang="en-US" b="1" baseline="0" dirty="0" err="1" smtClean="0"/>
              <a:t>staden</a:t>
            </a:r>
            <a:r>
              <a:rPr lang="en-US" b="1" baseline="0" dirty="0" smtClean="0"/>
              <a:t> for </a:t>
            </a:r>
            <a:r>
              <a:rPr lang="en-US" b="1" baseline="0" dirty="0" err="1" smtClean="0"/>
              <a:t>papir</a:t>
            </a:r>
            <a:r>
              <a:rPr lang="en-US" b="1" baseline="0" dirty="0" smtClean="0"/>
              <a:t>.</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b="1" baseline="0" dirty="0" smtClean="0"/>
          </a:p>
          <a:p>
            <a:pPr marL="171450" indent="-171450" eaLnBrk="1" hangingPunct="1">
              <a:buFont typeface="Arial" panose="020B0604020202020204" pitchFamily="34" charset="0"/>
              <a:buChar char="•"/>
            </a:pPr>
            <a:r>
              <a:rPr lang="en-US" b="1" baseline="0" dirty="0" smtClean="0"/>
              <a:t>Per </a:t>
            </a:r>
            <a:r>
              <a:rPr lang="en-US" b="1" baseline="0" dirty="0" err="1" smtClean="0"/>
              <a:t>i</a:t>
            </a:r>
            <a:r>
              <a:rPr lang="en-US" b="1" baseline="0" dirty="0" smtClean="0"/>
              <a:t> dag </a:t>
            </a:r>
            <a:r>
              <a:rPr lang="en-US" b="1" baseline="0" dirty="0" err="1" smtClean="0"/>
              <a:t>har</a:t>
            </a:r>
            <a:r>
              <a:rPr lang="en-US" b="1" baseline="0" dirty="0" smtClean="0"/>
              <a:t> 1 </a:t>
            </a:r>
            <a:r>
              <a:rPr lang="en-US" b="1" baseline="0" dirty="0" err="1" smtClean="0"/>
              <a:t>av</a:t>
            </a:r>
            <a:r>
              <a:rPr lang="en-US" b="1" baseline="0" dirty="0" smtClean="0"/>
              <a:t> 4 </a:t>
            </a:r>
            <a:r>
              <a:rPr lang="en-US" b="1" baseline="0" dirty="0" err="1" smtClean="0"/>
              <a:t>av</a:t>
            </a:r>
            <a:r>
              <a:rPr lang="en-US" b="1" baseline="0" dirty="0" smtClean="0"/>
              <a:t> </a:t>
            </a:r>
            <a:r>
              <a:rPr lang="en-US" b="1" baseline="0" dirty="0" err="1" smtClean="0"/>
              <a:t>alle</a:t>
            </a:r>
            <a:r>
              <a:rPr lang="en-US" b="1" baseline="0" dirty="0" smtClean="0"/>
              <a:t> over 15 </a:t>
            </a:r>
            <a:r>
              <a:rPr lang="en-US" b="1" baseline="0" dirty="0" err="1" smtClean="0"/>
              <a:t>år</a:t>
            </a:r>
            <a:r>
              <a:rPr lang="en-US" b="1" baseline="0" dirty="0" smtClean="0"/>
              <a:t> </a:t>
            </a:r>
            <a:r>
              <a:rPr lang="en-US" b="1" baseline="0" dirty="0" err="1" smtClean="0"/>
              <a:t>registrert</a:t>
            </a:r>
            <a:r>
              <a:rPr lang="en-US" b="1" baseline="0" dirty="0" smtClean="0"/>
              <a:t> </a:t>
            </a:r>
            <a:r>
              <a:rPr lang="en-US" b="1" baseline="0" dirty="0" err="1" smtClean="0"/>
              <a:t>seg</a:t>
            </a:r>
            <a:r>
              <a:rPr lang="en-US" b="1" baseline="0" dirty="0" smtClean="0"/>
              <a:t> </a:t>
            </a:r>
            <a:r>
              <a:rPr lang="en-US" b="1" baseline="0" dirty="0" err="1" smtClean="0"/>
              <a:t>frivillig</a:t>
            </a:r>
            <a:r>
              <a:rPr lang="en-US" b="1" baseline="0" dirty="0" smtClean="0"/>
              <a:t> </a:t>
            </a:r>
            <a:r>
              <a:rPr lang="en-US" b="1" baseline="0" dirty="0" err="1" smtClean="0"/>
              <a:t>som</a:t>
            </a:r>
            <a:r>
              <a:rPr lang="en-US" b="1" baseline="0" dirty="0" smtClean="0"/>
              <a:t> e-</a:t>
            </a:r>
            <a:r>
              <a:rPr lang="en-US" b="1" baseline="0" dirty="0" err="1" smtClean="0"/>
              <a:t>brukar</a:t>
            </a:r>
            <a:r>
              <a:rPr lang="en-US" b="1" baseline="0" dirty="0" smtClean="0"/>
              <a:t>: </a:t>
            </a:r>
            <a:r>
              <a:rPr lang="en-US" b="1" baseline="0" dirty="0" err="1" smtClean="0"/>
              <a:t>det</a:t>
            </a:r>
            <a:r>
              <a:rPr lang="en-US" b="1" baseline="0" dirty="0" smtClean="0"/>
              <a:t> </a:t>
            </a:r>
            <a:r>
              <a:rPr lang="en-US" b="1" baseline="0" dirty="0" err="1" smtClean="0"/>
              <a:t>er</a:t>
            </a:r>
            <a:r>
              <a:rPr lang="en-US" b="1" baseline="0" dirty="0" smtClean="0"/>
              <a:t> 1 million e-</a:t>
            </a:r>
            <a:r>
              <a:rPr lang="en-US" b="1" baseline="0" dirty="0" err="1" smtClean="0"/>
              <a:t>brukarar</a:t>
            </a:r>
            <a:r>
              <a:rPr lang="en-US" b="1" baseline="0" dirty="0" smtClean="0"/>
              <a:t>.</a:t>
            </a:r>
          </a:p>
          <a:p>
            <a:pPr marL="171450" indent="-171450" eaLnBrk="1" hangingPunct="1">
              <a:buFont typeface="Arial" panose="020B0604020202020204" pitchFamily="34" charset="0"/>
              <a:buChar char="•"/>
            </a:pPr>
            <a:endParaRPr lang="en-US" b="1" baseline="0" dirty="0" smtClean="0"/>
          </a:p>
          <a:p>
            <a:pPr marL="171450" indent="-171450" eaLnBrk="1" hangingPunct="1">
              <a:buFont typeface="Arial" panose="020B0604020202020204" pitchFamily="34" charset="0"/>
              <a:buChar char="•"/>
            </a:pPr>
            <a:r>
              <a:rPr lang="en-US" b="1" baseline="0" dirty="0" err="1" smtClean="0"/>
              <a:t>Og</a:t>
            </a:r>
            <a:r>
              <a:rPr lang="en-US" b="1" baseline="0" dirty="0" smtClean="0"/>
              <a:t> </a:t>
            </a:r>
            <a:r>
              <a:rPr lang="en-US" b="1" baseline="0" dirty="0" err="1" smtClean="0"/>
              <a:t>i</a:t>
            </a:r>
            <a:r>
              <a:rPr lang="en-US" b="1" baseline="0" dirty="0" smtClean="0"/>
              <a:t> </a:t>
            </a:r>
            <a:r>
              <a:rPr lang="en-US" b="1" baseline="0" dirty="0" err="1" smtClean="0"/>
              <a:t>år</a:t>
            </a:r>
            <a:r>
              <a:rPr lang="en-US" b="1" baseline="0" dirty="0" smtClean="0"/>
              <a:t> </a:t>
            </a:r>
            <a:r>
              <a:rPr lang="en-US" b="1" baseline="0" dirty="0" err="1" smtClean="0"/>
              <a:t>kom</a:t>
            </a:r>
            <a:r>
              <a:rPr lang="en-US" b="1" baseline="0" dirty="0" smtClean="0"/>
              <a:t> </a:t>
            </a:r>
            <a:r>
              <a:rPr lang="en-US" b="1" baseline="0" dirty="0" err="1" smtClean="0"/>
              <a:t>ei</a:t>
            </a:r>
            <a:r>
              <a:rPr lang="en-US" b="1" baseline="0" dirty="0" smtClean="0"/>
              <a:t> </a:t>
            </a:r>
            <a:r>
              <a:rPr lang="en-US" b="1" baseline="0" dirty="0" err="1" smtClean="0"/>
              <a:t>ytterlegare</a:t>
            </a:r>
            <a:r>
              <a:rPr lang="en-US" b="1" baseline="0" dirty="0" smtClean="0"/>
              <a:t> </a:t>
            </a:r>
            <a:r>
              <a:rPr lang="en-US" b="1" baseline="0" dirty="0" err="1" smtClean="0"/>
              <a:t>endring</a:t>
            </a:r>
            <a:r>
              <a:rPr lang="en-US" b="1" baseline="0" dirty="0" smtClean="0"/>
              <a:t> </a:t>
            </a:r>
            <a:r>
              <a:rPr lang="en-US" b="1" baseline="0" dirty="0" err="1" smtClean="0"/>
              <a:t>i</a:t>
            </a:r>
            <a:r>
              <a:rPr lang="en-US" b="1" baseline="0" dirty="0" smtClean="0"/>
              <a:t> </a:t>
            </a:r>
            <a:r>
              <a:rPr lang="en-US" b="1" baseline="0" dirty="0" err="1" smtClean="0"/>
              <a:t>regelverket</a:t>
            </a:r>
            <a:endParaRPr lang="en-US" b="1" baseline="0" dirty="0" smtClean="0"/>
          </a:p>
          <a:p>
            <a:pPr marL="0" indent="0" eaLnBrk="1" hangingPunct="1">
              <a:buFont typeface="Arial" panose="020B0604020202020204" pitchFamily="34" charset="0"/>
              <a:buNone/>
            </a:pPr>
            <a:endParaRPr lang="en-US" b="1" baseline="0" dirty="0" smtClean="0"/>
          </a:p>
          <a:p>
            <a:pPr marL="171450" indent="-171450" eaLnBrk="1" hangingPunct="1">
              <a:buFont typeface="Arial" panose="020B0604020202020204" pitchFamily="34" charset="0"/>
              <a:buChar char="•"/>
            </a:pPr>
            <a:r>
              <a:rPr lang="en-US" b="0" baseline="0" dirty="0" smtClean="0"/>
              <a:t>(</a:t>
            </a:r>
            <a:r>
              <a:rPr lang="en-US" b="0" baseline="0" dirty="0" err="1" smtClean="0"/>
              <a:t>gå</a:t>
            </a:r>
            <a:r>
              <a:rPr lang="en-US" b="0" baseline="0" dirty="0" smtClean="0"/>
              <a:t> </a:t>
            </a:r>
            <a:r>
              <a:rPr lang="en-US" b="0" baseline="0" dirty="0" err="1" smtClean="0"/>
              <a:t>til</a:t>
            </a:r>
            <a:r>
              <a:rPr lang="en-US" b="0" baseline="0" dirty="0" smtClean="0"/>
              <a:t> </a:t>
            </a:r>
            <a:r>
              <a:rPr lang="en-US" b="0" baseline="0" dirty="0" err="1" smtClean="0"/>
              <a:t>neste</a:t>
            </a:r>
            <a:r>
              <a:rPr lang="en-US" b="0" baseline="0" dirty="0" smtClean="0"/>
              <a:t> foil)</a:t>
            </a:r>
            <a:endParaRPr lang="en-US" b="0"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p:spPr>
      </p:sp>
      <p:sp>
        <p:nvSpPr>
          <p:cNvPr id="21507" name="Rectangle 3"/>
          <p:cNvSpPr>
            <a:spLocks noGrp="1"/>
          </p:cNvSpPr>
          <p:nvPr>
            <p:ph type="body" idx="1"/>
          </p:nvPr>
        </p:nvSpPr>
        <p:spPr bwMode="auto">
          <a:noFill/>
        </p:spPr>
        <p:txBody>
          <a:bodyPr/>
          <a:lstStyle/>
          <a:p>
            <a:pPr eaLnBrk="1" hangingPunct="1"/>
            <a:r>
              <a:rPr lang="en-US" dirty="0" err="1" smtClean="0"/>
              <a:t>Suksesskriterie</a:t>
            </a:r>
            <a:r>
              <a:rPr lang="en-US" dirty="0" smtClean="0"/>
              <a:t> 1. 3.1, </a:t>
            </a:r>
            <a:r>
              <a:rPr lang="en-US" dirty="0" err="1" smtClean="0"/>
              <a:t>ligg</a:t>
            </a:r>
            <a:r>
              <a:rPr lang="en-US" dirty="0" smtClean="0"/>
              <a:t> </a:t>
            </a:r>
            <a:r>
              <a:rPr lang="en-US" dirty="0" err="1" smtClean="0"/>
              <a:t>på</a:t>
            </a:r>
            <a:r>
              <a:rPr lang="en-US" dirty="0" smtClean="0"/>
              <a:t> </a:t>
            </a:r>
            <a:r>
              <a:rPr lang="en-US" dirty="0" err="1" smtClean="0"/>
              <a:t>niva</a:t>
            </a:r>
            <a:r>
              <a:rPr lang="en-US" dirty="0" smtClean="0"/>
              <a:t> A og </a:t>
            </a:r>
            <a:r>
              <a:rPr lang="en-US" dirty="0" err="1" smtClean="0"/>
              <a:t>til</a:t>
            </a:r>
            <a:r>
              <a:rPr lang="en-US" dirty="0" smtClean="0"/>
              <a:t> </a:t>
            </a:r>
            <a:r>
              <a:rPr lang="en-US" dirty="0" err="1" smtClean="0"/>
              <a:t>dette</a:t>
            </a:r>
            <a:r>
              <a:rPr lang="en-US" dirty="0" smtClean="0"/>
              <a:t> </a:t>
            </a:r>
            <a:r>
              <a:rPr lang="en-US" dirty="0" err="1" smtClean="0"/>
              <a:t>er</a:t>
            </a:r>
            <a:r>
              <a:rPr lang="en-US" dirty="0" smtClean="0"/>
              <a:t> </a:t>
            </a:r>
            <a:r>
              <a:rPr lang="en-US" dirty="0" err="1" smtClean="0"/>
              <a:t>det</a:t>
            </a:r>
            <a:r>
              <a:rPr lang="en-US" dirty="0" smtClean="0"/>
              <a:t> </a:t>
            </a:r>
            <a:r>
              <a:rPr lang="en-US" dirty="0" err="1" smtClean="0"/>
              <a:t>knytt</a:t>
            </a:r>
            <a:r>
              <a:rPr lang="en-US" dirty="0" smtClean="0"/>
              <a:t> 40 og </a:t>
            </a:r>
            <a:r>
              <a:rPr lang="en-US" dirty="0" err="1" smtClean="0"/>
              <a:t>fleire</a:t>
            </a:r>
            <a:r>
              <a:rPr lang="en-US" dirty="0" smtClean="0"/>
              <a:t> </a:t>
            </a:r>
            <a:r>
              <a:rPr lang="en-US" dirty="0" err="1" smtClean="0"/>
              <a:t>teknikkar</a:t>
            </a:r>
            <a:r>
              <a:rPr lang="en-US" dirty="0" smtClean="0"/>
              <a:t>  sin </a:t>
            </a:r>
            <a:r>
              <a:rPr lang="en-US" dirty="0" err="1" smtClean="0"/>
              <a:t>pres</a:t>
            </a: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p:spPr>
      </p:sp>
      <p:sp>
        <p:nvSpPr>
          <p:cNvPr id="21507" name="Rectangle 3"/>
          <p:cNvSpPr>
            <a:spLocks noGrp="1"/>
          </p:cNvSpPr>
          <p:nvPr>
            <p:ph type="body" idx="1"/>
          </p:nvPr>
        </p:nvSpPr>
        <p:spPr bwMode="auto">
          <a:noFill/>
        </p:spPr>
        <p:txBody>
          <a:bodyPr/>
          <a:lstStyle/>
          <a:p>
            <a:pPr eaLnBrk="1" hangingPunct="1"/>
            <a:r>
              <a:rPr lang="en-US" dirty="0" smtClean="0"/>
              <a:t>Medan</a:t>
            </a:r>
            <a:r>
              <a:rPr lang="en-US" baseline="0" dirty="0" smtClean="0"/>
              <a:t> </a:t>
            </a:r>
            <a:r>
              <a:rPr lang="en-US" baseline="0" dirty="0" err="1" smtClean="0"/>
              <a:t>suksesskriteriet</a:t>
            </a:r>
            <a:r>
              <a:rPr lang="en-US" baseline="0" dirty="0" smtClean="0"/>
              <a:t> </a:t>
            </a:r>
            <a:r>
              <a:rPr lang="en-US" baseline="0" dirty="0" err="1" smtClean="0"/>
              <a:t>er</a:t>
            </a:r>
            <a:r>
              <a:rPr lang="en-US" baseline="0" dirty="0" smtClean="0"/>
              <a:t> </a:t>
            </a:r>
            <a:r>
              <a:rPr lang="en-US" baseline="0" dirty="0" err="1" smtClean="0"/>
              <a:t>luftig</a:t>
            </a:r>
            <a:r>
              <a:rPr lang="en-US" baseline="0" dirty="0" smtClean="0"/>
              <a:t> og </a:t>
            </a:r>
            <a:r>
              <a:rPr lang="en-US" baseline="0" dirty="0" err="1" smtClean="0"/>
              <a:t>kan</a:t>
            </a:r>
            <a:r>
              <a:rPr lang="en-US" baseline="0" dirty="0" smtClean="0"/>
              <a:t> </a:t>
            </a:r>
            <a:r>
              <a:rPr lang="en-US" baseline="0" dirty="0" err="1" smtClean="0"/>
              <a:t>vere</a:t>
            </a:r>
            <a:r>
              <a:rPr lang="en-US" baseline="0" dirty="0" smtClean="0"/>
              <a:t> </a:t>
            </a:r>
            <a:r>
              <a:rPr lang="en-US" baseline="0" dirty="0" err="1" smtClean="0"/>
              <a:t>vanskeleg</a:t>
            </a:r>
            <a:r>
              <a:rPr lang="en-US" baseline="0" dirty="0" smtClean="0"/>
              <a:t> å </a:t>
            </a:r>
            <a:r>
              <a:rPr lang="en-US" baseline="0" dirty="0" err="1" smtClean="0"/>
              <a:t>forstå</a:t>
            </a:r>
            <a:r>
              <a:rPr lang="en-US" baseline="0" dirty="0" smtClean="0"/>
              <a:t>, </a:t>
            </a:r>
            <a:r>
              <a:rPr lang="en-US" baseline="0" dirty="0" err="1" smtClean="0"/>
              <a:t>viser</a:t>
            </a:r>
            <a:r>
              <a:rPr lang="en-US" baseline="0" dirty="0" smtClean="0"/>
              <a:t> vi her </a:t>
            </a:r>
            <a:r>
              <a:rPr lang="en-US" baseline="0" dirty="0" err="1" smtClean="0"/>
              <a:t>indikatorar</a:t>
            </a:r>
            <a:r>
              <a:rPr lang="en-US" baseline="0" dirty="0" smtClean="0"/>
              <a:t> </a:t>
            </a:r>
            <a:r>
              <a:rPr lang="en-US" baseline="0" dirty="0" err="1" smtClean="0"/>
              <a:t>som</a:t>
            </a:r>
            <a:r>
              <a:rPr lang="en-US" baseline="0" dirty="0" smtClean="0"/>
              <a:t> </a:t>
            </a:r>
            <a:r>
              <a:rPr lang="en-US" baseline="0" dirty="0" err="1" smtClean="0"/>
              <a:t>har</a:t>
            </a:r>
            <a:r>
              <a:rPr lang="en-US" baseline="0" dirty="0" smtClean="0"/>
              <a:t> </a:t>
            </a:r>
            <a:r>
              <a:rPr lang="en-US" baseline="0" dirty="0" err="1" smtClean="0"/>
              <a:t>brutt</a:t>
            </a:r>
            <a:r>
              <a:rPr lang="en-US" baseline="0" dirty="0" smtClean="0"/>
              <a:t> </a:t>
            </a:r>
            <a:r>
              <a:rPr lang="en-US" baseline="0" dirty="0" err="1" smtClean="0"/>
              <a:t>dette</a:t>
            </a:r>
            <a:r>
              <a:rPr lang="en-US" baseline="0" dirty="0" smtClean="0"/>
              <a:t> </a:t>
            </a:r>
            <a:r>
              <a:rPr lang="en-US" baseline="0" dirty="0" err="1" smtClean="0"/>
              <a:t>suksesskriteriet</a:t>
            </a:r>
            <a:r>
              <a:rPr lang="en-US" baseline="0" dirty="0" smtClean="0"/>
              <a:t> </a:t>
            </a:r>
            <a:r>
              <a:rPr lang="en-US" baseline="0" dirty="0" err="1" smtClean="0"/>
              <a:t>ned</a:t>
            </a:r>
            <a:r>
              <a:rPr lang="en-US" baseline="0" dirty="0" smtClean="0"/>
              <a:t> </a:t>
            </a:r>
            <a:r>
              <a:rPr lang="en-US" baseline="0" dirty="0" err="1" smtClean="0"/>
              <a:t>i</a:t>
            </a:r>
            <a:r>
              <a:rPr lang="en-US" baseline="0" dirty="0" smtClean="0"/>
              <a:t> </a:t>
            </a:r>
            <a:r>
              <a:rPr lang="en-US" baseline="0" dirty="0" err="1" smtClean="0"/>
              <a:t>håndgripelege</a:t>
            </a:r>
            <a:r>
              <a:rPr lang="en-US" baseline="0" dirty="0" smtClean="0"/>
              <a:t> </a:t>
            </a:r>
            <a:r>
              <a:rPr lang="en-US" baseline="0" dirty="0" err="1" smtClean="0"/>
              <a:t>punkt</a:t>
            </a:r>
            <a:r>
              <a:rPr lang="en-US" baseline="0" dirty="0" smtClean="0"/>
              <a:t>.</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85000" lnSpcReduction="20000"/>
          </a:bodyPr>
          <a:lstStyle/>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nb-NO" sz="1200" b="1" kern="120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Digital agenda slår fast</a:t>
            </a:r>
            <a:r>
              <a:rPr lang="nn-NO" sz="1200" b="1" kern="1200" baseline="0" dirty="0" smtClean="0">
                <a:solidFill>
                  <a:schemeClr val="tx1"/>
                </a:solidFill>
                <a:effectLst/>
                <a:latin typeface="+mn-lt"/>
                <a:ea typeface="ＭＳ Ｐゴシック" pitchFamily="34" charset="-128"/>
                <a:cs typeface="+mn-cs"/>
              </a:rPr>
              <a:t> at</a:t>
            </a:r>
            <a:r>
              <a:rPr lang="nn-NO" sz="1200" b="1" kern="1200" dirty="0" smtClean="0">
                <a:solidFill>
                  <a:schemeClr val="tx1"/>
                </a:solidFill>
                <a:effectLst/>
                <a:latin typeface="+mn-lt"/>
                <a:ea typeface="ＭＳ Ｐゴシック" pitchFamily="34" charset="-128"/>
                <a:cs typeface="+mn-cs"/>
              </a:rPr>
              <a:t>:</a:t>
            </a:r>
            <a:r>
              <a:rPr lang="nn-NO" sz="1200" b="1" kern="1200" baseline="0" dirty="0" smtClean="0">
                <a:solidFill>
                  <a:schemeClr val="tx1"/>
                </a:solidFill>
                <a:effectLst/>
                <a:latin typeface="+mn-lt"/>
                <a:ea typeface="ＭＳ Ｐゴシック" pitchFamily="34" charset="-128"/>
                <a:cs typeface="+mn-cs"/>
              </a:rPr>
              <a:t> </a:t>
            </a:r>
            <a:r>
              <a:rPr lang="nb-NO" sz="1200" b="1" kern="1200" baseline="0" dirty="0" smtClean="0">
                <a:solidFill>
                  <a:schemeClr val="tx1"/>
                </a:solidFill>
                <a:effectLst/>
                <a:latin typeface="+mn-lt"/>
                <a:ea typeface="ＭＳ Ｐゴシック" pitchFamily="34" charset="-128"/>
                <a:cs typeface="+mn-cs"/>
              </a:rPr>
              <a:t>D</a:t>
            </a:r>
            <a:r>
              <a:rPr lang="nb-NO" sz="1200" b="1" kern="1200" dirty="0" smtClean="0">
                <a:solidFill>
                  <a:schemeClr val="tx1"/>
                </a:solidFill>
                <a:effectLst/>
                <a:latin typeface="+mn-lt"/>
                <a:ea typeface="ＭＳ Ｐゴシック" pitchFamily="34" charset="-128"/>
                <a:cs typeface="+mn-cs"/>
              </a:rPr>
              <a:t>et nye Norge er digitalt.</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b-NO" sz="1200" b="1" kern="1200" baseline="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Det er norsk politikk at Norge skal vere eit samfunn der innbyggarane er på nett </a:t>
            </a: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nn-NO" sz="1200" b="1" kern="120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baseline="0" dirty="0" smtClean="0">
                <a:solidFill>
                  <a:schemeClr val="tx1"/>
                </a:solidFill>
                <a:effectLst/>
                <a:latin typeface="+mn-lt"/>
                <a:ea typeface="ＭＳ Ｐゴシック" pitchFamily="34" charset="-128"/>
                <a:cs typeface="+mn-cs"/>
              </a:rPr>
              <a:t>Det betyr at </a:t>
            </a:r>
            <a:r>
              <a:rPr lang="nn-NO" sz="1200" b="1" kern="1200" dirty="0" smtClean="0">
                <a:solidFill>
                  <a:schemeClr val="tx1"/>
                </a:solidFill>
                <a:effectLst/>
                <a:latin typeface="+mn-lt"/>
                <a:ea typeface="ＭＳ Ｐゴシック" pitchFamily="34" charset="-128"/>
                <a:cs typeface="+mn-cs"/>
              </a:rPr>
              <a:t>befolkning må ha digital kompetanse:</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n-NO" sz="1200" b="1" kern="120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baseline="0" dirty="0" smtClean="0">
                <a:solidFill>
                  <a:schemeClr val="tx1"/>
                </a:solidFill>
                <a:effectLst/>
                <a:latin typeface="+mn-lt"/>
                <a:ea typeface="ＭＳ Ｐゴシック" pitchFamily="34" charset="-128"/>
                <a:cs typeface="+mn-cs"/>
              </a:rPr>
              <a:t>I 2006 hadde 69 % av den norske befolkninga brukt Internett.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baseline="0" dirty="0" smtClean="0">
                <a:solidFill>
                  <a:schemeClr val="tx1"/>
                </a:solidFill>
                <a:effectLst/>
                <a:latin typeface="+mn-lt"/>
                <a:ea typeface="ＭＳ Ｐゴシック" pitchFamily="34" charset="-128"/>
                <a:cs typeface="+mn-cs"/>
              </a:rPr>
              <a:t>I 2012 har talet stege til 95 %. </a:t>
            </a:r>
            <a:endParaRPr lang="nn-NO" sz="1200" b="1" kern="1200" baseline="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baseline="0" dirty="0" smtClean="0">
                <a:solidFill>
                  <a:schemeClr val="tx1"/>
                </a:solidFill>
                <a:effectLst/>
                <a:latin typeface="+mn-lt"/>
                <a:ea typeface="ＭＳ Ｐゴシック" pitchFamily="34" charset="-128"/>
                <a:cs typeface="+mn-cs"/>
              </a:rPr>
              <a:t>Blant </a:t>
            </a:r>
            <a:r>
              <a:rPr lang="nn-NO" sz="1200" b="1" kern="1200" baseline="0" dirty="0" smtClean="0">
                <a:solidFill>
                  <a:schemeClr val="tx1"/>
                </a:solidFill>
                <a:effectLst/>
                <a:latin typeface="+mn-lt"/>
                <a:ea typeface="ＭＳ Ｐゴシック" pitchFamily="34" charset="-128"/>
                <a:cs typeface="+mn-cs"/>
              </a:rPr>
              <a:t>dei eldste (75-79 år) steig talet frå 16 % til 47 %.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n-NO" sz="1200" b="1" kern="1200" baseline="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Og når dei skal bruke sin digitale </a:t>
            </a:r>
            <a:r>
              <a:rPr lang="nn-NO" sz="1200" b="1" kern="1200" dirty="0" smtClean="0">
                <a:solidFill>
                  <a:schemeClr val="tx1"/>
                </a:solidFill>
                <a:effectLst/>
                <a:latin typeface="+mn-lt"/>
                <a:ea typeface="ＭＳ Ｐゴシック" pitchFamily="34" charset="-128"/>
                <a:cs typeface="+mn-cs"/>
              </a:rPr>
              <a:t>kompetanse, </a:t>
            </a:r>
            <a:r>
              <a:rPr lang="nn-NO" sz="1200" b="1" kern="1200" dirty="0" smtClean="0">
                <a:solidFill>
                  <a:schemeClr val="tx1"/>
                </a:solidFill>
                <a:effectLst/>
                <a:latin typeface="+mn-lt"/>
                <a:ea typeface="ＭＳ Ｐゴシック" pitchFamily="34" charset="-128"/>
                <a:cs typeface="+mn-cs"/>
              </a:rPr>
              <a:t>så skal det vere på</a:t>
            </a:r>
            <a:r>
              <a:rPr lang="nn-NO" sz="1200" b="1" kern="1200" baseline="0" dirty="0" smtClean="0">
                <a:solidFill>
                  <a:schemeClr val="tx1"/>
                </a:solidFill>
                <a:effectLst/>
                <a:latin typeface="+mn-lt"/>
                <a:ea typeface="ＭＳ Ｐゴシック" pitchFamily="34" charset="-128"/>
                <a:cs typeface="+mn-cs"/>
              </a:rPr>
              <a:t> trygge og sikre digitale tenester</a:t>
            </a:r>
            <a:r>
              <a:rPr lang="nn-NO" sz="1200" b="1" kern="1200" dirty="0" smtClean="0">
                <a:solidFill>
                  <a:schemeClr val="tx1"/>
                </a:solidFill>
                <a:effectLst/>
                <a:latin typeface="+mn-lt"/>
                <a:ea typeface="ＭＳ Ｐゴシック" pitchFamily="34" charset="-128"/>
                <a:cs typeface="+mn-cs"/>
              </a:rPr>
              <a:t>.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n-NO" sz="1200" b="1" kern="120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err="1" smtClean="0">
                <a:solidFill>
                  <a:schemeClr val="tx1"/>
                </a:solidFill>
                <a:effectLst/>
                <a:latin typeface="+mn-lt"/>
                <a:ea typeface="ＭＳ Ｐゴシック" pitchFamily="34" charset="-128"/>
                <a:cs typeface="+mn-cs"/>
              </a:rPr>
              <a:t>Regjeringen</a:t>
            </a:r>
            <a:r>
              <a:rPr lang="nn-NO" sz="1200" b="1" kern="1200" dirty="0" smtClean="0">
                <a:solidFill>
                  <a:schemeClr val="tx1"/>
                </a:solidFill>
                <a:effectLst/>
                <a:latin typeface="+mn-lt"/>
                <a:ea typeface="ＭＳ Ｐゴシック" pitchFamily="34" charset="-128"/>
                <a:cs typeface="+mn-cs"/>
              </a:rPr>
              <a:t> legg vekt på at vi skal ha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ein offentleg sektor som etterspør digitale tenester og løysingar,</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200" b="1" kern="1200" baseline="0" dirty="0" smtClean="0">
                <a:solidFill>
                  <a:schemeClr val="tx1"/>
                </a:solidFill>
                <a:effectLst/>
                <a:latin typeface="+mn-lt"/>
                <a:ea typeface="ＭＳ Ｐゴシック" pitchFamily="34" charset="-128"/>
                <a:cs typeface="+mn-cs"/>
              </a:rPr>
              <a:t>og </a:t>
            </a:r>
            <a:r>
              <a:rPr lang="nb-NO" sz="1200" b="1" kern="1200" baseline="0" dirty="0" smtClean="0">
                <a:solidFill>
                  <a:schemeClr val="tx1"/>
                </a:solidFill>
                <a:effectLst/>
                <a:latin typeface="+mn-lt"/>
                <a:ea typeface="ＭＳ Ｐゴシック" pitchFamily="34" charset="-128"/>
                <a:cs typeface="+mn-cs"/>
              </a:rPr>
              <a:t>at kommunikasjonen mellom det </a:t>
            </a:r>
            <a:r>
              <a:rPr lang="nb-NO" sz="1200" b="1" kern="1200" baseline="0" dirty="0" err="1" smtClean="0">
                <a:solidFill>
                  <a:schemeClr val="tx1"/>
                </a:solidFill>
                <a:effectLst/>
                <a:latin typeface="+mn-lt"/>
                <a:ea typeface="ＭＳ Ｐゴシック" pitchFamily="34" charset="-128"/>
                <a:cs typeface="+mn-cs"/>
              </a:rPr>
              <a:t>offentlege</a:t>
            </a:r>
            <a:r>
              <a:rPr lang="nb-NO" sz="1200" b="1" kern="1200" baseline="0" dirty="0" smtClean="0">
                <a:solidFill>
                  <a:schemeClr val="tx1"/>
                </a:solidFill>
                <a:effectLst/>
                <a:latin typeface="+mn-lt"/>
                <a:ea typeface="ＭＳ Ｐゴシック" pitchFamily="34" charset="-128"/>
                <a:cs typeface="+mn-cs"/>
              </a:rPr>
              <a:t> og </a:t>
            </a:r>
            <a:r>
              <a:rPr lang="nb-NO" sz="1200" b="1" kern="1200" baseline="0" dirty="0" err="1" smtClean="0">
                <a:solidFill>
                  <a:schemeClr val="tx1"/>
                </a:solidFill>
                <a:effectLst/>
                <a:latin typeface="+mn-lt"/>
                <a:ea typeface="ＭＳ Ｐゴシック" pitchFamily="34" charset="-128"/>
                <a:cs typeface="+mn-cs"/>
              </a:rPr>
              <a:t>borgarane</a:t>
            </a:r>
            <a:r>
              <a:rPr lang="nb-NO" sz="1200" b="1" kern="1200" baseline="0" dirty="0" smtClean="0">
                <a:solidFill>
                  <a:schemeClr val="tx1"/>
                </a:solidFill>
                <a:effectLst/>
                <a:latin typeface="+mn-lt"/>
                <a:ea typeface="ＭＳ Ｐゴシック" pitchFamily="34" charset="-128"/>
                <a:cs typeface="+mn-cs"/>
              </a:rPr>
              <a:t> </a:t>
            </a:r>
            <a:r>
              <a:rPr lang="nb-NO" sz="1200" b="1" kern="1200" baseline="0" dirty="0" smtClean="0">
                <a:solidFill>
                  <a:schemeClr val="tx1"/>
                </a:solidFill>
                <a:effectLst/>
                <a:latin typeface="+mn-lt"/>
                <a:ea typeface="ＭＳ Ｐゴシック" pitchFamily="34" charset="-128"/>
                <a:cs typeface="+mn-cs"/>
              </a:rPr>
              <a:t>skal </a:t>
            </a:r>
            <a:r>
              <a:rPr lang="nb-NO" sz="1200" b="1" kern="1200" baseline="0" dirty="0" err="1" smtClean="0">
                <a:solidFill>
                  <a:schemeClr val="tx1"/>
                </a:solidFill>
                <a:effectLst/>
                <a:latin typeface="+mn-lt"/>
                <a:ea typeface="ＭＳ Ｐゴシック" pitchFamily="34" charset="-128"/>
                <a:cs typeface="+mn-cs"/>
              </a:rPr>
              <a:t>vere</a:t>
            </a:r>
            <a:r>
              <a:rPr lang="nb-NO" sz="1200" b="1" kern="1200" baseline="0" dirty="0" smtClean="0">
                <a:solidFill>
                  <a:schemeClr val="tx1"/>
                </a:solidFill>
                <a:effectLst/>
                <a:latin typeface="+mn-lt"/>
                <a:ea typeface="ＭＳ Ｐゴシック" pitchFamily="34" charset="-128"/>
                <a:cs typeface="+mn-cs"/>
              </a:rPr>
              <a:t> digital. </a:t>
            </a: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nn-NO" sz="1200" b="1" kern="1200" baseline="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baseline="0" dirty="0" smtClean="0">
                <a:solidFill>
                  <a:schemeClr val="tx1"/>
                </a:solidFill>
                <a:effectLst/>
                <a:latin typeface="+mn-lt"/>
                <a:ea typeface="ＭＳ Ｐゴシック" pitchFamily="34" charset="-128"/>
                <a:cs typeface="+mn-cs"/>
              </a:rPr>
              <a:t>Vidare:</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baseline="0" dirty="0" smtClean="0">
                <a:solidFill>
                  <a:schemeClr val="tx1"/>
                </a:solidFill>
                <a:effectLst/>
                <a:latin typeface="+mn-lt"/>
                <a:ea typeface="ＭＳ Ｐゴシック" pitchFamily="34" charset="-128"/>
                <a:cs typeface="+mn-cs"/>
              </a:rPr>
              <a:t>seier Digital agenda at vi</a:t>
            </a:r>
            <a:r>
              <a:rPr lang="nn-NO" sz="1200" b="1" kern="1200" dirty="0" smtClean="0">
                <a:solidFill>
                  <a:schemeClr val="tx1"/>
                </a:solidFill>
                <a:effectLst/>
                <a:latin typeface="+mn-lt"/>
                <a:ea typeface="ＭＳ Ｐゴシック" pitchFamily="34" charset="-128"/>
                <a:cs typeface="+mn-cs"/>
              </a:rPr>
              <a:t> skal ha eit ope og ikkje-diskriminerande internett</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baseline="0" dirty="0" smtClean="0">
                <a:solidFill>
                  <a:schemeClr val="tx1"/>
                </a:solidFill>
                <a:effectLst/>
                <a:latin typeface="+mn-lt"/>
                <a:ea typeface="ＭＳ Ｐゴシック" pitchFamily="34" charset="-128"/>
                <a:cs typeface="+mn-cs"/>
              </a:rPr>
              <a:t>OG ikkje minst: alle skal få mulegheit til å ta i bruk digitale tenester. </a:t>
            </a:r>
          </a:p>
          <a:p>
            <a:endParaRPr lang="nb-NO" dirty="0" smtClean="0"/>
          </a:p>
          <a:p>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4</a:t>
            </a:fld>
            <a:endParaRPr lang="nb-NO"/>
          </a:p>
        </p:txBody>
      </p:sp>
    </p:spTree>
    <p:extLst>
      <p:ext uri="{BB962C8B-B14F-4D97-AF65-F5344CB8AC3E}">
        <p14:creationId xmlns:p14="http://schemas.microsoft.com/office/powerpoint/2010/main" val="548179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b="1" dirty="0" smtClean="0"/>
              <a:t>Viss vi ser på </a:t>
            </a:r>
            <a:r>
              <a:rPr lang="nb-NO" b="1" dirty="0" err="1" smtClean="0"/>
              <a:t>offentleg</a:t>
            </a:r>
            <a:r>
              <a:rPr lang="nb-NO" b="1" dirty="0" smtClean="0"/>
              <a:t> sektor så er digitaliseringa på </a:t>
            </a:r>
            <a:r>
              <a:rPr lang="nb-NO" b="1" dirty="0" err="1" smtClean="0"/>
              <a:t>nokre</a:t>
            </a:r>
            <a:r>
              <a:rPr lang="nb-NO" b="1" dirty="0" smtClean="0"/>
              <a:t> område </a:t>
            </a:r>
            <a:r>
              <a:rPr lang="nb-NO" b="1" dirty="0" err="1" smtClean="0"/>
              <a:t>kome</a:t>
            </a:r>
            <a:r>
              <a:rPr lang="nb-NO" b="1" dirty="0" smtClean="0"/>
              <a:t> langt.</a:t>
            </a:r>
            <a:endParaRPr lang="nb-NO" b="1" baseline="0" dirty="0" smtClean="0"/>
          </a:p>
          <a:p>
            <a:pPr marL="171450" indent="-171450">
              <a:buFont typeface="Arial" panose="020B0604020202020204" pitchFamily="34" charset="0"/>
              <a:buChar char="•"/>
            </a:pPr>
            <a:endParaRPr lang="nb-NO" b="1" baseline="0" dirty="0" smtClean="0"/>
          </a:p>
          <a:p>
            <a:pPr marL="171450" indent="-171450">
              <a:buFont typeface="Arial" panose="020B0604020202020204" pitchFamily="34" charset="0"/>
              <a:buChar char="•"/>
            </a:pPr>
            <a:r>
              <a:rPr lang="nb-NO" b="1" baseline="0" dirty="0" smtClean="0"/>
              <a:t>I Norge </a:t>
            </a:r>
            <a:r>
              <a:rPr lang="nb-NO" b="1" dirty="0" err="1" smtClean="0"/>
              <a:t>forvaltar</a:t>
            </a:r>
            <a:r>
              <a:rPr lang="nb-NO" b="1" dirty="0" smtClean="0"/>
              <a:t> </a:t>
            </a:r>
            <a:r>
              <a:rPr lang="nb-NO" b="1" dirty="0" err="1" smtClean="0"/>
              <a:t>Difi</a:t>
            </a:r>
            <a:r>
              <a:rPr lang="nb-NO" b="1" dirty="0" smtClean="0"/>
              <a:t> 3 </a:t>
            </a:r>
            <a:r>
              <a:rPr lang="nb-NO" b="1" dirty="0" err="1" smtClean="0"/>
              <a:t>felleskomponentar</a:t>
            </a:r>
            <a:r>
              <a:rPr lang="nb-NO" b="1" dirty="0" smtClean="0"/>
              <a:t> for </a:t>
            </a:r>
            <a:r>
              <a:rPr lang="nb-NO" b="1" dirty="0" err="1" smtClean="0"/>
              <a:t>offentleg</a:t>
            </a:r>
            <a:r>
              <a:rPr lang="nb-NO" b="1" dirty="0" smtClean="0"/>
              <a:t> sektor. </a:t>
            </a:r>
          </a:p>
          <a:p>
            <a:pPr marL="171450" indent="-171450">
              <a:buFont typeface="Arial" panose="020B0604020202020204" pitchFamily="34" charset="0"/>
              <a:buChar char="•"/>
            </a:pPr>
            <a:endParaRPr lang="nb-NO" b="1" dirty="0" smtClean="0"/>
          </a:p>
          <a:p>
            <a:pPr marL="171450" indent="-171450">
              <a:buFont typeface="Arial" panose="020B0604020202020204" pitchFamily="34" charset="0"/>
              <a:buChar char="•"/>
            </a:pPr>
            <a:r>
              <a:rPr lang="nb-NO" b="1" dirty="0" smtClean="0"/>
              <a:t>ID-porten – som er ei felles innloggingsløysing</a:t>
            </a:r>
            <a:r>
              <a:rPr lang="nb-NO" b="1" baseline="0" dirty="0" smtClean="0"/>
              <a:t> for </a:t>
            </a:r>
            <a:r>
              <a:rPr lang="nb-NO" b="1" baseline="0" dirty="0" err="1" smtClean="0"/>
              <a:t>offentleg</a:t>
            </a:r>
            <a:r>
              <a:rPr lang="nb-NO" b="1" baseline="0" dirty="0" smtClean="0"/>
              <a:t> sektor</a:t>
            </a:r>
            <a:endParaRPr lang="nb-NO" b="1" dirty="0" smtClean="0"/>
          </a:p>
          <a:p>
            <a:pPr marL="171450" indent="-171450">
              <a:buFont typeface="Arial" panose="020B0604020202020204" pitchFamily="34" charset="0"/>
              <a:buChar char="•"/>
            </a:pPr>
            <a:r>
              <a:rPr lang="nb-NO" b="1" dirty="0" smtClean="0"/>
              <a:t>Digitalt</a:t>
            </a:r>
            <a:r>
              <a:rPr lang="nb-NO" b="1" baseline="0" dirty="0" smtClean="0"/>
              <a:t> k</a:t>
            </a:r>
            <a:r>
              <a:rPr lang="nb-NO" b="1" dirty="0" smtClean="0"/>
              <a:t>ontaktregister – </a:t>
            </a:r>
            <a:r>
              <a:rPr lang="nb-NO" b="1" u="sng" dirty="0" smtClean="0"/>
              <a:t>EIN</a:t>
            </a:r>
            <a:r>
              <a:rPr lang="nb-NO" b="1" dirty="0" smtClean="0"/>
              <a:t> stad </a:t>
            </a:r>
            <a:r>
              <a:rPr lang="nb-NO" b="1" dirty="0" err="1" smtClean="0"/>
              <a:t>innbyggarane</a:t>
            </a:r>
            <a:r>
              <a:rPr lang="nb-NO" b="1" baseline="0" dirty="0" smtClean="0"/>
              <a:t> kan registrere sin kontaktinformasjon til bruk </a:t>
            </a:r>
            <a:r>
              <a:rPr lang="nb-NO" b="1" baseline="0" dirty="0" err="1" smtClean="0"/>
              <a:t>offentlege</a:t>
            </a:r>
            <a:r>
              <a:rPr lang="nb-NO" b="1" baseline="0" dirty="0" smtClean="0"/>
              <a:t> tjenester.</a:t>
            </a:r>
            <a:endParaRPr lang="nb-NO" b="1" dirty="0" smtClean="0"/>
          </a:p>
          <a:p>
            <a:pPr marL="171450" indent="-171450">
              <a:buFont typeface="Arial" panose="020B0604020202020204" pitchFamily="34" charset="0"/>
              <a:buChar char="•"/>
            </a:pPr>
            <a:r>
              <a:rPr lang="nb-NO" b="1" dirty="0" smtClean="0"/>
              <a:t>Digital postkasse – kjem </a:t>
            </a:r>
            <a:r>
              <a:rPr lang="nb-NO" b="1" dirty="0" err="1" smtClean="0"/>
              <a:t>seinare</a:t>
            </a:r>
            <a:r>
              <a:rPr lang="nb-NO" b="1" dirty="0" smtClean="0"/>
              <a:t> i år</a:t>
            </a:r>
          </a:p>
          <a:p>
            <a:pPr marL="171450" indent="-171450">
              <a:buFont typeface="Arial" panose="020B0604020202020204" pitchFamily="34" charset="0"/>
              <a:buChar char="•"/>
            </a:pPr>
            <a:endParaRPr lang="nb-NO" b="1" dirty="0" smtClean="0"/>
          </a:p>
          <a:p>
            <a:pPr marL="171450" indent="-171450">
              <a:buFont typeface="Arial" panose="020B0604020202020204" pitchFamily="34" charset="0"/>
              <a:buChar char="•"/>
            </a:pPr>
            <a:r>
              <a:rPr lang="nb-NO" b="1" dirty="0" smtClean="0"/>
              <a:t>Av </a:t>
            </a:r>
            <a:r>
              <a:rPr lang="nb-NO" b="1" dirty="0" err="1" smtClean="0"/>
              <a:t>desse</a:t>
            </a:r>
            <a:r>
              <a:rPr lang="nb-NO" b="1" baseline="0" dirty="0" smtClean="0"/>
              <a:t> har ID-porten eksistert lengst og har klart størst utbredelse med </a:t>
            </a:r>
            <a:r>
              <a:rPr lang="nb-NO" b="1" baseline="0" dirty="0" smtClean="0">
                <a:solidFill>
                  <a:srgbClr val="FFFF00"/>
                </a:solidFill>
              </a:rPr>
              <a:t>3 </a:t>
            </a:r>
            <a:r>
              <a:rPr lang="nb-NO" b="1" baseline="0" dirty="0" err="1" smtClean="0">
                <a:solidFill>
                  <a:srgbClr val="FFFF00"/>
                </a:solidFill>
              </a:rPr>
              <a:t>mill</a:t>
            </a:r>
            <a:r>
              <a:rPr lang="nb-NO" b="1" baseline="0" dirty="0" smtClean="0">
                <a:solidFill>
                  <a:srgbClr val="FFFF00"/>
                </a:solidFill>
              </a:rPr>
              <a:t> </a:t>
            </a:r>
            <a:r>
              <a:rPr lang="nb-NO" b="1" baseline="0" dirty="0" smtClean="0"/>
              <a:t>unike brukere </a:t>
            </a:r>
            <a:r>
              <a:rPr lang="nb-NO" b="1" baseline="0" dirty="0" smtClean="0">
                <a:solidFill>
                  <a:srgbClr val="FFFF00"/>
                </a:solidFill>
              </a:rPr>
              <a:t>(2013)</a:t>
            </a:r>
            <a:endParaRPr lang="nb-NO" b="1" baseline="0" dirty="0" smtClean="0"/>
          </a:p>
          <a:p>
            <a:pPr marL="171450" indent="-171450">
              <a:buFont typeface="Arial" panose="020B0604020202020204" pitchFamily="34" charset="0"/>
              <a:buChar char="•"/>
            </a:pPr>
            <a:endParaRPr lang="nb-NO" b="1" baseline="0" dirty="0" smtClean="0"/>
          </a:p>
          <a:p>
            <a:pPr marL="171450" indent="-171450">
              <a:buFont typeface="Arial" panose="020B0604020202020204" pitchFamily="34" charset="0"/>
              <a:buChar char="•"/>
            </a:pPr>
            <a:r>
              <a:rPr lang="nb-NO" b="1" baseline="0" dirty="0" smtClean="0"/>
              <a:t>For å sette det i perspektiv:</a:t>
            </a:r>
          </a:p>
          <a:p>
            <a:pPr marL="171450" indent="-171450">
              <a:buFont typeface="Arial" panose="020B0604020202020204" pitchFamily="34" charset="0"/>
              <a:buChar char="•"/>
            </a:pPr>
            <a:r>
              <a:rPr lang="nb-NO" b="1" baseline="0" dirty="0" smtClean="0"/>
              <a:t>Norge har 5,1 </a:t>
            </a:r>
            <a:r>
              <a:rPr lang="nb-NO" b="1" baseline="0" dirty="0" err="1" smtClean="0"/>
              <a:t>mill</a:t>
            </a:r>
            <a:r>
              <a:rPr lang="nb-NO" b="1" baseline="0" dirty="0" smtClean="0"/>
              <a:t> innbyggere og 4,1 </a:t>
            </a:r>
            <a:r>
              <a:rPr lang="nb-NO" b="1" baseline="0" dirty="0" err="1" smtClean="0"/>
              <a:t>mill</a:t>
            </a:r>
            <a:r>
              <a:rPr lang="nb-NO" b="1" baseline="0" dirty="0" smtClean="0"/>
              <a:t> av </a:t>
            </a:r>
            <a:r>
              <a:rPr lang="nb-NO" b="1" baseline="0" dirty="0" err="1" smtClean="0"/>
              <a:t>desse</a:t>
            </a:r>
            <a:r>
              <a:rPr lang="nb-NO" b="1" baseline="0" dirty="0" smtClean="0"/>
              <a:t> er over 15 år som er grensa for å ta i bruk </a:t>
            </a:r>
            <a:r>
              <a:rPr lang="nb-NO" b="1" baseline="0" dirty="0" err="1" smtClean="0"/>
              <a:t>desse</a:t>
            </a:r>
            <a:r>
              <a:rPr lang="nb-NO" b="1" baseline="0" dirty="0" smtClean="0"/>
              <a:t> tjenestene. </a:t>
            </a:r>
          </a:p>
          <a:p>
            <a:pPr marL="171450" indent="-171450">
              <a:buFont typeface="Arial" panose="020B0604020202020204" pitchFamily="34" charset="0"/>
              <a:buChar char="•"/>
            </a:pPr>
            <a:endParaRPr lang="nb-NO" b="1" baseline="0" dirty="0" smtClean="0"/>
          </a:p>
          <a:p>
            <a:pPr marL="171450" indent="-171450">
              <a:buFont typeface="Arial" panose="020B0604020202020204" pitchFamily="34" charset="0"/>
              <a:buChar char="•"/>
            </a:pPr>
            <a:r>
              <a:rPr lang="nb-NO" b="1" baseline="0" dirty="0" smtClean="0"/>
              <a:t>Det vil </a:t>
            </a:r>
            <a:r>
              <a:rPr lang="nb-NO" b="1" baseline="0" dirty="0" err="1" smtClean="0"/>
              <a:t>seie</a:t>
            </a:r>
            <a:r>
              <a:rPr lang="nb-NO" b="1" baseline="0" dirty="0" smtClean="0"/>
              <a:t> at nesten 75 % av befolkningen per i dag er unike </a:t>
            </a:r>
            <a:r>
              <a:rPr lang="nb-NO" b="1" baseline="0" dirty="0" err="1" smtClean="0"/>
              <a:t>brukarar</a:t>
            </a:r>
            <a:r>
              <a:rPr lang="nb-NO" b="1" baseline="0" dirty="0" smtClean="0"/>
              <a:t> av ID-porten</a:t>
            </a:r>
            <a:r>
              <a:rPr lang="nb-NO" b="1" baseline="0" dirty="0" smtClean="0">
                <a:solidFill>
                  <a:srgbClr val="FFFF00"/>
                </a:solidFill>
              </a:rPr>
              <a:t>– </a:t>
            </a:r>
            <a:r>
              <a:rPr lang="nb-NO" b="1" baseline="0" dirty="0" err="1" smtClean="0">
                <a:solidFill>
                  <a:srgbClr val="FFFF00"/>
                </a:solidFill>
              </a:rPr>
              <a:t>ikkje</a:t>
            </a:r>
            <a:r>
              <a:rPr lang="nb-NO" b="1" baseline="0" dirty="0" smtClean="0">
                <a:solidFill>
                  <a:srgbClr val="FFFF00"/>
                </a:solidFill>
              </a:rPr>
              <a:t> alle er aktive.</a:t>
            </a:r>
            <a:endParaRPr lang="nb-NO" b="1"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5</a:t>
            </a:fld>
            <a:endParaRPr lang="nb-NO"/>
          </a:p>
        </p:txBody>
      </p:sp>
    </p:spTree>
    <p:extLst>
      <p:ext uri="{BB962C8B-B14F-4D97-AF65-F5344CB8AC3E}">
        <p14:creationId xmlns:p14="http://schemas.microsoft.com/office/powerpoint/2010/main" val="1339165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err="1" smtClean="0"/>
              <a:t>Befolkningens</a:t>
            </a:r>
            <a:r>
              <a:rPr lang="en-US" b="1" baseline="0" dirty="0" smtClean="0"/>
              <a:t> </a:t>
            </a:r>
            <a:r>
              <a:rPr lang="en-US" b="1" baseline="0" dirty="0" err="1" smtClean="0"/>
              <a:t>digitale</a:t>
            </a:r>
            <a:r>
              <a:rPr lang="en-US" b="1" baseline="0" dirty="0" smtClean="0"/>
              <a:t> </a:t>
            </a:r>
            <a:r>
              <a:rPr lang="en-US" b="1" baseline="0" dirty="0" err="1" smtClean="0"/>
              <a:t>bruksvanar</a:t>
            </a:r>
            <a:r>
              <a:rPr lang="en-US" b="1" baseline="0" dirty="0" smtClean="0"/>
              <a:t> </a:t>
            </a:r>
            <a:r>
              <a:rPr lang="en-US" b="1" baseline="0" dirty="0" err="1" smtClean="0"/>
              <a:t>og</a:t>
            </a:r>
            <a:r>
              <a:rPr lang="en-US" b="1" baseline="0" dirty="0" smtClean="0"/>
              <a:t> </a:t>
            </a:r>
            <a:r>
              <a:rPr lang="en-US" b="1" baseline="0" dirty="0" err="1" smtClean="0"/>
              <a:t>digitale</a:t>
            </a:r>
            <a:r>
              <a:rPr lang="en-US" b="1" baseline="0" dirty="0" smtClean="0"/>
              <a:t> </a:t>
            </a:r>
            <a:r>
              <a:rPr lang="en-US" b="1" baseline="0" dirty="0" err="1" smtClean="0"/>
              <a:t>adferd</a:t>
            </a:r>
            <a:r>
              <a:rPr lang="en-US" b="1" baseline="0" dirty="0" smtClean="0"/>
              <a:t> </a:t>
            </a:r>
            <a:r>
              <a:rPr lang="en-US" b="1" baseline="0" dirty="0" err="1" smtClean="0"/>
              <a:t>viser</a:t>
            </a:r>
            <a:r>
              <a:rPr lang="en-US" b="1" baseline="0" dirty="0" smtClean="0"/>
              <a:t> at </a:t>
            </a:r>
            <a:r>
              <a:rPr lang="en-US" b="1" baseline="0" dirty="0" err="1" smtClean="0"/>
              <a:t>nordmenn</a:t>
            </a:r>
            <a:r>
              <a:rPr lang="en-US" b="1" baseline="0" dirty="0" smtClean="0"/>
              <a:t> </a:t>
            </a:r>
            <a:r>
              <a:rPr lang="en-US" b="1" baseline="0" dirty="0" err="1" smtClean="0"/>
              <a:t>er</a:t>
            </a:r>
            <a:r>
              <a:rPr lang="en-US" b="1" baseline="0" dirty="0" smtClean="0"/>
              <a:t> </a:t>
            </a:r>
            <a:r>
              <a:rPr lang="en-US" b="1" baseline="0" dirty="0" err="1" smtClean="0"/>
              <a:t>opptatt</a:t>
            </a:r>
            <a:r>
              <a:rPr lang="en-US" b="1" baseline="0" dirty="0" smtClean="0"/>
              <a:t> </a:t>
            </a:r>
            <a:r>
              <a:rPr lang="en-US" b="1" baseline="0" dirty="0" err="1" smtClean="0"/>
              <a:t>av</a:t>
            </a:r>
            <a:r>
              <a:rPr lang="en-US" b="1" baseline="0" dirty="0" smtClean="0"/>
              <a:t> </a:t>
            </a:r>
            <a:r>
              <a:rPr lang="en-US" b="1" baseline="0" dirty="0" err="1" smtClean="0"/>
              <a:t>ny</a:t>
            </a:r>
            <a:r>
              <a:rPr lang="en-US" b="1" baseline="0" dirty="0" smtClean="0"/>
              <a:t> </a:t>
            </a:r>
            <a:r>
              <a:rPr lang="en-US" b="1" baseline="0" dirty="0" err="1" smtClean="0"/>
              <a:t>teknologi</a:t>
            </a:r>
            <a:r>
              <a:rPr lang="en-US" b="1" baseline="0" dirty="0" smtClean="0"/>
              <a:t>, </a:t>
            </a:r>
            <a:r>
              <a:rPr lang="en-US" b="1" baseline="0" dirty="0" err="1" smtClean="0"/>
              <a:t>og</a:t>
            </a:r>
            <a:r>
              <a:rPr lang="en-US" b="1" baseline="0" dirty="0" smtClean="0"/>
              <a:t> at vi </a:t>
            </a:r>
            <a:r>
              <a:rPr lang="en-US" b="1" baseline="0" dirty="0" err="1" smtClean="0"/>
              <a:t>er</a:t>
            </a:r>
            <a:r>
              <a:rPr lang="en-US" b="1" baseline="0" dirty="0" smtClean="0"/>
              <a:t> </a:t>
            </a:r>
            <a:r>
              <a:rPr lang="en-US" b="1" baseline="0" dirty="0" err="1" smtClean="0"/>
              <a:t>raske</a:t>
            </a:r>
            <a:r>
              <a:rPr lang="en-US" b="1" baseline="0" dirty="0" smtClean="0"/>
              <a:t> </a:t>
            </a:r>
            <a:r>
              <a:rPr lang="en-US" b="1" baseline="0" dirty="0" err="1" smtClean="0"/>
              <a:t>til</a:t>
            </a:r>
            <a:r>
              <a:rPr lang="en-US" b="1" baseline="0" dirty="0" smtClean="0"/>
              <a:t> å ta den </a:t>
            </a:r>
            <a:r>
              <a:rPr lang="en-US" b="1" baseline="0" dirty="0" err="1" smtClean="0"/>
              <a:t>i</a:t>
            </a:r>
            <a:r>
              <a:rPr lang="en-US" b="1" baseline="0" dirty="0" smtClean="0"/>
              <a:t> </a:t>
            </a:r>
            <a:r>
              <a:rPr lang="en-US" b="1" baseline="0" dirty="0" err="1" smtClean="0"/>
              <a:t>bruk</a:t>
            </a:r>
            <a:r>
              <a:rPr lang="en-US" b="1" baseline="0" dirty="0" smtClean="0"/>
              <a:t>.</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1" baseline="0" dirty="0" smtClean="0"/>
          </a:p>
          <a:p>
            <a:pPr marL="171450" indent="-171450">
              <a:buFont typeface="Arial" panose="020B0604020202020204" pitchFamily="34" charset="0"/>
              <a:buChar char="•"/>
            </a:pPr>
            <a:r>
              <a:rPr lang="nb-NO" b="1" baseline="0" dirty="0" smtClean="0"/>
              <a:t>Her kan vi for eksempel sjå på bruken av ID-porten over tid. </a:t>
            </a:r>
          </a:p>
          <a:p>
            <a:pPr marL="171450" indent="-171450">
              <a:buFont typeface="Arial" panose="020B0604020202020204" pitchFamily="34" charset="0"/>
              <a:buChar char="•"/>
            </a:pPr>
            <a:endParaRPr lang="nb-NO" b="1" baseline="0" dirty="0" smtClean="0"/>
          </a:p>
          <a:p>
            <a:pPr marL="171450" indent="-171450">
              <a:buFont typeface="Arial" panose="020B0604020202020204" pitchFamily="34" charset="0"/>
              <a:buChar char="•"/>
            </a:pPr>
            <a:r>
              <a:rPr lang="nb-NO" b="1" baseline="0" dirty="0" smtClean="0"/>
              <a:t>For eksempel:</a:t>
            </a:r>
          </a:p>
          <a:p>
            <a:pPr marL="171450" indent="-171450">
              <a:buFont typeface="Arial" panose="020B0604020202020204" pitchFamily="34" charset="0"/>
              <a:buChar char="•"/>
            </a:pPr>
            <a:r>
              <a:rPr lang="nb-NO" b="1" baseline="0" dirty="0" smtClean="0"/>
              <a:t>ser vi at </a:t>
            </a:r>
            <a:r>
              <a:rPr lang="nb-NO" b="1" baseline="0" dirty="0" err="1" smtClean="0"/>
              <a:t>antal</a:t>
            </a:r>
            <a:r>
              <a:rPr lang="nb-NO" b="1" baseline="0" dirty="0" smtClean="0"/>
              <a:t> </a:t>
            </a:r>
            <a:r>
              <a:rPr lang="nb-NO" b="1" baseline="0" dirty="0" err="1" smtClean="0"/>
              <a:t>innloggingar</a:t>
            </a:r>
            <a:r>
              <a:rPr lang="nb-NO" b="1" baseline="0" dirty="0" smtClean="0"/>
              <a:t> våren 2012 låg på i overkant av 2 </a:t>
            </a:r>
            <a:r>
              <a:rPr lang="nb-NO" b="1" baseline="0" dirty="0" err="1" smtClean="0"/>
              <a:t>mill</a:t>
            </a:r>
            <a:r>
              <a:rPr lang="nb-NO" b="1" baseline="0" dirty="0" smtClean="0"/>
              <a:t> kvar </a:t>
            </a:r>
            <a:r>
              <a:rPr lang="nb-NO" b="1" baseline="0" dirty="0" err="1" smtClean="0"/>
              <a:t>månad</a:t>
            </a:r>
            <a:r>
              <a:rPr lang="nb-NO" b="1" baseline="0" dirty="0" smtClean="0"/>
              <a:t>. </a:t>
            </a:r>
          </a:p>
          <a:p>
            <a:pPr marL="171450" indent="-171450">
              <a:buFont typeface="Arial" panose="020B0604020202020204" pitchFamily="34" charset="0"/>
              <a:buChar char="•"/>
            </a:pPr>
            <a:r>
              <a:rPr lang="nb-NO" b="1" baseline="0" dirty="0" smtClean="0"/>
              <a:t>Den kraftige </a:t>
            </a:r>
            <a:r>
              <a:rPr lang="nb-NO" b="1" baseline="0" dirty="0" err="1" smtClean="0"/>
              <a:t>auken</a:t>
            </a:r>
            <a:r>
              <a:rPr lang="nb-NO" b="1" baseline="0" dirty="0" smtClean="0"/>
              <a:t> vi ser her i mars 2013, med over 5 </a:t>
            </a:r>
            <a:r>
              <a:rPr lang="nb-NO" b="1" baseline="0" dirty="0" err="1" smtClean="0"/>
              <a:t>mill</a:t>
            </a:r>
            <a:r>
              <a:rPr lang="nb-NO" b="1" baseline="0" dirty="0" smtClean="0"/>
              <a:t>, kom i samband med innleveringa av </a:t>
            </a:r>
            <a:r>
              <a:rPr lang="nb-NO" b="1" baseline="0" dirty="0" err="1" smtClean="0"/>
              <a:t>sjølvmeldinga</a:t>
            </a:r>
            <a:r>
              <a:rPr lang="nb-NO" b="1" baseline="0" dirty="0" smtClean="0"/>
              <a:t>/skatteoppgjøret dette året. </a:t>
            </a:r>
          </a:p>
          <a:p>
            <a:pPr marL="171450" indent="-171450">
              <a:buFont typeface="Arial" panose="020B0604020202020204" pitchFamily="34" charset="0"/>
              <a:buChar char="•"/>
            </a:pPr>
            <a:endParaRPr lang="nb-NO" b="1" baseline="0" dirty="0" smtClean="0"/>
          </a:p>
          <a:p>
            <a:pPr marL="171450" indent="-171450">
              <a:buFont typeface="Arial" panose="020B0604020202020204" pitchFamily="34" charset="0"/>
              <a:buChar char="•"/>
            </a:pPr>
            <a:r>
              <a:rPr lang="nb-NO" b="1" baseline="0" dirty="0" smtClean="0"/>
              <a:t>Og </a:t>
            </a:r>
            <a:r>
              <a:rPr lang="nb-NO" b="1" baseline="0" dirty="0" err="1" smtClean="0"/>
              <a:t>frå</a:t>
            </a:r>
            <a:r>
              <a:rPr lang="nb-NO" b="1" baseline="0" dirty="0" smtClean="0"/>
              <a:t> april 2013 har </a:t>
            </a:r>
            <a:r>
              <a:rPr lang="nb-NO" b="1" baseline="0" dirty="0" err="1" smtClean="0"/>
              <a:t>talet</a:t>
            </a:r>
            <a:r>
              <a:rPr lang="nb-NO" b="1" baseline="0" dirty="0" smtClean="0"/>
              <a:t> på </a:t>
            </a:r>
            <a:r>
              <a:rPr lang="nb-NO" b="1" baseline="0" dirty="0" err="1" smtClean="0"/>
              <a:t>innloggingar</a:t>
            </a:r>
            <a:r>
              <a:rPr lang="nb-NO" b="1" baseline="0" dirty="0" smtClean="0"/>
              <a:t> stabilisert seg på </a:t>
            </a:r>
            <a:r>
              <a:rPr lang="nb-NO" b="1" baseline="0" dirty="0" err="1" smtClean="0"/>
              <a:t>eit</a:t>
            </a:r>
            <a:r>
              <a:rPr lang="nb-NO" b="1" baseline="0" dirty="0" smtClean="0"/>
              <a:t> </a:t>
            </a:r>
            <a:r>
              <a:rPr lang="nb-NO" b="1" baseline="0" dirty="0" err="1" smtClean="0"/>
              <a:t>jamnt</a:t>
            </a:r>
            <a:r>
              <a:rPr lang="nb-NO" b="1" baseline="0" dirty="0" smtClean="0"/>
              <a:t> høgt nivå på mellom 3 og 4 </a:t>
            </a:r>
            <a:r>
              <a:rPr lang="nb-NO" b="1" baseline="0" dirty="0" err="1" smtClean="0"/>
              <a:t>mill</a:t>
            </a:r>
            <a:r>
              <a:rPr lang="nb-NO" b="1" baseline="0" dirty="0" smtClean="0"/>
              <a:t> pr måned.</a:t>
            </a:r>
            <a:endParaRPr lang="nb-NO" b="1" dirty="0"/>
          </a:p>
        </p:txBody>
      </p:sp>
      <p:sp>
        <p:nvSpPr>
          <p:cNvPr id="4" name="Plassholder for lysbildenummer 3"/>
          <p:cNvSpPr>
            <a:spLocks noGrp="1"/>
          </p:cNvSpPr>
          <p:nvPr>
            <p:ph type="sldNum" sz="quarter" idx="10"/>
          </p:nvPr>
        </p:nvSpPr>
        <p:spPr/>
        <p:txBody>
          <a:bodyPr/>
          <a:lstStyle/>
          <a:p>
            <a:fld id="{56DF9DE7-38A6-4734-9060-6FFE1489D82A}" type="slidenum">
              <a:rPr lang="nb-NO" smtClean="0"/>
              <a:t>6</a:t>
            </a:fld>
            <a:endParaRPr lang="nb-NO"/>
          </a:p>
        </p:txBody>
      </p:sp>
    </p:spTree>
    <p:extLst>
      <p:ext uri="{BB962C8B-B14F-4D97-AF65-F5344CB8AC3E}">
        <p14:creationId xmlns:p14="http://schemas.microsoft.com/office/powerpoint/2010/main" val="4160022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I</a:t>
            </a:r>
            <a:r>
              <a:rPr lang="nb-NO" b="1" baseline="0" dirty="0" smtClean="0"/>
              <a:t> januar</a:t>
            </a:r>
            <a:r>
              <a:rPr lang="nb-NO" sz="1200" b="1" kern="1200" dirty="0" smtClean="0">
                <a:solidFill>
                  <a:schemeClr val="tx1"/>
                </a:solidFill>
                <a:effectLst/>
                <a:latin typeface="+mn-lt"/>
                <a:ea typeface="ＭＳ Ｐゴシック" pitchFamily="34" charset="-128"/>
                <a:cs typeface="+mn-cs"/>
              </a:rPr>
              <a:t> </a:t>
            </a:r>
            <a:r>
              <a:rPr lang="nb-NO" sz="1200" b="1" kern="1200" dirty="0" err="1" smtClean="0">
                <a:solidFill>
                  <a:schemeClr val="tx1"/>
                </a:solidFill>
                <a:effectLst/>
                <a:latin typeface="+mn-lt"/>
                <a:ea typeface="ＭＳ Ｐゴシック" pitchFamily="34" charset="-128"/>
                <a:cs typeface="+mn-cs"/>
              </a:rPr>
              <a:t>fekk</a:t>
            </a:r>
            <a:r>
              <a:rPr lang="nb-NO" sz="1200" b="1" kern="1200" dirty="0" smtClean="0">
                <a:solidFill>
                  <a:schemeClr val="tx1"/>
                </a:solidFill>
                <a:effectLst/>
                <a:latin typeface="+mn-lt"/>
                <a:ea typeface="ＭＳ Ｐゴシック" pitchFamily="34" charset="-128"/>
                <a:cs typeface="+mn-cs"/>
              </a:rPr>
              <a:t> vi ei endring i</a:t>
            </a:r>
            <a:r>
              <a:rPr lang="nn-NO" sz="1200" b="1" kern="1200" dirty="0" smtClean="0">
                <a:solidFill>
                  <a:schemeClr val="tx1"/>
                </a:solidFill>
                <a:effectLst/>
                <a:latin typeface="+mn-lt"/>
                <a:ea typeface="ＭＳ Ｐゴシック" pitchFamily="34" charset="-128"/>
                <a:cs typeface="+mn-cs"/>
              </a:rPr>
              <a:t> forvaltningslova og </a:t>
            </a:r>
            <a:r>
              <a:rPr lang="nn-NO" sz="1200" b="1" kern="1200" dirty="0" err="1" smtClean="0">
                <a:solidFill>
                  <a:schemeClr val="tx1"/>
                </a:solidFill>
                <a:effectLst/>
                <a:latin typeface="+mn-lt"/>
                <a:ea typeface="ＭＳ Ｐゴシック" pitchFamily="34" charset="-128"/>
                <a:cs typeface="+mn-cs"/>
              </a:rPr>
              <a:t>eforvaltningsforskrifta</a:t>
            </a:r>
            <a:endParaRPr lang="nn-NO" sz="1200" b="1" kern="1200" dirty="0" smtClean="0">
              <a:solidFill>
                <a:schemeClr val="tx1"/>
              </a:solidFill>
              <a:effectLst/>
              <a:latin typeface="+mn-lt"/>
              <a:ea typeface="ＭＳ Ｐゴシック" pitchFamily="34" charset="-128"/>
              <a:cs typeface="+mn-cs"/>
            </a:endParaRP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nn-NO" sz="1200" b="1" kern="120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Tidlegare måtte kvar enkelt offentleg verksemd innhente samtykke til å kommunisere elektronisk med den</a:t>
            </a:r>
            <a:r>
              <a:rPr lang="nn-NO" sz="1200" b="1" kern="1200" baseline="0" dirty="0" smtClean="0">
                <a:solidFill>
                  <a:schemeClr val="tx1"/>
                </a:solidFill>
                <a:effectLst/>
                <a:latin typeface="+mn-lt"/>
                <a:ea typeface="ＭＳ Ｐゴシック" pitchFamily="34" charset="-128"/>
                <a:cs typeface="+mn-cs"/>
              </a:rPr>
              <a:t> enkelte borgar</a:t>
            </a:r>
            <a:r>
              <a:rPr lang="nn-NO" sz="1200" b="1" kern="1200" dirty="0" smtClean="0">
                <a:solidFill>
                  <a:schemeClr val="tx1"/>
                </a:solidFill>
                <a:effectLst/>
                <a:latin typeface="+mn-lt"/>
                <a:ea typeface="ＭＳ Ｐゴシック" pitchFamily="34" charset="-128"/>
                <a:cs typeface="+mn-cs"/>
              </a:rPr>
              <a:t>.</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b-NO" sz="1200" b="1" kern="120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Frå</a:t>
            </a:r>
            <a:r>
              <a:rPr lang="nn-NO" sz="1200" b="1" kern="1200" baseline="0" dirty="0" smtClean="0">
                <a:solidFill>
                  <a:schemeClr val="tx1"/>
                </a:solidFill>
                <a:effectLst/>
                <a:latin typeface="+mn-lt"/>
                <a:ea typeface="ＭＳ Ｐゴシック" pitchFamily="34" charset="-128"/>
                <a:cs typeface="+mn-cs"/>
              </a:rPr>
              <a:t> januar er </a:t>
            </a:r>
            <a:r>
              <a:rPr lang="nn-NO" sz="1200" b="1" kern="1200" dirty="0" smtClean="0">
                <a:solidFill>
                  <a:schemeClr val="tx1"/>
                </a:solidFill>
                <a:effectLst/>
                <a:latin typeface="+mn-lt"/>
                <a:ea typeface="ＭＳ Ｐゴシック" pitchFamily="34" charset="-128"/>
                <a:cs typeface="+mn-cs"/>
              </a:rPr>
              <a:t>hovudregelen digital kommunikasjon.</a:t>
            </a: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nn-NO" sz="1200" b="1" kern="120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Dette vil medføre</a:t>
            </a:r>
            <a:r>
              <a:rPr lang="nn-NO" sz="1200" b="1" kern="1200" baseline="0" dirty="0" smtClean="0">
                <a:solidFill>
                  <a:schemeClr val="tx1"/>
                </a:solidFill>
                <a:effectLst/>
                <a:latin typeface="+mn-lt"/>
                <a:ea typeface="ＭＳ Ｐゴシック" pitchFamily="34" charset="-128"/>
                <a:cs typeface="+mn-cs"/>
              </a:rPr>
              <a:t> eit stort skifte i korleis vi kommuniserer: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I Norge sender offentlege verksemder kvart år ut meir enn 125 millionar brev på papir.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dirty="0" smtClean="0">
                <a:solidFill>
                  <a:schemeClr val="tx1"/>
                </a:solidFill>
                <a:effectLst/>
                <a:latin typeface="+mn-lt"/>
                <a:ea typeface="ＭＳ Ｐゴシック" pitchFamily="34" charset="-128"/>
                <a:cs typeface="+mn-cs"/>
              </a:rPr>
              <a:t>Digital kommunikasjon vil medføre ein vesentleg reduksjon</a:t>
            </a:r>
            <a:r>
              <a:rPr lang="nn-NO" sz="1200" b="1" kern="1200" baseline="0" dirty="0" smtClean="0">
                <a:solidFill>
                  <a:schemeClr val="tx1"/>
                </a:solidFill>
                <a:effectLst/>
                <a:latin typeface="+mn-lt"/>
                <a:ea typeface="ＭＳ Ｐゴシック" pitchFamily="34" charset="-128"/>
                <a:cs typeface="+mn-cs"/>
              </a:rPr>
              <a:t> i dette.</a:t>
            </a:r>
            <a:endParaRPr lang="nn-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b-NO" sz="1200" b="1" kern="1200" dirty="0" smtClean="0">
                <a:solidFill>
                  <a:schemeClr val="tx1"/>
                </a:solidFill>
                <a:effectLst/>
                <a:latin typeface="+mn-lt"/>
                <a:ea typeface="ＭＳ Ｐゴシック" pitchFamily="34" charset="-128"/>
                <a:cs typeface="+mn-cs"/>
              </a:rPr>
              <a:t>For folk flest betyr digital kommunikasjon bedre tjenester, </a:t>
            </a:r>
            <a:r>
              <a:rPr lang="nb-NO" sz="1200" b="1" kern="1200" dirty="0" err="1" smtClean="0">
                <a:solidFill>
                  <a:schemeClr val="tx1"/>
                </a:solidFill>
                <a:effectLst/>
                <a:latin typeface="+mn-lt"/>
                <a:ea typeface="ＭＳ Ｐゴシック" pitchFamily="34" charset="-128"/>
                <a:cs typeface="+mn-cs"/>
              </a:rPr>
              <a:t>raskare</a:t>
            </a:r>
            <a:r>
              <a:rPr lang="nb-NO" sz="1200" b="1" kern="1200" dirty="0" smtClean="0">
                <a:solidFill>
                  <a:schemeClr val="tx1"/>
                </a:solidFill>
                <a:effectLst/>
                <a:latin typeface="+mn-lt"/>
                <a:ea typeface="ＭＳ Ｐゴシック" pitchFamily="34" charset="-128"/>
                <a:cs typeface="+mn-cs"/>
              </a:rPr>
              <a:t> svar og betre oversikt over korrespondansen med det </a:t>
            </a:r>
            <a:r>
              <a:rPr lang="nb-NO" sz="1200" b="1" kern="1200" dirty="0" err="1" smtClean="0">
                <a:solidFill>
                  <a:schemeClr val="tx1"/>
                </a:solidFill>
                <a:effectLst/>
                <a:latin typeface="+mn-lt"/>
                <a:ea typeface="ＭＳ Ｐゴシック" pitchFamily="34" charset="-128"/>
                <a:cs typeface="+mn-cs"/>
              </a:rPr>
              <a:t>offentlege</a:t>
            </a:r>
            <a:r>
              <a:rPr lang="nb-NO" sz="1200" b="1" kern="1200" dirty="0" smtClean="0">
                <a:solidFill>
                  <a:schemeClr val="tx1"/>
                </a:solidFill>
                <a:effectLst/>
                <a:latin typeface="+mn-lt"/>
                <a:ea typeface="ＭＳ Ｐゴシック" pitchFamily="34" charset="-128"/>
                <a:cs typeface="+mn-cs"/>
              </a:rPr>
              <a:t>.</a:t>
            </a:r>
          </a:p>
          <a:p>
            <a:pPr marL="171450" indent="-171450">
              <a:buFont typeface="Arial" panose="020B0604020202020204" pitchFamily="34" charset="0"/>
              <a:buChar char="•"/>
            </a:pPr>
            <a:endParaRPr lang="nb-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endParaRPr lang="nn-NO" sz="1200" b="1" kern="1200" dirty="0" smtClean="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1" kern="1200" baseline="0" dirty="0" smtClean="0">
                <a:solidFill>
                  <a:schemeClr val="tx1"/>
                </a:solidFill>
                <a:effectLst/>
                <a:latin typeface="+mn-lt"/>
                <a:ea typeface="ＭＳ Ｐゴシック" pitchFamily="34" charset="-128"/>
                <a:cs typeface="+mn-cs"/>
              </a:rPr>
              <a:t>Men det vil bli ei gradvis </a:t>
            </a:r>
            <a:r>
              <a:rPr lang="nn-NO" sz="1200" b="1" kern="1200" baseline="0" dirty="0" err="1" smtClean="0">
                <a:solidFill>
                  <a:schemeClr val="tx1"/>
                </a:solidFill>
                <a:effectLst/>
                <a:latin typeface="+mn-lt"/>
                <a:ea typeface="ＭＳ Ｐゴシック" pitchFamily="34" charset="-128"/>
                <a:cs typeface="+mn-cs"/>
              </a:rPr>
              <a:t>innfasing</a:t>
            </a:r>
            <a:r>
              <a:rPr lang="nn-NO" sz="1200" b="1" kern="1200" dirty="0" smtClean="0">
                <a:solidFill>
                  <a:schemeClr val="tx1"/>
                </a:solidFill>
                <a:effectLst/>
                <a:latin typeface="+mn-lt"/>
                <a:ea typeface="ＭＳ Ｐゴシック" pitchFamily="34" charset="-128"/>
                <a:cs typeface="+mn-cs"/>
              </a:rPr>
              <a:t>: Innbyggarar som </a:t>
            </a:r>
            <a:r>
              <a:rPr lang="nn-NO" sz="1200" b="1" kern="1200" dirty="0" err="1" smtClean="0">
                <a:solidFill>
                  <a:schemeClr val="tx1"/>
                </a:solidFill>
                <a:effectLst/>
                <a:latin typeface="+mn-lt"/>
                <a:ea typeface="ＭＳ Ｐゴシック" pitchFamily="34" charset="-128"/>
                <a:cs typeface="+mn-cs"/>
              </a:rPr>
              <a:t>ynsker</a:t>
            </a:r>
            <a:r>
              <a:rPr lang="nn-NO" sz="1200" b="1" kern="1200" dirty="0" smtClean="0">
                <a:solidFill>
                  <a:schemeClr val="tx1"/>
                </a:solidFill>
                <a:effectLst/>
                <a:latin typeface="+mn-lt"/>
                <a:ea typeface="ＭＳ Ｐゴシック" pitchFamily="34" charset="-128"/>
                <a:cs typeface="+mn-cs"/>
              </a:rPr>
              <a:t> å fortsette med å få vedtak og andre viktige brev på papir, har ein reservasjonsmulegheit,</a:t>
            </a:r>
            <a:r>
              <a:rPr lang="nn-NO" sz="1200" b="1" kern="1200" baseline="0" dirty="0" smtClean="0">
                <a:solidFill>
                  <a:schemeClr val="tx1"/>
                </a:solidFill>
                <a:effectLst/>
                <a:latin typeface="+mn-lt"/>
                <a:ea typeface="ＭＳ Ｐゴシック" pitchFamily="34" charset="-128"/>
                <a:cs typeface="+mn-cs"/>
              </a:rPr>
              <a:t>.</a:t>
            </a:r>
            <a:endParaRPr lang="nb-NO" sz="1200" b="1" kern="1200" dirty="0" smtClean="0">
              <a:solidFill>
                <a:schemeClr val="tx1"/>
              </a:solidFill>
              <a:effectLst/>
              <a:latin typeface="+mn-lt"/>
              <a:ea typeface="ＭＳ Ｐゴシック" pitchFamily="34" charset="-128"/>
              <a:cs typeface="+mn-cs"/>
            </a:endParaRPr>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7</a:t>
            </a:fld>
            <a:endParaRPr lang="nb-NO"/>
          </a:p>
        </p:txBody>
      </p:sp>
    </p:spTree>
    <p:extLst>
      <p:ext uri="{BB962C8B-B14F-4D97-AF65-F5344CB8AC3E}">
        <p14:creationId xmlns:p14="http://schemas.microsoft.com/office/powerpoint/2010/main" val="1195858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10000"/>
          </a:bodyPr>
          <a:lstStyle/>
          <a:p>
            <a:endParaRPr lang="nb-NO" baseline="0" dirty="0" smtClean="0"/>
          </a:p>
          <a:p>
            <a:pPr marL="171450" indent="-171450">
              <a:buFont typeface="Arial" panose="020B0604020202020204" pitchFamily="34" charset="0"/>
              <a:buChar char="•"/>
            </a:pPr>
            <a:r>
              <a:rPr lang="nb-NO" b="1" baseline="0" dirty="0" smtClean="0"/>
              <a:t>Så </a:t>
            </a:r>
          </a:p>
          <a:p>
            <a:pPr marL="0" indent="0">
              <a:buFont typeface="Arial" panose="020B0604020202020204" pitchFamily="34" charset="0"/>
              <a:buNone/>
            </a:pPr>
            <a:r>
              <a:rPr lang="nb-NO" b="1" baseline="0" dirty="0" smtClean="0"/>
              <a:t> ligg alt til rette for </a:t>
            </a:r>
            <a:r>
              <a:rPr lang="nb-NO" b="1" baseline="0" dirty="0" err="1" smtClean="0"/>
              <a:t>auka</a:t>
            </a:r>
            <a:r>
              <a:rPr lang="nb-NO" b="1" baseline="0" dirty="0" smtClean="0"/>
              <a:t> digitalisering mellom bl.a. stat og </a:t>
            </a:r>
            <a:r>
              <a:rPr lang="nb-NO" b="1" baseline="0" dirty="0" err="1" smtClean="0"/>
              <a:t>borgar</a:t>
            </a:r>
            <a:r>
              <a:rPr lang="nb-NO" b="1" baseline="0" dirty="0" smtClean="0"/>
              <a:t>.</a:t>
            </a:r>
          </a:p>
          <a:p>
            <a:pPr marL="171450" indent="-171450">
              <a:buFont typeface="Arial" panose="020B0604020202020204" pitchFamily="34" charset="0"/>
              <a:buChar char="•"/>
            </a:pPr>
            <a:r>
              <a:rPr lang="nb-NO" b="1" baseline="0" dirty="0" smtClean="0"/>
              <a:t>Men kven er </a:t>
            </a:r>
            <a:r>
              <a:rPr lang="nb-NO" b="1" baseline="0" dirty="0" err="1" smtClean="0"/>
              <a:t>desse</a:t>
            </a:r>
            <a:r>
              <a:rPr lang="nb-NO" b="1" baseline="0" dirty="0" smtClean="0"/>
              <a:t> digitale </a:t>
            </a:r>
            <a:r>
              <a:rPr lang="nb-NO" b="1" baseline="0" dirty="0" err="1" smtClean="0"/>
              <a:t>borgarane</a:t>
            </a:r>
            <a:r>
              <a:rPr lang="nb-NO" b="1" baseline="0" dirty="0" smtClean="0"/>
              <a:t>? </a:t>
            </a:r>
            <a:endParaRPr lang="nb-NO" b="1" baseline="0" dirty="0" smtClean="0"/>
          </a:p>
          <a:p>
            <a:pPr marL="171450" indent="-171450">
              <a:buFont typeface="Arial" panose="020B0604020202020204" pitchFamily="34" charset="0"/>
              <a:buChar char="•"/>
            </a:pPr>
            <a:endParaRPr lang="nb-NO" b="1" baseline="0" dirty="0" smtClean="0"/>
          </a:p>
          <a:p>
            <a:pPr marL="171450" indent="-171450">
              <a:buFont typeface="Arial" panose="020B0604020202020204" pitchFamily="34" charset="0"/>
              <a:buChar char="•"/>
            </a:pPr>
            <a:r>
              <a:rPr lang="nb-NO" b="1" baseline="0" dirty="0" smtClean="0"/>
              <a:t>Er </a:t>
            </a:r>
            <a:r>
              <a:rPr lang="nb-NO" b="1" baseline="0" dirty="0" smtClean="0"/>
              <a:t>det </a:t>
            </a:r>
            <a:r>
              <a:rPr lang="nb-NO" b="1" baseline="0" dirty="0" err="1" smtClean="0"/>
              <a:t>one</a:t>
            </a:r>
            <a:r>
              <a:rPr lang="nb-NO" b="1" baseline="0" dirty="0" smtClean="0"/>
              <a:t> </a:t>
            </a:r>
            <a:r>
              <a:rPr lang="nb-NO" b="1" baseline="0" dirty="0" err="1" smtClean="0"/>
              <a:t>size</a:t>
            </a:r>
            <a:r>
              <a:rPr lang="nb-NO" b="1" baseline="0" dirty="0" smtClean="0"/>
              <a:t> </a:t>
            </a:r>
            <a:r>
              <a:rPr lang="nb-NO" b="1" baseline="0" dirty="0" err="1" smtClean="0"/>
              <a:t>fits</a:t>
            </a:r>
            <a:r>
              <a:rPr lang="nb-NO" b="1" baseline="0" dirty="0" smtClean="0"/>
              <a:t> all?</a:t>
            </a:r>
          </a:p>
          <a:p>
            <a:pPr marL="171450" indent="-171450">
              <a:buFont typeface="Arial" panose="020B0604020202020204" pitchFamily="34" charset="0"/>
              <a:buChar char="•"/>
            </a:pPr>
            <a:r>
              <a:rPr lang="nb-NO" b="1" baseline="0" dirty="0" smtClean="0"/>
              <a:t>Nei! </a:t>
            </a:r>
          </a:p>
          <a:p>
            <a:pPr marL="171450" indent="-171450">
              <a:buFont typeface="Arial" panose="020B0604020202020204" pitchFamily="34" charset="0"/>
              <a:buChar char="•"/>
            </a:pPr>
            <a:r>
              <a:rPr lang="nb-NO" b="1" baseline="0" dirty="0" smtClean="0"/>
              <a:t>Befolkninga består av </a:t>
            </a:r>
            <a:r>
              <a:rPr lang="nb-NO" b="1" baseline="0" dirty="0" err="1" smtClean="0"/>
              <a:t>ein</a:t>
            </a:r>
            <a:r>
              <a:rPr lang="nb-NO" b="1" baseline="0" dirty="0" smtClean="0"/>
              <a:t> variasjon av menneske </a:t>
            </a:r>
          </a:p>
          <a:p>
            <a:pPr marL="171450" indent="-171450">
              <a:buFont typeface="Arial" panose="020B0604020202020204" pitchFamily="34" charset="0"/>
              <a:buChar char="•"/>
            </a:pPr>
            <a:r>
              <a:rPr lang="nb-NO" b="1" baseline="0" dirty="0" smtClean="0"/>
              <a:t>Dei </a:t>
            </a:r>
            <a:r>
              <a:rPr lang="nb-NO" b="1" baseline="0" dirty="0" err="1" smtClean="0"/>
              <a:t>passar</a:t>
            </a:r>
            <a:r>
              <a:rPr lang="nb-NO" b="1" baseline="0" dirty="0" smtClean="0"/>
              <a:t> like </a:t>
            </a:r>
            <a:r>
              <a:rPr lang="nb-NO" b="1" baseline="0" dirty="0" err="1" smtClean="0"/>
              <a:t>dårleg</a:t>
            </a:r>
            <a:r>
              <a:rPr lang="nb-NO" b="1" baseline="0" dirty="0" smtClean="0"/>
              <a:t> inn i </a:t>
            </a:r>
            <a:r>
              <a:rPr lang="nb-NO" b="1" baseline="0" dirty="0" err="1" smtClean="0"/>
              <a:t>ein</a:t>
            </a:r>
            <a:r>
              <a:rPr lang="nb-NO" b="1" baseline="0" dirty="0" smtClean="0"/>
              <a:t> digital mal som vi i </a:t>
            </a:r>
            <a:r>
              <a:rPr lang="nb-NO" b="1" baseline="0" dirty="0" err="1" smtClean="0"/>
              <a:t>dagleglivet</a:t>
            </a:r>
            <a:r>
              <a:rPr lang="nb-NO" b="1" baseline="0" dirty="0" smtClean="0"/>
              <a:t> </a:t>
            </a:r>
            <a:r>
              <a:rPr lang="nb-NO" b="1" baseline="0" dirty="0" err="1" smtClean="0"/>
              <a:t>passar</a:t>
            </a:r>
            <a:r>
              <a:rPr lang="nb-NO" b="1" baseline="0" dirty="0" smtClean="0"/>
              <a:t> inn i Leonardo da Vincis </a:t>
            </a:r>
            <a:r>
              <a:rPr lang="nb-NO" b="1" dirty="0" err="1" smtClean="0"/>
              <a:t>vitruviske</a:t>
            </a:r>
            <a:r>
              <a:rPr lang="nb-NO" b="1" dirty="0" smtClean="0"/>
              <a:t> mann</a:t>
            </a:r>
            <a:endParaRPr lang="nb-NO" b="1" baseline="0" dirty="0" smtClean="0"/>
          </a:p>
          <a:p>
            <a:pPr marL="171450" indent="-171450">
              <a:buFont typeface="Arial" panose="020B0604020202020204" pitchFamily="34" charset="0"/>
              <a:buChar char="•"/>
            </a:pPr>
            <a:endParaRPr lang="nb-NO" b="1" baseline="0" dirty="0" smtClean="0"/>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baseline="0" dirty="0" smtClean="0">
                <a:solidFill>
                  <a:schemeClr val="tx1"/>
                </a:solidFill>
                <a:effectLst/>
                <a:latin typeface="+mn-lt"/>
                <a:ea typeface="ＭＳ Ｐゴシック" pitchFamily="34" charset="-128"/>
                <a:cs typeface="+mn-cs"/>
              </a:rPr>
              <a:t>For å nå målsetninga i Digital agenda om eit digitalisert samfunn,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1" kern="1200" baseline="0" dirty="0" smtClean="0">
                <a:solidFill>
                  <a:schemeClr val="tx1"/>
                </a:solidFill>
                <a:effectLst/>
                <a:latin typeface="+mn-lt"/>
                <a:ea typeface="ＭＳ Ｐゴシック" pitchFamily="34" charset="-128"/>
                <a:cs typeface="+mn-cs"/>
              </a:rPr>
              <a:t>er det ein føresetnad at alle kan bruke tenestene.</a:t>
            </a:r>
          </a:p>
          <a:p>
            <a:pPr marL="171450" indent="-171450">
              <a:buFont typeface="Arial" panose="020B0604020202020204" pitchFamily="34" charset="0"/>
              <a:buChar char="•"/>
            </a:pPr>
            <a:endParaRPr lang="nb-NO" b="1" baseline="0" dirty="0" smtClean="0"/>
          </a:p>
          <a:p>
            <a:pPr marL="171450" indent="-171450">
              <a:buFont typeface="Arial" panose="020B0604020202020204" pitchFamily="34" charset="0"/>
              <a:buChar char="•"/>
            </a:pPr>
            <a:r>
              <a:rPr lang="nb-NO" b="1" baseline="0" dirty="0" smtClean="0"/>
              <a:t>Me har alle ulike </a:t>
            </a:r>
            <a:r>
              <a:rPr lang="nb-NO" b="1" baseline="0" dirty="0" err="1" smtClean="0"/>
              <a:t>føresetnader</a:t>
            </a:r>
            <a:r>
              <a:rPr lang="nb-NO" b="1" baseline="0" dirty="0" smtClean="0"/>
              <a:t>:</a:t>
            </a:r>
          </a:p>
          <a:p>
            <a:pPr marL="171450" indent="-171450">
              <a:buFont typeface="Arial" panose="020B0604020202020204" pitchFamily="34" charset="0"/>
              <a:buChar char="•"/>
            </a:pPr>
            <a:r>
              <a:rPr lang="nb-NO" b="1" baseline="0" dirty="0" smtClean="0"/>
              <a:t>ulik alder, </a:t>
            </a:r>
          </a:p>
          <a:p>
            <a:pPr marL="171450" indent="-171450">
              <a:buFont typeface="Arial" panose="020B0604020202020204" pitchFamily="34" charset="0"/>
              <a:buChar char="•"/>
            </a:pPr>
            <a:r>
              <a:rPr lang="nb-NO" b="1" baseline="0" dirty="0" smtClean="0"/>
              <a:t>utdanningsnivå, </a:t>
            </a:r>
          </a:p>
          <a:p>
            <a:pPr marL="171450" indent="-171450">
              <a:buFont typeface="Arial" panose="020B0604020202020204" pitchFamily="34" charset="0"/>
              <a:buChar char="•"/>
            </a:pPr>
            <a:r>
              <a:rPr lang="nb-NO" b="1" baseline="0" dirty="0" smtClean="0"/>
              <a:t>erfaringsnivå, </a:t>
            </a:r>
          </a:p>
          <a:p>
            <a:pPr marL="171450" indent="-171450">
              <a:buFont typeface="Arial" panose="020B0604020202020204" pitchFamily="34" charset="0"/>
              <a:buChar char="•"/>
            </a:pPr>
            <a:r>
              <a:rPr lang="nb-NO" b="1" baseline="0" dirty="0" smtClean="0"/>
              <a:t>kognitive evner, </a:t>
            </a:r>
          </a:p>
          <a:p>
            <a:pPr marL="171450" indent="-171450">
              <a:buFont typeface="Arial" panose="020B0604020202020204" pitchFamily="34" charset="0"/>
              <a:buChar char="•"/>
            </a:pPr>
            <a:r>
              <a:rPr lang="nb-NO" b="1" baseline="0" dirty="0" smtClean="0"/>
              <a:t>Vi har ulike </a:t>
            </a:r>
            <a:r>
              <a:rPr lang="nb-NO" b="1" baseline="0" dirty="0" err="1" smtClean="0"/>
              <a:t>funksjonsnedsettingar</a:t>
            </a:r>
            <a:r>
              <a:rPr lang="nb-NO" b="1" baseline="0" dirty="0" smtClean="0"/>
              <a:t> – midlertidige og varige…</a:t>
            </a:r>
          </a:p>
          <a:p>
            <a:pPr marL="171450" indent="-171450">
              <a:buFont typeface="Arial" panose="020B0604020202020204" pitchFamily="34" charset="0"/>
              <a:buChar char="•"/>
            </a:pPr>
            <a:endParaRPr lang="nb-NO" b="1" baseline="0" dirty="0" smtClean="0"/>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n-NO" sz="1200" b="1" kern="1200" baseline="0" dirty="0" smtClean="0">
              <a:solidFill>
                <a:schemeClr val="tx1"/>
              </a:solidFill>
              <a:effectLst/>
              <a:latin typeface="+mn-lt"/>
              <a:ea typeface="ＭＳ Ｐゴシック" pitchFamily="34" charset="-128"/>
              <a:cs typeface="+mn-cs"/>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n-NO" sz="1200" b="1" kern="1200" dirty="0" smtClean="0">
              <a:solidFill>
                <a:schemeClr val="tx1"/>
              </a:solidFill>
              <a:effectLst/>
              <a:latin typeface="+mn-lt"/>
              <a:ea typeface="ＭＳ Ｐゴシック" pitchFamily="34" charset="-128"/>
              <a:cs typeface="+mn-cs"/>
            </a:endParaRPr>
          </a:p>
          <a:p>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8</a:t>
            </a:fld>
            <a:endParaRPr lang="nb-NO"/>
          </a:p>
        </p:txBody>
      </p:sp>
    </p:spTree>
    <p:extLst>
      <p:ext uri="{BB962C8B-B14F-4D97-AF65-F5344CB8AC3E}">
        <p14:creationId xmlns:p14="http://schemas.microsoft.com/office/powerpoint/2010/main" val="2140786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p:spPr>
      </p:sp>
      <p:sp>
        <p:nvSpPr>
          <p:cNvPr id="21507" name="Rectangle 3"/>
          <p:cNvSpPr>
            <a:spLocks noGrp="1"/>
          </p:cNvSpPr>
          <p:nvPr>
            <p:ph type="body" idx="1"/>
          </p:nvPr>
        </p:nvSpPr>
        <p:spPr bwMode="auto">
          <a:noFill/>
        </p:spPr>
        <p:txBody>
          <a:bodyPr/>
          <a:lstStyle/>
          <a:p>
            <a:pPr marL="171450" indent="-171450" eaLnBrk="1" hangingPunct="1">
              <a:buFont typeface="Arial" panose="020B0604020202020204" pitchFamily="34" charset="0"/>
              <a:buChar char="•"/>
            </a:pPr>
            <a:r>
              <a:rPr lang="en-US" b="1" dirty="0" err="1" smtClean="0"/>
              <a:t>Det</a:t>
            </a:r>
            <a:r>
              <a:rPr lang="en-US" b="1" baseline="0" dirty="0" err="1" smtClean="0"/>
              <a:t>te</a:t>
            </a:r>
            <a:r>
              <a:rPr lang="en-US" b="1" baseline="0" dirty="0" smtClean="0"/>
              <a:t> </a:t>
            </a:r>
            <a:r>
              <a:rPr lang="en-US" b="1" baseline="0" dirty="0" err="1" smtClean="0"/>
              <a:t>gjeld</a:t>
            </a:r>
            <a:r>
              <a:rPr lang="en-US" b="1" baseline="0" dirty="0" smtClean="0"/>
              <a:t> mange </a:t>
            </a:r>
            <a:r>
              <a:rPr lang="en-US" b="1" baseline="0" dirty="0" err="1" smtClean="0"/>
              <a:t>fleire</a:t>
            </a:r>
            <a:r>
              <a:rPr lang="en-US" b="1" baseline="0" dirty="0" smtClean="0"/>
              <a:t> </a:t>
            </a:r>
            <a:r>
              <a:rPr lang="en-US" b="1" baseline="0" dirty="0" err="1" smtClean="0"/>
              <a:t>enn</a:t>
            </a:r>
            <a:r>
              <a:rPr lang="en-US" b="1" baseline="0" dirty="0" smtClean="0"/>
              <a:t> du </a:t>
            </a:r>
            <a:r>
              <a:rPr lang="en-US" b="1" baseline="0" dirty="0" err="1" smtClean="0"/>
              <a:t>trur</a:t>
            </a:r>
            <a:r>
              <a:rPr lang="en-US" b="1" baseline="0" dirty="0" smtClean="0"/>
              <a:t>. </a:t>
            </a:r>
          </a:p>
          <a:p>
            <a:pPr marL="171450" indent="-171450" eaLnBrk="1" hangingPunct="1">
              <a:buFont typeface="Arial" panose="020B0604020202020204" pitchFamily="34" charset="0"/>
              <a:buChar char="•"/>
            </a:pPr>
            <a:endParaRPr lang="en-US" b="1" baseline="0" dirty="0" smtClean="0"/>
          </a:p>
          <a:p>
            <a:pPr marL="171450" indent="-171450" eaLnBrk="1" hangingPunct="1">
              <a:buFont typeface="Arial" panose="020B0604020202020204" pitchFamily="34" charset="0"/>
              <a:buChar char="•"/>
            </a:pPr>
            <a:r>
              <a:rPr lang="en-US" b="1" baseline="0" dirty="0" smtClean="0"/>
              <a:t>(</a:t>
            </a:r>
            <a:r>
              <a:rPr lang="en-US" b="1" baseline="0" dirty="0" err="1" smtClean="0"/>
              <a:t>Som</a:t>
            </a:r>
            <a:r>
              <a:rPr lang="en-US" b="1" baseline="0" dirty="0" smtClean="0"/>
              <a:t> </a:t>
            </a:r>
            <a:r>
              <a:rPr lang="en-US" b="1" baseline="0" dirty="0" err="1" smtClean="0"/>
              <a:t>nevnt</a:t>
            </a:r>
            <a:r>
              <a:rPr lang="en-US" b="1" baseline="0" dirty="0" smtClean="0"/>
              <a:t> </a:t>
            </a:r>
            <a:r>
              <a:rPr lang="en-US" b="1" baseline="0" dirty="0" err="1" smtClean="0"/>
              <a:t>er</a:t>
            </a:r>
            <a:r>
              <a:rPr lang="en-US" b="1" baseline="0" dirty="0" smtClean="0"/>
              <a:t> </a:t>
            </a:r>
            <a:r>
              <a:rPr lang="en-US" b="1" baseline="0" dirty="0" err="1" smtClean="0"/>
              <a:t>det</a:t>
            </a:r>
            <a:r>
              <a:rPr lang="en-US" b="1" baseline="0" dirty="0" smtClean="0"/>
              <a:t> 4,1 mill </a:t>
            </a:r>
            <a:r>
              <a:rPr lang="en-US" b="1" baseline="0" dirty="0" err="1" smtClean="0"/>
              <a:t>norske</a:t>
            </a:r>
            <a:r>
              <a:rPr lang="en-US" b="1" baseline="0" dirty="0" smtClean="0"/>
              <a:t> </a:t>
            </a:r>
            <a:r>
              <a:rPr lang="en-US" b="1" baseline="0" dirty="0" err="1" smtClean="0"/>
              <a:t>innbyggere</a:t>
            </a:r>
            <a:r>
              <a:rPr lang="en-US" b="1" baseline="0" dirty="0" smtClean="0"/>
              <a:t> over 15 </a:t>
            </a:r>
            <a:r>
              <a:rPr lang="en-US" b="1" baseline="0" dirty="0" err="1" smtClean="0"/>
              <a:t>år</a:t>
            </a:r>
            <a:r>
              <a:rPr lang="en-US" b="1" baseline="0" dirty="0" smtClean="0"/>
              <a:t>.) </a:t>
            </a:r>
          </a:p>
          <a:p>
            <a:pPr marL="171450" indent="-171450" eaLnBrk="1" hangingPunct="1">
              <a:buFont typeface="Arial" panose="020B0604020202020204" pitchFamily="34" charset="0"/>
              <a:buChar char="•"/>
            </a:pPr>
            <a:r>
              <a:rPr lang="en-US" b="1" baseline="0" dirty="0" smtClean="0"/>
              <a:t>Vi </a:t>
            </a:r>
            <a:r>
              <a:rPr lang="en-US" b="1" baseline="0" dirty="0" err="1" smtClean="0"/>
              <a:t>har</a:t>
            </a:r>
            <a:r>
              <a:rPr lang="en-US" b="1" baseline="0" dirty="0" smtClean="0"/>
              <a:t> </a:t>
            </a:r>
            <a:r>
              <a:rPr lang="en-US" b="1" baseline="0" dirty="0" err="1" smtClean="0"/>
              <a:t>ikkje</a:t>
            </a:r>
            <a:r>
              <a:rPr lang="en-US" b="1" baseline="0" dirty="0" smtClean="0"/>
              <a:t> </a:t>
            </a:r>
            <a:r>
              <a:rPr lang="en-US" b="1" baseline="0" dirty="0" err="1" smtClean="0"/>
              <a:t>konkrete</a:t>
            </a:r>
            <a:r>
              <a:rPr lang="en-US" b="1" baseline="0" dirty="0" smtClean="0"/>
              <a:t> </a:t>
            </a:r>
            <a:r>
              <a:rPr lang="en-US" b="1" baseline="0" dirty="0" err="1" smtClean="0"/>
              <a:t>tal</a:t>
            </a:r>
            <a:r>
              <a:rPr lang="en-US" b="1" baseline="0" dirty="0" smtClean="0"/>
              <a:t> for </a:t>
            </a:r>
            <a:r>
              <a:rPr lang="en-US" b="1" baseline="0" dirty="0" err="1" smtClean="0"/>
              <a:t>ulike</a:t>
            </a:r>
            <a:r>
              <a:rPr lang="en-US" b="1" baseline="0" dirty="0" smtClean="0"/>
              <a:t> </a:t>
            </a:r>
            <a:r>
              <a:rPr lang="en-US" b="1" baseline="0" dirty="0" err="1" smtClean="0"/>
              <a:t>funksjonsnedsettingar</a:t>
            </a:r>
            <a:r>
              <a:rPr lang="en-US" b="1" baseline="0" dirty="0" smtClean="0"/>
              <a:t> </a:t>
            </a:r>
            <a:r>
              <a:rPr lang="en-US" b="1" baseline="0" dirty="0" err="1" smtClean="0"/>
              <a:t>i</a:t>
            </a:r>
            <a:r>
              <a:rPr lang="en-US" b="1" baseline="0" dirty="0" smtClean="0"/>
              <a:t> </a:t>
            </a:r>
            <a:r>
              <a:rPr lang="en-US" b="1" baseline="0" dirty="0" err="1" smtClean="0"/>
              <a:t>denne</a:t>
            </a:r>
            <a:r>
              <a:rPr lang="en-US" b="1" baseline="0" dirty="0" smtClean="0"/>
              <a:t> </a:t>
            </a:r>
            <a:r>
              <a:rPr lang="en-US" b="1" baseline="0" dirty="0" err="1" smtClean="0"/>
              <a:t>gruppa</a:t>
            </a:r>
            <a:r>
              <a:rPr lang="en-US" b="1" baseline="0" dirty="0" smtClean="0"/>
              <a:t>, </a:t>
            </a:r>
          </a:p>
          <a:p>
            <a:pPr marL="171450" indent="-171450" eaLnBrk="1" hangingPunct="1">
              <a:buFont typeface="Arial" panose="020B0604020202020204" pitchFamily="34" charset="0"/>
              <a:buChar char="•"/>
            </a:pPr>
            <a:r>
              <a:rPr lang="en-US" b="1" baseline="0" dirty="0" smtClean="0"/>
              <a:t>men </a:t>
            </a:r>
            <a:r>
              <a:rPr lang="en-US" b="1" baseline="0" dirty="0" err="1" smtClean="0"/>
              <a:t>Statistisk</a:t>
            </a:r>
            <a:r>
              <a:rPr lang="en-US" b="1" baseline="0" dirty="0" smtClean="0"/>
              <a:t> </a:t>
            </a:r>
            <a:r>
              <a:rPr lang="en-US" b="1" baseline="0" dirty="0" err="1" smtClean="0"/>
              <a:t>sentralbyrå</a:t>
            </a:r>
            <a:r>
              <a:rPr lang="en-US" b="1" baseline="0" dirty="0" smtClean="0"/>
              <a:t> (SSB) </a:t>
            </a:r>
            <a:r>
              <a:rPr lang="en-US" b="1" baseline="0" dirty="0" err="1" smtClean="0"/>
              <a:t>har</a:t>
            </a:r>
            <a:r>
              <a:rPr lang="en-US" b="1" baseline="0" dirty="0" smtClean="0"/>
              <a:t> </a:t>
            </a:r>
            <a:r>
              <a:rPr lang="en-US" b="1" baseline="0" dirty="0" err="1" smtClean="0"/>
              <a:t>registrert</a:t>
            </a:r>
            <a:r>
              <a:rPr lang="en-US" b="1" baseline="0" dirty="0" smtClean="0"/>
              <a:t> at </a:t>
            </a:r>
            <a:r>
              <a:rPr lang="en-US" b="1" baseline="0" dirty="0" err="1" smtClean="0"/>
              <a:t>ca</a:t>
            </a:r>
            <a:r>
              <a:rPr lang="en-US" b="1" baseline="0" dirty="0" smtClean="0"/>
              <a:t> 17% </a:t>
            </a:r>
            <a:r>
              <a:rPr lang="en-US" b="1" baseline="0" dirty="0" err="1" smtClean="0"/>
              <a:t>av</a:t>
            </a:r>
            <a:r>
              <a:rPr lang="en-US" b="1" baseline="0" dirty="0" smtClean="0"/>
              <a:t> </a:t>
            </a:r>
            <a:r>
              <a:rPr lang="en-US" b="1" baseline="0" dirty="0" err="1" smtClean="0"/>
              <a:t>alle</a:t>
            </a:r>
            <a:r>
              <a:rPr lang="en-US" b="1" baseline="0" dirty="0" smtClean="0"/>
              <a:t> </a:t>
            </a:r>
            <a:r>
              <a:rPr lang="en-US" b="1" baseline="0" dirty="0" err="1" smtClean="0"/>
              <a:t>mellom</a:t>
            </a:r>
            <a:r>
              <a:rPr lang="en-US" b="1" baseline="0" dirty="0" smtClean="0"/>
              <a:t> 16 og 66 </a:t>
            </a:r>
            <a:r>
              <a:rPr lang="en-US" b="1" baseline="0" dirty="0" err="1" smtClean="0"/>
              <a:t>år</a:t>
            </a:r>
            <a:r>
              <a:rPr lang="en-US" b="1" baseline="0" dirty="0" smtClean="0"/>
              <a:t> </a:t>
            </a:r>
            <a:r>
              <a:rPr lang="en-US" b="1" baseline="0" dirty="0" err="1" smtClean="0"/>
              <a:t>har</a:t>
            </a:r>
            <a:r>
              <a:rPr lang="en-US" b="1" baseline="0" dirty="0" smtClean="0"/>
              <a:t> </a:t>
            </a:r>
            <a:r>
              <a:rPr lang="en-US" b="1" baseline="0" dirty="0" err="1" smtClean="0"/>
              <a:t>ei</a:t>
            </a:r>
            <a:r>
              <a:rPr lang="en-US" b="1" baseline="0" dirty="0" smtClean="0"/>
              <a:t> </a:t>
            </a:r>
            <a:r>
              <a:rPr lang="en-US" b="1" baseline="0" dirty="0" err="1" smtClean="0"/>
              <a:t>funksjonsnedsetting</a:t>
            </a:r>
            <a:r>
              <a:rPr lang="en-US" b="1" baseline="0" dirty="0" smtClean="0"/>
              <a:t>. </a:t>
            </a:r>
          </a:p>
          <a:p>
            <a:pPr marL="171450" indent="-171450" eaLnBrk="1" hangingPunct="1">
              <a:buFont typeface="Arial" panose="020B0604020202020204" pitchFamily="34" charset="0"/>
              <a:buChar char="•"/>
            </a:pPr>
            <a:r>
              <a:rPr lang="en-US" b="1" baseline="0" dirty="0" err="1" smtClean="0"/>
              <a:t>Det</a:t>
            </a:r>
            <a:r>
              <a:rPr lang="en-US" b="1" baseline="0" dirty="0" smtClean="0"/>
              <a:t> </a:t>
            </a:r>
            <a:r>
              <a:rPr lang="en-US" b="1" baseline="0" dirty="0" err="1" smtClean="0"/>
              <a:t>er</a:t>
            </a:r>
            <a:r>
              <a:rPr lang="en-US" b="1" baseline="0" dirty="0" smtClean="0"/>
              <a:t> over 0,5 </a:t>
            </a:r>
            <a:r>
              <a:rPr lang="en-US" b="1" baseline="0" dirty="0" err="1" smtClean="0"/>
              <a:t>millionar</a:t>
            </a:r>
            <a:r>
              <a:rPr lang="en-US" b="1" baseline="0" dirty="0" smtClean="0"/>
              <a:t> </a:t>
            </a:r>
            <a:r>
              <a:rPr lang="en-US" b="1" baseline="0" dirty="0" err="1" smtClean="0"/>
              <a:t>menneske</a:t>
            </a:r>
            <a:endParaRPr lang="en-US" b="1" baseline="0" dirty="0" smtClean="0"/>
          </a:p>
          <a:p>
            <a:pPr marL="171450" indent="-171450" eaLnBrk="1" hangingPunct="1">
              <a:buFont typeface="Arial" panose="020B0604020202020204" pitchFamily="34" charset="0"/>
              <a:buChar char="•"/>
            </a:pPr>
            <a:endParaRPr lang="en-US" b="1" baseline="0" dirty="0" smtClean="0"/>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dirty="0" smtClean="0"/>
              <a:t>I </a:t>
            </a:r>
            <a:r>
              <a:rPr lang="en-US" b="1" baseline="0" dirty="0" err="1" smtClean="0"/>
              <a:t>tillegg</a:t>
            </a:r>
            <a:r>
              <a:rPr lang="en-US" b="1" baseline="0" dirty="0" smtClean="0"/>
              <a:t> </a:t>
            </a:r>
            <a:r>
              <a:rPr lang="en-US" b="1" baseline="0" dirty="0" err="1" smtClean="0"/>
              <a:t>veit</a:t>
            </a:r>
            <a:r>
              <a:rPr lang="en-US" b="1" baseline="0" dirty="0" smtClean="0"/>
              <a:t> vi at </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dirty="0" err="1" smtClean="0"/>
              <a:t>prosentdelen</a:t>
            </a:r>
            <a:r>
              <a:rPr lang="en-US" b="1" baseline="0" dirty="0" smtClean="0"/>
              <a:t> med </a:t>
            </a:r>
            <a:r>
              <a:rPr lang="en-US" b="1" baseline="0" dirty="0" err="1" smtClean="0"/>
              <a:t>funksjonsnedsettingar</a:t>
            </a:r>
            <a:r>
              <a:rPr lang="en-US" b="1" baseline="0" dirty="0" smtClean="0"/>
              <a:t> </a:t>
            </a:r>
            <a:r>
              <a:rPr lang="en-US" b="1" baseline="0" dirty="0" err="1" smtClean="0"/>
              <a:t>er</a:t>
            </a:r>
            <a:r>
              <a:rPr lang="en-US" b="1" baseline="0" dirty="0" smtClean="0"/>
              <a:t> </a:t>
            </a:r>
            <a:r>
              <a:rPr lang="en-US" b="1" baseline="0" dirty="0" err="1" smtClean="0"/>
              <a:t>endå</a:t>
            </a:r>
            <a:r>
              <a:rPr lang="en-US" b="1" baseline="0" dirty="0" smtClean="0"/>
              <a:t> </a:t>
            </a:r>
            <a:r>
              <a:rPr lang="en-US" b="1" baseline="0" dirty="0" err="1" smtClean="0"/>
              <a:t>høgare</a:t>
            </a:r>
            <a:r>
              <a:rPr lang="en-US" b="1" baseline="0" dirty="0" smtClean="0"/>
              <a:t> for </a:t>
            </a:r>
            <a:r>
              <a:rPr lang="en-US" b="1" baseline="0" dirty="0" err="1" smtClean="0"/>
              <a:t>dei</a:t>
            </a:r>
            <a:r>
              <a:rPr lang="en-US" b="1" baseline="0" dirty="0" smtClean="0"/>
              <a:t> over 66, </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b="1" baseline="0" dirty="0" smtClean="0"/>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dirty="0" err="1" smtClean="0"/>
              <a:t>Og</a:t>
            </a:r>
            <a:r>
              <a:rPr lang="en-US" b="1" baseline="0" dirty="0" smtClean="0"/>
              <a:t> vi </a:t>
            </a:r>
            <a:r>
              <a:rPr lang="en-US" b="1" baseline="0" dirty="0" err="1" smtClean="0"/>
              <a:t>veit</a:t>
            </a:r>
            <a:r>
              <a:rPr lang="en-US" b="1" baseline="0" dirty="0" smtClean="0"/>
              <a:t> at</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dirty="0" err="1" smtClean="0"/>
              <a:t>enkelte</a:t>
            </a:r>
            <a:r>
              <a:rPr lang="en-US" b="1" baseline="0" dirty="0" smtClean="0"/>
              <a:t> problem - </a:t>
            </a:r>
            <a:r>
              <a:rPr lang="en-US" b="1" baseline="0" dirty="0" err="1" smtClean="0"/>
              <a:t>som</a:t>
            </a:r>
            <a:r>
              <a:rPr lang="en-US" b="1" baseline="0" dirty="0" smtClean="0"/>
              <a:t> lese- og </a:t>
            </a:r>
            <a:r>
              <a:rPr lang="en-US" b="1" baseline="0" dirty="0" err="1" smtClean="0"/>
              <a:t>skrivevanskar</a:t>
            </a:r>
            <a:r>
              <a:rPr lang="en-US" b="1" baseline="0" dirty="0" smtClean="0"/>
              <a:t> - </a:t>
            </a:r>
            <a:r>
              <a:rPr lang="en-US" b="1" baseline="0" dirty="0" err="1" smtClean="0"/>
              <a:t>kan</a:t>
            </a:r>
            <a:r>
              <a:rPr lang="en-US" b="1" baseline="0" dirty="0" smtClean="0"/>
              <a:t> </a:t>
            </a:r>
            <a:r>
              <a:rPr lang="en-US" b="1" baseline="0" dirty="0" err="1" smtClean="0"/>
              <a:t>omfatte</a:t>
            </a:r>
            <a:r>
              <a:rPr lang="en-US" b="1" baseline="0" dirty="0" smtClean="0"/>
              <a:t> </a:t>
            </a:r>
            <a:r>
              <a:rPr lang="en-US" b="1" baseline="0" dirty="0" err="1" smtClean="0"/>
              <a:t>opp</a:t>
            </a:r>
            <a:r>
              <a:rPr lang="en-US" b="1" baseline="0" dirty="0" smtClean="0"/>
              <a:t> mot </a:t>
            </a:r>
            <a:r>
              <a:rPr lang="en-US" b="1" baseline="0" dirty="0" smtClean="0"/>
              <a:t>30 % </a:t>
            </a:r>
            <a:r>
              <a:rPr lang="en-US" b="1" baseline="0" dirty="0" err="1" smtClean="0"/>
              <a:t>av</a:t>
            </a:r>
            <a:r>
              <a:rPr lang="en-US" b="1" baseline="0" dirty="0" smtClean="0"/>
              <a:t> </a:t>
            </a:r>
            <a:r>
              <a:rPr lang="en-US" b="1" baseline="0" dirty="0" err="1" smtClean="0"/>
              <a:t>innbyggarane</a:t>
            </a:r>
            <a:r>
              <a:rPr lang="en-US" b="1" baseline="0" dirty="0" smtClean="0"/>
              <a:t>. </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b="1" baseline="0" dirty="0" smtClean="0"/>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dirty="0" err="1" smtClean="0"/>
              <a:t>Dette</a:t>
            </a:r>
            <a:r>
              <a:rPr lang="en-US" b="1" baseline="0" dirty="0" smtClean="0"/>
              <a:t> </a:t>
            </a:r>
            <a:r>
              <a:rPr lang="en-US" b="1" baseline="0" dirty="0" err="1" smtClean="0"/>
              <a:t>betyr</a:t>
            </a:r>
            <a:r>
              <a:rPr lang="en-US" b="1" baseline="0" dirty="0" smtClean="0"/>
              <a:t> </a:t>
            </a:r>
            <a:r>
              <a:rPr lang="en-US" b="1" baseline="0" dirty="0" err="1" smtClean="0"/>
              <a:t>grovt</a:t>
            </a:r>
            <a:r>
              <a:rPr lang="en-US" b="1" baseline="0" dirty="0" smtClean="0"/>
              <a:t> sett at</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dirty="0" smtClean="0"/>
              <a:t> “</a:t>
            </a:r>
            <a:r>
              <a:rPr lang="en-US" b="1" baseline="0" dirty="0" err="1" smtClean="0"/>
              <a:t>Alle</a:t>
            </a:r>
            <a:r>
              <a:rPr lang="en-US" b="1" baseline="0" dirty="0" smtClean="0"/>
              <a:t>” </a:t>
            </a:r>
            <a:r>
              <a:rPr lang="en-US" b="1" baseline="0" dirty="0" err="1" smtClean="0"/>
              <a:t>i</a:t>
            </a:r>
            <a:r>
              <a:rPr lang="en-US" b="1" baseline="0" dirty="0" smtClean="0"/>
              <a:t> </a:t>
            </a:r>
            <a:r>
              <a:rPr lang="en-US" b="1" baseline="0" dirty="0" err="1" smtClean="0"/>
              <a:t>hermeteikn</a:t>
            </a:r>
            <a:r>
              <a:rPr lang="en-US" b="1" baseline="0" dirty="0" smtClean="0"/>
              <a:t> </a:t>
            </a:r>
            <a:r>
              <a:rPr lang="en-US" b="1" baseline="0" dirty="0" err="1" smtClean="0"/>
              <a:t>vil</a:t>
            </a:r>
            <a:r>
              <a:rPr lang="en-US" b="1" baseline="0" dirty="0" smtClean="0"/>
              <a:t> </a:t>
            </a:r>
            <a:r>
              <a:rPr lang="en-US" b="1" baseline="0" dirty="0" err="1" smtClean="0"/>
              <a:t>oppleve</a:t>
            </a:r>
            <a:r>
              <a:rPr lang="en-US" b="1" baseline="0" dirty="0" smtClean="0"/>
              <a:t> å ha </a:t>
            </a:r>
            <a:r>
              <a:rPr lang="en-US" b="1" baseline="0" dirty="0" err="1" smtClean="0"/>
              <a:t>ei</a:t>
            </a:r>
            <a:r>
              <a:rPr lang="en-US" b="1" baseline="0" dirty="0" smtClean="0"/>
              <a:t> </a:t>
            </a:r>
            <a:r>
              <a:rPr lang="en-US" b="1" baseline="0" dirty="0" err="1" smtClean="0"/>
              <a:t>funksjonsnedsetting</a:t>
            </a:r>
            <a:r>
              <a:rPr lang="en-US" b="1" baseline="0" dirty="0" smtClean="0"/>
              <a:t> I </a:t>
            </a:r>
            <a:r>
              <a:rPr lang="en-US" b="1" baseline="0" dirty="0" err="1" smtClean="0"/>
              <a:t>løpet</a:t>
            </a:r>
            <a:r>
              <a:rPr lang="en-US" b="1" baseline="0" dirty="0" smtClean="0"/>
              <a:t> </a:t>
            </a:r>
            <a:r>
              <a:rPr lang="en-US" b="1" baseline="0" dirty="0" err="1" smtClean="0"/>
              <a:t>av</a:t>
            </a:r>
            <a:r>
              <a:rPr lang="en-US" b="1" baseline="0" dirty="0" smtClean="0"/>
              <a:t> </a:t>
            </a:r>
            <a:r>
              <a:rPr lang="en-US" b="1" baseline="0" dirty="0" err="1" smtClean="0"/>
              <a:t>livet</a:t>
            </a:r>
            <a:r>
              <a:rPr lang="en-US" b="1" baseline="0" dirty="0" smtClean="0"/>
              <a:t>. </a:t>
            </a:r>
          </a:p>
          <a:p>
            <a:pPr marL="171450" indent="-171450" eaLnBrk="1" hangingPunct="1">
              <a:buFont typeface="Arial" panose="020B0604020202020204" pitchFamily="34" charset="0"/>
              <a:buChar char="•"/>
            </a:pPr>
            <a:endParaRPr lang="en-US" b="1"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solidFill>
          <a:schemeClr val="bg1"/>
        </a:solidFill>
        <a:effectLst/>
      </p:bgPr>
    </p:bg>
    <p:spTree>
      <p:nvGrpSpPr>
        <p:cNvPr id="1" name=""/>
        <p:cNvGrpSpPr/>
        <p:nvPr/>
      </p:nvGrpSpPr>
      <p:grpSpPr>
        <a:xfrm>
          <a:off x="0" y="0"/>
          <a:ext cx="0" cy="0"/>
          <a:chOff x="0" y="0"/>
          <a:chExt cx="0" cy="0"/>
        </a:xfrm>
      </p:grpSpPr>
      <p:pic>
        <p:nvPicPr>
          <p:cNvPr id="4" name="Picture 1035" descr="PPT-logo-RGB"/>
          <p:cNvPicPr>
            <a:picLocks noChangeAspect="1" noChangeArrowheads="1"/>
          </p:cNvPicPr>
          <p:nvPr/>
        </p:nvPicPr>
        <p:blipFill>
          <a:blip r:embed="rId2"/>
          <a:srcRect/>
          <a:stretch>
            <a:fillRect/>
          </a:stretch>
        </p:blipFill>
        <p:spPr bwMode="auto">
          <a:xfrm>
            <a:off x="280988" y="387350"/>
            <a:ext cx="2397125" cy="657225"/>
          </a:xfrm>
          <a:prstGeom prst="rect">
            <a:avLst/>
          </a:prstGeom>
          <a:noFill/>
          <a:ln w="9525">
            <a:noFill/>
            <a:miter lim="800000"/>
            <a:headEnd/>
            <a:tailEnd/>
          </a:ln>
        </p:spPr>
      </p:pic>
      <p:pic>
        <p:nvPicPr>
          <p:cNvPr id="5" name="Picture 1036" descr="PPT-sirkler-RGB"/>
          <p:cNvPicPr>
            <a:picLocks noChangeAspect="1" noChangeArrowheads="1"/>
          </p:cNvPicPr>
          <p:nvPr/>
        </p:nvPicPr>
        <p:blipFill>
          <a:blip r:embed="rId3"/>
          <a:srcRect/>
          <a:stretch>
            <a:fillRect/>
          </a:stretch>
        </p:blipFill>
        <p:spPr bwMode="auto">
          <a:xfrm>
            <a:off x="8909050" y="3714750"/>
            <a:ext cx="234950" cy="2200275"/>
          </a:xfrm>
          <a:prstGeom prst="rect">
            <a:avLst/>
          </a:prstGeom>
          <a:noFill/>
          <a:ln w="9525">
            <a:noFill/>
            <a:miter lim="800000"/>
            <a:headEnd/>
            <a:tailEnd/>
          </a:ln>
        </p:spPr>
      </p:pic>
      <p:sp>
        <p:nvSpPr>
          <p:cNvPr id="50178" name="Title Placeholder 1"/>
          <p:cNvSpPr>
            <a:spLocks noGrp="1"/>
          </p:cNvSpPr>
          <p:nvPr>
            <p:ph type="ctrTitle"/>
          </p:nvPr>
        </p:nvSpPr>
        <p:spPr>
          <a:xfrm>
            <a:off x="685800" y="2130425"/>
            <a:ext cx="7772400" cy="1470025"/>
          </a:xfrm>
        </p:spPr>
        <p:txBody>
          <a:bodyPr/>
          <a:lstStyle>
            <a:lvl1pPr algn="ctr">
              <a:defRPr>
                <a:latin typeface="Arial" pitchFamily="37" charset="0"/>
                <a:cs typeface="Arial" pitchFamily="37" charset="0"/>
              </a:defRPr>
            </a:lvl1pPr>
          </a:lstStyle>
          <a:p>
            <a:r>
              <a:rPr lang="nb-NO" smtClean="0"/>
              <a:t>Klikk for å redigere tittelstil</a:t>
            </a:r>
            <a:endParaRPr lang="en-US"/>
          </a:p>
        </p:txBody>
      </p:sp>
      <p:sp>
        <p:nvSpPr>
          <p:cNvPr id="50179" name="Text Placeholder 2"/>
          <p:cNvSpPr>
            <a:spLocks noGrp="1"/>
          </p:cNvSpPr>
          <p:nvPr>
            <p:ph type="subTitle" idx="1"/>
          </p:nvPr>
        </p:nvSpPr>
        <p:spPr>
          <a:xfrm>
            <a:off x="1371600" y="3886200"/>
            <a:ext cx="6400800" cy="1752600"/>
          </a:xfrm>
        </p:spPr>
        <p:txBody>
          <a:bodyPr/>
          <a:lstStyle>
            <a:lvl1pPr marL="0" indent="0" algn="ctr">
              <a:buFont typeface="Arial" pitchFamily="37" charset="0"/>
              <a:buNone/>
              <a:defRPr>
                <a:solidFill>
                  <a:srgbClr val="898989"/>
                </a:solidFill>
                <a:latin typeface="Arial" pitchFamily="37" charset="0"/>
                <a:cs typeface="Arial" pitchFamily="37" charset="0"/>
              </a:defRPr>
            </a:lvl1pPr>
          </a:lstStyle>
          <a:p>
            <a:r>
              <a:rPr lang="nb-NO" smtClean="0"/>
              <a:t>Klikk for å redigere undertittelstil i malen</a:t>
            </a:r>
            <a:endParaRPr lang="en-US"/>
          </a:p>
        </p:txBody>
      </p:sp>
      <p:sp>
        <p:nvSpPr>
          <p:cNvPr id="6" name="Date Placeholder 3"/>
          <p:cNvSpPr>
            <a:spLocks noGrp="1"/>
          </p:cNvSpPr>
          <p:nvPr>
            <p:ph type="dt" sz="half" idx="10"/>
          </p:nvPr>
        </p:nvSpPr>
        <p:spPr>
          <a:xfrm>
            <a:off x="457200" y="6245225"/>
            <a:ext cx="2133600" cy="476250"/>
          </a:xfrm>
        </p:spPr>
        <p:txBody>
          <a:bodyPr/>
          <a:lstStyle>
            <a:lvl1pPr>
              <a:defRPr/>
            </a:lvl1pPr>
          </a:lstStyle>
          <a:p>
            <a:r>
              <a:rPr lang="nn-NO" dirty="0" smtClean="0"/>
              <a:t>Dato</a:t>
            </a:r>
            <a:endParaRPr lang="nb-NO" dirty="0"/>
          </a:p>
        </p:txBody>
      </p:sp>
      <p:sp>
        <p:nvSpPr>
          <p:cNvPr id="7" name="Footer Placeholder 4"/>
          <p:cNvSpPr>
            <a:spLocks noGrp="1"/>
          </p:cNvSpPr>
          <p:nvPr>
            <p:ph type="ftr" sz="quarter" idx="11"/>
          </p:nvPr>
        </p:nvSpPr>
        <p:spPr>
          <a:xfrm>
            <a:off x="3124200" y="6245225"/>
            <a:ext cx="2895600" cy="476250"/>
          </a:xfrm>
        </p:spPr>
        <p:txBody>
          <a:bodyPr/>
          <a:lstStyle>
            <a:lvl1pPr>
              <a:defRPr/>
            </a:lvl1pPr>
          </a:lstStyle>
          <a:p>
            <a:r>
              <a:rPr lang="nb-NO"/>
              <a:t>Direktoratet for forvaltning og IKT</a:t>
            </a:r>
          </a:p>
        </p:txBody>
      </p:sp>
    </p:spTree>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b-NO"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lvl1pPr>
              <a:defRPr/>
            </a:lvl1pPr>
          </a:lstStyle>
          <a:p>
            <a:endParaRPr lang="nb-NO" dirty="0"/>
          </a:p>
        </p:txBody>
      </p:sp>
      <p:sp>
        <p:nvSpPr>
          <p:cNvPr id="6" name="Footer Placeholder 5"/>
          <p:cNvSpPr>
            <a:spLocks noGrp="1"/>
          </p:cNvSpPr>
          <p:nvPr>
            <p:ph type="ftr" sz="quarter" idx="11"/>
          </p:nvPr>
        </p:nvSpPr>
        <p:spPr/>
        <p:txBody>
          <a:bodyPr/>
          <a:lstStyle>
            <a:lvl1pPr>
              <a:defRPr/>
            </a:lvl1pPr>
          </a:lstStyle>
          <a:p>
            <a:r>
              <a:rPr lang="nb-NO"/>
              <a:t>Direktoratet for forvaltning og IKT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b-NO"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lvl1pPr>
              <a:defRPr/>
            </a:lvl1pPr>
          </a:lstStyle>
          <a:p>
            <a:endParaRPr lang="nb-NO" dirty="0"/>
          </a:p>
        </p:txBody>
      </p:sp>
      <p:sp>
        <p:nvSpPr>
          <p:cNvPr id="6" name="Footer Placeholder 5"/>
          <p:cNvSpPr>
            <a:spLocks noGrp="1"/>
          </p:cNvSpPr>
          <p:nvPr>
            <p:ph type="ftr" sz="quarter" idx="11"/>
          </p:nvPr>
        </p:nvSpPr>
        <p:spPr/>
        <p:txBody>
          <a:bodyPr/>
          <a:lstStyle>
            <a:lvl1pPr>
              <a:defRPr/>
            </a:lvl1pPr>
          </a:lstStyle>
          <a:p>
            <a:r>
              <a:rPr lang="nb-NO"/>
              <a:t>Direktoratet for forvaltning og IKT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lvl1pPr>
              <a:defRPr/>
            </a:lvl1pPr>
          </a:lstStyle>
          <a:p>
            <a:endParaRPr lang="nb-NO" dirty="0"/>
          </a:p>
        </p:txBody>
      </p:sp>
      <p:sp>
        <p:nvSpPr>
          <p:cNvPr id="5" name="Footer Placeholder 4"/>
          <p:cNvSpPr>
            <a:spLocks noGrp="1"/>
          </p:cNvSpPr>
          <p:nvPr>
            <p:ph type="ftr" sz="quarter" idx="11"/>
          </p:nvPr>
        </p:nvSpPr>
        <p:spPr/>
        <p:txBody>
          <a:bodyPr/>
          <a:lstStyle>
            <a:lvl1pPr>
              <a:defRPr/>
            </a:lvl1pPr>
          </a:lstStyle>
          <a:p>
            <a:r>
              <a:rPr lang="nb-NO"/>
              <a:t>Direktoratet for forvaltning og IKT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b-NO" smtClean="0"/>
              <a:t>Click to edit Master title style</a:t>
            </a:r>
            <a:endParaRPr lang="nb-N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lvl1pPr>
              <a:defRPr/>
            </a:lvl1pPr>
          </a:lstStyle>
          <a:p>
            <a:endParaRPr lang="nb-NO" dirty="0"/>
          </a:p>
        </p:txBody>
      </p:sp>
      <p:sp>
        <p:nvSpPr>
          <p:cNvPr id="5" name="Footer Placeholder 4"/>
          <p:cNvSpPr>
            <a:spLocks noGrp="1"/>
          </p:cNvSpPr>
          <p:nvPr>
            <p:ph type="ftr" sz="quarter" idx="11"/>
          </p:nvPr>
        </p:nvSpPr>
        <p:spPr/>
        <p:txBody>
          <a:bodyPr/>
          <a:lstStyle>
            <a:lvl1pPr>
              <a:defRPr/>
            </a:lvl1pPr>
          </a:lstStyle>
          <a:p>
            <a:r>
              <a:rPr lang="nb-NO"/>
              <a:t>Direktoratet for forvaltning og IKT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3BCD9728-345B-436B-BD6F-FC9F7107C523}" type="datetimeFigureOut">
              <a:rPr lang="nb-NO">
                <a:solidFill>
                  <a:prstClr val="black">
                    <a:tint val="75000"/>
                  </a:prstClr>
                </a:solidFill>
              </a:rPr>
              <a:pPr/>
              <a:t>04.04.2014</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17ECDA2B-E4FC-4223-9403-6F4A239AAFD6}" type="slidenum">
              <a:rPr lang="nb-NO">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02118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3BCD9728-345B-436B-BD6F-FC9F7107C523}" type="datetimeFigureOut">
              <a:rPr lang="nb-NO">
                <a:solidFill>
                  <a:prstClr val="black">
                    <a:tint val="75000"/>
                  </a:prstClr>
                </a:solidFill>
              </a:rPr>
              <a:pPr/>
              <a:t>04.04.2014</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17ECDA2B-E4FC-4223-9403-6F4A239AAFD6}" type="slidenum">
              <a:rPr lang="nb-NO">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857945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3BCD9728-345B-436B-BD6F-FC9F7107C523}" type="datetimeFigureOut">
              <a:rPr lang="nb-NO">
                <a:solidFill>
                  <a:prstClr val="black">
                    <a:tint val="75000"/>
                  </a:prstClr>
                </a:solidFill>
              </a:rPr>
              <a:pPr/>
              <a:t>04.04.2014</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17ECDA2B-E4FC-4223-9403-6F4A239AAFD6}" type="slidenum">
              <a:rPr lang="nb-NO">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618130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3BCD9728-345B-436B-BD6F-FC9F7107C523}" type="datetimeFigureOut">
              <a:rPr lang="nb-NO">
                <a:solidFill>
                  <a:prstClr val="black">
                    <a:tint val="75000"/>
                  </a:prstClr>
                </a:solidFill>
              </a:rPr>
              <a:pPr/>
              <a:t>04.04.2014</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17ECDA2B-E4FC-4223-9403-6F4A239AAFD6}" type="slidenum">
              <a:rPr lang="nb-NO">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030385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3BCD9728-345B-436B-BD6F-FC9F7107C523}" type="datetimeFigureOut">
              <a:rPr lang="nb-NO">
                <a:solidFill>
                  <a:prstClr val="black">
                    <a:tint val="75000"/>
                  </a:prstClr>
                </a:solidFill>
              </a:rPr>
              <a:pPr/>
              <a:t>04.04.2014</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17ECDA2B-E4FC-4223-9403-6F4A239AAFD6}" type="slidenum">
              <a:rPr lang="nb-NO">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837757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3BCD9728-345B-436B-BD6F-FC9F7107C523}" type="datetimeFigureOut">
              <a:rPr lang="nb-NO">
                <a:solidFill>
                  <a:prstClr val="black">
                    <a:tint val="75000"/>
                  </a:prstClr>
                </a:solidFill>
              </a:rPr>
              <a:pPr/>
              <a:t>04.04.2014</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17ECDA2B-E4FC-4223-9403-6F4A239AAFD6}" type="slidenum">
              <a:rPr lang="nb-NO">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666450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nb-NO" smtClean="0"/>
              <a:t>Klikk for å redigere tittelstil</a:t>
            </a:r>
            <a:endParaRPr lang="nb-NO"/>
          </a:p>
        </p:txBody>
      </p:sp>
      <p:sp>
        <p:nvSpPr>
          <p:cNvPr id="3" name="Content Placeholder 2"/>
          <p:cNvSpPr>
            <a:spLocks noGrp="1"/>
          </p:cNvSpPr>
          <p:nvPr>
            <p:ph idx="1"/>
          </p:nvPr>
        </p:nvSpPr>
        <p:spPr>
          <a:xfrm>
            <a:off x="457200" y="1600200"/>
            <a:ext cx="8229600" cy="452596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Date Placeholder 3"/>
          <p:cNvSpPr>
            <a:spLocks noGrp="1"/>
          </p:cNvSpPr>
          <p:nvPr>
            <p:ph type="dt" sz="half" idx="10"/>
          </p:nvPr>
        </p:nvSpPr>
        <p:spPr/>
        <p:txBody>
          <a:bodyPr/>
          <a:lstStyle>
            <a:lvl1pPr>
              <a:defRPr/>
            </a:lvl1pPr>
          </a:lstStyle>
          <a:p>
            <a:r>
              <a:rPr lang="nn-NO" dirty="0" smtClean="0"/>
              <a:t>Dato</a:t>
            </a:r>
            <a:endParaRPr lang="nb-NO" dirty="0"/>
          </a:p>
        </p:txBody>
      </p:sp>
      <p:sp>
        <p:nvSpPr>
          <p:cNvPr id="5" name="Footer Placeholder 4"/>
          <p:cNvSpPr>
            <a:spLocks noGrp="1"/>
          </p:cNvSpPr>
          <p:nvPr>
            <p:ph type="ftr" sz="quarter" idx="11"/>
          </p:nvPr>
        </p:nvSpPr>
        <p:spPr/>
        <p:txBody>
          <a:bodyPr/>
          <a:lstStyle>
            <a:lvl1pPr>
              <a:defRPr/>
            </a:lvl1pPr>
          </a:lstStyle>
          <a:p>
            <a:r>
              <a:rPr lang="nb-NO"/>
              <a:t>Direktoratet for forvaltning og IKT</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3BCD9728-345B-436B-BD6F-FC9F7107C523}" type="datetimeFigureOut">
              <a:rPr lang="nb-NO">
                <a:solidFill>
                  <a:prstClr val="black">
                    <a:tint val="75000"/>
                  </a:prstClr>
                </a:solidFill>
              </a:rPr>
              <a:pPr/>
              <a:t>04.04.2014</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17ECDA2B-E4FC-4223-9403-6F4A239AAFD6}" type="slidenum">
              <a:rPr lang="nb-NO">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675702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3BCD9728-345B-436B-BD6F-FC9F7107C523}" type="datetimeFigureOut">
              <a:rPr lang="nb-NO">
                <a:solidFill>
                  <a:prstClr val="black">
                    <a:tint val="75000"/>
                  </a:prstClr>
                </a:solidFill>
              </a:rPr>
              <a:pPr/>
              <a:t>04.04.2014</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17ECDA2B-E4FC-4223-9403-6F4A239AAFD6}" type="slidenum">
              <a:rPr lang="nb-NO">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984918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3BCD9728-345B-436B-BD6F-FC9F7107C523}" type="datetimeFigureOut">
              <a:rPr lang="nb-NO">
                <a:solidFill>
                  <a:prstClr val="black">
                    <a:tint val="75000"/>
                  </a:prstClr>
                </a:solidFill>
              </a:rPr>
              <a:pPr/>
              <a:t>04.04.2014</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17ECDA2B-E4FC-4223-9403-6F4A239AAFD6}" type="slidenum">
              <a:rPr lang="nb-NO">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442624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3BCD9728-345B-436B-BD6F-FC9F7107C523}" type="datetimeFigureOut">
              <a:rPr lang="nb-NO">
                <a:solidFill>
                  <a:prstClr val="black">
                    <a:tint val="75000"/>
                  </a:prstClr>
                </a:solidFill>
              </a:rPr>
              <a:pPr/>
              <a:t>04.04.2014</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17ECDA2B-E4FC-4223-9403-6F4A239AAFD6}" type="slidenum">
              <a:rPr lang="nb-NO">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871595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3BCD9728-345B-436B-BD6F-FC9F7107C523}" type="datetimeFigureOut">
              <a:rPr lang="nb-NO">
                <a:solidFill>
                  <a:prstClr val="black">
                    <a:tint val="75000"/>
                  </a:prstClr>
                </a:solidFill>
              </a:rPr>
              <a:pPr/>
              <a:t>04.04.2014</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17ECDA2B-E4FC-4223-9403-6F4A239AAFD6}" type="slidenum">
              <a:rPr lang="nb-NO">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314309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Difi_logo_farge_liten.jpg"/>
          <p:cNvPicPr>
            <a:picLocks noChangeAspect="1"/>
          </p:cNvPicPr>
          <p:nvPr/>
        </p:nvPicPr>
        <p:blipFill>
          <a:blip r:embed="rId2"/>
          <a:srcRect/>
          <a:stretch>
            <a:fillRect/>
          </a:stretch>
        </p:blipFill>
        <p:spPr bwMode="auto">
          <a:xfrm>
            <a:off x="2209800" y="2425700"/>
            <a:ext cx="5046663" cy="1704975"/>
          </a:xfrm>
          <a:prstGeom prst="rect">
            <a:avLst/>
          </a:prstGeom>
          <a:noFill/>
          <a:ln w="9525">
            <a:noFill/>
            <a:miter lim="800000"/>
            <a:headEnd/>
            <a:tailEnd/>
          </a:ln>
        </p:spPr>
      </p:pic>
      <p:pic>
        <p:nvPicPr>
          <p:cNvPr id="5" name="Picture 13" descr="PPT-sirkler-RGB"/>
          <p:cNvPicPr>
            <a:picLocks noChangeAspect="1" noChangeArrowheads="1"/>
          </p:cNvPicPr>
          <p:nvPr/>
        </p:nvPicPr>
        <p:blipFill>
          <a:blip r:embed="rId3"/>
          <a:srcRect/>
          <a:stretch>
            <a:fillRect/>
          </a:stretch>
        </p:blipFill>
        <p:spPr bwMode="auto">
          <a:xfrm>
            <a:off x="8909050" y="3714750"/>
            <a:ext cx="234950" cy="2200275"/>
          </a:xfrm>
          <a:prstGeom prst="rect">
            <a:avLst/>
          </a:prstGeom>
          <a:noFill/>
          <a:ln w="9525">
            <a:noFill/>
            <a:miter lim="800000"/>
            <a:headEnd/>
            <a:tailEnd/>
          </a:ln>
        </p:spPr>
      </p:pic>
      <p:sp>
        <p:nvSpPr>
          <p:cNvPr id="56331" name="Rectangle 11"/>
          <p:cNvSpPr>
            <a:spLocks noGrp="1" noChangeArrowheads="1"/>
          </p:cNvSpPr>
          <p:nvPr>
            <p:ph type="ctrTitle" sz="quarter"/>
          </p:nvPr>
        </p:nvSpPr>
        <p:spPr>
          <a:xfrm>
            <a:off x="685800" y="836613"/>
            <a:ext cx="7772400" cy="1470025"/>
          </a:xfrm>
        </p:spPr>
        <p:txBody>
          <a:bodyPr/>
          <a:lstStyle>
            <a:lvl1pPr>
              <a:defRPr/>
            </a:lvl1pPr>
          </a:lstStyle>
          <a:p>
            <a:r>
              <a:rPr lang="en-US"/>
              <a:t>Click to edit Master title style</a:t>
            </a:r>
          </a:p>
        </p:txBody>
      </p:sp>
      <p:sp>
        <p:nvSpPr>
          <p:cNvPr id="56332" name="Rectangle 12"/>
          <p:cNvSpPr>
            <a:spLocks noGrp="1" noChangeArrowheads="1"/>
          </p:cNvSpPr>
          <p:nvPr>
            <p:ph type="subTitle" sz="quarter" idx="1"/>
          </p:nvPr>
        </p:nvSpPr>
        <p:spPr>
          <a:xfrm>
            <a:off x="1371600" y="4714875"/>
            <a:ext cx="6400800" cy="1752600"/>
          </a:xfrm>
        </p:spPr>
        <p:txBody>
          <a:bodyPr/>
          <a:lstStyle>
            <a:lvl1pPr marL="0" indent="0" algn="ctr">
              <a:buFont typeface="Arial" pitchFamily="37" charset="0"/>
              <a:buNone/>
              <a:defRPr>
                <a:solidFill>
                  <a:srgbClr val="898989"/>
                </a:solidFill>
              </a:defRPr>
            </a:lvl1pPr>
          </a:lstStyle>
          <a:p>
            <a:r>
              <a:rPr lang="en-US"/>
              <a:t>Click to edit Master subtitle style</a:t>
            </a:r>
          </a:p>
        </p:txBody>
      </p:sp>
    </p:spTree>
    <p:extLst>
      <p:ext uri="{BB962C8B-B14F-4D97-AF65-F5344CB8AC3E}">
        <p14:creationId xmlns:p14="http://schemas.microsoft.com/office/powerpoint/2010/main" val="1442082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Content Placeholder 2"/>
          <p:cNvSpPr>
            <a:spLocks noGrp="1"/>
          </p:cNvSpPr>
          <p:nvPr>
            <p:ph idx="1"/>
          </p:nvPr>
        </p:nvSpPr>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lvl1pPr>
              <a:defRPr/>
            </a:lvl1pPr>
          </a:lstStyle>
          <a:p>
            <a:r>
              <a:rPr lang="nb-NO" smtClean="0">
                <a:solidFill>
                  <a:srgbClr val="000000"/>
                </a:solidFill>
              </a:rPr>
              <a:t>30.11.2011</a:t>
            </a:r>
            <a:endParaRPr lang="nb-NO" dirty="0">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nb-NO">
                <a:solidFill>
                  <a:srgbClr val="000000"/>
                </a:solidFill>
              </a:rPr>
              <a:t>Direktoratet for forvaltning og IKT</a:t>
            </a:r>
          </a:p>
        </p:txBody>
      </p:sp>
    </p:spTree>
    <p:extLst>
      <p:ext uri="{BB962C8B-B14F-4D97-AF65-F5344CB8AC3E}">
        <p14:creationId xmlns:p14="http://schemas.microsoft.com/office/powerpoint/2010/main" val="331808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b-NO"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Click to edit Master text styles</a:t>
            </a:r>
          </a:p>
        </p:txBody>
      </p:sp>
      <p:sp>
        <p:nvSpPr>
          <p:cNvPr id="4" name="Date Placeholder 3"/>
          <p:cNvSpPr>
            <a:spLocks noGrp="1"/>
          </p:cNvSpPr>
          <p:nvPr>
            <p:ph type="dt" sz="half" idx="10"/>
          </p:nvPr>
        </p:nvSpPr>
        <p:spPr/>
        <p:txBody>
          <a:bodyPr/>
          <a:lstStyle>
            <a:lvl1pPr>
              <a:defRPr/>
            </a:lvl1pPr>
          </a:lstStyle>
          <a:p>
            <a:r>
              <a:rPr lang="nb-NO" smtClean="0">
                <a:solidFill>
                  <a:srgbClr val="000000"/>
                </a:solidFill>
              </a:rPr>
              <a:t>30.11.2011</a:t>
            </a:r>
            <a:endParaRPr lang="nb-NO" dirty="0">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nb-NO">
                <a:solidFill>
                  <a:srgbClr val="000000"/>
                </a:solidFill>
              </a:rPr>
              <a:t>Direktoratet for forvaltning og IKT</a:t>
            </a:r>
          </a:p>
        </p:txBody>
      </p:sp>
    </p:spTree>
    <p:extLst>
      <p:ext uri="{BB962C8B-B14F-4D97-AF65-F5344CB8AC3E}">
        <p14:creationId xmlns:p14="http://schemas.microsoft.com/office/powerpoint/2010/main" val="2117636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5" name="Date Placeholder 4"/>
          <p:cNvSpPr>
            <a:spLocks noGrp="1"/>
          </p:cNvSpPr>
          <p:nvPr>
            <p:ph type="dt" sz="half" idx="10"/>
          </p:nvPr>
        </p:nvSpPr>
        <p:spPr/>
        <p:txBody>
          <a:bodyPr/>
          <a:lstStyle>
            <a:lvl1pPr>
              <a:defRPr/>
            </a:lvl1pPr>
          </a:lstStyle>
          <a:p>
            <a:r>
              <a:rPr lang="nb-NO" smtClean="0">
                <a:solidFill>
                  <a:srgbClr val="000000"/>
                </a:solidFill>
              </a:rPr>
              <a:t>30.11.2011</a:t>
            </a:r>
            <a:endParaRPr lang="nb-NO" dirty="0">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nb-NO">
                <a:solidFill>
                  <a:srgbClr val="000000"/>
                </a:solidFill>
              </a:rPr>
              <a:t>Direktoratet for forvaltning og IKT</a:t>
            </a:r>
          </a:p>
        </p:txBody>
      </p:sp>
    </p:spTree>
    <p:extLst>
      <p:ext uri="{BB962C8B-B14F-4D97-AF65-F5344CB8AC3E}">
        <p14:creationId xmlns:p14="http://schemas.microsoft.com/office/powerpoint/2010/main" val="16038316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7" name="Date Placeholder 6"/>
          <p:cNvSpPr>
            <a:spLocks noGrp="1"/>
          </p:cNvSpPr>
          <p:nvPr>
            <p:ph type="dt" sz="half" idx="10"/>
          </p:nvPr>
        </p:nvSpPr>
        <p:spPr/>
        <p:txBody>
          <a:bodyPr/>
          <a:lstStyle>
            <a:lvl1pPr>
              <a:defRPr/>
            </a:lvl1pPr>
          </a:lstStyle>
          <a:p>
            <a:r>
              <a:rPr lang="nb-NO" smtClean="0">
                <a:solidFill>
                  <a:srgbClr val="000000"/>
                </a:solidFill>
              </a:rPr>
              <a:t>30.11.2011</a:t>
            </a:r>
            <a:endParaRPr lang="nb-NO" dirty="0">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nb-NO">
                <a:solidFill>
                  <a:srgbClr val="000000"/>
                </a:solidFill>
              </a:rPr>
              <a:t>Direktoratet for forvaltning og IKT</a:t>
            </a:r>
          </a:p>
        </p:txBody>
      </p:sp>
    </p:spTree>
    <p:extLst>
      <p:ext uri="{BB962C8B-B14F-4D97-AF65-F5344CB8AC3E}">
        <p14:creationId xmlns:p14="http://schemas.microsoft.com/office/powerpoint/2010/main" val="2958010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Difi_logo_farge_liten.jpg"/>
          <p:cNvPicPr>
            <a:picLocks noChangeAspect="1"/>
          </p:cNvPicPr>
          <p:nvPr/>
        </p:nvPicPr>
        <p:blipFill>
          <a:blip r:embed="rId2"/>
          <a:srcRect/>
          <a:stretch>
            <a:fillRect/>
          </a:stretch>
        </p:blipFill>
        <p:spPr bwMode="auto">
          <a:xfrm>
            <a:off x="2209800" y="2425700"/>
            <a:ext cx="5046663" cy="1704975"/>
          </a:xfrm>
          <a:prstGeom prst="rect">
            <a:avLst/>
          </a:prstGeom>
          <a:noFill/>
          <a:ln w="9525">
            <a:noFill/>
            <a:miter lim="800000"/>
            <a:headEnd/>
            <a:tailEnd/>
          </a:ln>
        </p:spPr>
      </p:pic>
      <p:pic>
        <p:nvPicPr>
          <p:cNvPr id="5" name="Picture 13" descr="PPT-sirkler-RGB"/>
          <p:cNvPicPr>
            <a:picLocks noChangeAspect="1" noChangeArrowheads="1"/>
          </p:cNvPicPr>
          <p:nvPr/>
        </p:nvPicPr>
        <p:blipFill>
          <a:blip r:embed="rId3"/>
          <a:srcRect/>
          <a:stretch>
            <a:fillRect/>
          </a:stretch>
        </p:blipFill>
        <p:spPr bwMode="auto">
          <a:xfrm>
            <a:off x="8909050" y="3714750"/>
            <a:ext cx="234950" cy="2200275"/>
          </a:xfrm>
          <a:prstGeom prst="rect">
            <a:avLst/>
          </a:prstGeom>
          <a:noFill/>
          <a:ln w="9525">
            <a:noFill/>
            <a:miter lim="800000"/>
            <a:headEnd/>
            <a:tailEnd/>
          </a:ln>
        </p:spPr>
      </p:pic>
      <p:sp>
        <p:nvSpPr>
          <p:cNvPr id="56331" name="Rectangle 11"/>
          <p:cNvSpPr>
            <a:spLocks noGrp="1" noChangeArrowheads="1"/>
          </p:cNvSpPr>
          <p:nvPr>
            <p:ph type="ctrTitle" sz="quarter"/>
          </p:nvPr>
        </p:nvSpPr>
        <p:spPr>
          <a:xfrm>
            <a:off x="685800" y="836613"/>
            <a:ext cx="7772400" cy="1470025"/>
          </a:xfrm>
        </p:spPr>
        <p:txBody>
          <a:bodyPr/>
          <a:lstStyle>
            <a:lvl1pPr>
              <a:defRPr/>
            </a:lvl1pPr>
          </a:lstStyle>
          <a:p>
            <a:r>
              <a:rPr lang="en-US"/>
              <a:t>Click to edit Master title style</a:t>
            </a:r>
          </a:p>
        </p:txBody>
      </p:sp>
      <p:sp>
        <p:nvSpPr>
          <p:cNvPr id="56332" name="Rectangle 12"/>
          <p:cNvSpPr>
            <a:spLocks noGrp="1" noChangeArrowheads="1"/>
          </p:cNvSpPr>
          <p:nvPr>
            <p:ph type="subTitle" sz="quarter" idx="1"/>
          </p:nvPr>
        </p:nvSpPr>
        <p:spPr>
          <a:xfrm>
            <a:off x="1371600" y="4714875"/>
            <a:ext cx="6400800" cy="1752600"/>
          </a:xfrm>
        </p:spPr>
        <p:txBody>
          <a:bodyPr/>
          <a:lstStyle>
            <a:lvl1pPr marL="0" indent="0" algn="ctr">
              <a:buFont typeface="Arial" pitchFamily="37" charset="0"/>
              <a:buNone/>
              <a:defRPr>
                <a:solidFill>
                  <a:srgbClr val="898989"/>
                </a:solidFill>
              </a:defRPr>
            </a:lvl1pPr>
          </a:lstStyle>
          <a:p>
            <a:r>
              <a:rPr lang="en-US"/>
              <a:t>Click to edit Master subtitle style</a:t>
            </a:r>
          </a:p>
        </p:txBody>
      </p:sp>
    </p:spTree>
  </p:cSld>
  <p:clrMapOvr>
    <a:masterClrMapping/>
  </p:clrMapOvr>
  <p:hf sldNum="0" hdr="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Date Placeholder 2"/>
          <p:cNvSpPr>
            <a:spLocks noGrp="1"/>
          </p:cNvSpPr>
          <p:nvPr>
            <p:ph type="dt" sz="half" idx="10"/>
          </p:nvPr>
        </p:nvSpPr>
        <p:spPr/>
        <p:txBody>
          <a:bodyPr/>
          <a:lstStyle>
            <a:lvl1pPr>
              <a:defRPr/>
            </a:lvl1pPr>
          </a:lstStyle>
          <a:p>
            <a:r>
              <a:rPr lang="nb-NO" smtClean="0">
                <a:solidFill>
                  <a:srgbClr val="000000"/>
                </a:solidFill>
              </a:rPr>
              <a:t>30.11.2011</a:t>
            </a:r>
            <a:endParaRPr lang="nb-NO"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nb-NO">
                <a:solidFill>
                  <a:srgbClr val="000000"/>
                </a:solidFill>
              </a:rPr>
              <a:t>Direktoratet for forvaltning og IKT</a:t>
            </a:r>
          </a:p>
        </p:txBody>
      </p:sp>
    </p:spTree>
    <p:extLst>
      <p:ext uri="{BB962C8B-B14F-4D97-AF65-F5344CB8AC3E}">
        <p14:creationId xmlns:p14="http://schemas.microsoft.com/office/powerpoint/2010/main" val="38418072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nb-NO" smtClean="0">
                <a:solidFill>
                  <a:srgbClr val="000000"/>
                </a:solidFill>
              </a:rPr>
              <a:t>30.11.2011</a:t>
            </a:r>
            <a:endParaRPr lang="nb-NO" dirty="0">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nb-NO">
                <a:solidFill>
                  <a:srgbClr val="000000"/>
                </a:solidFill>
              </a:rPr>
              <a:t>Direktoratet for forvaltning og IKT</a:t>
            </a:r>
          </a:p>
        </p:txBody>
      </p:sp>
    </p:spTree>
    <p:extLst>
      <p:ext uri="{BB962C8B-B14F-4D97-AF65-F5344CB8AC3E}">
        <p14:creationId xmlns:p14="http://schemas.microsoft.com/office/powerpoint/2010/main" val="3696242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b-NO"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lvl1pPr>
              <a:defRPr/>
            </a:lvl1pPr>
          </a:lstStyle>
          <a:p>
            <a:r>
              <a:rPr lang="nb-NO" smtClean="0">
                <a:solidFill>
                  <a:srgbClr val="000000"/>
                </a:solidFill>
              </a:rPr>
              <a:t>30.11.2011</a:t>
            </a:r>
            <a:endParaRPr lang="nb-NO" dirty="0">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nb-NO">
                <a:solidFill>
                  <a:srgbClr val="000000"/>
                </a:solidFill>
              </a:rPr>
              <a:t>Direktoratet for forvaltning og IKT</a:t>
            </a:r>
          </a:p>
        </p:txBody>
      </p:sp>
    </p:spTree>
    <p:extLst>
      <p:ext uri="{BB962C8B-B14F-4D97-AF65-F5344CB8AC3E}">
        <p14:creationId xmlns:p14="http://schemas.microsoft.com/office/powerpoint/2010/main" val="485656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b-NO"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lvl1pPr>
              <a:defRPr/>
            </a:lvl1pPr>
          </a:lstStyle>
          <a:p>
            <a:r>
              <a:rPr lang="nb-NO" smtClean="0">
                <a:solidFill>
                  <a:srgbClr val="000000"/>
                </a:solidFill>
              </a:rPr>
              <a:t>30.11.2011</a:t>
            </a:r>
            <a:endParaRPr lang="nb-NO" dirty="0">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nb-NO">
                <a:solidFill>
                  <a:srgbClr val="000000"/>
                </a:solidFill>
              </a:rPr>
              <a:t>Direktoratet for forvaltning og IKT</a:t>
            </a:r>
          </a:p>
        </p:txBody>
      </p:sp>
    </p:spTree>
    <p:extLst>
      <p:ext uri="{BB962C8B-B14F-4D97-AF65-F5344CB8AC3E}">
        <p14:creationId xmlns:p14="http://schemas.microsoft.com/office/powerpoint/2010/main" val="12878557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lvl1pPr>
              <a:defRPr/>
            </a:lvl1pPr>
          </a:lstStyle>
          <a:p>
            <a:r>
              <a:rPr lang="nb-NO" smtClean="0">
                <a:solidFill>
                  <a:srgbClr val="000000"/>
                </a:solidFill>
              </a:rPr>
              <a:t>30.11.2011</a:t>
            </a:r>
            <a:endParaRPr lang="nb-NO" dirty="0">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nb-NO">
                <a:solidFill>
                  <a:srgbClr val="000000"/>
                </a:solidFill>
              </a:rPr>
              <a:t>Direktoratet for forvaltning og IKT</a:t>
            </a:r>
          </a:p>
        </p:txBody>
      </p:sp>
    </p:spTree>
    <p:extLst>
      <p:ext uri="{BB962C8B-B14F-4D97-AF65-F5344CB8AC3E}">
        <p14:creationId xmlns:p14="http://schemas.microsoft.com/office/powerpoint/2010/main" val="2498019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b-NO" smtClean="0"/>
              <a:t>Click to edit Master title style</a:t>
            </a:r>
            <a:endParaRPr lang="nb-N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lvl1pPr>
              <a:defRPr/>
            </a:lvl1pPr>
          </a:lstStyle>
          <a:p>
            <a:r>
              <a:rPr lang="nb-NO" smtClean="0">
                <a:solidFill>
                  <a:srgbClr val="000000"/>
                </a:solidFill>
              </a:rPr>
              <a:t>30.11.2011</a:t>
            </a:r>
            <a:endParaRPr lang="nb-NO" dirty="0">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nb-NO">
                <a:solidFill>
                  <a:srgbClr val="000000"/>
                </a:solidFill>
              </a:rPr>
              <a:t>Direktoratet for forvaltning og IKT</a:t>
            </a:r>
          </a:p>
        </p:txBody>
      </p:sp>
    </p:spTree>
    <p:extLst>
      <p:ext uri="{BB962C8B-B14F-4D97-AF65-F5344CB8AC3E}">
        <p14:creationId xmlns:p14="http://schemas.microsoft.com/office/powerpoint/2010/main" val="23809849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0CD1FE2D-83C9-4FCE-B4CB-AFCDDD7D6805}" type="datetimeFigureOut">
              <a:rPr lang="nb-NO">
                <a:solidFill>
                  <a:prstClr val="black">
                    <a:tint val="75000"/>
                  </a:prstClr>
                </a:solidFill>
              </a:rPr>
              <a:pPr/>
              <a:t>04.04.2014</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B1FA98F2-CAD7-4D40-9A81-EBA1B0121DA0}" type="slidenum">
              <a:rPr lang="nb-NO">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268356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0CD1FE2D-83C9-4FCE-B4CB-AFCDDD7D6805}" type="datetimeFigureOut">
              <a:rPr lang="nb-NO">
                <a:solidFill>
                  <a:prstClr val="black">
                    <a:tint val="75000"/>
                  </a:prstClr>
                </a:solidFill>
              </a:rPr>
              <a:pPr/>
              <a:t>04.04.2014</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B1FA98F2-CAD7-4D40-9A81-EBA1B0121DA0}" type="slidenum">
              <a:rPr lang="nb-NO">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5412198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0CD1FE2D-83C9-4FCE-B4CB-AFCDDD7D6805}" type="datetimeFigureOut">
              <a:rPr lang="nb-NO">
                <a:solidFill>
                  <a:prstClr val="black">
                    <a:tint val="75000"/>
                  </a:prstClr>
                </a:solidFill>
              </a:rPr>
              <a:pPr/>
              <a:t>04.04.2014</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B1FA98F2-CAD7-4D40-9A81-EBA1B0121DA0}" type="slidenum">
              <a:rPr lang="nb-NO">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6690506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0CD1FE2D-83C9-4FCE-B4CB-AFCDDD7D6805}" type="datetimeFigureOut">
              <a:rPr lang="nb-NO">
                <a:solidFill>
                  <a:prstClr val="black">
                    <a:tint val="75000"/>
                  </a:prstClr>
                </a:solidFill>
              </a:rPr>
              <a:pPr/>
              <a:t>04.04.2014</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B1FA98F2-CAD7-4D40-9A81-EBA1B0121DA0}" type="slidenum">
              <a:rPr lang="nb-NO">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112449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Content Placeholder 2"/>
          <p:cNvSpPr>
            <a:spLocks noGrp="1"/>
          </p:cNvSpPr>
          <p:nvPr>
            <p:ph idx="1"/>
          </p:nvPr>
        </p:nvSpPr>
        <p:spPr/>
        <p:txBody>
          <a:bodyPr/>
          <a:lstStyle/>
          <a:p>
            <a:pPr lvl="0"/>
            <a:r>
              <a:rPr lang="nb-NO" dirty="0" err="1" smtClean="0"/>
              <a:t>Click</a:t>
            </a:r>
            <a:r>
              <a:rPr lang="nb-NO" dirty="0" smtClean="0"/>
              <a:t> to </a:t>
            </a:r>
            <a:r>
              <a:rPr lang="nb-NO" dirty="0" err="1" smtClean="0"/>
              <a:t>edit</a:t>
            </a:r>
            <a:r>
              <a:rPr lang="nb-NO" dirty="0" smtClean="0"/>
              <a:t> Master </a:t>
            </a:r>
            <a:r>
              <a:rPr lang="nb-NO" dirty="0" err="1" smtClean="0"/>
              <a:t>text</a:t>
            </a:r>
            <a:r>
              <a:rPr lang="nb-NO" dirty="0" smtClean="0"/>
              <a:t> styles</a:t>
            </a:r>
          </a:p>
          <a:p>
            <a:pPr lvl="1"/>
            <a:r>
              <a:rPr lang="nb-NO" dirty="0" smtClean="0"/>
              <a:t>Second </a:t>
            </a:r>
            <a:r>
              <a:rPr lang="nb-NO" dirty="0" err="1" smtClean="0"/>
              <a:t>level</a:t>
            </a:r>
            <a:endParaRPr lang="nb-NO" dirty="0" smtClean="0"/>
          </a:p>
          <a:p>
            <a:pPr lvl="2"/>
            <a:r>
              <a:rPr lang="nb-NO" dirty="0" smtClean="0"/>
              <a:t>Third </a:t>
            </a:r>
            <a:r>
              <a:rPr lang="nb-NO" dirty="0" err="1" smtClean="0"/>
              <a:t>level</a:t>
            </a:r>
            <a:endParaRPr lang="nb-NO" dirty="0" smtClean="0"/>
          </a:p>
          <a:p>
            <a:pPr lvl="3"/>
            <a:r>
              <a:rPr lang="nb-NO" dirty="0" err="1" smtClean="0"/>
              <a:t>Fourth</a:t>
            </a:r>
            <a:r>
              <a:rPr lang="nb-NO" dirty="0" smtClean="0"/>
              <a:t> </a:t>
            </a:r>
            <a:r>
              <a:rPr lang="nb-NO" dirty="0" err="1" smtClean="0"/>
              <a:t>level</a:t>
            </a:r>
            <a:endParaRPr lang="nb-NO" dirty="0" smtClean="0"/>
          </a:p>
          <a:p>
            <a:pPr lvl="4"/>
            <a:r>
              <a:rPr lang="nb-NO" dirty="0" smtClean="0"/>
              <a:t>Fifth </a:t>
            </a:r>
            <a:r>
              <a:rPr lang="nb-NO" dirty="0" err="1" smtClean="0"/>
              <a:t>level</a:t>
            </a:r>
            <a:endParaRPr lang="nb-NO" dirty="0"/>
          </a:p>
        </p:txBody>
      </p:sp>
      <p:sp>
        <p:nvSpPr>
          <p:cNvPr id="4" name="Date Placeholder 3"/>
          <p:cNvSpPr>
            <a:spLocks noGrp="1"/>
          </p:cNvSpPr>
          <p:nvPr>
            <p:ph type="dt" sz="half" idx="10"/>
          </p:nvPr>
        </p:nvSpPr>
        <p:spPr>
          <a:xfrm>
            <a:off x="425669" y="6293288"/>
            <a:ext cx="2349062" cy="391291"/>
          </a:xfrm>
        </p:spPr>
        <p:txBody>
          <a:bodyPr/>
          <a:lstStyle>
            <a:lvl1pPr>
              <a:defRPr/>
            </a:lvl1pPr>
          </a:lstStyle>
          <a:p>
            <a:r>
              <a:rPr lang="nn-NO" dirty="0" smtClean="0"/>
              <a:t>Tilsyn for universell utforming av IKT</a:t>
            </a:r>
            <a:endParaRPr lang="nb-NO" dirty="0"/>
          </a:p>
        </p:txBody>
      </p:sp>
      <p:sp>
        <p:nvSpPr>
          <p:cNvPr id="5" name="Footer Placeholder 4"/>
          <p:cNvSpPr>
            <a:spLocks noGrp="1"/>
          </p:cNvSpPr>
          <p:nvPr>
            <p:ph type="ftr" sz="quarter" idx="11"/>
          </p:nvPr>
        </p:nvSpPr>
        <p:spPr/>
        <p:txBody>
          <a:bodyPr/>
          <a:lstStyle>
            <a:lvl1pPr>
              <a:defRPr/>
            </a:lvl1pPr>
          </a:lstStyle>
          <a:p>
            <a:endParaRPr lang="nb-NO"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0CD1FE2D-83C9-4FCE-B4CB-AFCDDD7D6805}" type="datetimeFigureOut">
              <a:rPr lang="nb-NO">
                <a:solidFill>
                  <a:prstClr val="black">
                    <a:tint val="75000"/>
                  </a:prstClr>
                </a:solidFill>
              </a:rPr>
              <a:pPr/>
              <a:t>04.04.2014</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B1FA98F2-CAD7-4D40-9A81-EBA1B0121DA0}" type="slidenum">
              <a:rPr lang="nb-NO">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3469313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0CD1FE2D-83C9-4FCE-B4CB-AFCDDD7D6805}" type="datetimeFigureOut">
              <a:rPr lang="nb-NO">
                <a:solidFill>
                  <a:prstClr val="black">
                    <a:tint val="75000"/>
                  </a:prstClr>
                </a:solidFill>
              </a:rPr>
              <a:pPr/>
              <a:t>04.04.2014</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B1FA98F2-CAD7-4D40-9A81-EBA1B0121DA0}" type="slidenum">
              <a:rPr lang="nb-NO">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1963919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0CD1FE2D-83C9-4FCE-B4CB-AFCDDD7D6805}" type="datetimeFigureOut">
              <a:rPr lang="nb-NO">
                <a:solidFill>
                  <a:prstClr val="black">
                    <a:tint val="75000"/>
                  </a:prstClr>
                </a:solidFill>
              </a:rPr>
              <a:pPr/>
              <a:t>04.04.2014</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B1FA98F2-CAD7-4D40-9A81-EBA1B0121DA0}" type="slidenum">
              <a:rPr lang="nb-NO">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8926722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0CD1FE2D-83C9-4FCE-B4CB-AFCDDD7D6805}" type="datetimeFigureOut">
              <a:rPr lang="nb-NO">
                <a:solidFill>
                  <a:prstClr val="black">
                    <a:tint val="75000"/>
                  </a:prstClr>
                </a:solidFill>
              </a:rPr>
              <a:pPr/>
              <a:t>04.04.2014</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B1FA98F2-CAD7-4D40-9A81-EBA1B0121DA0}" type="slidenum">
              <a:rPr lang="nb-NO">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6289778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0CD1FE2D-83C9-4FCE-B4CB-AFCDDD7D6805}" type="datetimeFigureOut">
              <a:rPr lang="nb-NO">
                <a:solidFill>
                  <a:prstClr val="black">
                    <a:tint val="75000"/>
                  </a:prstClr>
                </a:solidFill>
              </a:rPr>
              <a:pPr/>
              <a:t>04.04.2014</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B1FA98F2-CAD7-4D40-9A81-EBA1B0121DA0}" type="slidenum">
              <a:rPr lang="nb-NO">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261011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0CD1FE2D-83C9-4FCE-B4CB-AFCDDD7D6805}" type="datetimeFigureOut">
              <a:rPr lang="nb-NO">
                <a:solidFill>
                  <a:prstClr val="black">
                    <a:tint val="75000"/>
                  </a:prstClr>
                </a:solidFill>
              </a:rPr>
              <a:pPr/>
              <a:t>04.04.2014</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B1FA98F2-CAD7-4D40-9A81-EBA1B0121DA0}" type="slidenum">
              <a:rPr lang="nb-NO">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6541798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0CD1FE2D-83C9-4FCE-B4CB-AFCDDD7D6805}" type="datetimeFigureOut">
              <a:rPr lang="nb-NO">
                <a:solidFill>
                  <a:prstClr val="black">
                    <a:tint val="75000"/>
                  </a:prstClr>
                </a:solidFill>
              </a:rPr>
              <a:pPr/>
              <a:t>04.04.2014</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B1FA98F2-CAD7-4D40-9A81-EBA1B0121DA0}" type="slidenum">
              <a:rPr lang="nb-NO">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9257204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4/4/2014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115187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4/4/2014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173303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4/4/2014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01168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b-NO"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Click to edit Master text styles</a:t>
            </a:r>
          </a:p>
        </p:txBody>
      </p:sp>
      <p:sp>
        <p:nvSpPr>
          <p:cNvPr id="4" name="Date Placeholder 3"/>
          <p:cNvSpPr>
            <a:spLocks noGrp="1"/>
          </p:cNvSpPr>
          <p:nvPr>
            <p:ph type="dt" sz="half" idx="10"/>
          </p:nvPr>
        </p:nvSpPr>
        <p:spPr/>
        <p:txBody>
          <a:bodyPr/>
          <a:lstStyle>
            <a:lvl1pPr>
              <a:defRPr/>
            </a:lvl1pPr>
          </a:lstStyle>
          <a:p>
            <a:r>
              <a:rPr lang="nn-NO" dirty="0" smtClean="0"/>
              <a:t>Dato</a:t>
            </a:r>
            <a:endParaRPr lang="nb-NO" dirty="0"/>
          </a:p>
        </p:txBody>
      </p:sp>
      <p:sp>
        <p:nvSpPr>
          <p:cNvPr id="5" name="Footer Placeholder 4"/>
          <p:cNvSpPr>
            <a:spLocks noGrp="1"/>
          </p:cNvSpPr>
          <p:nvPr>
            <p:ph type="ftr" sz="quarter" idx="11"/>
          </p:nvPr>
        </p:nvSpPr>
        <p:spPr/>
        <p:txBody>
          <a:bodyPr/>
          <a:lstStyle>
            <a:lvl1pPr>
              <a:defRPr/>
            </a:lvl1pPr>
          </a:lstStyle>
          <a:p>
            <a:r>
              <a:rPr lang="nb-NO"/>
              <a:t>Direktoratet for forvaltning og IKT</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4/4/2014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875738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rPr>
              <a:pPr/>
              <a:t>4/4/2014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02450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rPr>
              <a:pPr/>
              <a:t>4/4/2014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608487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rPr>
              <a:pPr/>
              <a:t>4/4/2014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350322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4/4/2014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59896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4/4/2014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305593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4/4/2014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118033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4/4/2014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94603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5" name="Date Placeholder 4"/>
          <p:cNvSpPr>
            <a:spLocks noGrp="1"/>
          </p:cNvSpPr>
          <p:nvPr>
            <p:ph type="dt" sz="half" idx="10"/>
          </p:nvPr>
        </p:nvSpPr>
        <p:spPr/>
        <p:txBody>
          <a:bodyPr/>
          <a:lstStyle>
            <a:lvl1pPr>
              <a:defRPr/>
            </a:lvl1pPr>
          </a:lstStyle>
          <a:p>
            <a:endParaRPr lang="nb-NO" dirty="0"/>
          </a:p>
        </p:txBody>
      </p:sp>
      <p:sp>
        <p:nvSpPr>
          <p:cNvPr id="6" name="Footer Placeholder 5"/>
          <p:cNvSpPr>
            <a:spLocks noGrp="1"/>
          </p:cNvSpPr>
          <p:nvPr>
            <p:ph type="ftr" sz="quarter" idx="11"/>
          </p:nvPr>
        </p:nvSpPr>
        <p:spPr/>
        <p:txBody>
          <a:bodyPr/>
          <a:lstStyle>
            <a:lvl1pPr>
              <a:defRPr/>
            </a:lvl1pPr>
          </a:lstStyle>
          <a:p>
            <a:r>
              <a:rPr lang="nb-NO"/>
              <a:t>Direktoratet for forvaltning og IKT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7" name="Date Placeholder 6"/>
          <p:cNvSpPr>
            <a:spLocks noGrp="1"/>
          </p:cNvSpPr>
          <p:nvPr>
            <p:ph type="dt" sz="half" idx="10"/>
          </p:nvPr>
        </p:nvSpPr>
        <p:spPr/>
        <p:txBody>
          <a:bodyPr/>
          <a:lstStyle>
            <a:lvl1pPr>
              <a:defRPr/>
            </a:lvl1pPr>
          </a:lstStyle>
          <a:p>
            <a:endParaRPr lang="nb-NO" dirty="0"/>
          </a:p>
        </p:txBody>
      </p:sp>
      <p:sp>
        <p:nvSpPr>
          <p:cNvPr id="8" name="Footer Placeholder 7"/>
          <p:cNvSpPr>
            <a:spLocks noGrp="1"/>
          </p:cNvSpPr>
          <p:nvPr>
            <p:ph type="ftr" sz="quarter" idx="11"/>
          </p:nvPr>
        </p:nvSpPr>
        <p:spPr/>
        <p:txBody>
          <a:bodyPr/>
          <a:lstStyle>
            <a:lvl1pPr>
              <a:defRPr/>
            </a:lvl1pPr>
          </a:lstStyle>
          <a:p>
            <a:r>
              <a:rPr lang="nb-NO"/>
              <a:t>Direktoratet for forvaltning og IKT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Date Placeholder 2"/>
          <p:cNvSpPr>
            <a:spLocks noGrp="1"/>
          </p:cNvSpPr>
          <p:nvPr>
            <p:ph type="dt" sz="half" idx="10"/>
          </p:nvPr>
        </p:nvSpPr>
        <p:spPr/>
        <p:txBody>
          <a:bodyPr/>
          <a:lstStyle>
            <a:lvl1pPr>
              <a:defRPr/>
            </a:lvl1pPr>
          </a:lstStyle>
          <a:p>
            <a:endParaRPr lang="nb-NO" dirty="0"/>
          </a:p>
        </p:txBody>
      </p:sp>
      <p:sp>
        <p:nvSpPr>
          <p:cNvPr id="4" name="Footer Placeholder 3"/>
          <p:cNvSpPr>
            <a:spLocks noGrp="1"/>
          </p:cNvSpPr>
          <p:nvPr>
            <p:ph type="ftr" sz="quarter" idx="11"/>
          </p:nvPr>
        </p:nvSpPr>
        <p:spPr/>
        <p:txBody>
          <a:bodyPr/>
          <a:lstStyle>
            <a:lvl1pPr>
              <a:defRPr/>
            </a:lvl1pPr>
          </a:lstStyle>
          <a:p>
            <a:r>
              <a:rPr lang="nb-NO"/>
              <a:t>Direktoratet for forvaltning og IKT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nb-NO" dirty="0"/>
          </a:p>
        </p:txBody>
      </p:sp>
      <p:sp>
        <p:nvSpPr>
          <p:cNvPr id="3" name="Footer Placeholder 2"/>
          <p:cNvSpPr>
            <a:spLocks noGrp="1"/>
          </p:cNvSpPr>
          <p:nvPr>
            <p:ph type="ftr" sz="quarter" idx="11"/>
          </p:nvPr>
        </p:nvSpPr>
        <p:spPr/>
        <p:txBody>
          <a:bodyPr/>
          <a:lstStyle>
            <a:lvl1pPr>
              <a:defRPr/>
            </a:lvl1pPr>
          </a:lstStyle>
          <a:p>
            <a:r>
              <a:rPr lang="nb-NO"/>
              <a:t>Direktoratet for forvaltning og IKT</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b-NO" smtClean="0"/>
              <a:t>Klikk for å redigere tittelstil</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000"/>
            </a:lvl1pPr>
          </a:lstStyle>
          <a:p>
            <a:r>
              <a:rPr lang="nn-NO" dirty="0" smtClean="0"/>
              <a:t>Dato</a:t>
            </a:r>
            <a:endParaRPr lang="nb-NO"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000"/>
            </a:lvl1pPr>
          </a:lstStyle>
          <a:p>
            <a:r>
              <a:rPr lang="nb-NO"/>
              <a:t>Direktoratet for forvaltning og IKT</a:t>
            </a:r>
          </a:p>
        </p:txBody>
      </p:sp>
      <p:cxnSp>
        <p:nvCxnSpPr>
          <p:cNvPr id="10" name="Straight Connector 9"/>
          <p:cNvCxnSpPr/>
          <p:nvPr/>
        </p:nvCxnSpPr>
        <p:spPr>
          <a:xfrm>
            <a:off x="457200" y="6126163"/>
            <a:ext cx="8229600" cy="1587"/>
          </a:xfrm>
          <a:prstGeom prst="line">
            <a:avLst/>
          </a:prstGeom>
        </p:spPr>
        <p:style>
          <a:lnRef idx="1">
            <a:schemeClr val="accent3"/>
          </a:lnRef>
          <a:fillRef idx="0">
            <a:schemeClr val="accent3"/>
          </a:fillRef>
          <a:effectRef idx="0">
            <a:schemeClr val="accent3"/>
          </a:effectRef>
          <a:fontRef idx="minor">
            <a:schemeClr val="tx1"/>
          </a:fontRef>
        </p:style>
      </p:cxnSp>
      <p:pic>
        <p:nvPicPr>
          <p:cNvPr id="1031" name="Picture 8" descr="PPT-logo-RGB"/>
          <p:cNvPicPr>
            <a:picLocks noChangeAspect="1" noChangeArrowheads="1"/>
          </p:cNvPicPr>
          <p:nvPr/>
        </p:nvPicPr>
        <p:blipFill>
          <a:blip r:embed="rId4"/>
          <a:srcRect r="47110"/>
          <a:stretch>
            <a:fillRect/>
          </a:stretch>
        </p:blipFill>
        <p:spPr bwMode="auto">
          <a:xfrm>
            <a:off x="7829550" y="6215063"/>
            <a:ext cx="857250" cy="4445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7" r:id="rId1"/>
    <p:sldLayoutId id="2147483678" r:id="rId2"/>
  </p:sldLayoutIdLst>
  <p:hf sldNum="0" hdr="0"/>
  <p:txStyles>
    <p:titleStyle>
      <a:lvl1pPr algn="l" defTabSz="457200" rtl="0" eaLnBrk="1" fontAlgn="base" hangingPunct="1">
        <a:spcBef>
          <a:spcPct val="0"/>
        </a:spcBef>
        <a:spcAft>
          <a:spcPct val="0"/>
        </a:spcAft>
        <a:defRPr sz="4400" kern="1200">
          <a:solidFill>
            <a:schemeClr val="tx1"/>
          </a:solidFill>
          <a:latin typeface="Arial"/>
          <a:ea typeface="Arial" pitchFamily="37" charset="0"/>
          <a:cs typeface="Arial"/>
        </a:defRPr>
      </a:lvl1pPr>
      <a:lvl2pPr algn="l" defTabSz="457200" rtl="0" eaLnBrk="1" fontAlgn="base" hangingPunct="1">
        <a:spcBef>
          <a:spcPct val="0"/>
        </a:spcBef>
        <a:spcAft>
          <a:spcPct val="0"/>
        </a:spcAft>
        <a:defRPr sz="4400">
          <a:solidFill>
            <a:schemeClr val="tx1"/>
          </a:solidFill>
          <a:latin typeface="Arial" pitchFamily="37" charset="0"/>
          <a:ea typeface="Arial" pitchFamily="37" charset="0"/>
          <a:cs typeface="Arial" pitchFamily="37" charset="0"/>
        </a:defRPr>
      </a:lvl2pPr>
      <a:lvl3pPr algn="l" defTabSz="457200" rtl="0" eaLnBrk="1" fontAlgn="base" hangingPunct="1">
        <a:spcBef>
          <a:spcPct val="0"/>
        </a:spcBef>
        <a:spcAft>
          <a:spcPct val="0"/>
        </a:spcAft>
        <a:defRPr sz="4400">
          <a:solidFill>
            <a:schemeClr val="tx1"/>
          </a:solidFill>
          <a:latin typeface="Arial" pitchFamily="37" charset="0"/>
          <a:ea typeface="Arial" pitchFamily="37" charset="0"/>
          <a:cs typeface="Arial" pitchFamily="37" charset="0"/>
        </a:defRPr>
      </a:lvl3pPr>
      <a:lvl4pPr algn="l" defTabSz="457200" rtl="0" eaLnBrk="1" fontAlgn="base" hangingPunct="1">
        <a:spcBef>
          <a:spcPct val="0"/>
        </a:spcBef>
        <a:spcAft>
          <a:spcPct val="0"/>
        </a:spcAft>
        <a:defRPr sz="4400">
          <a:solidFill>
            <a:schemeClr val="tx1"/>
          </a:solidFill>
          <a:latin typeface="Arial" pitchFamily="37" charset="0"/>
          <a:ea typeface="Arial" pitchFamily="37" charset="0"/>
          <a:cs typeface="Arial" pitchFamily="37" charset="0"/>
        </a:defRPr>
      </a:lvl4pPr>
      <a:lvl5pPr algn="l" defTabSz="457200" rtl="0" eaLnBrk="1" fontAlgn="base" hangingPunct="1">
        <a:spcBef>
          <a:spcPct val="0"/>
        </a:spcBef>
        <a:spcAft>
          <a:spcPct val="0"/>
        </a:spcAft>
        <a:defRPr sz="4400">
          <a:solidFill>
            <a:schemeClr val="tx1"/>
          </a:solidFill>
          <a:latin typeface="Arial" pitchFamily="37" charset="0"/>
          <a:ea typeface="Arial" pitchFamily="37" charset="0"/>
          <a:cs typeface="Arial" pitchFamily="37" charset="0"/>
        </a:defRPr>
      </a:lvl5pPr>
      <a:lvl6pPr marL="457200" algn="l" defTabSz="457200" rtl="0" eaLnBrk="1" fontAlgn="base" hangingPunct="1">
        <a:spcBef>
          <a:spcPct val="0"/>
        </a:spcBef>
        <a:spcAft>
          <a:spcPct val="0"/>
        </a:spcAft>
        <a:defRPr sz="4400">
          <a:solidFill>
            <a:schemeClr val="tx1"/>
          </a:solidFill>
          <a:latin typeface="Arial" pitchFamily="37" charset="0"/>
          <a:ea typeface="Arial" pitchFamily="37" charset="0"/>
          <a:cs typeface="Arial" pitchFamily="37" charset="0"/>
        </a:defRPr>
      </a:lvl6pPr>
      <a:lvl7pPr marL="914400" algn="l" defTabSz="457200" rtl="0" eaLnBrk="1" fontAlgn="base" hangingPunct="1">
        <a:spcBef>
          <a:spcPct val="0"/>
        </a:spcBef>
        <a:spcAft>
          <a:spcPct val="0"/>
        </a:spcAft>
        <a:defRPr sz="4400">
          <a:solidFill>
            <a:schemeClr val="tx1"/>
          </a:solidFill>
          <a:latin typeface="Arial" pitchFamily="37" charset="0"/>
          <a:ea typeface="Arial" pitchFamily="37" charset="0"/>
          <a:cs typeface="Arial" pitchFamily="37" charset="0"/>
        </a:defRPr>
      </a:lvl7pPr>
      <a:lvl8pPr marL="1371600" algn="l" defTabSz="457200" rtl="0" eaLnBrk="1" fontAlgn="base" hangingPunct="1">
        <a:spcBef>
          <a:spcPct val="0"/>
        </a:spcBef>
        <a:spcAft>
          <a:spcPct val="0"/>
        </a:spcAft>
        <a:defRPr sz="4400">
          <a:solidFill>
            <a:schemeClr val="tx1"/>
          </a:solidFill>
          <a:latin typeface="Arial" pitchFamily="37" charset="0"/>
          <a:ea typeface="Arial" pitchFamily="37" charset="0"/>
          <a:cs typeface="Arial" pitchFamily="37" charset="0"/>
        </a:defRPr>
      </a:lvl8pPr>
      <a:lvl9pPr marL="1828800" algn="l" defTabSz="457200" rtl="0" eaLnBrk="1" fontAlgn="base" hangingPunct="1">
        <a:spcBef>
          <a:spcPct val="0"/>
        </a:spcBef>
        <a:spcAft>
          <a:spcPct val="0"/>
        </a:spcAft>
        <a:defRPr sz="4400">
          <a:solidFill>
            <a:schemeClr val="tx1"/>
          </a:solidFill>
          <a:latin typeface="Arial" pitchFamily="37" charset="0"/>
          <a:ea typeface="Arial" pitchFamily="37" charset="0"/>
          <a:cs typeface="Arial" pitchFamily="37" charset="0"/>
        </a:defRPr>
      </a:lvl9pPr>
    </p:titleStyle>
    <p:bodyStyle>
      <a:lvl1pPr marL="269875" indent="-269875" algn="l" defTabSz="457200" rtl="0" eaLnBrk="1" fontAlgn="base" hangingPunct="1">
        <a:spcBef>
          <a:spcPct val="20000"/>
        </a:spcBef>
        <a:spcAft>
          <a:spcPct val="0"/>
        </a:spcAft>
        <a:buFont typeface="Arial" charset="0"/>
        <a:buBlip>
          <a:blip r:embed="rId5"/>
        </a:buBlip>
        <a:tabLst>
          <a:tab pos="630238" algn="l"/>
        </a:tabLst>
        <a:defRPr sz="2800" kern="1200">
          <a:solidFill>
            <a:schemeClr val="tx1"/>
          </a:solidFill>
          <a:latin typeface="Arial"/>
          <a:ea typeface="Arial" pitchFamily="37" charset="0"/>
          <a:cs typeface="Arial"/>
        </a:defRPr>
      </a:lvl1pPr>
      <a:lvl2pPr marL="630238" indent="-180975" algn="l" defTabSz="457200" rtl="0" eaLnBrk="1" fontAlgn="base" hangingPunct="1">
        <a:spcBef>
          <a:spcPct val="20000"/>
        </a:spcBef>
        <a:spcAft>
          <a:spcPct val="0"/>
        </a:spcAft>
        <a:buFont typeface="Arial" charset="0"/>
        <a:buBlip>
          <a:blip r:embed="rId5"/>
        </a:buBlip>
        <a:tabLst>
          <a:tab pos="630238" algn="l"/>
        </a:tabLst>
        <a:defRPr sz="2000" kern="1200">
          <a:solidFill>
            <a:schemeClr val="tx1"/>
          </a:solidFill>
          <a:latin typeface="Arial"/>
          <a:ea typeface="Arial" pitchFamily="37" charset="0"/>
          <a:cs typeface="Arial"/>
        </a:defRPr>
      </a:lvl2pPr>
      <a:lvl3pPr marL="989013" indent="-179388" algn="l" defTabSz="457200" rtl="0" eaLnBrk="1" fontAlgn="base" hangingPunct="1">
        <a:spcBef>
          <a:spcPct val="20000"/>
        </a:spcBef>
        <a:spcAft>
          <a:spcPct val="0"/>
        </a:spcAft>
        <a:buFont typeface="Arial" charset="0"/>
        <a:buBlip>
          <a:blip r:embed="rId5"/>
        </a:buBlip>
        <a:tabLst>
          <a:tab pos="630238" algn="l"/>
        </a:tabLst>
        <a:defRPr kern="1200">
          <a:solidFill>
            <a:schemeClr val="tx1"/>
          </a:solidFill>
          <a:latin typeface="Arial"/>
          <a:ea typeface="Arial" pitchFamily="37" charset="0"/>
          <a:cs typeface="Arial"/>
        </a:defRPr>
      </a:lvl3pPr>
      <a:lvl4pPr marL="1349375" indent="-180975" algn="l" defTabSz="457200" rtl="0" eaLnBrk="1" fontAlgn="base" hangingPunct="1">
        <a:spcBef>
          <a:spcPct val="20000"/>
        </a:spcBef>
        <a:spcAft>
          <a:spcPct val="0"/>
        </a:spcAft>
        <a:buFont typeface="Arial" charset="0"/>
        <a:buBlip>
          <a:blip r:embed="rId5"/>
        </a:buBlip>
        <a:tabLst>
          <a:tab pos="630238" algn="l"/>
        </a:tabLst>
        <a:defRPr sz="1600" kern="1200">
          <a:solidFill>
            <a:schemeClr val="tx1"/>
          </a:solidFill>
          <a:latin typeface="Arial"/>
          <a:ea typeface="Arial" pitchFamily="37" charset="0"/>
          <a:cs typeface="Arial"/>
        </a:defRPr>
      </a:lvl4pPr>
      <a:lvl5pPr marL="1708150" indent="-179388" algn="l" defTabSz="457200" rtl="0" eaLnBrk="1" fontAlgn="base" hangingPunct="1">
        <a:spcBef>
          <a:spcPct val="20000"/>
        </a:spcBef>
        <a:spcAft>
          <a:spcPct val="0"/>
        </a:spcAft>
        <a:buFont typeface="Arial" charset="0"/>
        <a:buBlip>
          <a:blip r:embed="rId5"/>
        </a:buBlip>
        <a:tabLst>
          <a:tab pos="630238" algn="l"/>
        </a:tabLst>
        <a:defRPr sz="1600" i="1" kern="1200">
          <a:solidFill>
            <a:schemeClr val="tx1"/>
          </a:solidFill>
          <a:latin typeface="Arial"/>
          <a:ea typeface="Arial" pitchFamily="37"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nb-NO" smtClean="0"/>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b-NO"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000"/>
            </a:lvl1pPr>
          </a:lstStyle>
          <a:p>
            <a:r>
              <a:rPr lang="nn-NO" dirty="0" smtClean="0"/>
              <a:t>Dato</a:t>
            </a:r>
            <a:endParaRPr lang="nb-NO"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000"/>
            </a:lvl1pPr>
          </a:lstStyle>
          <a:p>
            <a:r>
              <a:rPr lang="nb-NO"/>
              <a:t>Direktoratet for forvaltning og IKT</a:t>
            </a:r>
          </a:p>
        </p:txBody>
      </p:sp>
      <p:pic>
        <p:nvPicPr>
          <p:cNvPr id="4102" name="Picture 1032" descr="PPT-logo-RGB"/>
          <p:cNvPicPr>
            <a:picLocks noChangeAspect="1" noChangeArrowheads="1"/>
          </p:cNvPicPr>
          <p:nvPr/>
        </p:nvPicPr>
        <p:blipFill>
          <a:blip r:embed="rId13"/>
          <a:srcRect r="47110"/>
          <a:stretch>
            <a:fillRect/>
          </a:stretch>
        </p:blipFill>
        <p:spPr bwMode="auto">
          <a:xfrm>
            <a:off x="7829550" y="6215063"/>
            <a:ext cx="857250" cy="4445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p:txStyles>
    <p:titleStyle>
      <a:lvl1pPr algn="l" defTabSz="457200" rtl="0" eaLnBrk="0" fontAlgn="base" hangingPunct="0">
        <a:spcBef>
          <a:spcPct val="0"/>
        </a:spcBef>
        <a:spcAft>
          <a:spcPct val="0"/>
        </a:spcAft>
        <a:defRPr sz="4400">
          <a:solidFill>
            <a:schemeClr val="tx1"/>
          </a:solidFill>
          <a:latin typeface="+mj-lt"/>
          <a:ea typeface="+mj-ea"/>
          <a:cs typeface="+mj-cs"/>
        </a:defRPr>
      </a:lvl1pPr>
      <a:lvl2pPr algn="l" defTabSz="457200" rtl="0" eaLnBrk="0" fontAlgn="base" hangingPunct="0">
        <a:spcBef>
          <a:spcPct val="0"/>
        </a:spcBef>
        <a:spcAft>
          <a:spcPct val="0"/>
        </a:spcAft>
        <a:defRPr sz="4400">
          <a:solidFill>
            <a:schemeClr val="tx1"/>
          </a:solidFill>
          <a:latin typeface="Arial" pitchFamily="37" charset="0"/>
          <a:ea typeface="Arial" pitchFamily="37" charset="0"/>
          <a:cs typeface="Arial" pitchFamily="37" charset="0"/>
        </a:defRPr>
      </a:lvl2pPr>
      <a:lvl3pPr algn="l" defTabSz="457200" rtl="0" eaLnBrk="0" fontAlgn="base" hangingPunct="0">
        <a:spcBef>
          <a:spcPct val="0"/>
        </a:spcBef>
        <a:spcAft>
          <a:spcPct val="0"/>
        </a:spcAft>
        <a:defRPr sz="4400">
          <a:solidFill>
            <a:schemeClr val="tx1"/>
          </a:solidFill>
          <a:latin typeface="Arial" pitchFamily="37" charset="0"/>
          <a:ea typeface="Arial" pitchFamily="37" charset="0"/>
          <a:cs typeface="Arial" pitchFamily="37" charset="0"/>
        </a:defRPr>
      </a:lvl3pPr>
      <a:lvl4pPr algn="l" defTabSz="457200" rtl="0" eaLnBrk="0" fontAlgn="base" hangingPunct="0">
        <a:spcBef>
          <a:spcPct val="0"/>
        </a:spcBef>
        <a:spcAft>
          <a:spcPct val="0"/>
        </a:spcAft>
        <a:defRPr sz="4400">
          <a:solidFill>
            <a:schemeClr val="tx1"/>
          </a:solidFill>
          <a:latin typeface="Arial" pitchFamily="37" charset="0"/>
          <a:ea typeface="Arial" pitchFamily="37" charset="0"/>
          <a:cs typeface="Arial" pitchFamily="37" charset="0"/>
        </a:defRPr>
      </a:lvl4pPr>
      <a:lvl5pPr algn="l" defTabSz="457200" rtl="0" eaLnBrk="0" fontAlgn="base" hangingPunct="0">
        <a:spcBef>
          <a:spcPct val="0"/>
        </a:spcBef>
        <a:spcAft>
          <a:spcPct val="0"/>
        </a:spcAft>
        <a:defRPr sz="4400">
          <a:solidFill>
            <a:schemeClr val="tx1"/>
          </a:solidFill>
          <a:latin typeface="Arial" pitchFamily="37" charset="0"/>
          <a:ea typeface="Arial" pitchFamily="37" charset="0"/>
          <a:cs typeface="Arial" pitchFamily="37" charset="0"/>
        </a:defRPr>
      </a:lvl5pPr>
      <a:lvl6pPr marL="457200" algn="l" defTabSz="457200" rtl="0" fontAlgn="base">
        <a:spcBef>
          <a:spcPct val="0"/>
        </a:spcBef>
        <a:spcAft>
          <a:spcPct val="0"/>
        </a:spcAft>
        <a:defRPr sz="4400">
          <a:solidFill>
            <a:schemeClr val="tx1"/>
          </a:solidFill>
          <a:latin typeface="Arial" pitchFamily="37" charset="0"/>
          <a:ea typeface="Arial" pitchFamily="37" charset="0"/>
          <a:cs typeface="Arial" pitchFamily="37" charset="0"/>
        </a:defRPr>
      </a:lvl6pPr>
      <a:lvl7pPr marL="914400" algn="l" defTabSz="457200" rtl="0" fontAlgn="base">
        <a:spcBef>
          <a:spcPct val="0"/>
        </a:spcBef>
        <a:spcAft>
          <a:spcPct val="0"/>
        </a:spcAft>
        <a:defRPr sz="4400">
          <a:solidFill>
            <a:schemeClr val="tx1"/>
          </a:solidFill>
          <a:latin typeface="Arial" pitchFamily="37" charset="0"/>
          <a:ea typeface="Arial" pitchFamily="37" charset="0"/>
          <a:cs typeface="Arial" pitchFamily="37" charset="0"/>
        </a:defRPr>
      </a:lvl7pPr>
      <a:lvl8pPr marL="1371600" algn="l" defTabSz="457200" rtl="0" fontAlgn="base">
        <a:spcBef>
          <a:spcPct val="0"/>
        </a:spcBef>
        <a:spcAft>
          <a:spcPct val="0"/>
        </a:spcAft>
        <a:defRPr sz="4400">
          <a:solidFill>
            <a:schemeClr val="tx1"/>
          </a:solidFill>
          <a:latin typeface="Arial" pitchFamily="37" charset="0"/>
          <a:ea typeface="Arial" pitchFamily="37" charset="0"/>
          <a:cs typeface="Arial" pitchFamily="37" charset="0"/>
        </a:defRPr>
      </a:lvl8pPr>
      <a:lvl9pPr marL="1828800" algn="l" defTabSz="457200" rtl="0" fontAlgn="base">
        <a:spcBef>
          <a:spcPct val="0"/>
        </a:spcBef>
        <a:spcAft>
          <a:spcPct val="0"/>
        </a:spcAft>
        <a:defRPr sz="4400">
          <a:solidFill>
            <a:schemeClr val="tx1"/>
          </a:solidFill>
          <a:latin typeface="Arial" pitchFamily="37" charset="0"/>
          <a:ea typeface="Arial" pitchFamily="37" charset="0"/>
          <a:cs typeface="Arial" pitchFamily="37" charset="0"/>
        </a:defRPr>
      </a:lvl9pPr>
    </p:titleStyle>
    <p:bodyStyle>
      <a:lvl1pPr marL="269875" indent="-269875" algn="l" defTabSz="457200" rtl="0" eaLnBrk="0" fontAlgn="base" hangingPunct="0">
        <a:spcBef>
          <a:spcPct val="20000"/>
        </a:spcBef>
        <a:spcAft>
          <a:spcPct val="0"/>
        </a:spcAft>
        <a:buFont typeface="Arial" charset="0"/>
        <a:buBlip>
          <a:blip r:embed="rId14"/>
        </a:buBlip>
        <a:tabLst>
          <a:tab pos="630238" algn="l"/>
        </a:tabLst>
        <a:defRPr sz="2800">
          <a:solidFill>
            <a:schemeClr val="tx1"/>
          </a:solidFill>
          <a:latin typeface="+mn-lt"/>
          <a:ea typeface="+mn-ea"/>
          <a:cs typeface="+mn-cs"/>
        </a:defRPr>
      </a:lvl1pPr>
      <a:lvl2pPr marL="630238" indent="-180975" algn="l" defTabSz="457200" rtl="0" eaLnBrk="0" fontAlgn="base" hangingPunct="0">
        <a:spcBef>
          <a:spcPct val="20000"/>
        </a:spcBef>
        <a:spcAft>
          <a:spcPct val="0"/>
        </a:spcAft>
        <a:buFont typeface="Arial" charset="0"/>
        <a:buBlip>
          <a:blip r:embed="rId14"/>
        </a:buBlip>
        <a:tabLst>
          <a:tab pos="630238" algn="l"/>
        </a:tabLst>
        <a:defRPr sz="2000">
          <a:solidFill>
            <a:schemeClr val="tx1"/>
          </a:solidFill>
          <a:latin typeface="+mn-lt"/>
          <a:ea typeface="+mn-ea"/>
          <a:cs typeface="+mn-cs"/>
        </a:defRPr>
      </a:lvl2pPr>
      <a:lvl3pPr marL="989013" indent="-179388" algn="l" defTabSz="457200" rtl="0" eaLnBrk="0" fontAlgn="base" hangingPunct="0">
        <a:spcBef>
          <a:spcPct val="20000"/>
        </a:spcBef>
        <a:spcAft>
          <a:spcPct val="0"/>
        </a:spcAft>
        <a:buFont typeface="Arial" charset="0"/>
        <a:buBlip>
          <a:blip r:embed="rId14"/>
        </a:buBlip>
        <a:tabLst>
          <a:tab pos="630238" algn="l"/>
        </a:tabLst>
        <a:defRPr>
          <a:solidFill>
            <a:schemeClr val="tx1"/>
          </a:solidFill>
          <a:latin typeface="+mn-lt"/>
          <a:ea typeface="+mn-ea"/>
          <a:cs typeface="+mn-cs"/>
        </a:defRPr>
      </a:lvl3pPr>
      <a:lvl4pPr marL="1349375" indent="-180975" algn="l" defTabSz="457200" rtl="0" eaLnBrk="0" fontAlgn="base" hangingPunct="0">
        <a:spcBef>
          <a:spcPct val="20000"/>
        </a:spcBef>
        <a:spcAft>
          <a:spcPct val="0"/>
        </a:spcAft>
        <a:buFont typeface="Arial" charset="0"/>
        <a:buBlip>
          <a:blip r:embed="rId14"/>
        </a:buBlip>
        <a:tabLst>
          <a:tab pos="630238" algn="l"/>
        </a:tabLst>
        <a:defRPr sz="1600">
          <a:solidFill>
            <a:schemeClr val="tx1"/>
          </a:solidFill>
          <a:latin typeface="+mn-lt"/>
          <a:ea typeface="+mn-ea"/>
          <a:cs typeface="+mn-cs"/>
        </a:defRPr>
      </a:lvl4pPr>
      <a:lvl5pPr marL="1708150" indent="-179388" algn="l" defTabSz="457200" rtl="0" eaLnBrk="0" fontAlgn="base" hangingPunct="0">
        <a:spcBef>
          <a:spcPct val="20000"/>
        </a:spcBef>
        <a:spcAft>
          <a:spcPct val="0"/>
        </a:spcAft>
        <a:buFont typeface="Arial" charset="0"/>
        <a:buBlip>
          <a:blip r:embed="rId14"/>
        </a:buBlip>
        <a:tabLst>
          <a:tab pos="630238" algn="l"/>
        </a:tabLst>
        <a:defRPr sz="1600" i="1">
          <a:solidFill>
            <a:schemeClr val="tx1"/>
          </a:solidFill>
          <a:latin typeface="+mn-lt"/>
          <a:ea typeface="+mn-ea"/>
          <a:cs typeface="+mn-cs"/>
        </a:defRPr>
      </a:lvl5pPr>
      <a:lvl6pPr marL="2165350" indent="-179388" algn="l" defTabSz="457200" rtl="0" fontAlgn="base">
        <a:spcBef>
          <a:spcPct val="20000"/>
        </a:spcBef>
        <a:spcAft>
          <a:spcPct val="0"/>
        </a:spcAft>
        <a:buFont typeface="Arial" pitchFamily="37" charset="0"/>
        <a:buBlip>
          <a:blip r:embed="rId14"/>
        </a:buBlip>
        <a:tabLst>
          <a:tab pos="630238" algn="l"/>
        </a:tabLst>
        <a:defRPr sz="1600" i="1">
          <a:solidFill>
            <a:schemeClr val="tx1"/>
          </a:solidFill>
          <a:latin typeface="+mn-lt"/>
          <a:ea typeface="+mn-ea"/>
          <a:cs typeface="+mn-cs"/>
        </a:defRPr>
      </a:lvl6pPr>
      <a:lvl7pPr marL="2622550" indent="-179388" algn="l" defTabSz="457200" rtl="0" fontAlgn="base">
        <a:spcBef>
          <a:spcPct val="20000"/>
        </a:spcBef>
        <a:spcAft>
          <a:spcPct val="0"/>
        </a:spcAft>
        <a:buFont typeface="Arial" pitchFamily="37" charset="0"/>
        <a:buBlip>
          <a:blip r:embed="rId14"/>
        </a:buBlip>
        <a:tabLst>
          <a:tab pos="630238" algn="l"/>
        </a:tabLst>
        <a:defRPr sz="1600" i="1">
          <a:solidFill>
            <a:schemeClr val="tx1"/>
          </a:solidFill>
          <a:latin typeface="+mn-lt"/>
          <a:ea typeface="+mn-ea"/>
          <a:cs typeface="+mn-cs"/>
        </a:defRPr>
      </a:lvl7pPr>
      <a:lvl8pPr marL="3079750" indent="-179388" algn="l" defTabSz="457200" rtl="0" fontAlgn="base">
        <a:spcBef>
          <a:spcPct val="20000"/>
        </a:spcBef>
        <a:spcAft>
          <a:spcPct val="0"/>
        </a:spcAft>
        <a:buFont typeface="Arial" pitchFamily="37" charset="0"/>
        <a:buBlip>
          <a:blip r:embed="rId14"/>
        </a:buBlip>
        <a:tabLst>
          <a:tab pos="630238" algn="l"/>
        </a:tabLst>
        <a:defRPr sz="1600" i="1">
          <a:solidFill>
            <a:schemeClr val="tx1"/>
          </a:solidFill>
          <a:latin typeface="+mn-lt"/>
          <a:ea typeface="+mn-ea"/>
          <a:cs typeface="+mn-cs"/>
        </a:defRPr>
      </a:lvl8pPr>
      <a:lvl9pPr marL="3536950" indent="-179388" algn="l" defTabSz="457200" rtl="0" fontAlgn="base">
        <a:spcBef>
          <a:spcPct val="20000"/>
        </a:spcBef>
        <a:spcAft>
          <a:spcPct val="0"/>
        </a:spcAft>
        <a:buFont typeface="Arial" pitchFamily="37" charset="0"/>
        <a:buBlip>
          <a:blip r:embed="rId14"/>
        </a:buBlip>
        <a:tabLst>
          <a:tab pos="630238" algn="l"/>
        </a:tabLst>
        <a:defRPr sz="1600" i="1">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3BCD9728-345B-436B-BD6F-FC9F7107C523}" type="datetimeFigureOut">
              <a:rPr lang="nb-NO" smtClean="0">
                <a:solidFill>
                  <a:prstClr val="black">
                    <a:tint val="75000"/>
                  </a:prstClr>
                </a:solidFill>
                <a:latin typeface="Calibri"/>
              </a:rPr>
              <a:pPr defTabSz="914400" fontAlgn="auto">
                <a:spcBef>
                  <a:spcPts val="0"/>
                </a:spcBef>
                <a:spcAft>
                  <a:spcPts val="0"/>
                </a:spcAft>
              </a:pPr>
              <a:t>04.04.2014</a:t>
            </a:fld>
            <a:endParaRPr lang="nb-NO" smtClean="0">
              <a:solidFill>
                <a:prstClr val="black">
                  <a:tint val="75000"/>
                </a:prstClr>
              </a:solidFill>
              <a:latin typeface="Calibri"/>
            </a:endParaRPr>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nb-NO" smtClean="0">
              <a:solidFill>
                <a:prstClr val="black">
                  <a:tint val="75000"/>
                </a:prstClr>
              </a:solidFill>
              <a:latin typeface="Calibri"/>
            </a:endParaRPr>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17ECDA2B-E4FC-4223-9403-6F4A239AAFD6}" type="slidenum">
              <a:rPr lang="nb-NO" smtClean="0">
                <a:solidFill>
                  <a:prstClr val="black">
                    <a:tint val="75000"/>
                  </a:prstClr>
                </a:solidFill>
                <a:latin typeface="Calibri"/>
              </a:rPr>
              <a:pPr defTabSz="914400" fontAlgn="auto">
                <a:spcBef>
                  <a:spcPts val="0"/>
                </a:spcBef>
                <a:spcAft>
                  <a:spcPts val="0"/>
                </a:spcAft>
              </a:pPr>
              <a:t>‹#›</a:t>
            </a:fld>
            <a:endParaRPr lang="nb-NO" smtClean="0">
              <a:solidFill>
                <a:prstClr val="black">
                  <a:tint val="75000"/>
                </a:prstClr>
              </a:solidFill>
              <a:latin typeface="Calibri"/>
            </a:endParaRPr>
          </a:p>
        </p:txBody>
      </p:sp>
    </p:spTree>
    <p:extLst>
      <p:ext uri="{BB962C8B-B14F-4D97-AF65-F5344CB8AC3E}">
        <p14:creationId xmlns:p14="http://schemas.microsoft.com/office/powerpoint/2010/main" val="378129906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nb-NO" smtClean="0"/>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b-NO"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000"/>
            </a:lvl1pPr>
          </a:lstStyle>
          <a:p>
            <a:r>
              <a:rPr lang="nb-NO" smtClean="0">
                <a:solidFill>
                  <a:srgbClr val="000000"/>
                </a:solidFill>
              </a:rPr>
              <a:t>30.11.2011</a:t>
            </a:r>
            <a:endParaRPr lang="nb-NO" dirty="0">
              <a:solidFill>
                <a:srgbClr val="000000"/>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000"/>
            </a:lvl1pPr>
          </a:lstStyle>
          <a:p>
            <a:r>
              <a:rPr lang="nb-NO">
                <a:solidFill>
                  <a:srgbClr val="000000"/>
                </a:solidFill>
              </a:rPr>
              <a:t>Direktoratet for forvaltning og IKT</a:t>
            </a:r>
          </a:p>
        </p:txBody>
      </p:sp>
      <p:pic>
        <p:nvPicPr>
          <p:cNvPr id="4102" name="Picture 1032" descr="PPT-logo-RGB"/>
          <p:cNvPicPr>
            <a:picLocks noChangeAspect="1" noChangeArrowheads="1"/>
          </p:cNvPicPr>
          <p:nvPr/>
        </p:nvPicPr>
        <p:blipFill>
          <a:blip r:embed="rId13"/>
          <a:srcRect r="47110"/>
          <a:stretch>
            <a:fillRect/>
          </a:stretch>
        </p:blipFill>
        <p:spPr bwMode="auto">
          <a:xfrm>
            <a:off x="7829550" y="6215063"/>
            <a:ext cx="857250" cy="444500"/>
          </a:xfrm>
          <a:prstGeom prst="rect">
            <a:avLst/>
          </a:prstGeom>
          <a:noFill/>
          <a:ln w="9525">
            <a:noFill/>
            <a:miter lim="800000"/>
            <a:headEnd/>
            <a:tailEnd/>
          </a:ln>
        </p:spPr>
      </p:pic>
    </p:spTree>
    <p:extLst>
      <p:ext uri="{BB962C8B-B14F-4D97-AF65-F5344CB8AC3E}">
        <p14:creationId xmlns:p14="http://schemas.microsoft.com/office/powerpoint/2010/main" val="56061365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ftr="0"/>
  <p:txStyles>
    <p:titleStyle>
      <a:lvl1pPr algn="l" defTabSz="457200" rtl="0" eaLnBrk="0" fontAlgn="base" hangingPunct="0">
        <a:spcBef>
          <a:spcPct val="0"/>
        </a:spcBef>
        <a:spcAft>
          <a:spcPct val="0"/>
        </a:spcAft>
        <a:defRPr sz="4400">
          <a:solidFill>
            <a:schemeClr val="tx1"/>
          </a:solidFill>
          <a:latin typeface="+mj-lt"/>
          <a:ea typeface="+mj-ea"/>
          <a:cs typeface="+mj-cs"/>
        </a:defRPr>
      </a:lvl1pPr>
      <a:lvl2pPr algn="l" defTabSz="457200" rtl="0" eaLnBrk="0" fontAlgn="base" hangingPunct="0">
        <a:spcBef>
          <a:spcPct val="0"/>
        </a:spcBef>
        <a:spcAft>
          <a:spcPct val="0"/>
        </a:spcAft>
        <a:defRPr sz="4400">
          <a:solidFill>
            <a:schemeClr val="tx1"/>
          </a:solidFill>
          <a:latin typeface="Arial" pitchFamily="37" charset="0"/>
          <a:ea typeface="Arial" pitchFamily="37" charset="0"/>
          <a:cs typeface="Arial" pitchFamily="37" charset="0"/>
        </a:defRPr>
      </a:lvl2pPr>
      <a:lvl3pPr algn="l" defTabSz="457200" rtl="0" eaLnBrk="0" fontAlgn="base" hangingPunct="0">
        <a:spcBef>
          <a:spcPct val="0"/>
        </a:spcBef>
        <a:spcAft>
          <a:spcPct val="0"/>
        </a:spcAft>
        <a:defRPr sz="4400">
          <a:solidFill>
            <a:schemeClr val="tx1"/>
          </a:solidFill>
          <a:latin typeface="Arial" pitchFamily="37" charset="0"/>
          <a:ea typeface="Arial" pitchFamily="37" charset="0"/>
          <a:cs typeface="Arial" pitchFamily="37" charset="0"/>
        </a:defRPr>
      </a:lvl3pPr>
      <a:lvl4pPr algn="l" defTabSz="457200" rtl="0" eaLnBrk="0" fontAlgn="base" hangingPunct="0">
        <a:spcBef>
          <a:spcPct val="0"/>
        </a:spcBef>
        <a:spcAft>
          <a:spcPct val="0"/>
        </a:spcAft>
        <a:defRPr sz="4400">
          <a:solidFill>
            <a:schemeClr val="tx1"/>
          </a:solidFill>
          <a:latin typeface="Arial" pitchFamily="37" charset="0"/>
          <a:ea typeface="Arial" pitchFamily="37" charset="0"/>
          <a:cs typeface="Arial" pitchFamily="37" charset="0"/>
        </a:defRPr>
      </a:lvl4pPr>
      <a:lvl5pPr algn="l" defTabSz="457200" rtl="0" eaLnBrk="0" fontAlgn="base" hangingPunct="0">
        <a:spcBef>
          <a:spcPct val="0"/>
        </a:spcBef>
        <a:spcAft>
          <a:spcPct val="0"/>
        </a:spcAft>
        <a:defRPr sz="4400">
          <a:solidFill>
            <a:schemeClr val="tx1"/>
          </a:solidFill>
          <a:latin typeface="Arial" pitchFamily="37" charset="0"/>
          <a:ea typeface="Arial" pitchFamily="37" charset="0"/>
          <a:cs typeface="Arial" pitchFamily="37" charset="0"/>
        </a:defRPr>
      </a:lvl5pPr>
      <a:lvl6pPr marL="457200" algn="l" defTabSz="457200" rtl="0" fontAlgn="base">
        <a:spcBef>
          <a:spcPct val="0"/>
        </a:spcBef>
        <a:spcAft>
          <a:spcPct val="0"/>
        </a:spcAft>
        <a:defRPr sz="4400">
          <a:solidFill>
            <a:schemeClr val="tx1"/>
          </a:solidFill>
          <a:latin typeface="Arial" pitchFamily="37" charset="0"/>
          <a:ea typeface="Arial" pitchFamily="37" charset="0"/>
          <a:cs typeface="Arial" pitchFamily="37" charset="0"/>
        </a:defRPr>
      </a:lvl6pPr>
      <a:lvl7pPr marL="914400" algn="l" defTabSz="457200" rtl="0" fontAlgn="base">
        <a:spcBef>
          <a:spcPct val="0"/>
        </a:spcBef>
        <a:spcAft>
          <a:spcPct val="0"/>
        </a:spcAft>
        <a:defRPr sz="4400">
          <a:solidFill>
            <a:schemeClr val="tx1"/>
          </a:solidFill>
          <a:latin typeface="Arial" pitchFamily="37" charset="0"/>
          <a:ea typeface="Arial" pitchFamily="37" charset="0"/>
          <a:cs typeface="Arial" pitchFamily="37" charset="0"/>
        </a:defRPr>
      </a:lvl7pPr>
      <a:lvl8pPr marL="1371600" algn="l" defTabSz="457200" rtl="0" fontAlgn="base">
        <a:spcBef>
          <a:spcPct val="0"/>
        </a:spcBef>
        <a:spcAft>
          <a:spcPct val="0"/>
        </a:spcAft>
        <a:defRPr sz="4400">
          <a:solidFill>
            <a:schemeClr val="tx1"/>
          </a:solidFill>
          <a:latin typeface="Arial" pitchFamily="37" charset="0"/>
          <a:ea typeface="Arial" pitchFamily="37" charset="0"/>
          <a:cs typeface="Arial" pitchFamily="37" charset="0"/>
        </a:defRPr>
      </a:lvl8pPr>
      <a:lvl9pPr marL="1828800" algn="l" defTabSz="457200" rtl="0" fontAlgn="base">
        <a:spcBef>
          <a:spcPct val="0"/>
        </a:spcBef>
        <a:spcAft>
          <a:spcPct val="0"/>
        </a:spcAft>
        <a:defRPr sz="4400">
          <a:solidFill>
            <a:schemeClr val="tx1"/>
          </a:solidFill>
          <a:latin typeface="Arial" pitchFamily="37" charset="0"/>
          <a:ea typeface="Arial" pitchFamily="37" charset="0"/>
          <a:cs typeface="Arial" pitchFamily="37" charset="0"/>
        </a:defRPr>
      </a:lvl9pPr>
    </p:titleStyle>
    <p:bodyStyle>
      <a:lvl1pPr marL="269875" indent="-269875" algn="l" defTabSz="457200" rtl="0" eaLnBrk="0" fontAlgn="base" hangingPunct="0">
        <a:spcBef>
          <a:spcPct val="20000"/>
        </a:spcBef>
        <a:spcAft>
          <a:spcPct val="0"/>
        </a:spcAft>
        <a:buFont typeface="Arial" charset="0"/>
        <a:buBlip>
          <a:blip r:embed="rId14"/>
        </a:buBlip>
        <a:tabLst>
          <a:tab pos="630238" algn="l"/>
        </a:tabLst>
        <a:defRPr sz="2800">
          <a:solidFill>
            <a:schemeClr val="tx1"/>
          </a:solidFill>
          <a:latin typeface="+mn-lt"/>
          <a:ea typeface="+mn-ea"/>
          <a:cs typeface="+mn-cs"/>
        </a:defRPr>
      </a:lvl1pPr>
      <a:lvl2pPr marL="630238" indent="-180975" algn="l" defTabSz="457200" rtl="0" eaLnBrk="0" fontAlgn="base" hangingPunct="0">
        <a:spcBef>
          <a:spcPct val="20000"/>
        </a:spcBef>
        <a:spcAft>
          <a:spcPct val="0"/>
        </a:spcAft>
        <a:buFont typeface="Arial" charset="0"/>
        <a:buBlip>
          <a:blip r:embed="rId14"/>
        </a:buBlip>
        <a:tabLst>
          <a:tab pos="630238" algn="l"/>
        </a:tabLst>
        <a:defRPr sz="2000">
          <a:solidFill>
            <a:schemeClr val="tx1"/>
          </a:solidFill>
          <a:latin typeface="+mn-lt"/>
          <a:ea typeface="+mn-ea"/>
          <a:cs typeface="+mn-cs"/>
        </a:defRPr>
      </a:lvl2pPr>
      <a:lvl3pPr marL="989013" indent="-179388" algn="l" defTabSz="457200" rtl="0" eaLnBrk="0" fontAlgn="base" hangingPunct="0">
        <a:spcBef>
          <a:spcPct val="20000"/>
        </a:spcBef>
        <a:spcAft>
          <a:spcPct val="0"/>
        </a:spcAft>
        <a:buFont typeface="Arial" charset="0"/>
        <a:buBlip>
          <a:blip r:embed="rId14"/>
        </a:buBlip>
        <a:tabLst>
          <a:tab pos="630238" algn="l"/>
        </a:tabLst>
        <a:defRPr>
          <a:solidFill>
            <a:schemeClr val="tx1"/>
          </a:solidFill>
          <a:latin typeface="+mn-lt"/>
          <a:ea typeface="+mn-ea"/>
          <a:cs typeface="+mn-cs"/>
        </a:defRPr>
      </a:lvl3pPr>
      <a:lvl4pPr marL="1349375" indent="-180975" algn="l" defTabSz="457200" rtl="0" eaLnBrk="0" fontAlgn="base" hangingPunct="0">
        <a:spcBef>
          <a:spcPct val="20000"/>
        </a:spcBef>
        <a:spcAft>
          <a:spcPct val="0"/>
        </a:spcAft>
        <a:buFont typeface="Arial" charset="0"/>
        <a:buBlip>
          <a:blip r:embed="rId14"/>
        </a:buBlip>
        <a:tabLst>
          <a:tab pos="630238" algn="l"/>
        </a:tabLst>
        <a:defRPr sz="1600">
          <a:solidFill>
            <a:schemeClr val="tx1"/>
          </a:solidFill>
          <a:latin typeface="+mn-lt"/>
          <a:ea typeface="+mn-ea"/>
          <a:cs typeface="+mn-cs"/>
        </a:defRPr>
      </a:lvl4pPr>
      <a:lvl5pPr marL="1708150" indent="-179388" algn="l" defTabSz="457200" rtl="0" eaLnBrk="0" fontAlgn="base" hangingPunct="0">
        <a:spcBef>
          <a:spcPct val="20000"/>
        </a:spcBef>
        <a:spcAft>
          <a:spcPct val="0"/>
        </a:spcAft>
        <a:buFont typeface="Arial" charset="0"/>
        <a:buBlip>
          <a:blip r:embed="rId14"/>
        </a:buBlip>
        <a:tabLst>
          <a:tab pos="630238" algn="l"/>
        </a:tabLst>
        <a:defRPr sz="1600" i="1">
          <a:solidFill>
            <a:schemeClr val="tx1"/>
          </a:solidFill>
          <a:latin typeface="+mn-lt"/>
          <a:ea typeface="+mn-ea"/>
          <a:cs typeface="+mn-cs"/>
        </a:defRPr>
      </a:lvl5pPr>
      <a:lvl6pPr marL="2165350" indent="-179388" algn="l" defTabSz="457200" rtl="0" fontAlgn="base">
        <a:spcBef>
          <a:spcPct val="20000"/>
        </a:spcBef>
        <a:spcAft>
          <a:spcPct val="0"/>
        </a:spcAft>
        <a:buFont typeface="Arial" pitchFamily="37" charset="0"/>
        <a:buBlip>
          <a:blip r:embed="rId14"/>
        </a:buBlip>
        <a:tabLst>
          <a:tab pos="630238" algn="l"/>
        </a:tabLst>
        <a:defRPr sz="1600" i="1">
          <a:solidFill>
            <a:schemeClr val="tx1"/>
          </a:solidFill>
          <a:latin typeface="+mn-lt"/>
          <a:ea typeface="+mn-ea"/>
          <a:cs typeface="+mn-cs"/>
        </a:defRPr>
      </a:lvl6pPr>
      <a:lvl7pPr marL="2622550" indent="-179388" algn="l" defTabSz="457200" rtl="0" fontAlgn="base">
        <a:spcBef>
          <a:spcPct val="20000"/>
        </a:spcBef>
        <a:spcAft>
          <a:spcPct val="0"/>
        </a:spcAft>
        <a:buFont typeface="Arial" pitchFamily="37" charset="0"/>
        <a:buBlip>
          <a:blip r:embed="rId14"/>
        </a:buBlip>
        <a:tabLst>
          <a:tab pos="630238" algn="l"/>
        </a:tabLst>
        <a:defRPr sz="1600" i="1">
          <a:solidFill>
            <a:schemeClr val="tx1"/>
          </a:solidFill>
          <a:latin typeface="+mn-lt"/>
          <a:ea typeface="+mn-ea"/>
          <a:cs typeface="+mn-cs"/>
        </a:defRPr>
      </a:lvl7pPr>
      <a:lvl8pPr marL="3079750" indent="-179388" algn="l" defTabSz="457200" rtl="0" fontAlgn="base">
        <a:spcBef>
          <a:spcPct val="20000"/>
        </a:spcBef>
        <a:spcAft>
          <a:spcPct val="0"/>
        </a:spcAft>
        <a:buFont typeface="Arial" pitchFamily="37" charset="0"/>
        <a:buBlip>
          <a:blip r:embed="rId14"/>
        </a:buBlip>
        <a:tabLst>
          <a:tab pos="630238" algn="l"/>
        </a:tabLst>
        <a:defRPr sz="1600" i="1">
          <a:solidFill>
            <a:schemeClr val="tx1"/>
          </a:solidFill>
          <a:latin typeface="+mn-lt"/>
          <a:ea typeface="+mn-ea"/>
          <a:cs typeface="+mn-cs"/>
        </a:defRPr>
      </a:lvl8pPr>
      <a:lvl9pPr marL="3536950" indent="-179388" algn="l" defTabSz="457200" rtl="0" fontAlgn="base">
        <a:spcBef>
          <a:spcPct val="20000"/>
        </a:spcBef>
        <a:spcAft>
          <a:spcPct val="0"/>
        </a:spcAft>
        <a:buFont typeface="Arial" pitchFamily="37" charset="0"/>
        <a:buBlip>
          <a:blip r:embed="rId14"/>
        </a:buBlip>
        <a:tabLst>
          <a:tab pos="630238" algn="l"/>
        </a:tabLst>
        <a:defRPr sz="1600" i="1">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0CD1FE2D-83C9-4FCE-B4CB-AFCDDD7D6805}" type="datetimeFigureOut">
              <a:rPr lang="nb-NO" smtClean="0">
                <a:solidFill>
                  <a:prstClr val="black">
                    <a:tint val="75000"/>
                  </a:prstClr>
                </a:solidFill>
                <a:latin typeface="Calibri"/>
              </a:rPr>
              <a:pPr defTabSz="914400" fontAlgn="auto">
                <a:spcBef>
                  <a:spcPts val="0"/>
                </a:spcBef>
                <a:spcAft>
                  <a:spcPts val="0"/>
                </a:spcAft>
              </a:pPr>
              <a:t>04.04.2014</a:t>
            </a:fld>
            <a:endParaRPr lang="nb-NO" smtClean="0">
              <a:solidFill>
                <a:prstClr val="black">
                  <a:tint val="75000"/>
                </a:prstClr>
              </a:solidFill>
              <a:latin typeface="Calibri"/>
            </a:endParaRPr>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nb-NO" smtClean="0">
              <a:solidFill>
                <a:prstClr val="black">
                  <a:tint val="75000"/>
                </a:prstClr>
              </a:solidFill>
              <a:latin typeface="Calibri"/>
            </a:endParaRPr>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B1FA98F2-CAD7-4D40-9A81-EBA1B0121DA0}" type="slidenum">
              <a:rPr lang="nb-NO" smtClean="0">
                <a:solidFill>
                  <a:prstClr val="black">
                    <a:tint val="75000"/>
                  </a:prstClr>
                </a:solidFill>
                <a:latin typeface="Calibri"/>
              </a:rPr>
              <a:pPr defTabSz="914400" fontAlgn="auto">
                <a:spcBef>
                  <a:spcPts val="0"/>
                </a:spcBef>
                <a:spcAft>
                  <a:spcPts val="0"/>
                </a:spcAft>
              </a:pPr>
              <a:t>‹#›</a:t>
            </a:fld>
            <a:endParaRPr lang="nb-NO" smtClean="0">
              <a:solidFill>
                <a:prstClr val="black">
                  <a:tint val="75000"/>
                </a:prstClr>
              </a:solidFill>
              <a:latin typeface="Calibri"/>
            </a:endParaRPr>
          </a:p>
        </p:txBody>
      </p:sp>
    </p:spTree>
    <p:extLst>
      <p:ext uri="{BB962C8B-B14F-4D97-AF65-F5344CB8AC3E}">
        <p14:creationId xmlns:p14="http://schemas.microsoft.com/office/powerpoint/2010/main" val="225430880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6BFECD78-3C8E-49F2-8FAB-59489D168ABB}" type="datetimeFigureOut">
              <a:rPr lang="en-US" smtClean="0">
                <a:solidFill>
                  <a:prstClr val="white">
                    <a:tint val="75000"/>
                  </a:prstClr>
                </a:solidFill>
                <a:latin typeface="News Gothic MT"/>
              </a:rPr>
              <a:pPr defTabSz="914400" fontAlgn="auto">
                <a:spcBef>
                  <a:spcPts val="0"/>
                </a:spcBef>
                <a:spcAft>
                  <a:spcPts val="0"/>
                </a:spcAft>
              </a:pPr>
              <a:t>4/4/2014</a:t>
            </a:fld>
            <a:endParaRPr lang="en-US">
              <a:solidFill>
                <a:prstClr val="white">
                  <a:tint val="75000"/>
                </a:prstClr>
              </a:solidFill>
              <a:latin typeface="News Gothic MT"/>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white">
                  <a:tint val="75000"/>
                </a:prstClr>
              </a:solidFill>
              <a:latin typeface="News Gothic MT"/>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0FB56013-B943-42BA-886F-6F9D4EB85E9D}" type="slidenum">
              <a:rPr lang="en-US" smtClean="0">
                <a:solidFill>
                  <a:prstClr val="white">
                    <a:tint val="75000"/>
                  </a:prstClr>
                </a:solidFill>
                <a:latin typeface="News Gothic MT"/>
              </a:rPr>
              <a:pPr defTabSz="914400" fontAlgn="auto">
                <a:spcBef>
                  <a:spcPts val="0"/>
                </a:spcBef>
                <a:spcAft>
                  <a:spcPts val="0"/>
                </a:spcAft>
              </a:pPr>
              <a:t>‹#›</a:t>
            </a:fld>
            <a:endParaRPr lang="en-US">
              <a:solidFill>
                <a:prstClr val="white">
                  <a:tint val="75000"/>
                </a:prstClr>
              </a:solidFill>
              <a:latin typeface="News Gothic MT"/>
            </a:endParaRPr>
          </a:p>
        </p:txBody>
      </p:sp>
    </p:spTree>
    <p:extLst>
      <p:ext uri="{BB962C8B-B14F-4D97-AF65-F5344CB8AC3E}">
        <p14:creationId xmlns:p14="http://schemas.microsoft.com/office/powerpoint/2010/main" val="1146671149"/>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no/url?sa=i&amp;rct=j&amp;q=&amp;esrc=s&amp;frm=1&amp;source=images&amp;cd=&amp;cad=rja&amp;uact=8&amp;docid=t3fg2IBo7Tw7-M&amp;tbnid=epJQ88KtiwhixM:&amp;ved=0CAYQjRw&amp;url=http://www.tnphtc.org/programs/academic-progams/applying/forms/&amp;ei=MAYwU4OeH-G30QX3gIHIDw&amp;bvm=bv.62922401,d.ZGU&amp;psig=AFQjCNHYOf8GFPlKvRSi13ZdfdOu7ZwEaA&amp;ust=1395742624811954"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mailto:uu@difi.no" TargetMode="External"/><Relationship Id="rId7"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www.twitter.com/@uudifi" TargetMode="External"/><Relationship Id="rId4" Type="http://schemas.openxmlformats.org/officeDocument/2006/relationships/hyperlink" Target="http://www.uu.difi.no/"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no/url?sa=i&amp;rct=j&amp;q=&amp;esrc=s&amp;frm=1&amp;source=images&amp;cd=&amp;cad=rja&amp;uact=8&amp;docid=1xyce7-2c7OGYM&amp;tbnid=L3Wqc8DEUcsVCM:&amp;ved=0CAYQjRw&amp;url=http://uukurs.dibk.no/modul-6/krav-til-fysisk-utforming/m6-fysisk-utforming-bredesen-md/&amp;ei=Y_svU6-bKMWV0AWYnICgCA&amp;bvm=bv.62922401,d.ZGU&amp;psig=AFQjCNGfkvLOQpbwE3VHa_EPXi1CxQ-dCg&amp;ust=1395739844817713"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p:cNvSpPr>
          <p:nvPr>
            <p:ph type="ctrTitle"/>
          </p:nvPr>
        </p:nvSpPr>
        <p:spPr/>
        <p:txBody>
          <a:bodyPr/>
          <a:lstStyle/>
          <a:p>
            <a:r>
              <a:rPr lang="nb-NO" dirty="0" smtClean="0">
                <a:latin typeface="Arial" charset="0"/>
                <a:cs typeface="Arial" charset="0"/>
              </a:rPr>
              <a:t>Norge </a:t>
            </a:r>
            <a:r>
              <a:rPr lang="nb-NO" dirty="0">
                <a:latin typeface="Arial" charset="0"/>
                <a:cs typeface="Arial" charset="0"/>
              </a:rPr>
              <a:t>som foregangsland</a:t>
            </a:r>
            <a:r>
              <a:rPr lang="nb-NO" dirty="0" smtClean="0">
                <a:latin typeface="Arial" charset="0"/>
                <a:cs typeface="Arial" charset="0"/>
              </a:rPr>
              <a:t/>
            </a:r>
            <a:br>
              <a:rPr lang="nb-NO" dirty="0" smtClean="0">
                <a:latin typeface="Arial" charset="0"/>
                <a:cs typeface="Arial" charset="0"/>
              </a:rPr>
            </a:br>
            <a:r>
              <a:rPr lang="nb-NO" dirty="0" smtClean="0">
                <a:latin typeface="Arial" charset="0"/>
                <a:cs typeface="Arial" charset="0"/>
              </a:rPr>
              <a:t> </a:t>
            </a:r>
            <a:r>
              <a:rPr lang="nb-NO" sz="2800" dirty="0" smtClean="0">
                <a:latin typeface="Arial" charset="0"/>
                <a:cs typeface="Arial" charset="0"/>
              </a:rPr>
              <a:t>Universell utforming av IKT i norsk lovgivning</a:t>
            </a:r>
            <a:endParaRPr lang="en-US" sz="3600" dirty="0" smtClean="0">
              <a:latin typeface="Arial" charset="0"/>
              <a:cs typeface="Arial" charset="0"/>
            </a:endParaRPr>
          </a:p>
        </p:txBody>
      </p:sp>
      <p:sp>
        <p:nvSpPr>
          <p:cNvPr id="18435" name="Rectangle 5"/>
          <p:cNvSpPr>
            <a:spLocks noGrp="1"/>
          </p:cNvSpPr>
          <p:nvPr>
            <p:ph type="subTitle" idx="1"/>
          </p:nvPr>
        </p:nvSpPr>
        <p:spPr/>
        <p:txBody>
          <a:bodyPr/>
          <a:lstStyle/>
          <a:p>
            <a:pPr eaLnBrk="1" hangingPunct="1">
              <a:buFont typeface="Arial" charset="0"/>
              <a:buNone/>
            </a:pPr>
            <a:r>
              <a:rPr lang="nb-NO" dirty="0" smtClean="0">
                <a:solidFill>
                  <a:schemeClr val="bg1">
                    <a:lumMod val="50000"/>
                  </a:schemeClr>
                </a:solidFill>
                <a:latin typeface="Arial" charset="0"/>
                <a:cs typeface="Arial" charset="0"/>
              </a:rPr>
              <a:t>Malin Rygg </a:t>
            </a:r>
          </a:p>
          <a:p>
            <a:r>
              <a:rPr lang="nb-NO" sz="2400" dirty="0" smtClean="0">
                <a:solidFill>
                  <a:schemeClr val="bg1">
                    <a:lumMod val="50000"/>
                  </a:schemeClr>
                </a:solidFill>
                <a:latin typeface="Arial" charset="0"/>
                <a:cs typeface="Arial" charset="0"/>
              </a:rPr>
              <a:t>Tilsyn for universell utforming av IKT </a:t>
            </a:r>
          </a:p>
          <a:p>
            <a:r>
              <a:rPr lang="nb-NO" dirty="0" smtClean="0">
                <a:solidFill>
                  <a:schemeClr val="bg1">
                    <a:lumMod val="50000"/>
                  </a:schemeClr>
                </a:solidFill>
                <a:latin typeface="Arial" charset="0"/>
                <a:cs typeface="Arial" charset="0"/>
              </a:rPr>
              <a:t> Difi</a:t>
            </a:r>
            <a:endParaRPr lang="nb-NO" dirty="0">
              <a:solidFill>
                <a:schemeClr val="bg1">
                  <a:lumMod val="50000"/>
                </a:schemeClr>
              </a:solidFill>
              <a:latin typeface="Arial" charset="0"/>
              <a:cs typeface="Arial" charset="0"/>
            </a:endParaRPr>
          </a:p>
          <a:p>
            <a:pPr eaLnBrk="1" hangingPunct="1">
              <a:buFont typeface="Arial" charset="0"/>
              <a:buNone/>
            </a:pPr>
            <a:endParaRPr lang="nb-NO" dirty="0" smtClean="0">
              <a:solidFill>
                <a:schemeClr val="bg1">
                  <a:lumMod val="50000"/>
                </a:schemeClr>
              </a:solidFill>
              <a:latin typeface="Arial" charset="0"/>
              <a:cs typeface="Arial" charset="0"/>
            </a:endParaRPr>
          </a:p>
          <a:p>
            <a:pPr eaLnBrk="1" hangingPunct="1">
              <a:buFont typeface="Arial" charset="0"/>
              <a:buNone/>
            </a:pPr>
            <a:endParaRPr lang="nb-NO" sz="1600" dirty="0" smtClean="0">
              <a:solidFill>
                <a:schemeClr val="bg1">
                  <a:lumMod val="50000"/>
                </a:schemeClr>
              </a:solidFill>
              <a:latin typeface="Arial" charset="0"/>
              <a:cs typeface="Arial" charset="0"/>
            </a:endParaRPr>
          </a:p>
          <a:p>
            <a:pPr eaLnBrk="1" hangingPunct="1">
              <a:buFont typeface="Arial" charset="0"/>
              <a:buNone/>
            </a:pPr>
            <a:r>
              <a:rPr lang="nb-NO" sz="1600" dirty="0" smtClean="0">
                <a:solidFill>
                  <a:schemeClr val="bg1">
                    <a:lumMod val="50000"/>
                  </a:schemeClr>
                </a:solidFill>
                <a:latin typeface="Arial" charset="0"/>
                <a:cs typeface="Arial" charset="0"/>
              </a:rPr>
              <a:t>Stockholm 8. april 2014</a:t>
            </a:r>
            <a:endParaRPr lang="en-US" sz="1600" dirty="0" smtClean="0">
              <a:solidFill>
                <a:schemeClr val="bg1">
                  <a:lumMod val="50000"/>
                </a:schemeClr>
              </a:solidFill>
              <a:latin typeface="Arial" charset="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Footer Placeholder 4"/>
          <p:cNvSpPr>
            <a:spLocks noGrp="1"/>
          </p:cNvSpPr>
          <p:nvPr>
            <p:ph type="ftr" sz="quarter" idx="11"/>
          </p:nvPr>
        </p:nvSpPr>
        <p:spPr bwMode="auto">
          <a:xfrm>
            <a:off x="266701" y="6356350"/>
            <a:ext cx="3181350" cy="365125"/>
          </a:xfrm>
          <a:noFill/>
          <a:ln>
            <a:miter lim="800000"/>
            <a:headEnd/>
            <a:tailEnd/>
          </a:ln>
        </p:spPr>
        <p:txBody>
          <a:bodyPr/>
          <a:lstStyle/>
          <a:p>
            <a:r>
              <a:rPr lang="nb-NO" sz="1400" dirty="0" smtClean="0"/>
              <a:t>Tilsyn for universell utforming av IKT</a:t>
            </a:r>
            <a:endParaRPr lang="nb-NO" sz="1400" dirty="0"/>
          </a:p>
        </p:txBody>
      </p:sp>
      <p:sp>
        <p:nvSpPr>
          <p:cNvPr id="20485" name="Rectangle 3"/>
          <p:cNvSpPr>
            <a:spLocks noGrp="1"/>
          </p:cNvSpPr>
          <p:nvPr>
            <p:ph type="body" idx="1"/>
          </p:nvPr>
        </p:nvSpPr>
        <p:spPr/>
        <p:txBody>
          <a:bodyPr/>
          <a:lstStyle/>
          <a:p>
            <a:pPr eaLnBrk="1" hangingPunct="1"/>
            <a:endParaRPr lang="en-US" dirty="0" smtClean="0">
              <a:latin typeface="Arial" charset="0"/>
              <a:cs typeface="Arial" charset="0"/>
            </a:endParaRPr>
          </a:p>
        </p:txBody>
      </p:sp>
      <p:pic>
        <p:nvPicPr>
          <p:cNvPr id="2" name="Bilde 1"/>
          <p:cNvPicPr>
            <a:picLocks noChangeAspect="1"/>
          </p:cNvPicPr>
          <p:nvPr/>
        </p:nvPicPr>
        <p:blipFill rotWithShape="1">
          <a:blip r:embed="rId3">
            <a:extLst>
              <a:ext uri="{28A0092B-C50C-407E-A947-70E740481C1C}">
                <a14:useLocalDpi xmlns:a14="http://schemas.microsoft.com/office/drawing/2010/main" val="0"/>
              </a:ext>
            </a:extLst>
          </a:blip>
          <a:srcRect l="6897" t="21836" r="6724" b="21377"/>
          <a:stretch/>
        </p:blipFill>
        <p:spPr>
          <a:xfrm>
            <a:off x="23042" y="1198179"/>
            <a:ext cx="9113682" cy="4493173"/>
          </a:xfrm>
          <a:prstGeom prst="rect">
            <a:avLst/>
          </a:prstGeom>
        </p:spPr>
      </p:pic>
      <p:sp>
        <p:nvSpPr>
          <p:cNvPr id="3" name="Tittel 2"/>
          <p:cNvSpPr>
            <a:spLocks noGrp="1"/>
          </p:cNvSpPr>
          <p:nvPr>
            <p:ph type="title"/>
          </p:nvPr>
        </p:nvSpPr>
        <p:spPr/>
        <p:txBody>
          <a:bodyPr/>
          <a:lstStyle/>
          <a:p>
            <a:r>
              <a:rPr lang="nb-NO" dirty="0" err="1" smtClean="0">
                <a:solidFill>
                  <a:schemeClr val="bg1"/>
                </a:solidFill>
              </a:rPr>
              <a:t>Mind</a:t>
            </a:r>
            <a:r>
              <a:rPr lang="nb-NO" baseline="0" dirty="0" smtClean="0">
                <a:solidFill>
                  <a:schemeClr val="bg1"/>
                </a:solidFill>
              </a:rPr>
              <a:t> </a:t>
            </a:r>
            <a:r>
              <a:rPr lang="nb-NO" baseline="0" dirty="0" err="1" smtClean="0">
                <a:solidFill>
                  <a:schemeClr val="bg1"/>
                </a:solidFill>
              </a:rPr>
              <a:t>the</a:t>
            </a:r>
            <a:r>
              <a:rPr lang="nb-NO" baseline="0" dirty="0" smtClean="0">
                <a:solidFill>
                  <a:schemeClr val="bg1"/>
                </a:solidFill>
              </a:rPr>
              <a:t> gap</a:t>
            </a:r>
            <a:endParaRPr lang="nb-NO" dirty="0">
              <a:solidFill>
                <a:schemeClr val="bg1"/>
              </a:solidFill>
            </a:endParaRPr>
          </a:p>
        </p:txBody>
      </p:sp>
    </p:spTree>
    <p:extLst>
      <p:ext uri="{BB962C8B-B14F-4D97-AF65-F5344CB8AC3E}">
        <p14:creationId xmlns:p14="http://schemas.microsoft.com/office/powerpoint/2010/main" val="40299684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Difi_GAP_v2"/>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350873" y="265813"/>
            <a:ext cx="8513134" cy="6384850"/>
          </a:xfrm>
          <a:prstGeom prst="rect">
            <a:avLst/>
          </a:prstGeom>
          <a:noFill/>
          <a:ln>
            <a:no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3243263"/>
            <a:ext cx="21526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89764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2001</a:t>
            </a:r>
            <a:endParaRPr lang="nb-NO" dirty="0"/>
          </a:p>
        </p:txBody>
      </p:sp>
      <p:sp>
        <p:nvSpPr>
          <p:cNvPr id="3" name="Plassholder for innhold 2"/>
          <p:cNvSpPr>
            <a:spLocks noGrp="1"/>
          </p:cNvSpPr>
          <p:nvPr>
            <p:ph idx="1"/>
          </p:nvPr>
        </p:nvSpPr>
        <p:spPr/>
        <p:txBody>
          <a:bodyPr/>
          <a:lstStyle/>
          <a:p>
            <a:endParaRPr lang="nb-NO"/>
          </a:p>
        </p:txBody>
      </p:sp>
      <p:sp>
        <p:nvSpPr>
          <p:cNvPr id="4" name="Plassholder for dato 3"/>
          <p:cNvSpPr>
            <a:spLocks noGrp="1"/>
          </p:cNvSpPr>
          <p:nvPr>
            <p:ph type="dt" sz="half" idx="10"/>
          </p:nvPr>
        </p:nvSpPr>
        <p:spPr/>
        <p:txBody>
          <a:bodyPr/>
          <a:lstStyle/>
          <a:p>
            <a:r>
              <a:rPr lang="nn-NO" smtClean="0"/>
              <a:t>Dato</a:t>
            </a:r>
            <a:endParaRPr lang="nb-NO" dirty="0"/>
          </a:p>
        </p:txBody>
      </p:sp>
      <p:sp>
        <p:nvSpPr>
          <p:cNvPr id="5" name="Plassholder for bunntekst 4"/>
          <p:cNvSpPr>
            <a:spLocks noGrp="1"/>
          </p:cNvSpPr>
          <p:nvPr>
            <p:ph type="ftr" sz="quarter" idx="11"/>
          </p:nvPr>
        </p:nvSpPr>
        <p:spPr/>
        <p:txBody>
          <a:bodyPr/>
          <a:lstStyle/>
          <a:p>
            <a:r>
              <a:rPr lang="nb-NO" smtClean="0"/>
              <a:t>Direktoratet for forvaltning og IKT</a:t>
            </a:r>
            <a:endParaRPr lang="nb-NO"/>
          </a:p>
        </p:txBody>
      </p:sp>
      <p:pic>
        <p:nvPicPr>
          <p:cNvPr id="8194" name="Picture 2" descr="C:\Users\ffa\AppData\Local\Microsoft\Windows\Temporary Internet Files\Content.Outlook\3TO7KDQT\Difi_Tidslinje_2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
            <a:ext cx="9144000" cy="685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5223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2005</a:t>
            </a:r>
            <a:endParaRPr lang="nb-NO" dirty="0"/>
          </a:p>
        </p:txBody>
      </p:sp>
      <p:sp>
        <p:nvSpPr>
          <p:cNvPr id="3" name="Plassholder for innhold 2"/>
          <p:cNvSpPr>
            <a:spLocks noGrp="1"/>
          </p:cNvSpPr>
          <p:nvPr>
            <p:ph idx="1"/>
          </p:nvPr>
        </p:nvSpPr>
        <p:spPr/>
        <p:txBody>
          <a:bodyPr/>
          <a:lstStyle/>
          <a:p>
            <a:endParaRPr lang="nb-NO"/>
          </a:p>
        </p:txBody>
      </p:sp>
      <p:sp>
        <p:nvSpPr>
          <p:cNvPr id="4" name="Plassholder for dato 3"/>
          <p:cNvSpPr>
            <a:spLocks noGrp="1"/>
          </p:cNvSpPr>
          <p:nvPr>
            <p:ph type="dt" sz="half" idx="10"/>
          </p:nvPr>
        </p:nvSpPr>
        <p:spPr/>
        <p:txBody>
          <a:bodyPr/>
          <a:lstStyle/>
          <a:p>
            <a:r>
              <a:rPr lang="nn-NO" smtClean="0"/>
              <a:t>Dato</a:t>
            </a:r>
            <a:endParaRPr lang="nb-NO" dirty="0"/>
          </a:p>
        </p:txBody>
      </p:sp>
      <p:sp>
        <p:nvSpPr>
          <p:cNvPr id="5" name="Plassholder for bunntekst 4"/>
          <p:cNvSpPr>
            <a:spLocks noGrp="1"/>
          </p:cNvSpPr>
          <p:nvPr>
            <p:ph type="ftr" sz="quarter" idx="11"/>
          </p:nvPr>
        </p:nvSpPr>
        <p:spPr/>
        <p:txBody>
          <a:bodyPr/>
          <a:lstStyle/>
          <a:p>
            <a:r>
              <a:rPr lang="nb-NO" smtClean="0"/>
              <a:t>Direktoratet for forvaltning og IKT</a:t>
            </a:r>
            <a:endParaRPr lang="nb-NO"/>
          </a:p>
        </p:txBody>
      </p:sp>
      <p:pic>
        <p:nvPicPr>
          <p:cNvPr id="9218" name="Picture 2" descr="C:\Users\ffa\AppData\Local\Microsoft\Windows\Temporary Internet Files\Content.Outlook\3TO7KDQT\Difi_Tidslinje_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
            <a:ext cx="9144000" cy="685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811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2008</a:t>
            </a:r>
            <a:endParaRPr lang="nb-NO" dirty="0"/>
          </a:p>
        </p:txBody>
      </p:sp>
      <p:sp>
        <p:nvSpPr>
          <p:cNvPr id="3" name="Plassholder for innhold 2"/>
          <p:cNvSpPr>
            <a:spLocks noGrp="1"/>
          </p:cNvSpPr>
          <p:nvPr>
            <p:ph idx="1"/>
          </p:nvPr>
        </p:nvSpPr>
        <p:spPr/>
        <p:txBody>
          <a:bodyPr/>
          <a:lstStyle/>
          <a:p>
            <a:endParaRPr lang="nb-NO"/>
          </a:p>
        </p:txBody>
      </p:sp>
      <p:sp>
        <p:nvSpPr>
          <p:cNvPr id="4" name="Plassholder for dato 3"/>
          <p:cNvSpPr>
            <a:spLocks noGrp="1"/>
          </p:cNvSpPr>
          <p:nvPr>
            <p:ph type="dt" sz="half" idx="10"/>
          </p:nvPr>
        </p:nvSpPr>
        <p:spPr/>
        <p:txBody>
          <a:bodyPr/>
          <a:lstStyle/>
          <a:p>
            <a:r>
              <a:rPr lang="nn-NO" smtClean="0"/>
              <a:t>Dato</a:t>
            </a:r>
            <a:endParaRPr lang="nb-NO" dirty="0"/>
          </a:p>
        </p:txBody>
      </p:sp>
      <p:sp>
        <p:nvSpPr>
          <p:cNvPr id="5" name="Plassholder for bunntekst 4"/>
          <p:cNvSpPr>
            <a:spLocks noGrp="1"/>
          </p:cNvSpPr>
          <p:nvPr>
            <p:ph type="ftr" sz="quarter" idx="11"/>
          </p:nvPr>
        </p:nvSpPr>
        <p:spPr/>
        <p:txBody>
          <a:bodyPr/>
          <a:lstStyle/>
          <a:p>
            <a:r>
              <a:rPr lang="nb-NO" smtClean="0"/>
              <a:t>Direktoratet for forvaltning og IKT</a:t>
            </a:r>
            <a:endParaRPr lang="nb-NO"/>
          </a:p>
        </p:txBody>
      </p:sp>
      <p:pic>
        <p:nvPicPr>
          <p:cNvPr id="2050" name="Picture 2" descr="C:\Users\ffa\AppData\Local\Microsoft\Windows\Temporary Internet Files\Content.Outlook\3TO7KDQT\Difi_Tidslinje_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
            <a:ext cx="9144000" cy="685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338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800" b="1" dirty="0">
                <a:solidFill>
                  <a:srgbClr val="C64673"/>
                </a:solidFill>
              </a:rPr>
              <a:t>Diskriminerings-</a:t>
            </a:r>
            <a:r>
              <a:rPr lang="nb-NO" sz="3600" b="1" dirty="0">
                <a:solidFill>
                  <a:srgbClr val="C64673"/>
                </a:solidFill>
                <a:latin typeface="Arial" charset="0"/>
                <a:cs typeface="Arial" charset="0"/>
              </a:rPr>
              <a:t> </a:t>
            </a:r>
            <a:r>
              <a:rPr lang="nb-NO" sz="2800" b="1" dirty="0">
                <a:solidFill>
                  <a:srgbClr val="C64673"/>
                </a:solidFill>
              </a:rPr>
              <a:t>og </a:t>
            </a:r>
            <a:r>
              <a:rPr lang="nb-NO" sz="2800" b="1" dirty="0" err="1">
                <a:solidFill>
                  <a:srgbClr val="C64673"/>
                </a:solidFill>
              </a:rPr>
              <a:t>tilgjengelegheitslova</a:t>
            </a:r>
            <a:r>
              <a:rPr lang="nb-NO" sz="2800" b="1" dirty="0">
                <a:solidFill>
                  <a:srgbClr val="C64673"/>
                </a:solidFill>
              </a:rPr>
              <a:t> (</a:t>
            </a:r>
            <a:r>
              <a:rPr lang="nb-NO" sz="2800" b="1" dirty="0" err="1">
                <a:solidFill>
                  <a:srgbClr val="C64673"/>
                </a:solidFill>
              </a:rPr>
              <a:t>dtl</a:t>
            </a:r>
            <a:r>
              <a:rPr lang="nb-NO" sz="2800" b="1" dirty="0" smtClean="0">
                <a:solidFill>
                  <a:srgbClr val="C64673"/>
                </a:solidFill>
              </a:rPr>
              <a:t>) </a:t>
            </a:r>
            <a:endParaRPr lang="nb-NO" sz="2800" b="1" dirty="0">
              <a:solidFill>
                <a:srgbClr val="C64673"/>
              </a:solidFill>
            </a:endParaRPr>
          </a:p>
        </p:txBody>
      </p:sp>
      <p:sp>
        <p:nvSpPr>
          <p:cNvPr id="4" name="Plassholder for dato 3"/>
          <p:cNvSpPr>
            <a:spLocks noGrp="1"/>
          </p:cNvSpPr>
          <p:nvPr>
            <p:ph type="dt" sz="half" idx="10"/>
          </p:nvPr>
        </p:nvSpPr>
        <p:spPr>
          <a:xfrm>
            <a:off x="425668" y="6293288"/>
            <a:ext cx="3231931" cy="422822"/>
          </a:xfrm>
        </p:spPr>
        <p:txBody>
          <a:bodyPr/>
          <a:lstStyle/>
          <a:p>
            <a:r>
              <a:rPr lang="nb-NO" sz="1400" dirty="0"/>
              <a:t>Tilsyn for universell utforming av IKT</a:t>
            </a:r>
          </a:p>
          <a:p>
            <a:endParaRPr lang="nb-NO" dirty="0"/>
          </a:p>
        </p:txBody>
      </p:sp>
      <p:sp>
        <p:nvSpPr>
          <p:cNvPr id="5" name="Plassholder for bunntekst 4"/>
          <p:cNvSpPr>
            <a:spLocks noGrp="1"/>
          </p:cNvSpPr>
          <p:nvPr>
            <p:ph type="ftr" sz="quarter" idx="11"/>
          </p:nvPr>
        </p:nvSpPr>
        <p:spPr/>
        <p:txBody>
          <a:bodyPr/>
          <a:lstStyle/>
          <a:p>
            <a:endParaRPr lang="nb-NO" dirty="0"/>
          </a:p>
        </p:txBody>
      </p:sp>
      <p:sp>
        <p:nvSpPr>
          <p:cNvPr id="7" name="Plassholder for innhold 6"/>
          <p:cNvSpPr>
            <a:spLocks noGrp="1"/>
          </p:cNvSpPr>
          <p:nvPr>
            <p:ph idx="1"/>
          </p:nvPr>
        </p:nvSpPr>
        <p:spPr/>
        <p:txBody>
          <a:bodyPr/>
          <a:lstStyle/>
          <a:p>
            <a:pPr marL="0" indent="0">
              <a:buNone/>
            </a:pPr>
            <a:r>
              <a:rPr lang="nb-NO" dirty="0" smtClean="0">
                <a:solidFill>
                  <a:srgbClr val="C64673"/>
                </a:solidFill>
              </a:rPr>
              <a:t>§ 1 Formål</a:t>
            </a:r>
          </a:p>
          <a:p>
            <a:pPr marL="0" indent="0">
              <a:buNone/>
            </a:pPr>
            <a:r>
              <a:rPr lang="nb-NO" dirty="0" smtClean="0"/>
              <a:t>«Lovens formål er å fremme likestilling uavhengig av funksjonsevne. Likestilling innebærer:</a:t>
            </a:r>
          </a:p>
          <a:p>
            <a:pPr marL="449263" lvl="1" indent="0">
              <a:buNone/>
            </a:pPr>
            <a:r>
              <a:rPr lang="nb-NO" dirty="0" smtClean="0"/>
              <a:t>a) likeverd</a:t>
            </a:r>
          </a:p>
          <a:p>
            <a:pPr marL="449263" lvl="1" indent="0">
              <a:buNone/>
            </a:pPr>
            <a:r>
              <a:rPr lang="nb-NO" dirty="0"/>
              <a:t>b</a:t>
            </a:r>
            <a:r>
              <a:rPr lang="nb-NO" dirty="0" smtClean="0"/>
              <a:t>) like muligheter og rettigheter</a:t>
            </a:r>
          </a:p>
          <a:p>
            <a:pPr marL="449263" lvl="1" indent="0">
              <a:buNone/>
            </a:pPr>
            <a:r>
              <a:rPr lang="nb-NO" dirty="0" smtClean="0"/>
              <a:t>c) tilgjengelighet og</a:t>
            </a:r>
          </a:p>
          <a:p>
            <a:pPr marL="449263" lvl="1" indent="0">
              <a:buNone/>
            </a:pPr>
            <a:r>
              <a:rPr lang="nb-NO" dirty="0"/>
              <a:t>d</a:t>
            </a:r>
            <a:r>
              <a:rPr lang="nb-NO" dirty="0" smtClean="0"/>
              <a:t>) tilrettelegging.</a:t>
            </a:r>
          </a:p>
          <a:p>
            <a:pPr marL="0" indent="0">
              <a:buNone/>
            </a:pPr>
            <a:r>
              <a:rPr lang="nb-NO" dirty="0" smtClean="0"/>
              <a:t>Loven skal bidra til nedbygging av </a:t>
            </a:r>
            <a:r>
              <a:rPr lang="nb-NO" dirty="0" err="1" smtClean="0"/>
              <a:t>samfunnskapte</a:t>
            </a:r>
            <a:r>
              <a:rPr lang="nb-NO" dirty="0" smtClean="0"/>
              <a:t> </a:t>
            </a:r>
            <a:r>
              <a:rPr lang="nb-NO" dirty="0" err="1" smtClean="0"/>
              <a:t>funksjonshemmende</a:t>
            </a:r>
            <a:r>
              <a:rPr lang="nb-NO" dirty="0" smtClean="0"/>
              <a:t> barrierer og hindre at nye skapes.»</a:t>
            </a:r>
          </a:p>
        </p:txBody>
      </p:sp>
    </p:spTree>
    <p:extLst>
      <p:ext uri="{BB962C8B-B14F-4D97-AF65-F5344CB8AC3E}">
        <p14:creationId xmlns:p14="http://schemas.microsoft.com/office/powerpoint/2010/main" val="10402349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2013 Forskrift</a:t>
            </a:r>
            <a:endParaRPr lang="nb-NO" dirty="0"/>
          </a:p>
        </p:txBody>
      </p:sp>
      <p:sp>
        <p:nvSpPr>
          <p:cNvPr id="3" name="Plassholder for innhold 2"/>
          <p:cNvSpPr>
            <a:spLocks noGrp="1"/>
          </p:cNvSpPr>
          <p:nvPr>
            <p:ph idx="1"/>
          </p:nvPr>
        </p:nvSpPr>
        <p:spPr/>
        <p:txBody>
          <a:bodyPr/>
          <a:lstStyle/>
          <a:p>
            <a:endParaRPr lang="nb-NO"/>
          </a:p>
        </p:txBody>
      </p:sp>
      <p:sp>
        <p:nvSpPr>
          <p:cNvPr id="4" name="Plassholder for dato 3"/>
          <p:cNvSpPr>
            <a:spLocks noGrp="1"/>
          </p:cNvSpPr>
          <p:nvPr>
            <p:ph type="dt" sz="half" idx="10"/>
          </p:nvPr>
        </p:nvSpPr>
        <p:spPr/>
        <p:txBody>
          <a:bodyPr/>
          <a:lstStyle/>
          <a:p>
            <a:r>
              <a:rPr lang="nn-NO" smtClean="0"/>
              <a:t>Dato</a:t>
            </a:r>
            <a:endParaRPr lang="nb-NO" dirty="0"/>
          </a:p>
        </p:txBody>
      </p:sp>
      <p:sp>
        <p:nvSpPr>
          <p:cNvPr id="5" name="Plassholder for bunntekst 4"/>
          <p:cNvSpPr>
            <a:spLocks noGrp="1"/>
          </p:cNvSpPr>
          <p:nvPr>
            <p:ph type="ftr" sz="quarter" idx="11"/>
          </p:nvPr>
        </p:nvSpPr>
        <p:spPr/>
        <p:txBody>
          <a:bodyPr/>
          <a:lstStyle/>
          <a:p>
            <a:r>
              <a:rPr lang="nb-NO" smtClean="0"/>
              <a:t>Direktoratet for forvaltning og IKT</a:t>
            </a:r>
            <a:endParaRPr lang="nb-NO"/>
          </a:p>
        </p:txBody>
      </p:sp>
      <p:pic>
        <p:nvPicPr>
          <p:cNvPr id="4098" name="Picture 2" descr="C:\Users\ffa\AppData\Local\Microsoft\Windows\Temporary Internet Files\Content.Outlook\3TO7KDQT\Difi_Tidslinje_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
            <a:ext cx="9144000" cy="685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2321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smtClean="0">
                <a:solidFill>
                  <a:srgbClr val="C64673"/>
                </a:solidFill>
              </a:rPr>
              <a:t>Forskrift om universell utforming av IKT</a:t>
            </a:r>
            <a:endParaRPr lang="nb-NO" sz="3600" dirty="0">
              <a:solidFill>
                <a:srgbClr val="C64673"/>
              </a:solidFill>
            </a:endParaRPr>
          </a:p>
        </p:txBody>
      </p:sp>
      <p:sp>
        <p:nvSpPr>
          <p:cNvPr id="3" name="Plassholder for innhold 2"/>
          <p:cNvSpPr>
            <a:spLocks noGrp="1"/>
          </p:cNvSpPr>
          <p:nvPr>
            <p:ph idx="1"/>
          </p:nvPr>
        </p:nvSpPr>
        <p:spPr/>
        <p:txBody>
          <a:bodyPr/>
          <a:lstStyle/>
          <a:p>
            <a:pPr marL="0" indent="0">
              <a:buNone/>
            </a:pPr>
            <a:r>
              <a:rPr lang="nb-NO" sz="2000" b="1" i="1" dirty="0" smtClean="0">
                <a:solidFill>
                  <a:srgbClr val="C64673"/>
                </a:solidFill>
              </a:rPr>
              <a:t>«Med </a:t>
            </a:r>
            <a:r>
              <a:rPr lang="nb-NO" sz="2000" b="1" i="1" dirty="0">
                <a:solidFill>
                  <a:srgbClr val="C64673"/>
                </a:solidFill>
              </a:rPr>
              <a:t>universell utforming menes at utforming eller tilrettelegging av </a:t>
            </a:r>
            <a:r>
              <a:rPr lang="nb-NO" sz="2000" b="1" i="1" dirty="0" err="1">
                <a:solidFill>
                  <a:srgbClr val="C64673"/>
                </a:solidFill>
              </a:rPr>
              <a:t>hovedløsningen</a:t>
            </a:r>
            <a:r>
              <a:rPr lang="nb-NO" sz="2000" b="1" i="1" dirty="0">
                <a:solidFill>
                  <a:srgbClr val="C64673"/>
                </a:solidFill>
              </a:rPr>
              <a:t> i IKT er slik at virksomhetens alminnelige funksjon kan benyttes av flest mulig</a:t>
            </a:r>
            <a:r>
              <a:rPr lang="nb-NO" sz="2000" b="1" i="1" dirty="0" smtClean="0">
                <a:solidFill>
                  <a:srgbClr val="C64673"/>
                </a:solidFill>
              </a:rPr>
              <a:t>.»</a:t>
            </a:r>
            <a:endParaRPr lang="nb-NO" sz="2000" b="1" i="1" kern="1200" dirty="0">
              <a:solidFill>
                <a:srgbClr val="C64673"/>
              </a:solidFill>
              <a:ea typeface="ＭＳ Ｐゴシック" pitchFamily="34" charset="-128"/>
            </a:endParaRPr>
          </a:p>
          <a:p>
            <a:pPr marL="0" indent="0">
              <a:buNone/>
            </a:pPr>
            <a:endParaRPr lang="nb-NO" sz="2000" dirty="0" smtClean="0"/>
          </a:p>
          <a:p>
            <a:r>
              <a:rPr lang="nb-NO" sz="2000" dirty="0" smtClean="0"/>
              <a:t>IKT-</a:t>
            </a:r>
            <a:r>
              <a:rPr lang="nb-NO" sz="2000" dirty="0" err="1" smtClean="0"/>
              <a:t>løysingar</a:t>
            </a:r>
            <a:r>
              <a:rPr lang="nb-NO" sz="2000" dirty="0" smtClean="0"/>
              <a:t> </a:t>
            </a:r>
            <a:r>
              <a:rPr lang="nb-NO" sz="2000" dirty="0"/>
              <a:t>som </a:t>
            </a:r>
            <a:r>
              <a:rPr lang="nb-NO" sz="2000" dirty="0" err="1" smtClean="0"/>
              <a:t>rettar</a:t>
            </a:r>
            <a:r>
              <a:rPr lang="nb-NO" sz="2000" dirty="0" smtClean="0"/>
              <a:t> </a:t>
            </a:r>
            <a:r>
              <a:rPr lang="nb-NO" sz="2000" dirty="0"/>
              <a:t>seg mot </a:t>
            </a:r>
            <a:r>
              <a:rPr lang="nb-NO" sz="2000" dirty="0" err="1" smtClean="0"/>
              <a:t>allmennheiten</a:t>
            </a:r>
            <a:r>
              <a:rPr lang="nb-NO" sz="2000" dirty="0" smtClean="0"/>
              <a:t> </a:t>
            </a:r>
            <a:r>
              <a:rPr lang="nb-NO" sz="2000" dirty="0"/>
              <a:t>i </a:t>
            </a:r>
            <a:r>
              <a:rPr lang="nb-NO" sz="2000" dirty="0" smtClean="0"/>
              <a:t>Norge</a:t>
            </a:r>
          </a:p>
          <a:p>
            <a:r>
              <a:rPr lang="nb-NO" sz="2000" dirty="0" err="1" smtClean="0"/>
              <a:t>Ein</a:t>
            </a:r>
            <a:r>
              <a:rPr lang="nb-NO" sz="2000" dirty="0" smtClean="0"/>
              <a:t> </a:t>
            </a:r>
            <a:r>
              <a:rPr lang="nb-NO" sz="2000" dirty="0"/>
              <a:t>del av </a:t>
            </a:r>
            <a:r>
              <a:rPr lang="nb-NO" sz="2000" dirty="0" err="1" smtClean="0"/>
              <a:t>verksemda</a:t>
            </a:r>
            <a:r>
              <a:rPr lang="nb-NO" sz="2000" dirty="0" smtClean="0"/>
              <a:t> si </a:t>
            </a:r>
            <a:r>
              <a:rPr lang="nb-NO" sz="2000" dirty="0" err="1" smtClean="0"/>
              <a:t>hovudløysing</a:t>
            </a:r>
            <a:endParaRPr lang="nb-NO" sz="2000" dirty="0" smtClean="0"/>
          </a:p>
          <a:p>
            <a:r>
              <a:rPr lang="nb-NO" sz="2000" dirty="0" smtClean="0"/>
              <a:t>Avgrensa </a:t>
            </a:r>
            <a:r>
              <a:rPr lang="nb-NO" sz="2000" dirty="0"/>
              <a:t>til å gjelde </a:t>
            </a:r>
            <a:r>
              <a:rPr lang="nb-NO" sz="2000" dirty="0" err="1" smtClean="0"/>
              <a:t>nettløysingar</a:t>
            </a:r>
            <a:r>
              <a:rPr lang="nb-NO" sz="2000" dirty="0" smtClean="0"/>
              <a:t> </a:t>
            </a:r>
            <a:r>
              <a:rPr lang="nb-NO" sz="2000" dirty="0"/>
              <a:t>og </a:t>
            </a:r>
            <a:r>
              <a:rPr lang="nb-NO" sz="2000" dirty="0" err="1" smtClean="0"/>
              <a:t>automatar</a:t>
            </a:r>
            <a:endParaRPr lang="nb-NO" sz="2000" dirty="0" smtClean="0"/>
          </a:p>
          <a:p>
            <a:r>
              <a:rPr lang="nb-NO" sz="2000" dirty="0" smtClean="0"/>
              <a:t>Gjeld både </a:t>
            </a:r>
            <a:r>
              <a:rPr lang="nb-NO" sz="2000" dirty="0" err="1" smtClean="0"/>
              <a:t>offentleg</a:t>
            </a:r>
            <a:r>
              <a:rPr lang="nb-NO" sz="2000" dirty="0" smtClean="0"/>
              <a:t> og privat sektor (ingen avgrensing i forskrifta)</a:t>
            </a:r>
          </a:p>
          <a:p>
            <a:r>
              <a:rPr lang="nb-NO" sz="2000" dirty="0" smtClean="0"/>
              <a:t>Avgrensa etter sektorprinsippet</a:t>
            </a:r>
          </a:p>
          <a:p>
            <a:endParaRPr lang="nb-NO" sz="2000" dirty="0" smtClean="0"/>
          </a:p>
          <a:p>
            <a:r>
              <a:rPr lang="nb-NO" sz="2000" dirty="0" smtClean="0"/>
              <a:t>Nye IKT-</a:t>
            </a:r>
            <a:r>
              <a:rPr lang="nb-NO" sz="2000" dirty="0" err="1" smtClean="0"/>
              <a:t>løysingar</a:t>
            </a:r>
            <a:r>
              <a:rPr lang="nb-NO" sz="2000" dirty="0" smtClean="0"/>
              <a:t> skal </a:t>
            </a:r>
            <a:r>
              <a:rPr lang="nb-NO" sz="2000" dirty="0" err="1" smtClean="0"/>
              <a:t>vere</a:t>
            </a:r>
            <a:r>
              <a:rPr lang="nb-NO" sz="2000" dirty="0" smtClean="0"/>
              <a:t> universelt utforma </a:t>
            </a:r>
          </a:p>
          <a:p>
            <a:r>
              <a:rPr lang="nb-NO" sz="2000" dirty="0" smtClean="0"/>
              <a:t>Alle IKT-</a:t>
            </a:r>
            <a:r>
              <a:rPr lang="nb-NO" sz="2000" dirty="0" err="1" smtClean="0"/>
              <a:t>løysingar</a:t>
            </a:r>
            <a:r>
              <a:rPr lang="nb-NO" sz="2000" dirty="0" smtClean="0"/>
              <a:t> skal </a:t>
            </a:r>
            <a:r>
              <a:rPr lang="nb-NO" sz="2000" dirty="0" err="1" smtClean="0"/>
              <a:t>vere</a:t>
            </a:r>
            <a:r>
              <a:rPr lang="nb-NO" sz="2000" dirty="0" smtClean="0"/>
              <a:t> universelt utforma </a:t>
            </a:r>
            <a:r>
              <a:rPr lang="nb-NO" sz="2000" dirty="0" err="1" smtClean="0"/>
              <a:t>frå</a:t>
            </a:r>
            <a:r>
              <a:rPr lang="nb-NO" sz="2000" dirty="0" smtClean="0"/>
              <a:t> 1. januar 2021</a:t>
            </a:r>
          </a:p>
          <a:p>
            <a:pPr marL="0" indent="0">
              <a:buNone/>
            </a:pPr>
            <a:endParaRPr lang="nb-NO" dirty="0"/>
          </a:p>
        </p:txBody>
      </p:sp>
      <p:sp>
        <p:nvSpPr>
          <p:cNvPr id="4" name="Plassholder for dato 3"/>
          <p:cNvSpPr>
            <a:spLocks noGrp="1"/>
          </p:cNvSpPr>
          <p:nvPr>
            <p:ph type="dt" sz="half" idx="10"/>
          </p:nvPr>
        </p:nvSpPr>
        <p:spPr>
          <a:xfrm>
            <a:off x="425668" y="6293288"/>
            <a:ext cx="3689132" cy="438588"/>
          </a:xfrm>
        </p:spPr>
        <p:txBody>
          <a:bodyPr/>
          <a:lstStyle/>
          <a:p>
            <a:r>
              <a:rPr lang="nb-NO" sz="1400" dirty="0"/>
              <a:t>Tilsyn for universell utforming av IKT</a:t>
            </a:r>
          </a:p>
          <a:p>
            <a:endParaRPr lang="nb-NO" dirty="0"/>
          </a:p>
        </p:txBody>
      </p:sp>
      <p:sp>
        <p:nvSpPr>
          <p:cNvPr id="5" name="Plassholder for bunntekst 4"/>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30096282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solidFill>
                  <a:srgbClr val="C64673"/>
                </a:solidFill>
              </a:rPr>
              <a:t>Kva krav er valgt?</a:t>
            </a:r>
            <a:endParaRPr lang="nb-NO" dirty="0"/>
          </a:p>
        </p:txBody>
      </p:sp>
      <p:sp>
        <p:nvSpPr>
          <p:cNvPr id="3" name="Plassholder for innhold 2"/>
          <p:cNvSpPr>
            <a:spLocks noGrp="1"/>
          </p:cNvSpPr>
          <p:nvPr>
            <p:ph idx="1"/>
          </p:nvPr>
        </p:nvSpPr>
        <p:spPr/>
        <p:txBody>
          <a:bodyPr/>
          <a:lstStyle/>
          <a:p>
            <a:pPr>
              <a:defRPr/>
            </a:pPr>
            <a:r>
              <a:rPr lang="nb-NO" dirty="0"/>
              <a:t>Nett:</a:t>
            </a:r>
          </a:p>
          <a:p>
            <a:pPr>
              <a:defRPr/>
            </a:pPr>
            <a:r>
              <a:rPr lang="nb-NO" sz="2000" dirty="0" smtClean="0"/>
              <a:t>Web Content Accessibility Guidelines (WCAG) </a:t>
            </a:r>
            <a:r>
              <a:rPr lang="nb-NO" sz="2000" dirty="0"/>
              <a:t>2.0 </a:t>
            </a:r>
            <a:r>
              <a:rPr lang="nb-NO" sz="2000" dirty="0" smtClean="0"/>
              <a:t>på dobbel </a:t>
            </a:r>
            <a:r>
              <a:rPr lang="nb-NO" sz="2000" dirty="0"/>
              <a:t>A-nivå med </a:t>
            </a:r>
            <a:r>
              <a:rPr lang="nb-NO" sz="2000" dirty="0" err="1"/>
              <a:t>nokre</a:t>
            </a:r>
            <a:r>
              <a:rPr lang="nb-NO" sz="2000" dirty="0"/>
              <a:t> unntak </a:t>
            </a:r>
          </a:p>
          <a:p>
            <a:pPr>
              <a:defRPr/>
            </a:pPr>
            <a:r>
              <a:rPr lang="nb-NO" sz="2000" dirty="0" smtClean="0"/>
              <a:t>totalt </a:t>
            </a:r>
            <a:r>
              <a:rPr lang="nb-NO" sz="2000" dirty="0"/>
              <a:t>35 av 61 </a:t>
            </a:r>
            <a:r>
              <a:rPr lang="nb-NO" sz="2000" dirty="0" smtClean="0"/>
              <a:t>suksesskriterium </a:t>
            </a:r>
            <a:endParaRPr lang="nb-NO" sz="2000" dirty="0"/>
          </a:p>
          <a:p>
            <a:pPr>
              <a:defRPr/>
            </a:pPr>
            <a:endParaRPr lang="nb-NO" sz="2000" dirty="0"/>
          </a:p>
          <a:p>
            <a:pPr>
              <a:defRPr/>
            </a:pPr>
            <a:r>
              <a:rPr lang="nb-NO" dirty="0"/>
              <a:t>A</a:t>
            </a:r>
            <a:r>
              <a:rPr lang="nb-NO" dirty="0" smtClean="0"/>
              <a:t>utomat </a:t>
            </a:r>
            <a:endParaRPr lang="nb-NO" dirty="0"/>
          </a:p>
          <a:p>
            <a:pPr>
              <a:defRPr/>
            </a:pPr>
            <a:r>
              <a:rPr lang="nn-NO" sz="2000" dirty="0" smtClean="0"/>
              <a:t>10 </a:t>
            </a:r>
            <a:r>
              <a:rPr lang="nn-NO" sz="2000" dirty="0"/>
              <a:t>internasjonale standardar for utforming av automatar. </a:t>
            </a:r>
          </a:p>
          <a:p>
            <a:pPr lvl="0">
              <a:defRPr/>
            </a:pPr>
            <a:r>
              <a:rPr lang="nn-NO" sz="2000" dirty="0" err="1" smtClean="0"/>
              <a:t>valgt</a:t>
            </a:r>
            <a:r>
              <a:rPr lang="nn-NO" sz="2000" dirty="0" smtClean="0"/>
              <a:t> </a:t>
            </a:r>
            <a:r>
              <a:rPr lang="nn-NO" sz="2000" dirty="0"/>
              <a:t>med tanke på å dekke flest muleg funksjonsnedsettingar.</a:t>
            </a:r>
          </a:p>
          <a:p>
            <a:endParaRPr lang="nb-NO" dirty="0"/>
          </a:p>
        </p:txBody>
      </p:sp>
      <p:sp>
        <p:nvSpPr>
          <p:cNvPr id="4" name="Plassholder for dato 3"/>
          <p:cNvSpPr>
            <a:spLocks noGrp="1"/>
          </p:cNvSpPr>
          <p:nvPr>
            <p:ph type="dt" sz="half" idx="10"/>
          </p:nvPr>
        </p:nvSpPr>
        <p:spPr/>
        <p:txBody>
          <a:bodyPr/>
          <a:lstStyle/>
          <a:p>
            <a:r>
              <a:rPr lang="nn-NO" smtClean="0"/>
              <a:t>Tilsyn for universell utforming av IKT</a:t>
            </a:r>
            <a:endParaRPr lang="nb-NO" dirty="0"/>
          </a:p>
        </p:txBody>
      </p:sp>
      <p:sp>
        <p:nvSpPr>
          <p:cNvPr id="5" name="Plassholder for bunntekst 4"/>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4023540929"/>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Footer Placeholder 4"/>
          <p:cNvSpPr>
            <a:spLocks noGrp="1"/>
          </p:cNvSpPr>
          <p:nvPr>
            <p:ph type="ftr" sz="quarter" idx="11"/>
          </p:nvPr>
        </p:nvSpPr>
        <p:spPr bwMode="auto">
          <a:xfrm>
            <a:off x="266701" y="6356350"/>
            <a:ext cx="3181350" cy="365125"/>
          </a:xfrm>
          <a:noFill/>
          <a:ln>
            <a:miter lim="800000"/>
            <a:headEnd/>
            <a:tailEnd/>
          </a:ln>
        </p:spPr>
        <p:txBody>
          <a:bodyPr/>
          <a:lstStyle/>
          <a:p>
            <a:r>
              <a:rPr lang="nb-NO" sz="1400" dirty="0" smtClean="0"/>
              <a:t>Tilsyn for universell utforming av IKT</a:t>
            </a:r>
            <a:endParaRPr lang="nb-NO" sz="1400" dirty="0"/>
          </a:p>
        </p:txBody>
      </p:sp>
      <p:sp>
        <p:nvSpPr>
          <p:cNvPr id="20484" name="Rectangle 2"/>
          <p:cNvSpPr>
            <a:spLocks noGrp="1"/>
          </p:cNvSpPr>
          <p:nvPr>
            <p:ph type="title"/>
          </p:nvPr>
        </p:nvSpPr>
        <p:spPr/>
        <p:txBody>
          <a:bodyPr/>
          <a:lstStyle/>
          <a:p>
            <a:pPr eaLnBrk="1" hangingPunct="1"/>
            <a:r>
              <a:rPr lang="en-US" dirty="0" err="1" smtClean="0">
                <a:latin typeface="Arial" charset="0"/>
                <a:cs typeface="Arial" charset="0"/>
              </a:rPr>
              <a:t>Juli</a:t>
            </a:r>
            <a:r>
              <a:rPr lang="en-US" dirty="0" smtClean="0">
                <a:latin typeface="Arial" charset="0"/>
                <a:cs typeface="Arial" charset="0"/>
              </a:rPr>
              <a:t> 2014</a:t>
            </a:r>
          </a:p>
        </p:txBody>
      </p:sp>
      <p:sp>
        <p:nvSpPr>
          <p:cNvPr id="20485" name="Rectangle 3"/>
          <p:cNvSpPr>
            <a:spLocks noGrp="1"/>
          </p:cNvSpPr>
          <p:nvPr>
            <p:ph type="body" idx="1"/>
          </p:nvPr>
        </p:nvSpPr>
        <p:spPr/>
        <p:txBody>
          <a:bodyPr/>
          <a:lstStyle/>
          <a:p>
            <a:pPr marL="0" indent="0" eaLnBrk="1" hangingPunct="1">
              <a:buNone/>
            </a:pPr>
            <a:endParaRPr lang="en-US" dirty="0">
              <a:latin typeface="Arial" charset="0"/>
              <a:cs typeface="Arial" charset="0"/>
            </a:endParaRPr>
          </a:p>
        </p:txBody>
      </p:sp>
      <p:pic>
        <p:nvPicPr>
          <p:cNvPr id="6146" name="Picture 2" descr="C:\Users\ffa\AppData\Local\Microsoft\Windows\Temporary Internet Files\Content.Outlook\3TO7KDQT\Difi_Tidslinje_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
            <a:ext cx="9144000" cy="685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360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FAD073001183.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727128628"/>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Footer Placeholder 4"/>
          <p:cNvSpPr>
            <a:spLocks noGrp="1"/>
          </p:cNvSpPr>
          <p:nvPr>
            <p:ph type="ftr" sz="quarter" idx="11"/>
          </p:nvPr>
        </p:nvSpPr>
        <p:spPr bwMode="auto">
          <a:xfrm>
            <a:off x="266701" y="6356350"/>
            <a:ext cx="3181350" cy="365125"/>
          </a:xfrm>
          <a:noFill/>
          <a:ln>
            <a:miter lim="800000"/>
            <a:headEnd/>
            <a:tailEnd/>
          </a:ln>
        </p:spPr>
        <p:txBody>
          <a:bodyPr/>
          <a:lstStyle/>
          <a:p>
            <a:r>
              <a:rPr lang="nb-NO" sz="1400" dirty="0" smtClean="0"/>
              <a:t>Tilsyn for universell utforming av IKT</a:t>
            </a:r>
            <a:endParaRPr lang="nb-NO" sz="1400" dirty="0"/>
          </a:p>
        </p:txBody>
      </p:sp>
      <p:sp>
        <p:nvSpPr>
          <p:cNvPr id="20484" name="Rectangle 2"/>
          <p:cNvSpPr>
            <a:spLocks noGrp="1"/>
          </p:cNvSpPr>
          <p:nvPr>
            <p:ph type="title"/>
          </p:nvPr>
        </p:nvSpPr>
        <p:spPr/>
        <p:txBody>
          <a:bodyPr/>
          <a:lstStyle/>
          <a:p>
            <a:pPr eaLnBrk="1" hangingPunct="1"/>
            <a:r>
              <a:rPr lang="en-US" dirty="0" smtClean="0">
                <a:latin typeface="Arial" charset="0"/>
                <a:cs typeface="Arial" charset="0"/>
              </a:rPr>
              <a:t>Leikanger 2013</a:t>
            </a:r>
          </a:p>
        </p:txBody>
      </p:sp>
      <p:sp>
        <p:nvSpPr>
          <p:cNvPr id="20485" name="Rectangle 3"/>
          <p:cNvSpPr>
            <a:spLocks noGrp="1"/>
          </p:cNvSpPr>
          <p:nvPr>
            <p:ph type="body" idx="1"/>
          </p:nvPr>
        </p:nvSpPr>
        <p:spPr/>
        <p:txBody>
          <a:bodyPr/>
          <a:lstStyle/>
          <a:p>
            <a:pPr eaLnBrk="1" hangingPunct="1"/>
            <a:endParaRPr lang="en-US" dirty="0" smtClean="0">
              <a:latin typeface="Arial" charset="0"/>
              <a:cs typeface="Arial" charset="0"/>
            </a:endParaRPr>
          </a:p>
        </p:txBody>
      </p:sp>
      <p:pic>
        <p:nvPicPr>
          <p:cNvPr id="5" name="Bilde 4" descr="Bilde Leikanger epletre fjord fjell_Roar Werner Vangsne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9525"/>
            <a:ext cx="9144000" cy="6858000"/>
          </a:xfrm>
          <a:prstGeom prst="rect">
            <a:avLst/>
          </a:prstGeom>
          <a:noFill/>
          <a:ln>
            <a:noFill/>
          </a:ln>
        </p:spPr>
      </p:pic>
      <p:sp>
        <p:nvSpPr>
          <p:cNvPr id="2" name="TekstSylinder 1"/>
          <p:cNvSpPr txBox="1"/>
          <p:nvPr/>
        </p:nvSpPr>
        <p:spPr>
          <a:xfrm>
            <a:off x="152401" y="6248400"/>
            <a:ext cx="2057400" cy="461665"/>
          </a:xfrm>
          <a:prstGeom prst="rect">
            <a:avLst/>
          </a:prstGeom>
          <a:noFill/>
        </p:spPr>
        <p:txBody>
          <a:bodyPr wrap="square" rtlCol="0">
            <a:spAutoFit/>
          </a:bodyPr>
          <a:lstStyle/>
          <a:p>
            <a:r>
              <a:rPr lang="nb-NO" sz="1200" dirty="0" smtClean="0">
                <a:solidFill>
                  <a:schemeClr val="bg1"/>
                </a:solidFill>
              </a:rPr>
              <a:t>Foto: </a:t>
            </a:r>
          </a:p>
          <a:p>
            <a:r>
              <a:rPr lang="nb-NO" sz="1200" dirty="0" smtClean="0">
                <a:solidFill>
                  <a:schemeClr val="bg1"/>
                </a:solidFill>
              </a:rPr>
              <a:t>Roar Werner Vangsnes</a:t>
            </a:r>
            <a:endParaRPr lang="nb-NO" sz="1200" dirty="0">
              <a:solidFill>
                <a:schemeClr val="bg1"/>
              </a:solidFill>
            </a:endParaRPr>
          </a:p>
        </p:txBody>
      </p:sp>
    </p:spTree>
    <p:extLst>
      <p:ext uri="{BB962C8B-B14F-4D97-AF65-F5344CB8AC3E}">
        <p14:creationId xmlns:p14="http://schemas.microsoft.com/office/powerpoint/2010/main" val="1570227544"/>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Footer Placeholder 4"/>
          <p:cNvSpPr>
            <a:spLocks noGrp="1"/>
          </p:cNvSpPr>
          <p:nvPr>
            <p:ph type="ftr" sz="quarter" idx="11"/>
          </p:nvPr>
        </p:nvSpPr>
        <p:spPr bwMode="auto">
          <a:xfrm>
            <a:off x="266701" y="6356350"/>
            <a:ext cx="3181350" cy="365125"/>
          </a:xfrm>
          <a:noFill/>
          <a:ln>
            <a:miter lim="800000"/>
            <a:headEnd/>
            <a:tailEnd/>
          </a:ln>
        </p:spPr>
        <p:txBody>
          <a:bodyPr/>
          <a:lstStyle/>
          <a:p>
            <a:r>
              <a:rPr lang="nb-NO" sz="1400" dirty="0" smtClean="0"/>
              <a:t>Tilsyn for universell utforming av IKT</a:t>
            </a:r>
            <a:endParaRPr lang="nb-NO" sz="1400" dirty="0"/>
          </a:p>
        </p:txBody>
      </p:sp>
      <p:sp>
        <p:nvSpPr>
          <p:cNvPr id="20484" name="Rectangle 2"/>
          <p:cNvSpPr>
            <a:spLocks noGrp="1"/>
          </p:cNvSpPr>
          <p:nvPr>
            <p:ph type="title"/>
          </p:nvPr>
        </p:nvSpPr>
        <p:spPr/>
        <p:txBody>
          <a:bodyPr/>
          <a:lstStyle/>
          <a:p>
            <a:pPr eaLnBrk="1" hangingPunct="1"/>
            <a:r>
              <a:rPr lang="nb-NO" dirty="0" smtClean="0">
                <a:latin typeface="Arial" charset="0"/>
                <a:cs typeface="Arial" charset="0"/>
              </a:rPr>
              <a:t>Tilsyn</a:t>
            </a:r>
            <a:endParaRPr lang="en-US" dirty="0" smtClean="0">
              <a:latin typeface="Arial" charset="0"/>
              <a:cs typeface="Arial" charset="0"/>
            </a:endParaRPr>
          </a:p>
        </p:txBody>
      </p:sp>
      <p:sp>
        <p:nvSpPr>
          <p:cNvPr id="20485" name="Rectangle 3"/>
          <p:cNvSpPr>
            <a:spLocks noGrp="1"/>
          </p:cNvSpPr>
          <p:nvPr>
            <p:ph type="body" idx="1"/>
          </p:nvPr>
        </p:nvSpPr>
        <p:spPr/>
        <p:txBody>
          <a:bodyPr/>
          <a:lstStyle/>
          <a:p>
            <a:pPr marL="0" lvl="0" indent="0" eaLnBrk="1" hangingPunct="1">
              <a:buNone/>
            </a:pPr>
            <a:r>
              <a:rPr lang="nn-NO" i="1" dirty="0" smtClean="0">
                <a:solidFill>
                  <a:srgbClr val="C64673"/>
                </a:solidFill>
              </a:rPr>
              <a:t>«all </a:t>
            </a:r>
            <a:r>
              <a:rPr lang="nn-NO" i="1" dirty="0">
                <a:solidFill>
                  <a:srgbClr val="C64673"/>
                </a:solidFill>
              </a:rPr>
              <a:t>aktivitet eller bruk av verkemiddel som blir sett i verk for å følgje opp intensjonane i </a:t>
            </a:r>
            <a:r>
              <a:rPr lang="nn-NO" i="1" dirty="0" smtClean="0">
                <a:solidFill>
                  <a:srgbClr val="C64673"/>
                </a:solidFill>
              </a:rPr>
              <a:t>regelverket»</a:t>
            </a:r>
          </a:p>
          <a:p>
            <a:pPr marL="0" lvl="0" indent="0" eaLnBrk="1" hangingPunct="1">
              <a:buNone/>
            </a:pPr>
            <a:r>
              <a:rPr lang="nn-NO" sz="2000" i="1" dirty="0" smtClean="0"/>
              <a:t>Tilsynets tilsynsmetodikk</a:t>
            </a:r>
          </a:p>
          <a:p>
            <a:pPr marL="0" lvl="0" indent="0" eaLnBrk="1" hangingPunct="1">
              <a:buNone/>
            </a:pPr>
            <a:endParaRPr lang="nn-NO" sz="2000" i="1" dirty="0" smtClean="0"/>
          </a:p>
          <a:p>
            <a:pPr lvl="0" eaLnBrk="1" hangingPunct="1"/>
            <a:r>
              <a:rPr lang="nn-NO" dirty="0" smtClean="0"/>
              <a:t>Risikobasert tilsyn</a:t>
            </a:r>
          </a:p>
          <a:p>
            <a:pPr lvl="1"/>
            <a:r>
              <a:rPr lang="nn-NO" dirty="0"/>
              <a:t>skal rettast mot område med låg etterleving av regelverket </a:t>
            </a:r>
            <a:endParaRPr lang="nb-NO" dirty="0"/>
          </a:p>
          <a:p>
            <a:pPr lvl="1"/>
            <a:r>
              <a:rPr lang="nn-NO" dirty="0"/>
              <a:t>eller område som verkar inn på store brukargrupper</a:t>
            </a:r>
            <a:endParaRPr lang="nb-NO" dirty="0"/>
          </a:p>
          <a:p>
            <a:pPr lvl="1"/>
            <a:r>
              <a:rPr lang="nn-NO" dirty="0"/>
              <a:t>og som er vesentleg for lik deltaking i samfunnet</a:t>
            </a:r>
            <a:endParaRPr lang="nb-NO" dirty="0"/>
          </a:p>
          <a:p>
            <a:pPr marL="0" lvl="0" indent="0" eaLnBrk="1" hangingPunct="1">
              <a:buNone/>
            </a:pPr>
            <a:endParaRPr lang="nn-NO" dirty="0" smtClean="0"/>
          </a:p>
        </p:txBody>
      </p:sp>
    </p:spTree>
    <p:extLst>
      <p:ext uri="{BB962C8B-B14F-4D97-AF65-F5344CB8AC3E}">
        <p14:creationId xmlns:p14="http://schemas.microsoft.com/office/powerpoint/2010/main" val="1570227544"/>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lvl="0"/>
            <a:r>
              <a:rPr lang="nn-NO" dirty="0" smtClean="0"/>
              <a:t>Tilsynsmetodar</a:t>
            </a:r>
            <a:r>
              <a:rPr lang="nn-NO" dirty="0"/>
              <a:t/>
            </a:r>
            <a:br>
              <a:rPr lang="nn-NO" dirty="0"/>
            </a:br>
            <a:endParaRPr lang="nb-NO" dirty="0"/>
          </a:p>
        </p:txBody>
      </p:sp>
      <p:sp>
        <p:nvSpPr>
          <p:cNvPr id="4" name="Plassholder for dato 3"/>
          <p:cNvSpPr>
            <a:spLocks noGrp="1"/>
          </p:cNvSpPr>
          <p:nvPr>
            <p:ph type="dt" sz="half" idx="10"/>
          </p:nvPr>
        </p:nvSpPr>
        <p:spPr>
          <a:xfrm>
            <a:off x="425669" y="6293288"/>
            <a:ext cx="3531476" cy="438588"/>
          </a:xfrm>
        </p:spPr>
        <p:txBody>
          <a:bodyPr/>
          <a:lstStyle/>
          <a:p>
            <a:r>
              <a:rPr lang="nn-NO" sz="1400" dirty="0" smtClean="0"/>
              <a:t>Tilsyn for universell utforming av IKT</a:t>
            </a:r>
            <a:endParaRPr lang="nb-NO" sz="1400" dirty="0"/>
          </a:p>
        </p:txBody>
      </p:sp>
      <p:sp>
        <p:nvSpPr>
          <p:cNvPr id="5" name="Plassholder for bunntekst 4"/>
          <p:cNvSpPr>
            <a:spLocks noGrp="1"/>
          </p:cNvSpPr>
          <p:nvPr>
            <p:ph type="ftr" sz="quarter" idx="11"/>
          </p:nvPr>
        </p:nvSpPr>
        <p:spPr/>
        <p:txBody>
          <a:bodyPr/>
          <a:lstStyle/>
          <a:p>
            <a:endParaRPr lang="nb-NO" dirty="0"/>
          </a:p>
        </p:txBody>
      </p:sp>
      <p:sp>
        <p:nvSpPr>
          <p:cNvPr id="7" name="AutoShape 4" descr="data:image/jpeg;base64,/9j/4AAQSkZJRgABAQAAAQABAAD/2wCEAAkGBwgHBgkIBwgKFgkWFxYbGRgYGRsUFRwgJx0iJiwpHyckKDAgIC0tMSciLT0pMS43OjowLCwzODcsNyguNjQBCgoKBQUFDgUFDisZExkrKysrKysrKysrKysrKysrKysrKysrKysrKysrKysrKysrKysrKysrKysrKysrKysrK//AABEIAQAAxQMBIgACEQEDEQH/xAAcAAEAAwEBAQEBAAAAAAAAAAAABgcIBAUDAQL/xABHEAABAgMCBw0HAQYGAwEAAAAAAQIDBAUGkwcRF1Wy0dIIEhUWITdUVnN0krHTMTQ1NlNylEETIlFhgZEyM3Ghs8EjQlIU/8QAFAEBAAAAAAAAAAAAAAAAAAAAAP/EABQRAQAAAAAAAAAAAAAAAAAAAAD/2gAMAwEAAhEDEQA/ALxAAAAAeNbSZjSdj63NSsRzY7JaO5rk9qKjFVFQy9YyxNYtzGnnUyPLftIe9V6xXORV32+/gi4/Yppu3/yNaHusx/xuKp3M3+daH/SX84gHhZCbWdJpN4/YGQm1nSaTeP2DSQAzbkJtZ0mk3j9gZCbWdJpN4/YNJADNuQm1nSaTeP2BkJtZ0mk3j9g0kAM25CbWdJpN4/YGQm1nSaTeP2DSQAzbkJtZ0mk3j9gZCbWdJpN4/YNJADNuQm1nSaTeP2BkJtZ0mk3j9g0kAM25CbWdJpN4/YGQm1nSaTeP2DSQAzbkJtZ0mk3j9gZCbWdJpN4/YNJADNuQm1nSaTeP2D8fgLtWxjnLM0rEiY/8x+waTPnM+7xftXyAxxQbUVuzzI0Oj1GNDY9UVyNXkVUB44A3GAAAKYw/2nrVFnKTJ0ioR4MJzHud+zXeucuNETGqcuJP4fzInApOF+YgQ48GNWVhuRHIv/6G8qKmNP8A3AvS3/yNaHusx/xuKp3M3+daH/SX84h4EzZzC7NS8WXmeF3QHorXNdMNVqoqYlRU3/KcdJsNhNoqxVpMjPwVfi337OMxmPFjxY8T+XFjUDUAM4cCYY/qVn8hu2OBMMf1Kz+Q3bA0eDOHAmGP6lZ/IbtjgTDH9Ss/kN2wNHgzhwJhj+pWfyG7Y4Ewx/UrP5DdsDR4M4cCYY/qVn8hu2OBMMf1Kz+Q3bA0eDOHAmGP6lZ/IbtjgTDH9Ss/kN2wNHgzhwJhj+pWfyG7Y4Ewx/UrP5DdsDR4M4cCYY/qVn8hu2OBMMf1Kz+Q3bA0eDOHAmGP6lZ/Ibtnk2hm8JdmYUGNW6lV4THqqNVY++xqnL+jlA1KfOZ93i/avkeLYOozNXsbSJ+efvpl8JqudyJjX2Y+Tk5T2pn3eL9q+QGIAABuMHHGqlOgRHQo8/KtiJ7Uc9qKn9FU/jhqk5zkrxmsCj90r8aovZRNJC77O/L9M7GFoIUVui5uWm6xR3SkxBe1IT8e9cjsX7yfwLnoFYpbKDTWvqUmjkgwsaLEbj/wJ/MD3gcHDVJznJXjNY4apOc5K8ZrA7wcHDVJznJXjNY4apOc5K8ZrA7wcHDVJznJXjNY4apOc5K8ZrA7wcHDVJznJXjNY4apOc5K8ZrA7wcHDVJznJXjNY4apOc5K8ZrA7wcHDVJznJXjNY4apOc5K8ZrA7wcHDVJznJXjNY4apOc5K8ZrA7wcHDVJznJXjNZ95Wek5tXNlJuA9U9u9cjsX9gOgprdK/B6J2sTRQuUprdK/B6J2sTRQCd4Leb2g9i3zUk0z7vF+1fIjOC3m9oPYt81JNM+7xftXyAxAAAJPYiy83bu0EeSbPNZMbx8Vz3or8f7yIuP8AXGu+x4yfZAKnn2T8DtZ5e52+e5ju0TThmkgKByAVPPsn4HaxkAqefZPwO1l/ACgcgFTz7J+B2sZAKnn2T8DtZfwAoHIBU8+yfgdrGQCp59k/A7WX8AKByAVPPsn4HaxkAqefZPwO1l/ACgcgFTz7J+B2sZAKnn2T8DtZfwAoHIBU8+yfgdrGQCp59k/A7WX8AKByAVPPsn4HaxkAqefZPwO1l/ACgcgFTz7J+B2sZAKnn2T8DtZfwAoHIBU8+yfgdrI/gqlo1Hwwy1N/bY1ZEmYTlTkR29Y//bG1FNPGbLFc/wA/vc9oxQNJlNbpX4PRO1iaKFylNbpX4PRO1iaKATvBbze0HsW+akmmfd4v2r5EZwW83tB7FvmpJpn3eL9q+QGIAABaO52+e5ju0TThmkjNu52+e5ju0TThmkgAAAAAAAAAAAAAAAAAAAAAAZssVz/P73PaMU0mZssVz/P73PaMUDSZTW6V+D0TtYmihcpTW6V+D0TtYmigE7wW83tB7FvmpJpn3eL9q+RGcFvN7Qexb5qSaZ93i/avkBiAAAWjudvnuY7tE04ZpIzbudvnuY7tE04ZpIAVZXqDhUj1qei0i0EoynuiOWG1VTGjcfIi/wDjXzLTAFO8XMMfWaR8SekOLmGPrNI+JPSLiAFO8XMMfWaR8SekOLmGPrNI+JPSLiAFO8XMMfWaR8SekOLmGPrNI+JPSLiAFO8XMMfWaR8SekOLmGPrNI+JPSLiAFO8XMMfWaR8SekOLmGPrNI+JPSLiAFO8XMMfWaR8SekOLmGPrNI+JPSLiAECsDSbfSFYjRbX1iWjSKwlRrWqiqj983Ev+Bv6b79f1J6AAM2WK5/n97ntGKaTM2WK5/n97ntGKBpMprdK/B6J2sTRQuUprdK/B6J2sTRQCd4Leb2g9i3zUk0z7vF+1fIjOC3m9oPYt81JNM+7xftXyAxAAALR3O3z3Md2iacM0kZt3O3z3Md2iacM0kAAILVcLNlKTUpqnzkxMpMQnuY5EhuVMaLi9v6gToFdZabF9Km7pwy02L6VN3TgLFBXWWmxfSpu6cMtNi+lTd04CxQV1lpsX0qbunDLTYvpU3dOAsUFdZabF9Km7pwy02L6VN3TgLFBXWWmxfSpu6cMtNi+lTd04CxQV1lpsX0qbunDLTYvpU3dOAsUEUsphCs/ayoRJCjRo6x2sV675isTeoqJ7V/mqErAGbLFc/z+9z2jFNJmbLFc/z+9z2jFA0mU1ulfg9E7WJooXKU1ulfg9E7WJooBO8FvN7Qexb5qSaZ93i/avkRnBbze0HsW+akmmfd4v2r5AYgAAFo7nb57mO7RNOGaSM27nb57mO7RNOGaSAHiTVkLNTcxEmZqgUx8dyqrnOhMc5VX9VVUxqe2AI/xIsn1apFzD1DiRZPq1SLmHqJAAI/xIsn1apFzD1DiRZPq1SLmHqJAAI/xIsn1apFzD1DiRZPq1SLmHqJAAI/xIsn1apFzD1DiRZPq1SLmHqJAAI/xIsn1apFzD1DiRZPq1SLmHqJAAI/xIsn1apFzD1DiRZPq1SLmHqJAAPLpdnaJSJh0xSqRIwYypvVdDhtY5UxouLGiezkT+x6gAAzZYrn+f3ue0YppMzZYrn+f3ue0YoGkymt0r8HonaxNFC5Smt0r8HonaxNFAJ3gt5vaD2LfNSTTPu8X7V8iM4Leb2g9i3zUk0z7vF+1fIDEAAAtHc7fPcx3aJpwzSRm3c7fPcx3aJpwzSQAAqiv2QwmTdbnpmlWql4ci6I9YbFixUVrVXkTEkNUT+4FrgpjiRha65St9F9McSMLXXKVvovpgXOCmOJGFrrlK30X0xxIwtdcpW+i+mBc4KY4kYWuuUrfRfTHEjC11ylb6L6YFzgpjiRha65St9F9McSMLXXKVvovpgXOCmOJGFrrlK30X0xxIwtdcpW+i+mBc4KY4kYWuuUrfRfTHEjC11ylb6L6YFzgr/B/Z23FIrMaYtXX4MxJLCc1rGxHvVH75qouJzET2I5Pb+pYAAzZYrn+f3ue0YppMzZYrn+f3ue0YoGkymt0r8HonaxNFC5Smt0r8HonaxNFAJ3gt5vaD2LfNSTTPu8X7V8iM4Leb2g9i3zUk0z7vF+1fIDEAAAtHc7fPcx3aJpwzSRm3c7fPcx3aJpwzSQAAAAAAAAAAAAAAAAAAAAAAM2WK5/n97ntGKaTM2WK5/n97ntGKBpMprdK/B6J2sTRQuUprdK/B6J2sTRQCd4Leb2g9i3zUk0z7vF+1fIjOC3m9oPYt81JNM+7xftXyAxAAALR3O3z3Md2iacM0kZt3O3z3Md2iacM0kAK8rGGKzNHqs3TZuFUf28J7mO3rGq3Gi4uT94sM82NQKLHivjR6RT3RXKqq5YTFcq/wAVVUxqBAsulkvo1S7btjLpZL6NUu27ZOuLdBzJTbmHqHFug5kptzD1AQXLpZL6NUu27Yy6WS+jVLtu2Tri3QcyU25h6hxboOZKbcw9QEFy6WS+jVLtu2Mulkvo1S7btk64t0HMlNuYeocW6DmSm3MPUBBculkvo1S7btjLpZL6NUu27ZOuLdBzJTbmHqHFug5kptzD1AQXLpZL6NUu27Yy6WS+jVLtu2Tri3QcyU25h6hxboOZKbcw9QEFy6WS+jVLtu2Mulkvo1S7btk64t0HMlNuYeocW6DmSm3MPUB4djsJFDthU4tPpLJxI7YaxF37UamJHNT9HL/9ITE4pKkUyQirFkadKQ4ipiVWQ2sXF/DGif6HaAM2WK5/n97ntGKaTM2WK5/n97ntGKBpMprdK/B6J2sTRQuUprdK/B6J2sTRQCd4Leb2g9i3zUk0z7vF+1fIjOC3m9oPYt81JNM+7xftXyAxAAALR3O3z3Md2iacM0kZt3O3z3Md2iacM0kAAAAAAAAAAAAAAAAAAAAAADNliuf5/e57RimkzNliuf5/e57RigaTKa3SvweidrE0ULlKa3SvweidrE0UAneC3m9oPYt81JNM+7xftXyIzgt5vaD2LfNSTTPu8X7V8gMQAAC0dzt89zHdomnDNJGbdzt89zHdomnDNJACq69YO3M9Wp6bp9s4sKUfEc5kPfxU3rVXkTk5OQtQAU7k5widfY15GGTnCJ19jXkYuIAU7k5widfY15GGTnCJ19jXkYuIAU7k5widfY15GGTnCJ19jXkYuIAU7k5widfY15GGTnCJ19jXkYuIAU7k5widfY15GGTnCJ19jXkYuIAU7k5widfY15GGTnCJ19jXkYuIAQKwNk7VUGsRpq0FpnzMqsJWoxXRHYnb5q4/3uT2Iqf1J6AAM2WK5/n97ntGKaTM2WK5/n97ntGKBpMprdK/B6J2sTRQuUprdK/B6J2sTRQCd4Leb2g9i3zUk0z7vF+1fIzlZvDRP0ChSVJhUeVcyExGo5XuRVPRiYfam9jmLQpPlRU/xuApwHZT6VUKn+04OkpiJvcW+3jVdix48WPF7PYoAsXc7fPcx3aJpwzSRm3c7fPcx3aJpwzSQAAratYaLO0arzlMmpGqrGhPcxytbDVqqi4uTG9Fxf0AskFU5erL5vrPgheoMvVl831nwQvUAtYFU5erL5vrPgheoMvVl831nwQvUAtYFU5erL5vrPgheoMvVl831nwQvUAtYFU5erL5vrPgheoMvVl831nwQvUAtYFU5erL5vrPgheoMvVl831nwQvUAtYFU5erL5vrPgheoMvVl831nwQvUAtYEJsThMo1s6rFp1MlZ9sZsNYirEaxrcSOan/q5Vx/vJ+hNgBmyxXP8/vc9oxTSZmyxXP8/vc9oxQNJlNbpX4PRO1iaKFylNbpX4PRO1iaKATDBlSqdGsDQ4kanyjoiwW41VjVVfb7eQk3AtJzZJXbNR4mC3m9oPYt81JUB8ZaUlpRqslZeExq/o1qNT/YH2AGbdzt89zHdomnDNJGbdzt89zHdomnDNJADjiUqnRYjokSnyivVcaqrGqqr/PkOwAcPA9LzbJ3bdQ4HpebZO7bqO4AcPA9LzbJ3bdQ4HpebZO7bqO4AcPA9LzbJ3bdQ4HpebZO7bqO4AcPA9LzbJ3bdQ4HpebZO7bqO4AcPA9LzbJ3bdQ4HpebZO7bqO4AcPA9LzbJ3bdQ4HpebZO7bqO4Ac0tIScq9XyspLsfixY2ta1cX9DpAAGVJevQbMYXZ6szMGI+FCmpvG1uJHLjWI3kx8n6mqzMNn6bJVjDdMyFTl2xJR81O75q48S4v2ip7P5ogE9y/UfMs/4mEFwq4RpK28jIS8nIzEN0J7nKr1aqLjRE5MRduTKxfV+W/u/WEwZ2LRUVLPyv93L/ANgfXBbze0HsW/8AZKT5y8CDKy8OXloTGwWIjWtamJqIiYkRETkREPoAAAGbdzt89zHdomnDNJGQLO16sYP7QzMaBLQkn2tdCe2K1VROVFXkRUX9EJbl2tZ0ak3b9sDSQM25drWdGpN2/bGXa1nRqTdv2wNJAzbl2tZ0ak3b9sZdrWdGpN2/bA0kDNuXa1nRqTdv2xl2tZ0ak3b9sDSQM25drWdGpN2/bGXa1nRqTdv2wNJAzbl2tZ0ak3b9sZdrWdGpN2/bA0kDNuXa1nRqTdv2xl2tZ0ak3b9sDSQM25drWdGpN2/bGXa1nRqTdv2wNJAzbl2tZ0ak3b9sZdrWdGpN2/bA0kZssVz/AD+9z2jFP3Ltazo1Ju37Zy4Ilnq1hXl6ssuq43zEWKrUXeN37H/2TGuJANOAAAAAAAA//9k=">
            <a:hlinkClick r:id="rId3"/>
          </p:cNvPr>
          <p:cNvSpPr>
            <a:spLocks noChangeAspect="1" noChangeArrowheads="1"/>
          </p:cNvSpPr>
          <p:nvPr/>
        </p:nvSpPr>
        <p:spPr bwMode="auto">
          <a:xfrm>
            <a:off x="117475" y="-1790700"/>
            <a:ext cx="28860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 name="AutoShape 6" descr="data:image/jpeg;base64,/9j/4AAQSkZJRgABAQAAAQABAAD/2wCEAAkGBwgHBgkIBwgKFgkWFxYbGRgYGRsUFRwgJx0iJiwpHyckKDAgIC0tMSciLT0pMS43OjowLCwzODcsNyguNjQBCgoKBQUFDgUFDisZExkrKysrKysrKysrKysrKysrKysrKysrKysrKysrKysrKysrKysrKysrKysrKysrKysrK//AABEIAQAAxQMBIgACEQEDEQH/xAAcAAEAAwEBAQEBAAAAAAAAAAAABgcIBAUDAQL/xABHEAABAgMCBw0HAQYGAwEAAAAAAQIDBAUGkwcRF1Wy0dIIEhUWITdUVnN0krHTMTQ1NlNylEETIlFhgZEyM3Ghs8EjQlIU/8QAFAEBAAAAAAAAAAAAAAAAAAAAAP/EABQRAQAAAAAAAAAAAAAAAAAAAAD/2gAMAwEAAhEDEQA/ALxAAAAAeNbSZjSdj63NSsRzY7JaO5rk9qKjFVFQy9YyxNYtzGnnUyPLftIe9V6xXORV32+/gi4/Yppu3/yNaHusx/xuKp3M3+daH/SX84gHhZCbWdJpN4/YGQm1nSaTeP2DSQAzbkJtZ0mk3j9gZCbWdJpN4/YNJADNuQm1nSaTeP2BkJtZ0mk3j9g0kAM25CbWdJpN4/YGQm1nSaTeP2DSQAzbkJtZ0mk3j9gZCbWdJpN4/YNJADNuQm1nSaTeP2BkJtZ0mk3j9g0kAM25CbWdJpN4/YGQm1nSaTeP2DSQAzbkJtZ0mk3j9gZCbWdJpN4/YNJADNuQm1nSaTeP2D8fgLtWxjnLM0rEiY/8x+waTPnM+7xftXyAxxQbUVuzzI0Oj1GNDY9UVyNXkVUB44A3GAAAKYw/2nrVFnKTJ0ioR4MJzHud+zXeucuNETGqcuJP4fzInApOF+YgQ48GNWVhuRHIv/6G8qKmNP8A3AvS3/yNaHusx/xuKp3M3+daH/SX84h4EzZzC7NS8WXmeF3QHorXNdMNVqoqYlRU3/KcdJsNhNoqxVpMjPwVfi337OMxmPFjxY8T+XFjUDUAM4cCYY/qVn8hu2OBMMf1Kz+Q3bA0eDOHAmGP6lZ/IbtjgTDH9Ss/kN2wNHgzhwJhj+pWfyG7Y4Ewx/UrP5DdsDR4M4cCYY/qVn8hu2OBMMf1Kz+Q3bA0eDOHAmGP6lZ/IbtjgTDH9Ss/kN2wNHgzhwJhj+pWfyG7Y4Ewx/UrP5DdsDR4M4cCYY/qVn8hu2OBMMf1Kz+Q3bA0eDOHAmGP6lZ/Ibtnk2hm8JdmYUGNW6lV4THqqNVY++xqnL+jlA1KfOZ93i/avkeLYOozNXsbSJ+efvpl8JqudyJjX2Y+Tk5T2pn3eL9q+QGIAABuMHHGqlOgRHQo8/KtiJ7Uc9qKn9FU/jhqk5zkrxmsCj90r8aovZRNJC77O/L9M7GFoIUVui5uWm6xR3SkxBe1IT8e9cjsX7yfwLnoFYpbKDTWvqUmjkgwsaLEbj/wJ/MD3gcHDVJznJXjNY4apOc5K8ZrA7wcHDVJznJXjNY4apOc5K8ZrA7wcHDVJznJXjNY4apOc5K8ZrA7wcHDVJznJXjNY4apOc5K8ZrA7wcHDVJznJXjNY4apOc5K8ZrA7wcHDVJznJXjNY4apOc5K8ZrA7wcHDVJznJXjNY4apOc5K8ZrA7wcHDVJznJXjNZ95Wek5tXNlJuA9U9u9cjsX9gOgprdK/B6J2sTRQuUprdK/B6J2sTRQCd4Leb2g9i3zUk0z7vF+1fIjOC3m9oPYt81JNM+7xftXyAxAAAJPYiy83bu0EeSbPNZMbx8Vz3or8f7yIuP8AXGu+x4yfZAKnn2T8DtZ5e52+e5ju0TThmkgKByAVPPsn4HaxkAqefZPwO1l/ACgcgFTz7J+B2sZAKnn2T8DtZfwAoHIBU8+yfgdrGQCp59k/A7WX8AKByAVPPsn4HaxkAqefZPwO1l/ACgcgFTz7J+B2sZAKnn2T8DtZfwAoHIBU8+yfgdrGQCp59k/A7WX8AKByAVPPsn4HaxkAqefZPwO1l/ACgcgFTz7J+B2sZAKnn2T8DtZfwAoHIBU8+yfgdrI/gqlo1Hwwy1N/bY1ZEmYTlTkR29Y//bG1FNPGbLFc/wA/vc9oxQNJlNbpX4PRO1iaKFylNbpX4PRO1iaKATvBbze0HsW+akmmfd4v2r5EZwW83tB7FvmpJpn3eL9q+QGIAABaO52+e5ju0TThmkjNu52+e5ju0TThmkgAAAAAAAAAAAAAAAAAAAAAAZssVz/P73PaMU0mZssVz/P73PaMUDSZTW6V+D0TtYmihcpTW6V+D0TtYmigE7wW83tB7FvmpJpn3eL9q+RGcFvN7Qexb5qSaZ93i/avkBiAAAWjudvnuY7tE04ZpIzbudvnuY7tE04ZpIAVZXqDhUj1qei0i0EoynuiOWG1VTGjcfIi/wDjXzLTAFO8XMMfWaR8SekOLmGPrNI+JPSLiAFO8XMMfWaR8SekOLmGPrNI+JPSLiAFO8XMMfWaR8SekOLmGPrNI+JPSLiAFO8XMMfWaR8SekOLmGPrNI+JPSLiAFO8XMMfWaR8SekOLmGPrNI+JPSLiAFO8XMMfWaR8SekOLmGPrNI+JPSLiAECsDSbfSFYjRbX1iWjSKwlRrWqiqj983Ev+Bv6b79f1J6AAM2WK5/n97ntGKaTM2WK5/n97ntGKBpMprdK/B6J2sTRQuUprdK/B6J2sTRQCd4Leb2g9i3zUk0z7vF+1fIjOC3m9oPYt81JNM+7xftXyAxAAALR3O3z3Md2iacM0kZt3O3z3Md2iacM0kAAILVcLNlKTUpqnzkxMpMQnuY5EhuVMaLi9v6gToFdZabF9Km7pwy02L6VN3TgLFBXWWmxfSpu6cMtNi+lTd04CxQV1lpsX0qbunDLTYvpU3dOAsUFdZabF9Km7pwy02L6VN3TgLFBXWWmxfSpu6cMtNi+lTd04CxQV1lpsX0qbunDLTYvpU3dOAsUEUsphCs/ayoRJCjRo6x2sV675isTeoqJ7V/mqErAGbLFc/z+9z2jFNJmbLFc/z+9z2jFA0mU1ulfg9E7WJooXKU1ulfg9E7WJooBO8FvN7Qexb5qSaZ93i/avkRnBbze0HsW+akmmfd4v2r5AYgAAFo7nb57mO7RNOGaSM27nb57mO7RNOGaSAHiTVkLNTcxEmZqgUx8dyqrnOhMc5VX9VVUxqe2AI/xIsn1apFzD1DiRZPq1SLmHqJAAI/xIsn1apFzD1DiRZPq1SLmHqJAAI/xIsn1apFzD1DiRZPq1SLmHqJAAI/xIsn1apFzD1DiRZPq1SLmHqJAAI/xIsn1apFzD1DiRZPq1SLmHqJAAI/xIsn1apFzD1DiRZPq1SLmHqJAAPLpdnaJSJh0xSqRIwYypvVdDhtY5UxouLGiezkT+x6gAAzZYrn+f3ue0YppMzZYrn+f3ue0YoGkymt0r8HonaxNFC5Smt0r8HonaxNFAJ3gt5vaD2LfNSTTPu8X7V8iM4Leb2g9i3zUk0z7vF+1fIDEAAAtHc7fPcx3aJpwzSRm3c7fPcx3aJpwzSQAAqiv2QwmTdbnpmlWql4ci6I9YbFixUVrVXkTEkNUT+4FrgpjiRha65St9F9McSMLXXKVvovpgXOCmOJGFrrlK30X0xxIwtdcpW+i+mBc4KY4kYWuuUrfRfTHEjC11ylb6L6YFzgpjiRha65St9F9McSMLXXKVvovpgXOCmOJGFrrlK30X0xxIwtdcpW+i+mBc4KY4kYWuuUrfRfTHEjC11ylb6L6YFzgr/B/Z23FIrMaYtXX4MxJLCc1rGxHvVH75qouJzET2I5Pb+pYAAzZYrn+f3ue0YppMzZYrn+f3ue0YoGkymt0r8HonaxNFC5Smt0r8HonaxNFAJ3gt5vaD2LfNSTTPu8X7V8iM4Leb2g9i3zUk0z7vF+1fIDEAAAtHc7fPcx3aJpwzSRm3c7fPcx3aJpwzSQAAAAAAAAAAAAAAAAAAAAAAM2WK5/n97ntGKaTM2WK5/n97ntGKBpMprdK/B6J2sTRQuUprdK/B6J2sTRQCd4Leb2g9i3zUk0z7vF+1fIjOC3m9oPYt81JNM+7xftXyAxAAALR3O3z3Md2iacM0kZt3O3z3Md2iacM0kAK8rGGKzNHqs3TZuFUf28J7mO3rGq3Gi4uT94sM82NQKLHivjR6RT3RXKqq5YTFcq/wAVVUxqBAsulkvo1S7btjLpZL6NUu27ZOuLdBzJTbmHqHFug5kptzD1AQXLpZL6NUu27Yy6WS+jVLtu2Tri3QcyU25h6hxboOZKbcw9QEFy6WS+jVLtu2Mulkvo1S7btk64t0HMlNuYeocW6DmSm3MPUBBculkvo1S7btjLpZL6NUu27ZOuLdBzJTbmHqHFug5kptzD1AQXLpZL6NUu27Yy6WS+jVLtu2Tri3QcyU25h6hxboOZKbcw9QEFy6WS+jVLtu2Mulkvo1S7btk64t0HMlNuYeocW6DmSm3MPUB4djsJFDthU4tPpLJxI7YaxF37UamJHNT9HL/9ITE4pKkUyQirFkadKQ4ipiVWQ2sXF/DGif6HaAM2WK5/n97ntGKaTM2WK5/n97ntGKBpMprdK/B6J2sTRQuUprdK/B6J2sTRQCd4Leb2g9i3zUk0z7vF+1fIjOC3m9oPYt81JNM+7xftXyAxAAALR3O3z3Md2iacM0kZt3O3z3Md2iacM0kAAAAAAAAAAAAAAAAAAAAAADNliuf5/e57RimkzNliuf5/e57RigaTKa3SvweidrE0ULlKa3SvweidrE0UAneC3m9oPYt81JNM+7xftXyIzgt5vaD2LfNSTTPu8X7V8gMQAAC0dzt89zHdomnDNJGbdzt89zHdomnDNJACq69YO3M9Wp6bp9s4sKUfEc5kPfxU3rVXkTk5OQtQAU7k5widfY15GGTnCJ19jXkYuIAU7k5widfY15GGTnCJ19jXkYuIAU7k5widfY15GGTnCJ19jXkYuIAU7k5widfY15GGTnCJ19jXkYuIAU7k5widfY15GGTnCJ19jXkYuIAU7k5widfY15GGTnCJ19jXkYuIAQKwNk7VUGsRpq0FpnzMqsJWoxXRHYnb5q4/3uT2Iqf1J6AAM2WK5/n97ntGKaTM2WK5/n97ntGKBpMprdK/B6J2sTRQuUprdK/B6J2sTRQCd4Leb2g9i3zUk0z7vF+1fIzlZvDRP0ChSVJhUeVcyExGo5XuRVPRiYfam9jmLQpPlRU/xuApwHZT6VUKn+04OkpiJvcW+3jVdix48WPF7PYoAsXc7fPcx3aJpwzSRm3c7fPcx3aJpwzSQAAratYaLO0arzlMmpGqrGhPcxytbDVqqi4uTG9Fxf0AskFU5erL5vrPgheoMvVl831nwQvUAtYFU5erL5vrPgheoMvVl831nwQvUAtYFU5erL5vrPgheoMvVl831nwQvUAtYFU5erL5vrPgheoMvVl831nwQvUAtYFU5erL5vrPgheoMvVl831nwQvUAtYFU5erL5vrPgheoMvVl831nwQvUAtYEJsThMo1s6rFp1MlZ9sZsNYirEaxrcSOan/q5Vx/vJ+hNgBmyxXP8/vc9oxTSZmyxXP8/vc9oxQNJlNbpX4PRO1iaKFylNbpX4PRO1iaKATDBlSqdGsDQ4kanyjoiwW41VjVVfb7eQk3AtJzZJXbNR4mC3m9oPYt81JUB8ZaUlpRqslZeExq/o1qNT/YH2AGbdzt89zHdomnDNJGbdzt89zHdomnDNJADjiUqnRYjokSnyivVcaqrGqqr/PkOwAcPA9LzbJ3bdQ4HpebZO7bqO4AcPA9LzbJ3bdQ4HpebZO7bqO4AcPA9LzbJ3bdQ4HpebZO7bqO4AcPA9LzbJ3bdQ4HpebZO7bqO4AcPA9LzbJ3bdQ4HpebZO7bqO4AcPA9LzbJ3bdQ4HpebZO7bqO4Ac0tIScq9XyspLsfixY2ta1cX9DpAAGVJevQbMYXZ6szMGI+FCmpvG1uJHLjWI3kx8n6mqzMNn6bJVjDdMyFTl2xJR81O75q48S4v2ip7P5ogE9y/UfMs/4mEFwq4RpK28jIS8nIzEN0J7nKr1aqLjRE5MRduTKxfV+W/u/WEwZ2LRUVLPyv93L/ANgfXBbze0HsW/8AZKT5y8CDKy8OXloTGwWIjWtamJqIiYkRETkREPoAAAGbdzt89zHdomnDNJGQLO16sYP7QzMaBLQkn2tdCe2K1VROVFXkRUX9EJbl2tZ0ak3b9sDSQM25drWdGpN2/bGXa1nRqTdv2wNJAzbl2tZ0ak3b9sZdrWdGpN2/bA0kDNuXa1nRqTdv2xl2tZ0ak3b9sDSQM25drWdGpN2/bGXa1nRqTdv2wNJAzbl2tZ0ak3b9sZdrWdGpN2/bA0kDNuXa1nRqTdv2xl2tZ0ak3b9sDSQM25drWdGpN2/bGXa1nRqTdv2wNJAzbl2tZ0ak3b9sZdrWdGpN2/bA0kZssVz/AD+9z2jFP3Ltazo1Ju37Zy4Ilnq1hXl6ssuq43zEWKrUXeN37H/2TGuJANOAAAAAAAA//9k=">
            <a:hlinkClick r:id="rId3"/>
          </p:cNvPr>
          <p:cNvSpPr>
            <a:spLocks noChangeAspect="1" noChangeArrowheads="1"/>
          </p:cNvSpPr>
          <p:nvPr/>
        </p:nvSpPr>
        <p:spPr bwMode="auto">
          <a:xfrm>
            <a:off x="269875" y="-1638300"/>
            <a:ext cx="28860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6" name="TekstSylinder 5"/>
          <p:cNvSpPr txBox="1"/>
          <p:nvPr/>
        </p:nvSpPr>
        <p:spPr>
          <a:xfrm>
            <a:off x="1408112" y="2916237"/>
            <a:ext cx="2664512" cy="400110"/>
          </a:xfrm>
          <a:prstGeom prst="rect">
            <a:avLst/>
          </a:prstGeom>
          <a:noFill/>
        </p:spPr>
        <p:txBody>
          <a:bodyPr wrap="none" rtlCol="0">
            <a:spAutoFit/>
          </a:bodyPr>
          <a:lstStyle/>
          <a:p>
            <a:r>
              <a:rPr lang="nb-NO" sz="2000" b="1" dirty="0" smtClean="0"/>
              <a:t>Områdeovervåkning</a:t>
            </a:r>
            <a:endParaRPr lang="nb-NO" sz="2000" b="1" dirty="0"/>
          </a:p>
        </p:txBody>
      </p:sp>
      <p:sp>
        <p:nvSpPr>
          <p:cNvPr id="10" name="TekstSylinder 9"/>
          <p:cNvSpPr txBox="1"/>
          <p:nvPr/>
        </p:nvSpPr>
        <p:spPr>
          <a:xfrm>
            <a:off x="5028372" y="2916237"/>
            <a:ext cx="2164375" cy="400110"/>
          </a:xfrm>
          <a:prstGeom prst="rect">
            <a:avLst/>
          </a:prstGeom>
          <a:noFill/>
        </p:spPr>
        <p:txBody>
          <a:bodyPr wrap="none" rtlCol="0">
            <a:spAutoFit/>
          </a:bodyPr>
          <a:lstStyle/>
          <a:p>
            <a:r>
              <a:rPr lang="nb-NO" sz="2000" b="1" dirty="0" smtClean="0"/>
              <a:t>Stikkprøvetilsyn</a:t>
            </a:r>
            <a:endParaRPr lang="nb-NO" sz="2000" b="1" dirty="0"/>
          </a:p>
        </p:txBody>
      </p:sp>
      <p:sp>
        <p:nvSpPr>
          <p:cNvPr id="12" name="TekstSylinder 11"/>
          <p:cNvSpPr txBox="1"/>
          <p:nvPr/>
        </p:nvSpPr>
        <p:spPr>
          <a:xfrm>
            <a:off x="2133726" y="5516770"/>
            <a:ext cx="1253869" cy="400110"/>
          </a:xfrm>
          <a:prstGeom prst="rect">
            <a:avLst/>
          </a:prstGeom>
          <a:noFill/>
        </p:spPr>
        <p:txBody>
          <a:bodyPr wrap="none" rtlCol="0">
            <a:spAutoFit/>
          </a:bodyPr>
          <a:lstStyle/>
          <a:p>
            <a:r>
              <a:rPr lang="nb-NO" sz="2000" b="1" dirty="0" smtClean="0"/>
              <a:t>Revisjon</a:t>
            </a:r>
            <a:endParaRPr lang="nb-NO" sz="2000" b="1" dirty="0"/>
          </a:p>
        </p:txBody>
      </p:sp>
      <p:sp>
        <p:nvSpPr>
          <p:cNvPr id="13" name="TekstSylinder 12"/>
          <p:cNvSpPr txBox="1"/>
          <p:nvPr/>
        </p:nvSpPr>
        <p:spPr>
          <a:xfrm>
            <a:off x="5040955" y="5516770"/>
            <a:ext cx="1963999" cy="400110"/>
          </a:xfrm>
          <a:prstGeom prst="rect">
            <a:avLst/>
          </a:prstGeom>
          <a:noFill/>
        </p:spPr>
        <p:txBody>
          <a:bodyPr wrap="none" rtlCol="0">
            <a:spAutoFit/>
          </a:bodyPr>
          <a:lstStyle/>
          <a:p>
            <a:pPr algn="ctr"/>
            <a:r>
              <a:rPr lang="nb-NO" sz="2000" b="1" dirty="0" smtClean="0"/>
              <a:t>Meldingstilsyn</a:t>
            </a:r>
            <a:endParaRPr lang="nb-NO" sz="2000" b="1" dirty="0"/>
          </a:p>
        </p:txBody>
      </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978" t="21151" r="72187" b="18973"/>
          <a:stretch/>
        </p:blipFill>
        <p:spPr bwMode="auto">
          <a:xfrm>
            <a:off x="1712912" y="970726"/>
            <a:ext cx="2095499" cy="196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3375" t="21151" r="6038" b="18973"/>
          <a:stretch/>
        </p:blipFill>
        <p:spPr bwMode="auto">
          <a:xfrm>
            <a:off x="5032010" y="3481531"/>
            <a:ext cx="2174944" cy="196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393" t="21151" r="28323" b="18973"/>
          <a:stretch/>
        </p:blipFill>
        <p:spPr bwMode="auto">
          <a:xfrm>
            <a:off x="1507312" y="3499610"/>
            <a:ext cx="2354297" cy="196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734" t="21151" r="50511" b="18973"/>
          <a:stretch/>
        </p:blipFill>
        <p:spPr bwMode="auto">
          <a:xfrm>
            <a:off x="4937966" y="970726"/>
            <a:ext cx="2192788" cy="196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02273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3" name="Bilde 2" descr="_Q9Z2365_oskar_anderse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2022979" y="-382866"/>
            <a:ext cx="4888184" cy="7357824"/>
          </a:xfrm>
          <a:prstGeom prst="rect">
            <a:avLst/>
          </a:prstGeom>
          <a:noFill/>
          <a:ln>
            <a:noFill/>
          </a:ln>
        </p:spPr>
      </p:pic>
    </p:spTree>
    <p:extLst>
      <p:ext uri="{BB962C8B-B14F-4D97-AF65-F5344CB8AC3E}">
        <p14:creationId xmlns:p14="http://schemas.microsoft.com/office/powerpoint/2010/main" val="26890057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Footer Placeholder 4"/>
          <p:cNvSpPr>
            <a:spLocks noGrp="1"/>
          </p:cNvSpPr>
          <p:nvPr>
            <p:ph type="ftr" sz="quarter" idx="11"/>
          </p:nvPr>
        </p:nvSpPr>
        <p:spPr bwMode="auto">
          <a:xfrm>
            <a:off x="266701" y="6356350"/>
            <a:ext cx="3181350" cy="365125"/>
          </a:xfrm>
          <a:noFill/>
          <a:ln>
            <a:miter lim="800000"/>
            <a:headEnd/>
            <a:tailEnd/>
          </a:ln>
        </p:spPr>
        <p:txBody>
          <a:bodyPr/>
          <a:lstStyle/>
          <a:p>
            <a:r>
              <a:rPr lang="nb-NO" sz="1400" dirty="0" smtClean="0"/>
              <a:t>Tilsyn for universell utforming av IKT</a:t>
            </a:r>
            <a:endParaRPr lang="nb-NO" sz="1400" dirty="0"/>
          </a:p>
        </p:txBody>
      </p:sp>
      <p:sp>
        <p:nvSpPr>
          <p:cNvPr id="20484" name="Rectangle 2"/>
          <p:cNvSpPr>
            <a:spLocks noGrp="1"/>
          </p:cNvSpPr>
          <p:nvPr>
            <p:ph type="title"/>
          </p:nvPr>
        </p:nvSpPr>
        <p:spPr/>
        <p:txBody>
          <a:bodyPr>
            <a:noAutofit/>
          </a:bodyPr>
          <a:lstStyle/>
          <a:p>
            <a:pPr eaLnBrk="1" hangingPunct="1"/>
            <a:r>
              <a:rPr lang="nb-NO" dirty="0" smtClean="0">
                <a:latin typeface="Arial" charset="0"/>
                <a:cs typeface="Arial" charset="0"/>
              </a:rPr>
              <a:t>Kor viktig er nettet som kommunikasjonskanal? </a:t>
            </a:r>
            <a:endParaRPr lang="en-US" dirty="0" smtClean="0">
              <a:latin typeface="Arial" charset="0"/>
              <a:cs typeface="Arial" charset="0"/>
            </a:endParaRPr>
          </a:p>
        </p:txBody>
      </p:sp>
      <p:graphicFrame>
        <p:nvGraphicFramePr>
          <p:cNvPr id="2" name="Diagram 1"/>
          <p:cNvGraphicFramePr/>
          <p:nvPr>
            <p:extLst>
              <p:ext uri="{D42A27DB-BD31-4B8C-83A1-F6EECF244321}">
                <p14:modId xmlns:p14="http://schemas.microsoft.com/office/powerpoint/2010/main" val="1592908569"/>
              </p:ext>
            </p:extLst>
          </p:nvPr>
        </p:nvGraphicFramePr>
        <p:xfrm>
          <a:off x="755576" y="1628800"/>
          <a:ext cx="7560840" cy="48245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95208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63" t="9374" r="15080" b="6251"/>
          <a:stretch/>
        </p:blipFill>
        <p:spPr bwMode="auto">
          <a:xfrm>
            <a:off x="0" y="36195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74615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t="-554" r="-665" b="302"/>
          <a:stretch/>
        </p:blipFill>
        <p:spPr bwMode="auto">
          <a:xfrm>
            <a:off x="971550" y="0"/>
            <a:ext cx="7105650" cy="6209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94769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uu.difi.no/sites/tilsyn/files/betjening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126" y="32273"/>
            <a:ext cx="6465346" cy="6465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9988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ry\AppData\Local\Microsoft\Windows\Temporary Internet Files\Content.Outlook\34L07HZ1\Lovbo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197" y="472972"/>
            <a:ext cx="6547945" cy="5612524"/>
          </a:xfrm>
          <a:prstGeom prst="rect">
            <a:avLst/>
          </a:prstGeom>
          <a:noFill/>
          <a:extLst>
            <a:ext uri="{909E8E84-426E-40DD-AFC4-6F175D3DCCD1}">
              <a14:hiddenFill xmlns:a14="http://schemas.microsoft.com/office/drawing/2010/main">
                <a:solidFill>
                  <a:srgbClr val="FFFFFF"/>
                </a:solidFill>
              </a14:hiddenFill>
            </a:ext>
          </a:extLst>
        </p:spPr>
      </p:pic>
      <p:sp>
        <p:nvSpPr>
          <p:cNvPr id="4" name="Plassholder for dato 3"/>
          <p:cNvSpPr>
            <a:spLocks noGrp="1"/>
          </p:cNvSpPr>
          <p:nvPr>
            <p:ph type="dt" sz="half" idx="10"/>
          </p:nvPr>
        </p:nvSpPr>
        <p:spPr>
          <a:xfrm>
            <a:off x="425669" y="6293288"/>
            <a:ext cx="3736428" cy="391291"/>
          </a:xfrm>
        </p:spPr>
        <p:txBody>
          <a:bodyPr/>
          <a:lstStyle/>
          <a:p>
            <a:r>
              <a:rPr lang="nn-NO" sz="1400" dirty="0" smtClean="0"/>
              <a:t>Tilsyn for universell utforming av IKT</a:t>
            </a:r>
            <a:endParaRPr lang="nb-NO" sz="1400" dirty="0"/>
          </a:p>
        </p:txBody>
      </p:sp>
      <p:sp>
        <p:nvSpPr>
          <p:cNvPr id="5" name="Plassholder for bunntekst 4"/>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22446742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Footer Placeholder 4"/>
          <p:cNvSpPr>
            <a:spLocks noGrp="1"/>
          </p:cNvSpPr>
          <p:nvPr>
            <p:ph type="ftr" sz="quarter" idx="11"/>
          </p:nvPr>
        </p:nvSpPr>
        <p:spPr bwMode="auto">
          <a:xfrm>
            <a:off x="266701" y="6356350"/>
            <a:ext cx="3181350" cy="365125"/>
          </a:xfrm>
          <a:noFill/>
          <a:ln>
            <a:miter lim="800000"/>
            <a:headEnd/>
            <a:tailEnd/>
          </a:ln>
        </p:spPr>
        <p:txBody>
          <a:bodyPr/>
          <a:lstStyle/>
          <a:p>
            <a:r>
              <a:rPr lang="nb-NO" sz="1400" dirty="0" smtClean="0"/>
              <a:t>Tilsyn for universell utforming av IKT</a:t>
            </a:r>
            <a:endParaRPr lang="nb-NO" sz="1400" dirty="0"/>
          </a:p>
        </p:txBody>
      </p:sp>
      <p:sp>
        <p:nvSpPr>
          <p:cNvPr id="20484" name="Rectangle 2"/>
          <p:cNvSpPr>
            <a:spLocks noGrp="1"/>
          </p:cNvSpPr>
          <p:nvPr>
            <p:ph type="title"/>
          </p:nvPr>
        </p:nvSpPr>
        <p:spPr/>
        <p:txBody>
          <a:bodyPr/>
          <a:lstStyle/>
          <a:p>
            <a:pPr eaLnBrk="1" hangingPunct="1"/>
            <a:r>
              <a:rPr lang="en-US" dirty="0" smtClean="0">
                <a:latin typeface="Arial" charset="0"/>
                <a:cs typeface="Arial" charset="0"/>
              </a:rPr>
              <a:t>2021</a:t>
            </a:r>
          </a:p>
        </p:txBody>
      </p:sp>
      <p:sp>
        <p:nvSpPr>
          <p:cNvPr id="20485" name="Rectangle 3"/>
          <p:cNvSpPr>
            <a:spLocks noGrp="1"/>
          </p:cNvSpPr>
          <p:nvPr>
            <p:ph type="body" idx="1"/>
          </p:nvPr>
        </p:nvSpPr>
        <p:spPr/>
        <p:txBody>
          <a:bodyPr/>
          <a:lstStyle/>
          <a:p>
            <a:pPr marL="0" indent="0" eaLnBrk="1" hangingPunct="1">
              <a:buNone/>
            </a:pPr>
            <a:endParaRPr lang="en-US" dirty="0">
              <a:latin typeface="Arial" charset="0"/>
              <a:cs typeface="Arial" charset="0"/>
            </a:endParaRPr>
          </a:p>
        </p:txBody>
      </p:sp>
      <p:pic>
        <p:nvPicPr>
          <p:cNvPr id="7170" name="Picture 2" descr="C:\Users\ffa\AppData\Local\Microsoft\Windows\Temporary Internet Files\Content.Outlook\3TO7KDQT\Difi_Tidslinj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
            <a:ext cx="9144000" cy="685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6468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2013 Digital agenda</a:t>
            </a:r>
            <a:endParaRPr lang="nb-NO" dirty="0"/>
          </a:p>
        </p:txBody>
      </p:sp>
      <p:sp>
        <p:nvSpPr>
          <p:cNvPr id="3" name="Plassholder for innhold 2"/>
          <p:cNvSpPr>
            <a:spLocks noGrp="1"/>
          </p:cNvSpPr>
          <p:nvPr>
            <p:ph idx="1"/>
          </p:nvPr>
        </p:nvSpPr>
        <p:spPr/>
        <p:txBody>
          <a:bodyPr/>
          <a:lstStyle/>
          <a:p>
            <a:endParaRPr lang="nb-NO"/>
          </a:p>
        </p:txBody>
      </p:sp>
      <p:sp>
        <p:nvSpPr>
          <p:cNvPr id="4" name="Plassholder for dato 3"/>
          <p:cNvSpPr>
            <a:spLocks noGrp="1"/>
          </p:cNvSpPr>
          <p:nvPr>
            <p:ph type="dt" sz="half" idx="10"/>
          </p:nvPr>
        </p:nvSpPr>
        <p:spPr/>
        <p:txBody>
          <a:bodyPr/>
          <a:lstStyle/>
          <a:p>
            <a:r>
              <a:rPr lang="nn-NO" smtClean="0"/>
              <a:t>Dato</a:t>
            </a:r>
            <a:endParaRPr lang="nb-NO" dirty="0"/>
          </a:p>
        </p:txBody>
      </p:sp>
      <p:sp>
        <p:nvSpPr>
          <p:cNvPr id="5" name="Plassholder for bunntekst 4"/>
          <p:cNvSpPr>
            <a:spLocks noGrp="1"/>
          </p:cNvSpPr>
          <p:nvPr>
            <p:ph type="ftr" sz="quarter" idx="11"/>
          </p:nvPr>
        </p:nvSpPr>
        <p:spPr/>
        <p:txBody>
          <a:bodyPr/>
          <a:lstStyle/>
          <a:p>
            <a:r>
              <a:rPr lang="nb-NO" smtClean="0"/>
              <a:t>Direktoratet for forvaltning og IKT</a:t>
            </a:r>
            <a:endParaRPr lang="nb-NO"/>
          </a:p>
        </p:txBody>
      </p:sp>
      <p:pic>
        <p:nvPicPr>
          <p:cNvPr id="3074" name="Picture 2" descr="C:\Users\ffa\AppData\Local\Microsoft\Windows\Temporary Internet Files\Content.Outlook\3TO7KDQT\Difi_Tidslinje_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
            <a:ext cx="9144000" cy="685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8596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2025</a:t>
            </a:r>
            <a:endParaRPr lang="nb-NO" dirty="0"/>
          </a:p>
        </p:txBody>
      </p:sp>
      <p:sp>
        <p:nvSpPr>
          <p:cNvPr id="3" name="Plassholder for innhold 2"/>
          <p:cNvSpPr>
            <a:spLocks noGrp="1"/>
          </p:cNvSpPr>
          <p:nvPr>
            <p:ph idx="1"/>
          </p:nvPr>
        </p:nvSpPr>
        <p:spPr/>
        <p:txBody>
          <a:bodyPr/>
          <a:lstStyle/>
          <a:p>
            <a:endParaRPr lang="nb-NO"/>
          </a:p>
        </p:txBody>
      </p:sp>
      <p:sp>
        <p:nvSpPr>
          <p:cNvPr id="4" name="Plassholder for dato 3"/>
          <p:cNvSpPr>
            <a:spLocks noGrp="1"/>
          </p:cNvSpPr>
          <p:nvPr>
            <p:ph type="dt" sz="half" idx="10"/>
          </p:nvPr>
        </p:nvSpPr>
        <p:spPr/>
        <p:txBody>
          <a:bodyPr/>
          <a:lstStyle/>
          <a:p>
            <a:r>
              <a:rPr lang="nn-NO" smtClean="0"/>
              <a:t>Dato</a:t>
            </a:r>
            <a:endParaRPr lang="nb-NO" dirty="0"/>
          </a:p>
        </p:txBody>
      </p:sp>
      <p:sp>
        <p:nvSpPr>
          <p:cNvPr id="5" name="Plassholder for bunntekst 4"/>
          <p:cNvSpPr>
            <a:spLocks noGrp="1"/>
          </p:cNvSpPr>
          <p:nvPr>
            <p:ph type="ftr" sz="quarter" idx="11"/>
          </p:nvPr>
        </p:nvSpPr>
        <p:spPr/>
        <p:txBody>
          <a:bodyPr/>
          <a:lstStyle/>
          <a:p>
            <a:r>
              <a:rPr lang="nb-NO" smtClean="0"/>
              <a:t>Direktoratet for forvaltning og IKT</a:t>
            </a:r>
            <a:endParaRPr lang="nb-NO"/>
          </a:p>
        </p:txBody>
      </p:sp>
      <p:pic>
        <p:nvPicPr>
          <p:cNvPr id="10242" name="Picture 2" descr="C:\Users\ffa\AppData\Local\Microsoft\Windows\Temporary Internet Files\Content.Outlook\3TO7KDQT\Difi_Tidslinje_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
            <a:ext cx="9144000" cy="685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394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Footer Placeholder 4"/>
          <p:cNvSpPr>
            <a:spLocks noGrp="1"/>
          </p:cNvSpPr>
          <p:nvPr>
            <p:ph type="ftr" sz="quarter" idx="11"/>
          </p:nvPr>
        </p:nvSpPr>
        <p:spPr bwMode="auto">
          <a:xfrm>
            <a:off x="266701" y="6356350"/>
            <a:ext cx="3181350" cy="365125"/>
          </a:xfrm>
          <a:noFill/>
          <a:ln>
            <a:miter lim="800000"/>
            <a:headEnd/>
            <a:tailEnd/>
          </a:ln>
        </p:spPr>
        <p:txBody>
          <a:bodyPr/>
          <a:lstStyle/>
          <a:p>
            <a:r>
              <a:rPr lang="nb-NO" sz="1400" dirty="0" smtClean="0"/>
              <a:t>Tilsyn for universell utforming av IKT</a:t>
            </a:r>
            <a:endParaRPr lang="nb-NO" sz="1400" dirty="0"/>
          </a:p>
        </p:txBody>
      </p:sp>
      <p:sp>
        <p:nvSpPr>
          <p:cNvPr id="20485" name="Rectangle 3"/>
          <p:cNvSpPr>
            <a:spLocks noGrp="1"/>
          </p:cNvSpPr>
          <p:nvPr>
            <p:ph type="body" idx="1"/>
          </p:nvPr>
        </p:nvSpPr>
        <p:spPr/>
        <p:txBody>
          <a:bodyPr/>
          <a:lstStyle/>
          <a:p>
            <a:pPr eaLnBrk="1" hangingPunct="1"/>
            <a:endParaRPr lang="en-US" dirty="0" smtClean="0">
              <a:latin typeface="Arial" charset="0"/>
              <a:cs typeface="Arial" charset="0"/>
            </a:endParaRPr>
          </a:p>
        </p:txBody>
      </p:sp>
      <p:pic>
        <p:nvPicPr>
          <p:cNvPr id="2" name="Bilde 1"/>
          <p:cNvPicPr>
            <a:picLocks noChangeAspect="1"/>
          </p:cNvPicPr>
          <p:nvPr/>
        </p:nvPicPr>
        <p:blipFill rotWithShape="1">
          <a:blip r:embed="rId3">
            <a:extLst>
              <a:ext uri="{28A0092B-C50C-407E-A947-70E740481C1C}">
                <a14:useLocalDpi xmlns:a14="http://schemas.microsoft.com/office/drawing/2010/main" val="0"/>
              </a:ext>
            </a:extLst>
          </a:blip>
          <a:srcRect l="6897" t="21836" r="6724" b="21377"/>
          <a:stretch/>
        </p:blipFill>
        <p:spPr>
          <a:xfrm>
            <a:off x="23042" y="1198179"/>
            <a:ext cx="9113682" cy="4493173"/>
          </a:xfrm>
          <a:prstGeom prst="rect">
            <a:avLst/>
          </a:prstGeom>
        </p:spPr>
      </p:pic>
      <p:sp>
        <p:nvSpPr>
          <p:cNvPr id="3" name="Tittel 2"/>
          <p:cNvSpPr>
            <a:spLocks noGrp="1"/>
          </p:cNvSpPr>
          <p:nvPr>
            <p:ph type="title"/>
          </p:nvPr>
        </p:nvSpPr>
        <p:spPr/>
        <p:txBody>
          <a:bodyPr/>
          <a:lstStyle/>
          <a:p>
            <a:endParaRPr lang="nb-NO" dirty="0">
              <a:solidFill>
                <a:schemeClr val="bg1"/>
              </a:solidFill>
            </a:endParaRPr>
          </a:p>
        </p:txBody>
      </p:sp>
    </p:spTree>
    <p:extLst>
      <p:ext uri="{BB962C8B-B14F-4D97-AF65-F5344CB8AC3E}">
        <p14:creationId xmlns:p14="http://schemas.microsoft.com/office/powerpoint/2010/main" val="4577207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800" b="1" dirty="0" smtClean="0">
                <a:solidFill>
                  <a:srgbClr val="C64673"/>
                </a:solidFill>
              </a:rPr>
              <a:t>Kontakt</a:t>
            </a:r>
            <a:endParaRPr lang="nb-NO" sz="2800" b="1" dirty="0">
              <a:solidFill>
                <a:srgbClr val="C64673"/>
              </a:solidFill>
            </a:endParaRPr>
          </a:p>
        </p:txBody>
      </p:sp>
      <p:sp>
        <p:nvSpPr>
          <p:cNvPr id="3" name="Plassholder for innhold 2"/>
          <p:cNvSpPr>
            <a:spLocks noGrp="1"/>
          </p:cNvSpPr>
          <p:nvPr>
            <p:ph idx="1"/>
          </p:nvPr>
        </p:nvSpPr>
        <p:spPr/>
        <p:txBody>
          <a:bodyPr/>
          <a:lstStyle/>
          <a:p>
            <a:pPr marL="0" indent="0">
              <a:buNone/>
            </a:pPr>
            <a:r>
              <a:rPr lang="nb-NO" dirty="0" smtClean="0"/>
              <a:t>				</a:t>
            </a:r>
            <a:r>
              <a:rPr lang="nb-NO" dirty="0" smtClean="0">
                <a:hlinkClick r:id="rId3"/>
              </a:rPr>
              <a:t>uu@difi.no</a:t>
            </a:r>
            <a:r>
              <a:rPr lang="nb-NO" dirty="0" smtClean="0"/>
              <a:t> </a:t>
            </a:r>
          </a:p>
          <a:p>
            <a:endParaRPr lang="nb-NO" dirty="0" smtClean="0"/>
          </a:p>
          <a:p>
            <a:pPr marL="0" indent="0">
              <a:buNone/>
            </a:pPr>
            <a:r>
              <a:rPr lang="nb-NO" dirty="0" smtClean="0"/>
              <a:t>				</a:t>
            </a:r>
            <a:r>
              <a:rPr lang="nb-NO" dirty="0" smtClean="0">
                <a:hlinkClick r:id="rId4"/>
              </a:rPr>
              <a:t>uu.difi.no</a:t>
            </a:r>
            <a:endParaRPr lang="nb-NO" dirty="0" smtClean="0"/>
          </a:p>
          <a:p>
            <a:pPr marL="0" indent="0">
              <a:buNone/>
            </a:pPr>
            <a:endParaRPr lang="nb-NO" dirty="0" smtClean="0"/>
          </a:p>
          <a:p>
            <a:pPr marL="0" indent="0">
              <a:buNone/>
            </a:pPr>
            <a:r>
              <a:rPr lang="nb-NO" dirty="0" smtClean="0"/>
              <a:t>			 	</a:t>
            </a:r>
            <a:r>
              <a:rPr lang="nb-NO" dirty="0" smtClean="0">
                <a:hlinkClick r:id="rId5"/>
              </a:rPr>
              <a:t>@</a:t>
            </a:r>
            <a:r>
              <a:rPr lang="nb-NO" dirty="0" err="1" smtClean="0">
                <a:hlinkClick r:id="rId5"/>
              </a:rPr>
              <a:t>uudifi</a:t>
            </a:r>
            <a:endParaRPr lang="nb-NO" dirty="0" smtClean="0"/>
          </a:p>
          <a:p>
            <a:endParaRPr lang="nb-NO" dirty="0" smtClean="0"/>
          </a:p>
          <a:p>
            <a:endParaRPr lang="nb-NO" dirty="0" smtClean="0"/>
          </a:p>
          <a:p>
            <a:pPr marL="0" indent="0">
              <a:buNone/>
            </a:pPr>
            <a:endParaRPr lang="nb-NO" dirty="0" smtClean="0"/>
          </a:p>
          <a:p>
            <a:pPr marL="0" indent="0">
              <a:buNone/>
            </a:pPr>
            <a:endParaRPr lang="nb-NO" dirty="0" smtClean="0"/>
          </a:p>
          <a:p>
            <a:pPr>
              <a:buNone/>
            </a:pPr>
            <a:endParaRPr lang="nb-NO" dirty="0" smtClean="0"/>
          </a:p>
          <a:p>
            <a:endParaRPr lang="nb-NO" dirty="0"/>
          </a:p>
        </p:txBody>
      </p:sp>
      <p:sp>
        <p:nvSpPr>
          <p:cNvPr id="4" name="Plassholder for dato 3"/>
          <p:cNvSpPr>
            <a:spLocks noGrp="1"/>
          </p:cNvSpPr>
          <p:nvPr>
            <p:ph type="dt" sz="half" idx="10"/>
          </p:nvPr>
        </p:nvSpPr>
        <p:spPr>
          <a:xfrm>
            <a:off x="362607" y="6101256"/>
            <a:ext cx="3957145" cy="756744"/>
          </a:xfrm>
        </p:spPr>
        <p:txBody>
          <a:bodyPr/>
          <a:lstStyle/>
          <a:p>
            <a:r>
              <a:rPr lang="nb-NO" sz="1400" dirty="0" smtClean="0">
                <a:solidFill>
                  <a:srgbClr val="000000"/>
                </a:solidFill>
              </a:rPr>
              <a:t>Tilsyn for universell utforming av IKT</a:t>
            </a:r>
            <a:endParaRPr lang="nb-NO" sz="1400" dirty="0">
              <a:solidFill>
                <a:srgbClr val="000000"/>
              </a:solidFill>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147" y="3484179"/>
            <a:ext cx="1095212" cy="1095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8711" y="2538247"/>
            <a:ext cx="785490" cy="945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3409" y="1429731"/>
            <a:ext cx="966558" cy="872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7600524"/>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3" name="Footer Placeholder 4"/>
          <p:cNvSpPr>
            <a:spLocks noGrp="1"/>
          </p:cNvSpPr>
          <p:nvPr>
            <p:ph type="ftr" sz="quarter" idx="11"/>
          </p:nvPr>
        </p:nvSpPr>
        <p:spPr bwMode="auto">
          <a:xfrm>
            <a:off x="266701" y="6356350"/>
            <a:ext cx="3181350" cy="365125"/>
          </a:xfrm>
          <a:noFill/>
          <a:ln>
            <a:miter lim="800000"/>
            <a:headEnd/>
            <a:tailEnd/>
          </a:ln>
        </p:spPr>
        <p:txBody>
          <a:bodyPr/>
          <a:lstStyle/>
          <a:p>
            <a:r>
              <a:rPr lang="nb-NO" sz="1400" dirty="0" smtClean="0"/>
              <a:t>Tilsyn for universell utforming av IKT</a:t>
            </a:r>
            <a:endParaRPr lang="nb-NO" sz="1400" dirty="0"/>
          </a:p>
        </p:txBody>
      </p:sp>
      <p:sp>
        <p:nvSpPr>
          <p:cNvPr id="20484" name="Rectangle 2"/>
          <p:cNvSpPr>
            <a:spLocks noGrp="1"/>
          </p:cNvSpPr>
          <p:nvPr>
            <p:ph type="title"/>
          </p:nvPr>
        </p:nvSpPr>
        <p:spPr/>
        <p:txBody>
          <a:bodyPr/>
          <a:lstStyle/>
          <a:p>
            <a:pPr eaLnBrk="1" hangingPunct="1"/>
            <a:r>
              <a:rPr lang="nb-NO" dirty="0" smtClean="0">
                <a:latin typeface="Arial" charset="0"/>
                <a:cs typeface="Arial" charset="0"/>
              </a:rPr>
              <a:t>Norske e-</a:t>
            </a:r>
            <a:r>
              <a:rPr lang="nb-NO" dirty="0" err="1" smtClean="0">
                <a:latin typeface="Arial" charset="0"/>
                <a:cs typeface="Arial" charset="0"/>
              </a:rPr>
              <a:t>brukarar</a:t>
            </a:r>
            <a:r>
              <a:rPr lang="nb-NO" dirty="0" smtClean="0">
                <a:latin typeface="Arial" charset="0"/>
                <a:cs typeface="Arial" charset="0"/>
              </a:rPr>
              <a:t> over 15 år</a:t>
            </a:r>
            <a:endParaRPr lang="en-US" dirty="0" smtClean="0">
              <a:latin typeface="Arial" charset="0"/>
              <a:cs typeface="Arial" charset="0"/>
            </a:endParaRPr>
          </a:p>
        </p:txBody>
      </p:sp>
      <p:graphicFrame>
        <p:nvGraphicFramePr>
          <p:cNvPr id="10" name="Diagram 9"/>
          <p:cNvGraphicFramePr>
            <a:graphicFrameLocks/>
          </p:cNvGraphicFramePr>
          <p:nvPr>
            <p:extLst>
              <p:ext uri="{D42A27DB-BD31-4B8C-83A1-F6EECF244321}">
                <p14:modId xmlns:p14="http://schemas.microsoft.com/office/powerpoint/2010/main" val="2419557239"/>
              </p:ext>
            </p:extLst>
          </p:nvPr>
        </p:nvGraphicFramePr>
        <p:xfrm>
          <a:off x="0" y="1277007"/>
          <a:ext cx="9144000" cy="48084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945842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3" name="Footer Placeholder 4"/>
          <p:cNvSpPr>
            <a:spLocks noGrp="1"/>
          </p:cNvSpPr>
          <p:nvPr>
            <p:ph type="ftr" sz="quarter" idx="11"/>
          </p:nvPr>
        </p:nvSpPr>
        <p:spPr bwMode="auto">
          <a:xfrm>
            <a:off x="266701" y="6356350"/>
            <a:ext cx="3181350" cy="365125"/>
          </a:xfrm>
          <a:noFill/>
          <a:ln>
            <a:miter lim="800000"/>
            <a:headEnd/>
            <a:tailEnd/>
          </a:ln>
        </p:spPr>
        <p:txBody>
          <a:bodyPr/>
          <a:lstStyle/>
          <a:p>
            <a:r>
              <a:rPr lang="nb-NO" sz="1400" dirty="0" smtClean="0"/>
              <a:t>Tilsyn for universell utforming av IKT</a:t>
            </a:r>
            <a:endParaRPr lang="nb-NO" sz="1400" dirty="0"/>
          </a:p>
        </p:txBody>
      </p:sp>
      <p:sp>
        <p:nvSpPr>
          <p:cNvPr id="20484" name="Rectangle 2"/>
          <p:cNvSpPr>
            <a:spLocks noGrp="1"/>
          </p:cNvSpPr>
          <p:nvPr>
            <p:ph type="title"/>
          </p:nvPr>
        </p:nvSpPr>
        <p:spPr/>
        <p:txBody>
          <a:bodyPr/>
          <a:lstStyle/>
          <a:p>
            <a:pPr eaLnBrk="1" hangingPunct="1"/>
            <a:r>
              <a:rPr lang="nb-NO" dirty="0" smtClean="0">
                <a:latin typeface="Arial" charset="0"/>
                <a:cs typeface="Arial" charset="0"/>
              </a:rPr>
              <a:t>1.3.1 Informasjon og relasjoner</a:t>
            </a:r>
            <a:endParaRPr lang="en-US" dirty="0" smtClean="0">
              <a:latin typeface="Arial" charset="0"/>
              <a:cs typeface="Arial" charset="0"/>
            </a:endParaRPr>
          </a:p>
        </p:txBody>
      </p:sp>
      <p:sp>
        <p:nvSpPr>
          <p:cNvPr id="20485" name="Rectangle 3"/>
          <p:cNvSpPr>
            <a:spLocks noGrp="1"/>
          </p:cNvSpPr>
          <p:nvPr>
            <p:ph type="body" idx="1"/>
          </p:nvPr>
        </p:nvSpPr>
        <p:spPr/>
        <p:txBody>
          <a:bodyPr/>
          <a:lstStyle/>
          <a:p>
            <a:pPr marL="0" indent="0">
              <a:buNone/>
            </a:pPr>
            <a:r>
              <a:rPr lang="nb-NO" dirty="0"/>
              <a:t>«Informasjon, struktur og relasjoner som formidles via presentasjonen, kan bestemmes </a:t>
            </a:r>
            <a:r>
              <a:rPr lang="nb-NO" dirty="0" err="1"/>
              <a:t>programmeringsmessig</a:t>
            </a:r>
            <a:r>
              <a:rPr lang="nb-NO" dirty="0"/>
              <a:t> eller gjøres tilgjengelig(e) som tekst</a:t>
            </a:r>
            <a:r>
              <a:rPr lang="nb-NO" dirty="0" smtClean="0"/>
              <a:t>.»</a:t>
            </a:r>
          </a:p>
          <a:p>
            <a:pPr marL="0" indent="0">
              <a:buNone/>
            </a:pPr>
            <a:endParaRPr lang="nb-NO" dirty="0"/>
          </a:p>
          <a:p>
            <a:pPr>
              <a:buFont typeface="Wingdings" panose="05000000000000000000" pitchFamily="2" charset="2"/>
              <a:buChar char="§"/>
            </a:pPr>
            <a:r>
              <a:rPr lang="nb-NO" dirty="0"/>
              <a:t>Nivå A</a:t>
            </a:r>
          </a:p>
          <a:p>
            <a:pPr>
              <a:buFont typeface="Wingdings" panose="05000000000000000000" pitchFamily="2" charset="2"/>
              <a:buChar char="§"/>
            </a:pPr>
            <a:r>
              <a:rPr lang="nb-NO" dirty="0"/>
              <a:t>40+ teknikker</a:t>
            </a:r>
          </a:p>
        </p:txBody>
      </p:sp>
    </p:spTree>
    <p:extLst>
      <p:ext uri="{BB962C8B-B14F-4D97-AF65-F5344CB8AC3E}">
        <p14:creationId xmlns:p14="http://schemas.microsoft.com/office/powerpoint/2010/main" val="1403942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3" name="Footer Placeholder 4"/>
          <p:cNvSpPr>
            <a:spLocks noGrp="1"/>
          </p:cNvSpPr>
          <p:nvPr>
            <p:ph type="ftr" sz="quarter" idx="11"/>
          </p:nvPr>
        </p:nvSpPr>
        <p:spPr bwMode="auto">
          <a:xfrm>
            <a:off x="266701" y="6356350"/>
            <a:ext cx="3181350" cy="365125"/>
          </a:xfrm>
          <a:noFill/>
          <a:ln>
            <a:miter lim="800000"/>
            <a:headEnd/>
            <a:tailEnd/>
          </a:ln>
        </p:spPr>
        <p:txBody>
          <a:bodyPr/>
          <a:lstStyle/>
          <a:p>
            <a:r>
              <a:rPr lang="nb-NO" sz="1400" dirty="0" smtClean="0"/>
              <a:t>Tilsyn for universell utforming av IKT</a:t>
            </a:r>
            <a:endParaRPr lang="nb-NO" sz="1400" dirty="0"/>
          </a:p>
        </p:txBody>
      </p:sp>
      <p:sp>
        <p:nvSpPr>
          <p:cNvPr id="20484" name="Rectangle 2"/>
          <p:cNvSpPr>
            <a:spLocks noGrp="1"/>
          </p:cNvSpPr>
          <p:nvPr>
            <p:ph type="title"/>
          </p:nvPr>
        </p:nvSpPr>
        <p:spPr/>
        <p:txBody>
          <a:bodyPr/>
          <a:lstStyle/>
          <a:p>
            <a:pPr eaLnBrk="1" hangingPunct="1"/>
            <a:r>
              <a:rPr lang="nb-NO" dirty="0" smtClean="0">
                <a:latin typeface="Arial" charset="0"/>
                <a:cs typeface="Arial" charset="0"/>
              </a:rPr>
              <a:t>1.3.1,  vi tester:</a:t>
            </a:r>
            <a:endParaRPr lang="en-US" dirty="0" smtClean="0">
              <a:latin typeface="Arial" charset="0"/>
              <a:cs typeface="Arial" charset="0"/>
            </a:endParaRPr>
          </a:p>
        </p:txBody>
      </p:sp>
      <p:sp>
        <p:nvSpPr>
          <p:cNvPr id="20485" name="Rectangle 3"/>
          <p:cNvSpPr>
            <a:spLocks noGrp="1"/>
          </p:cNvSpPr>
          <p:nvPr>
            <p:ph type="body" idx="1"/>
          </p:nvPr>
        </p:nvSpPr>
        <p:spPr/>
        <p:txBody>
          <a:bodyPr/>
          <a:lstStyle/>
          <a:p>
            <a:pPr>
              <a:buFont typeface="Wingdings" panose="05000000000000000000" pitchFamily="2" charset="2"/>
              <a:buChar char="§"/>
            </a:pPr>
            <a:r>
              <a:rPr lang="nb-NO" dirty="0"/>
              <a:t>Overskrifter (2 indikatorer)</a:t>
            </a:r>
          </a:p>
          <a:p>
            <a:pPr>
              <a:buFont typeface="Wingdings" panose="05000000000000000000" pitchFamily="2" charset="2"/>
              <a:buChar char="§"/>
            </a:pPr>
            <a:endParaRPr lang="nb-NO" dirty="0"/>
          </a:p>
          <a:p>
            <a:pPr>
              <a:buFont typeface="Wingdings" panose="05000000000000000000" pitchFamily="2" charset="2"/>
              <a:buChar char="§"/>
            </a:pPr>
            <a:r>
              <a:rPr lang="nb-NO" dirty="0"/>
              <a:t>Tabeller (3 indikatorer)</a:t>
            </a:r>
          </a:p>
          <a:p>
            <a:pPr>
              <a:buFont typeface="Wingdings" panose="05000000000000000000" pitchFamily="2" charset="2"/>
              <a:buChar char="§"/>
            </a:pPr>
            <a:endParaRPr lang="nb-NO" dirty="0"/>
          </a:p>
          <a:p>
            <a:pPr>
              <a:buFont typeface="Wingdings" panose="05000000000000000000" pitchFamily="2" charset="2"/>
              <a:buChar char="§"/>
            </a:pPr>
            <a:r>
              <a:rPr lang="nb-NO" dirty="0"/>
              <a:t>Skjema (2 indikatorer)</a:t>
            </a:r>
          </a:p>
          <a:p>
            <a:pPr>
              <a:buFont typeface="Wingdings" panose="05000000000000000000" pitchFamily="2" charset="2"/>
              <a:buChar char="§"/>
            </a:pPr>
            <a:endParaRPr lang="nb-NO" dirty="0"/>
          </a:p>
          <a:p>
            <a:pPr>
              <a:buFont typeface="Wingdings" panose="05000000000000000000" pitchFamily="2" charset="2"/>
              <a:buChar char="§"/>
            </a:pPr>
            <a:r>
              <a:rPr lang="nb-NO" dirty="0"/>
              <a:t>Lister (1 indikator)</a:t>
            </a:r>
          </a:p>
        </p:txBody>
      </p:sp>
    </p:spTree>
    <p:extLst>
      <p:ext uri="{BB962C8B-B14F-4D97-AF65-F5344CB8AC3E}">
        <p14:creationId xmlns:p14="http://schemas.microsoft.com/office/powerpoint/2010/main" val="3263397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1500"/>
          <a:stretch/>
        </p:blipFill>
        <p:spPr bwMode="auto">
          <a:xfrm>
            <a:off x="5148797" y="47289"/>
            <a:ext cx="4135275" cy="3567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tel 1"/>
          <p:cNvSpPr>
            <a:spLocks noGrp="1"/>
          </p:cNvSpPr>
          <p:nvPr>
            <p:ph type="title"/>
          </p:nvPr>
        </p:nvSpPr>
        <p:spPr/>
        <p:txBody>
          <a:bodyPr/>
          <a:lstStyle/>
          <a:p>
            <a:r>
              <a:rPr lang="nb-NO" dirty="0" smtClean="0"/>
              <a:t>Det nye Norge er digitalt</a:t>
            </a:r>
            <a:endParaRPr lang="nb-NO" dirty="0"/>
          </a:p>
        </p:txBody>
      </p:sp>
      <p:sp>
        <p:nvSpPr>
          <p:cNvPr id="3" name="Plassholder for innhold 2"/>
          <p:cNvSpPr>
            <a:spLocks noGrp="1"/>
          </p:cNvSpPr>
          <p:nvPr>
            <p:ph idx="1"/>
          </p:nvPr>
        </p:nvSpPr>
        <p:spPr>
          <a:xfrm>
            <a:off x="457200" y="1891862"/>
            <a:ext cx="8229600" cy="4234301"/>
          </a:xfrm>
        </p:spPr>
        <p:txBody>
          <a:bodyPr/>
          <a:lstStyle/>
          <a:p>
            <a:r>
              <a:rPr lang="nn-NO" dirty="0" smtClean="0"/>
              <a:t>Norge </a:t>
            </a:r>
            <a:r>
              <a:rPr lang="nn-NO" dirty="0"/>
              <a:t>skal vere eit samfunn der innbyggarane er på nett </a:t>
            </a:r>
            <a:endParaRPr lang="nn-NO" dirty="0" smtClean="0"/>
          </a:p>
          <a:p>
            <a:r>
              <a:rPr lang="nn-NO" dirty="0" smtClean="0"/>
              <a:t>Skal ha offentleg </a:t>
            </a:r>
            <a:r>
              <a:rPr lang="nn-NO" dirty="0"/>
              <a:t>sektor som etterspør digitale tenester og løysingar </a:t>
            </a:r>
          </a:p>
          <a:p>
            <a:r>
              <a:rPr lang="nn-NO" dirty="0"/>
              <a:t>Vi skal ha eit ope og ikkje-diskriminerande internett.</a:t>
            </a:r>
            <a:endParaRPr lang="nb-NO" dirty="0"/>
          </a:p>
          <a:p>
            <a:endParaRPr lang="nb-NO" dirty="0"/>
          </a:p>
        </p:txBody>
      </p:sp>
      <p:sp>
        <p:nvSpPr>
          <p:cNvPr id="4" name="Plassholder for dato 3"/>
          <p:cNvSpPr>
            <a:spLocks noGrp="1"/>
          </p:cNvSpPr>
          <p:nvPr>
            <p:ph type="dt" sz="half" idx="10"/>
          </p:nvPr>
        </p:nvSpPr>
        <p:spPr>
          <a:xfrm>
            <a:off x="362607" y="6258910"/>
            <a:ext cx="3563006" cy="409904"/>
          </a:xfrm>
        </p:spPr>
        <p:txBody>
          <a:bodyPr/>
          <a:lstStyle/>
          <a:p>
            <a:r>
              <a:rPr lang="nb-NO" sz="1400" dirty="0"/>
              <a:t>Tilsyn for universell utforming av IKT</a:t>
            </a:r>
          </a:p>
          <a:p>
            <a:endParaRPr lang="nb-NO" dirty="0"/>
          </a:p>
        </p:txBody>
      </p:sp>
      <p:sp>
        <p:nvSpPr>
          <p:cNvPr id="5" name="Plassholder for bunntekst 4"/>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3243637501"/>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Felleskomponenter </a:t>
            </a:r>
            <a:br>
              <a:rPr lang="nb-NO" dirty="0" smtClean="0"/>
            </a:br>
            <a:endParaRPr lang="nb-NO" sz="3600" dirty="0"/>
          </a:p>
        </p:txBody>
      </p:sp>
      <p:sp>
        <p:nvSpPr>
          <p:cNvPr id="4" name="Plassholder for dato 3"/>
          <p:cNvSpPr>
            <a:spLocks noGrp="1"/>
          </p:cNvSpPr>
          <p:nvPr>
            <p:ph type="dt" sz="half" idx="10"/>
          </p:nvPr>
        </p:nvSpPr>
        <p:spPr>
          <a:xfrm>
            <a:off x="315311" y="6046354"/>
            <a:ext cx="3481100" cy="701288"/>
          </a:xfrm>
        </p:spPr>
        <p:txBody>
          <a:bodyPr/>
          <a:lstStyle/>
          <a:p>
            <a:r>
              <a:rPr lang="nn-NO" sz="1400" dirty="0" smtClean="0"/>
              <a:t>Tilsyn for universell utforming av IKT</a:t>
            </a:r>
            <a:endParaRPr lang="nb-NO" sz="1400" dirty="0"/>
          </a:p>
        </p:txBody>
      </p:sp>
      <p:sp>
        <p:nvSpPr>
          <p:cNvPr id="5" name="Plassholder for bunntekst 4"/>
          <p:cNvSpPr>
            <a:spLocks noGrp="1"/>
          </p:cNvSpPr>
          <p:nvPr>
            <p:ph type="ftr" sz="quarter" idx="11"/>
          </p:nvPr>
        </p:nvSpPr>
        <p:spPr/>
        <p:txBody>
          <a:bodyPr/>
          <a:lstStyle/>
          <a:p>
            <a:endParaRPr lang="nb-NO"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791" y="914051"/>
            <a:ext cx="2422224" cy="16118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C:\Users\mry\AppData\Local\Microsoft\Windows\Temporary Internet Files\Content.Outlook\34L07HZ1\01 endre kontaktinfo - registrert sdp.png"/>
          <p:cNvPicPr>
            <a:picLocks noChangeAspect="1" noChangeArrowheads="1"/>
          </p:cNvPicPr>
          <p:nvPr/>
        </p:nvPicPr>
        <p:blipFill rotWithShape="1">
          <a:blip r:embed="rId4">
            <a:extLst>
              <a:ext uri="{28A0092B-C50C-407E-A947-70E740481C1C}">
                <a14:useLocalDpi xmlns:a14="http://schemas.microsoft.com/office/drawing/2010/main" val="0"/>
              </a:ext>
            </a:extLst>
          </a:blip>
          <a:srcRect l="23966" t="12643" r="24482" b="22069"/>
          <a:stretch/>
        </p:blipFill>
        <p:spPr bwMode="auto">
          <a:xfrm>
            <a:off x="1095464" y="2514624"/>
            <a:ext cx="3741102" cy="355342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ry\AppData\Local\Microsoft\Windows\Temporary Internet Files\Content.Outlook\34L07HZ1\infoside-norgeno.png"/>
          <p:cNvPicPr>
            <a:picLocks noChangeAspect="1" noChangeArrowheads="1"/>
          </p:cNvPicPr>
          <p:nvPr/>
        </p:nvPicPr>
        <p:blipFill rotWithShape="1">
          <a:blip r:embed="rId5">
            <a:extLst>
              <a:ext uri="{28A0092B-C50C-407E-A947-70E740481C1C}">
                <a14:useLocalDpi xmlns:a14="http://schemas.microsoft.com/office/drawing/2010/main" val="0"/>
              </a:ext>
            </a:extLst>
          </a:blip>
          <a:srcRect l="14060" t="15862" r="14774" b="3677"/>
          <a:stretch/>
        </p:blipFill>
        <p:spPr bwMode="auto">
          <a:xfrm>
            <a:off x="5141837" y="1166648"/>
            <a:ext cx="3771113" cy="4414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5208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Innloggingar</a:t>
            </a:r>
            <a:r>
              <a:rPr lang="nb-NO" dirty="0" smtClean="0"/>
              <a:t> gjennom ID-Porten</a:t>
            </a:r>
            <a:endParaRPr lang="nb-NO" dirty="0"/>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1101071728"/>
              </p:ext>
            </p:extLst>
          </p:nvPr>
        </p:nvGraphicFramePr>
        <p:xfrm>
          <a:off x="0" y="1324304"/>
          <a:ext cx="9144000" cy="47138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95749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eForvaltningsforskriften</a:t>
            </a:r>
            <a:endParaRPr lang="nb-NO" dirty="0"/>
          </a:p>
        </p:txBody>
      </p:sp>
      <p:sp>
        <p:nvSpPr>
          <p:cNvPr id="3" name="Plassholder for innhold 2"/>
          <p:cNvSpPr>
            <a:spLocks noGrp="1"/>
          </p:cNvSpPr>
          <p:nvPr>
            <p:ph idx="1"/>
          </p:nvPr>
        </p:nvSpPr>
        <p:spPr/>
        <p:txBody>
          <a:bodyPr/>
          <a:lstStyle/>
          <a:p>
            <a:endParaRPr lang="nb-NO"/>
          </a:p>
        </p:txBody>
      </p:sp>
      <p:sp>
        <p:nvSpPr>
          <p:cNvPr id="4" name="Plassholder for dato 3"/>
          <p:cNvSpPr>
            <a:spLocks noGrp="1"/>
          </p:cNvSpPr>
          <p:nvPr>
            <p:ph type="dt" sz="half" idx="10"/>
          </p:nvPr>
        </p:nvSpPr>
        <p:spPr/>
        <p:txBody>
          <a:bodyPr/>
          <a:lstStyle/>
          <a:p>
            <a:r>
              <a:rPr lang="nn-NO" smtClean="0"/>
              <a:t>Dato</a:t>
            </a:r>
            <a:endParaRPr lang="nb-NO" dirty="0"/>
          </a:p>
        </p:txBody>
      </p:sp>
      <p:sp>
        <p:nvSpPr>
          <p:cNvPr id="5" name="Plassholder for bunntekst 4"/>
          <p:cNvSpPr>
            <a:spLocks noGrp="1"/>
          </p:cNvSpPr>
          <p:nvPr>
            <p:ph type="ftr" sz="quarter" idx="11"/>
          </p:nvPr>
        </p:nvSpPr>
        <p:spPr/>
        <p:txBody>
          <a:bodyPr/>
          <a:lstStyle/>
          <a:p>
            <a:r>
              <a:rPr lang="nb-NO" smtClean="0"/>
              <a:t>Direktoratet for forvaltning og IKT</a:t>
            </a:r>
            <a:endParaRPr lang="nb-NO"/>
          </a:p>
        </p:txBody>
      </p:sp>
      <p:pic>
        <p:nvPicPr>
          <p:cNvPr id="5122" name="Picture 2" descr="C:\Users\ffa\AppData\Local\Microsoft\Windows\Temporary Internet Files\Content.Outlook\3TO7KDQT\Difi_Tidslinje_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
            <a:ext cx="9144000" cy="685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300080"/>
      </p:ext>
    </p:extLst>
  </p:cSld>
  <p:clrMapOvr>
    <a:masterClrMapping/>
  </p:clrMapOvr>
  <p:transition spd="slow">
    <p:push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457198" y="6356350"/>
            <a:ext cx="3342291" cy="328229"/>
          </a:xfrm>
        </p:spPr>
        <p:txBody>
          <a:bodyPr/>
          <a:lstStyle/>
          <a:p>
            <a:r>
              <a:rPr lang="nb-NO" sz="1400" dirty="0"/>
              <a:t>Tilsyn for universell utforming av IKT</a:t>
            </a:r>
          </a:p>
        </p:txBody>
      </p:sp>
      <p:sp>
        <p:nvSpPr>
          <p:cNvPr id="5" name="Plassholder for bunntekst 4"/>
          <p:cNvSpPr>
            <a:spLocks noGrp="1"/>
          </p:cNvSpPr>
          <p:nvPr>
            <p:ph type="ftr" sz="quarter" idx="11"/>
          </p:nvPr>
        </p:nvSpPr>
        <p:spPr/>
        <p:txBody>
          <a:bodyPr/>
          <a:lstStyle/>
          <a:p>
            <a:endParaRPr lang="nb-NO" dirty="0"/>
          </a:p>
        </p:txBody>
      </p:sp>
      <p:pic>
        <p:nvPicPr>
          <p:cNvPr id="7" name="Picture 4" descr="http://uukurs.dibk.no/wp-content/uploads/2010/05/M6-fysisk-utforming-bredesen-md.jpg">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4772" y="1608082"/>
            <a:ext cx="9126690" cy="3815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874152"/>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Footer Placeholder 4"/>
          <p:cNvSpPr>
            <a:spLocks noGrp="1"/>
          </p:cNvSpPr>
          <p:nvPr>
            <p:ph type="ftr" sz="quarter" idx="11"/>
          </p:nvPr>
        </p:nvSpPr>
        <p:spPr bwMode="auto">
          <a:xfrm>
            <a:off x="266701" y="6356350"/>
            <a:ext cx="3181350" cy="365125"/>
          </a:xfrm>
          <a:noFill/>
          <a:ln>
            <a:miter lim="800000"/>
            <a:headEnd/>
            <a:tailEnd/>
          </a:ln>
        </p:spPr>
        <p:txBody>
          <a:bodyPr/>
          <a:lstStyle/>
          <a:p>
            <a:r>
              <a:rPr lang="nb-NO" sz="1400" dirty="0" smtClean="0"/>
              <a:t>Tilsyn for universell utforming av IKT</a:t>
            </a:r>
            <a:endParaRPr lang="nb-NO" sz="1400" dirty="0"/>
          </a:p>
        </p:txBody>
      </p:sp>
      <p:sp>
        <p:nvSpPr>
          <p:cNvPr id="20484" name="Rectangle 2"/>
          <p:cNvSpPr>
            <a:spLocks noGrp="1"/>
          </p:cNvSpPr>
          <p:nvPr>
            <p:ph type="title"/>
          </p:nvPr>
        </p:nvSpPr>
        <p:spPr/>
        <p:txBody>
          <a:bodyPr/>
          <a:lstStyle/>
          <a:p>
            <a:pPr eaLnBrk="1" hangingPunct="1"/>
            <a:r>
              <a:rPr lang="nb-NO" dirty="0" smtClean="0">
                <a:latin typeface="Arial" charset="0"/>
                <a:cs typeface="Arial" charset="0"/>
              </a:rPr>
              <a:t>Det gjeld </a:t>
            </a:r>
            <a:r>
              <a:rPr lang="nb-NO" dirty="0" err="1" smtClean="0">
                <a:latin typeface="Arial" charset="0"/>
                <a:cs typeface="Arial" charset="0"/>
              </a:rPr>
              <a:t>fleire</a:t>
            </a:r>
            <a:r>
              <a:rPr lang="nb-NO" dirty="0" smtClean="0">
                <a:latin typeface="Arial" charset="0"/>
                <a:cs typeface="Arial" charset="0"/>
              </a:rPr>
              <a:t> enn du trur</a:t>
            </a:r>
            <a:endParaRPr lang="en-US" dirty="0" smtClean="0">
              <a:latin typeface="Arial" charset="0"/>
              <a:cs typeface="Arial" charset="0"/>
            </a:endParaRPr>
          </a:p>
        </p:txBody>
      </p:sp>
      <p:graphicFrame>
        <p:nvGraphicFramePr>
          <p:cNvPr id="8" name="Diagram 7"/>
          <p:cNvGraphicFramePr>
            <a:graphicFrameLocks/>
          </p:cNvGraphicFramePr>
          <p:nvPr>
            <p:extLst>
              <p:ext uri="{D42A27DB-BD31-4B8C-83A1-F6EECF244321}">
                <p14:modId xmlns:p14="http://schemas.microsoft.com/office/powerpoint/2010/main" val="205059468"/>
              </p:ext>
            </p:extLst>
          </p:nvPr>
        </p:nvGraphicFramePr>
        <p:xfrm>
          <a:off x="0" y="1308539"/>
          <a:ext cx="9144000" cy="47927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09190439"/>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sjon Difi">
  <a:themeElements>
    <a:clrScheme name="Difi_ppt_mal 2">
      <a:dk1>
        <a:srgbClr val="000000"/>
      </a:dk1>
      <a:lt1>
        <a:srgbClr val="FFFFFF"/>
      </a:lt1>
      <a:dk2>
        <a:srgbClr val="131313"/>
      </a:dk2>
      <a:lt2>
        <a:srgbClr val="D8E8C4"/>
      </a:lt2>
      <a:accent1>
        <a:srgbClr val="42A437"/>
      </a:accent1>
      <a:accent2>
        <a:srgbClr val="5F6062"/>
      </a:accent2>
      <a:accent3>
        <a:srgbClr val="FFFFFF"/>
      </a:accent3>
      <a:accent4>
        <a:srgbClr val="000000"/>
      </a:accent4>
      <a:accent5>
        <a:srgbClr val="B0CFAE"/>
      </a:accent5>
      <a:accent6>
        <a:srgbClr val="555658"/>
      </a:accent6>
      <a:hlink>
        <a:srgbClr val="005380"/>
      </a:hlink>
      <a:folHlink>
        <a:srgbClr val="6E187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fi_ppt_mal 1">
        <a:dk1>
          <a:srgbClr val="000000"/>
        </a:dk1>
        <a:lt1>
          <a:srgbClr val="FFFFFF"/>
        </a:lt1>
        <a:dk2>
          <a:srgbClr val="131313"/>
        </a:dk2>
        <a:lt2>
          <a:srgbClr val="EEECE1"/>
        </a:lt2>
        <a:accent1>
          <a:srgbClr val="42A437"/>
        </a:accent1>
        <a:accent2>
          <a:srgbClr val="003959"/>
        </a:accent2>
        <a:accent3>
          <a:srgbClr val="FFFFFF"/>
        </a:accent3>
        <a:accent4>
          <a:srgbClr val="000000"/>
        </a:accent4>
        <a:accent5>
          <a:srgbClr val="B0CFAE"/>
        </a:accent5>
        <a:accent6>
          <a:srgbClr val="003350"/>
        </a:accent6>
        <a:hlink>
          <a:srgbClr val="A53059"/>
        </a:hlink>
        <a:folHlink>
          <a:srgbClr val="DE6225"/>
        </a:folHlink>
      </a:clrScheme>
      <a:clrMap bg1="lt1" tx1="dk1" bg2="lt2" tx2="dk2" accent1="accent1" accent2="accent2" accent3="accent3" accent4="accent4" accent5="accent5" accent6="accent6" hlink="hlink" folHlink="folHlink"/>
    </a:extraClrScheme>
    <a:extraClrScheme>
      <a:clrScheme name="Difi_ppt_mal 2">
        <a:dk1>
          <a:srgbClr val="000000"/>
        </a:dk1>
        <a:lt1>
          <a:srgbClr val="FFFFFF"/>
        </a:lt1>
        <a:dk2>
          <a:srgbClr val="131313"/>
        </a:dk2>
        <a:lt2>
          <a:srgbClr val="D8E8C4"/>
        </a:lt2>
        <a:accent1>
          <a:srgbClr val="42A437"/>
        </a:accent1>
        <a:accent2>
          <a:srgbClr val="5F6062"/>
        </a:accent2>
        <a:accent3>
          <a:srgbClr val="FFFFFF"/>
        </a:accent3>
        <a:accent4>
          <a:srgbClr val="000000"/>
        </a:accent4>
        <a:accent5>
          <a:srgbClr val="B0CFAE"/>
        </a:accent5>
        <a:accent6>
          <a:srgbClr val="555658"/>
        </a:accent6>
        <a:hlink>
          <a:srgbClr val="005380"/>
        </a:hlink>
        <a:folHlink>
          <a:srgbClr val="6E187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ifi_ppt_mal">
  <a:themeElements>
    <a:clrScheme name="">
      <a:dk1>
        <a:srgbClr val="000000"/>
      </a:dk1>
      <a:lt1>
        <a:srgbClr val="FFFFFF"/>
      </a:lt1>
      <a:dk2>
        <a:srgbClr val="131313"/>
      </a:dk2>
      <a:lt2>
        <a:srgbClr val="D8E8C4"/>
      </a:lt2>
      <a:accent1>
        <a:srgbClr val="42A437"/>
      </a:accent1>
      <a:accent2>
        <a:srgbClr val="5F6062"/>
      </a:accent2>
      <a:accent3>
        <a:srgbClr val="FFFFFF"/>
      </a:accent3>
      <a:accent4>
        <a:srgbClr val="000000"/>
      </a:accent4>
      <a:accent5>
        <a:srgbClr val="B0CFAE"/>
      </a:accent5>
      <a:accent6>
        <a:srgbClr val="555658"/>
      </a:accent6>
      <a:hlink>
        <a:srgbClr val="005380"/>
      </a:hlink>
      <a:folHlink>
        <a:srgbClr val="6E1873"/>
      </a:folHlink>
    </a:clrScheme>
    <a:fontScheme name="1_Difi_ppt_mal">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ifi_ppt_mal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ifi_ppt_mal">
  <a:themeElements>
    <a:clrScheme name="">
      <a:dk1>
        <a:srgbClr val="000000"/>
      </a:dk1>
      <a:lt1>
        <a:srgbClr val="FFFFFF"/>
      </a:lt1>
      <a:dk2>
        <a:srgbClr val="131313"/>
      </a:dk2>
      <a:lt2>
        <a:srgbClr val="D8E8C4"/>
      </a:lt2>
      <a:accent1>
        <a:srgbClr val="42A437"/>
      </a:accent1>
      <a:accent2>
        <a:srgbClr val="5F6062"/>
      </a:accent2>
      <a:accent3>
        <a:srgbClr val="FFFFFF"/>
      </a:accent3>
      <a:accent4>
        <a:srgbClr val="000000"/>
      </a:accent4>
      <a:accent5>
        <a:srgbClr val="B0CFAE"/>
      </a:accent5>
      <a:accent6>
        <a:srgbClr val="555658"/>
      </a:accent6>
      <a:hlink>
        <a:srgbClr val="005380"/>
      </a:hlink>
      <a:folHlink>
        <a:srgbClr val="6E1873"/>
      </a:folHlink>
    </a:clrScheme>
    <a:fontScheme name="1_Difi_ppt_mal">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ifi_ppt_mal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lack">
  <a:themeElements>
    <a:clrScheme name="Custom 1">
      <a:dk1>
        <a:sysClr val="windowText" lastClr="000000"/>
      </a:dk1>
      <a:lt1>
        <a:sysClr val="window" lastClr="FFFFFF"/>
      </a:lt1>
      <a:dk2>
        <a:srgbClr val="5BAC26"/>
      </a:dk2>
      <a:lt2>
        <a:srgbClr val="F8F8F8"/>
      </a:lt2>
      <a:accent1>
        <a:srgbClr val="6E1873"/>
      </a:accent1>
      <a:accent2>
        <a:srgbClr val="D8E8C4"/>
      </a:accent2>
      <a:accent3>
        <a:srgbClr val="EE7D11"/>
      </a:accent3>
      <a:accent4>
        <a:srgbClr val="D2E5E6"/>
      </a:accent4>
      <a:accent5>
        <a:srgbClr val="005380"/>
      </a:accent5>
      <a:accent6>
        <a:srgbClr val="C64673"/>
      </a:accent6>
      <a:hlink>
        <a:srgbClr val="5F5F5F"/>
      </a:hlink>
      <a:folHlink>
        <a:srgbClr val="919191"/>
      </a:folHlink>
    </a:clrScheme>
    <a:fontScheme name="Inspiration">
      <a:majorFont>
        <a:latin typeface="News Gothic MT"/>
        <a:ea typeface=""/>
        <a:cs typeface=""/>
        <a:font script="Jpan" typeface="メイリオ"/>
        <a:font script="Hans" typeface="宋体"/>
        <a:font script="Hant" typeface="新細明體"/>
      </a:majorFont>
      <a:minorFont>
        <a:latin typeface="News Gothic MT"/>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Presentasjon Difi</Template>
  <TotalTime>5276</TotalTime>
  <Words>4186</Words>
  <Application>Microsoft Office PowerPoint</Application>
  <PresentationFormat>Skjermfremvisning (4:3)</PresentationFormat>
  <Paragraphs>607</Paragraphs>
  <Slides>36</Slides>
  <Notes>36</Notes>
  <HiddenSlides>3</HiddenSlides>
  <MMClips>0</MMClips>
  <ScaleCrop>false</ScaleCrop>
  <HeadingPairs>
    <vt:vector size="4" baseType="variant">
      <vt:variant>
        <vt:lpstr>Tema</vt:lpstr>
      </vt:variant>
      <vt:variant>
        <vt:i4>6</vt:i4>
      </vt:variant>
      <vt:variant>
        <vt:lpstr>Lysbildetitler</vt:lpstr>
      </vt:variant>
      <vt:variant>
        <vt:i4>36</vt:i4>
      </vt:variant>
    </vt:vector>
  </HeadingPairs>
  <TitlesOfParts>
    <vt:vector size="42" baseType="lpstr">
      <vt:lpstr>Presentasjon Difi</vt:lpstr>
      <vt:lpstr>1_Difi_ppt_mal</vt:lpstr>
      <vt:lpstr>Office-tema</vt:lpstr>
      <vt:lpstr>2_Difi_ppt_mal</vt:lpstr>
      <vt:lpstr>1_Office-tema</vt:lpstr>
      <vt:lpstr>Black</vt:lpstr>
      <vt:lpstr>Norge som foregangsland  Universell utforming av IKT i norsk lovgivning</vt:lpstr>
      <vt:lpstr>PowerPoint-presentasjon</vt:lpstr>
      <vt:lpstr>2013 Digital agenda</vt:lpstr>
      <vt:lpstr>Det nye Norge er digitalt</vt:lpstr>
      <vt:lpstr>Felleskomponenter  </vt:lpstr>
      <vt:lpstr>Innloggingar gjennom ID-Porten</vt:lpstr>
      <vt:lpstr>eForvaltningsforskriften</vt:lpstr>
      <vt:lpstr>PowerPoint-presentasjon</vt:lpstr>
      <vt:lpstr>Det gjeld fleire enn du trur</vt:lpstr>
      <vt:lpstr>Mind the gap</vt:lpstr>
      <vt:lpstr>PowerPoint-presentasjon</vt:lpstr>
      <vt:lpstr>2001</vt:lpstr>
      <vt:lpstr>2005</vt:lpstr>
      <vt:lpstr>2008</vt:lpstr>
      <vt:lpstr>Diskriminerings- og tilgjengelegheitslova (dtl) </vt:lpstr>
      <vt:lpstr>2013 Forskrift</vt:lpstr>
      <vt:lpstr>Forskrift om universell utforming av IKT</vt:lpstr>
      <vt:lpstr>Kva krav er valgt?</vt:lpstr>
      <vt:lpstr>Juli 2014</vt:lpstr>
      <vt:lpstr>Leikanger 2013</vt:lpstr>
      <vt:lpstr>Tilsyn</vt:lpstr>
      <vt:lpstr>Tilsynsmetodar </vt:lpstr>
      <vt:lpstr>PowerPoint-presentasjon</vt:lpstr>
      <vt:lpstr>Kor viktig er nettet som kommunikasjonskanal? </vt:lpstr>
      <vt:lpstr>PowerPoint-presentasjon</vt:lpstr>
      <vt:lpstr>PowerPoint-presentasjon</vt:lpstr>
      <vt:lpstr>PowerPoint-presentasjon</vt:lpstr>
      <vt:lpstr>PowerPoint-presentasjon</vt:lpstr>
      <vt:lpstr>2021</vt:lpstr>
      <vt:lpstr>2025</vt:lpstr>
      <vt:lpstr>PowerPoint-presentasjon</vt:lpstr>
      <vt:lpstr>Kontakt</vt:lpstr>
      <vt:lpstr>PowerPoint-presentasjon</vt:lpstr>
      <vt:lpstr>Norske e-brukarar over 15 år</vt:lpstr>
      <vt:lpstr>1.3.1 Informasjon og relasjoner</vt:lpstr>
      <vt:lpstr>1.3.1,  vi tester:</vt:lpstr>
    </vt:vector>
  </TitlesOfParts>
  <Company>DIFI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Forsidetittel</dc:title>
  <dc:creator>Brudvik, Torhild</dc:creator>
  <cp:lastModifiedBy>Brudvik, Torhild</cp:lastModifiedBy>
  <cp:revision>200</cp:revision>
  <cp:lastPrinted>2014-04-03T13:04:08Z</cp:lastPrinted>
  <dcterms:created xsi:type="dcterms:W3CDTF">2014-03-20T10:11:14Z</dcterms:created>
  <dcterms:modified xsi:type="dcterms:W3CDTF">2014-04-04T14:40:38Z</dcterms:modified>
</cp:coreProperties>
</file>