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 id="2147483678" r:id="rId2"/>
    <p:sldMasterId id="2147483726" r:id="rId3"/>
    <p:sldMasterId id="2147483737" r:id="rId4"/>
    <p:sldMasterId id="2147483713" r:id="rId5"/>
    <p:sldMasterId id="2147483755" r:id="rId6"/>
    <p:sldMasterId id="2147483717" r:id="rId7"/>
    <p:sldMasterId id="2147483750" r:id="rId8"/>
    <p:sldMasterId id="2147483722" r:id="rId9"/>
  </p:sldMasterIdLst>
  <p:notesMasterIdLst>
    <p:notesMasterId r:id="rId81"/>
  </p:notesMasterIdLst>
  <p:handoutMasterIdLst>
    <p:handoutMasterId r:id="rId82"/>
  </p:handoutMasterIdLst>
  <p:sldIdLst>
    <p:sldId id="272" r:id="rId10"/>
    <p:sldId id="281" r:id="rId11"/>
    <p:sldId id="302" r:id="rId12"/>
    <p:sldId id="287" r:id="rId13"/>
    <p:sldId id="393" r:id="rId14"/>
    <p:sldId id="395" r:id="rId15"/>
    <p:sldId id="396" r:id="rId16"/>
    <p:sldId id="398" r:id="rId17"/>
    <p:sldId id="394" r:id="rId18"/>
    <p:sldId id="288" r:id="rId19"/>
    <p:sldId id="399" r:id="rId20"/>
    <p:sldId id="397" r:id="rId21"/>
    <p:sldId id="305" r:id="rId22"/>
    <p:sldId id="325" r:id="rId23"/>
    <p:sldId id="306" r:id="rId24"/>
    <p:sldId id="409" r:id="rId25"/>
    <p:sldId id="349" r:id="rId26"/>
    <p:sldId id="321" r:id="rId27"/>
    <p:sldId id="307" r:id="rId28"/>
    <p:sldId id="350" r:id="rId29"/>
    <p:sldId id="378" r:id="rId30"/>
    <p:sldId id="308" r:id="rId31"/>
    <p:sldId id="390" r:id="rId32"/>
    <p:sldId id="391" r:id="rId33"/>
    <p:sldId id="389" r:id="rId34"/>
    <p:sldId id="401" r:id="rId35"/>
    <p:sldId id="387" r:id="rId36"/>
    <p:sldId id="388" r:id="rId37"/>
    <p:sldId id="327" r:id="rId38"/>
    <p:sldId id="309" r:id="rId39"/>
    <p:sldId id="412" r:id="rId40"/>
    <p:sldId id="338" r:id="rId41"/>
    <p:sldId id="413" r:id="rId42"/>
    <p:sldId id="371" r:id="rId43"/>
    <p:sldId id="326" r:id="rId44"/>
    <p:sldId id="310" r:id="rId45"/>
    <p:sldId id="352" r:id="rId46"/>
    <p:sldId id="328" r:id="rId47"/>
    <p:sldId id="361" r:id="rId48"/>
    <p:sldId id="362" r:id="rId49"/>
    <p:sldId id="311" r:id="rId50"/>
    <p:sldId id="377" r:id="rId51"/>
    <p:sldId id="404" r:id="rId52"/>
    <p:sldId id="376" r:id="rId53"/>
    <p:sldId id="312" r:id="rId54"/>
    <p:sldId id="403" r:id="rId55"/>
    <p:sldId id="347" r:id="rId56"/>
    <p:sldId id="402" r:id="rId57"/>
    <p:sldId id="400" r:id="rId58"/>
    <p:sldId id="314" r:id="rId59"/>
    <p:sldId id="372" r:id="rId60"/>
    <p:sldId id="343" r:id="rId61"/>
    <p:sldId id="392" r:id="rId62"/>
    <p:sldId id="313" r:id="rId63"/>
    <p:sldId id="342" r:id="rId64"/>
    <p:sldId id="375" r:id="rId65"/>
    <p:sldId id="316" r:id="rId66"/>
    <p:sldId id="334" r:id="rId67"/>
    <p:sldId id="335" r:id="rId68"/>
    <p:sldId id="341" r:id="rId69"/>
    <p:sldId id="385" r:id="rId70"/>
    <p:sldId id="407" r:id="rId71"/>
    <p:sldId id="317" r:id="rId72"/>
    <p:sldId id="408" r:id="rId73"/>
    <p:sldId id="359" r:id="rId74"/>
    <p:sldId id="411" r:id="rId75"/>
    <p:sldId id="405" r:id="rId76"/>
    <p:sldId id="410" r:id="rId77"/>
    <p:sldId id="406" r:id="rId78"/>
    <p:sldId id="379" r:id="rId79"/>
    <p:sldId id="414" r:id="rId80"/>
  </p:sldIdLst>
  <p:sldSz cx="9144000" cy="5143500" type="screen16x9"/>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2" autoAdjust="0"/>
    <p:restoredTop sz="87739" autoAdjust="0"/>
  </p:normalViewPr>
  <p:slideViewPr>
    <p:cSldViewPr>
      <p:cViewPr>
        <p:scale>
          <a:sx n="80" d="100"/>
          <a:sy n="80" d="100"/>
        </p:scale>
        <p:origin x="-696"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handoutMaster" Target="handoutMasters/handoutMaster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1A92ECFE-85D2-5646-9B00-A9309E8C772E}" type="datetimeFigureOut">
              <a:rPr lang="sv-SE" smtClean="0"/>
              <a:t>2014-04-10</a:t>
            </a:fld>
            <a:endParaRPr lang="sv-SE"/>
          </a:p>
        </p:txBody>
      </p:sp>
      <p:sp>
        <p:nvSpPr>
          <p:cNvPr id="4" name="Platshållare för sidfot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2EF96840-0052-9847-99D6-622FAD7C338E}" type="slidenum">
              <a:rPr lang="sv-SE" smtClean="0"/>
              <a:t>‹#›</a:t>
            </a:fld>
            <a:endParaRPr lang="sv-SE"/>
          </a:p>
        </p:txBody>
      </p:sp>
    </p:spTree>
    <p:extLst>
      <p:ext uri="{BB962C8B-B14F-4D97-AF65-F5344CB8AC3E}">
        <p14:creationId xmlns:p14="http://schemas.microsoft.com/office/powerpoint/2010/main" val="422139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6F954CBA-4867-44A3-BDF8-1C2F43CF94FE}" type="datetimeFigureOut">
              <a:rPr lang="sv-SE" smtClean="0"/>
              <a:t>2014-04-10</a:t>
            </a:fld>
            <a:endParaRPr lang="sv-SE"/>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B5BB313B-E867-409A-B297-11B7A91DCD2E}" type="slidenum">
              <a:rPr lang="sv-SE" smtClean="0"/>
              <a:t>‹#›</a:t>
            </a:fld>
            <a:endParaRPr lang="sv-SE"/>
          </a:p>
        </p:txBody>
      </p:sp>
    </p:spTree>
    <p:extLst>
      <p:ext uri="{BB962C8B-B14F-4D97-AF65-F5344CB8AC3E}">
        <p14:creationId xmlns:p14="http://schemas.microsoft.com/office/powerpoint/2010/main" val="174285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1</a:t>
            </a:fld>
            <a:endParaRPr lang="sv-SE"/>
          </a:p>
        </p:txBody>
      </p:sp>
    </p:spTree>
    <p:extLst>
      <p:ext uri="{BB962C8B-B14F-4D97-AF65-F5344CB8AC3E}">
        <p14:creationId xmlns:p14="http://schemas.microsoft.com/office/powerpoint/2010/main" val="4180574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latin typeface="+mn-lt"/>
                <a:ea typeface="+mn-ea"/>
                <a:cs typeface="+mn-cs"/>
              </a:rPr>
              <a:t>Ett formulär är en transaktion. Ni vill ha uppgifter från besökare och besökaren vill ha något från er. Strategin bör vara att fråga efter så lite som möjligt och ge så mycket som möjligt i retur.</a:t>
            </a:r>
          </a:p>
          <a:p>
            <a:endParaRPr lang="sv-SE" sz="1200" kern="1200" dirty="0" smtClean="0">
              <a:solidFill>
                <a:schemeClr val="tx1"/>
              </a:solidFill>
              <a:latin typeface="+mn-lt"/>
              <a:ea typeface="+mn-ea"/>
              <a:cs typeface="+mn-cs"/>
            </a:endParaRPr>
          </a:p>
          <a:p>
            <a:r>
              <a:rPr lang="sv-SE" sz="1200" kern="1200" dirty="0" smtClean="0">
                <a:solidFill>
                  <a:schemeClr val="tx1"/>
                </a:solidFill>
                <a:latin typeface="+mn-lt"/>
                <a:ea typeface="+mn-ea"/>
                <a:cs typeface="+mn-cs"/>
              </a:rPr>
              <a:t>En motiverad användare kommer att fylla i ett mycket långt formulär. En omotiverad användare undviker helst.</a:t>
            </a:r>
          </a:p>
          <a:p>
            <a:endParaRPr lang="sv-SE" sz="1200" kern="1200" dirty="0" smtClean="0">
              <a:solidFill>
                <a:schemeClr val="tx1"/>
              </a:solidFill>
              <a:latin typeface="+mn-lt"/>
              <a:ea typeface="+mn-ea"/>
              <a:cs typeface="+mn-cs"/>
            </a:endParaRPr>
          </a:p>
          <a:p>
            <a:r>
              <a:rPr lang="sv-SE" sz="1200" kern="1200" dirty="0" smtClean="0">
                <a:solidFill>
                  <a:schemeClr val="tx1"/>
                </a:solidFill>
                <a:latin typeface="+mn-lt"/>
                <a:ea typeface="+mn-ea"/>
                <a:cs typeface="+mn-cs"/>
              </a:rPr>
              <a:t>Det måste kännas meningsfullt att fylla i ett formulär.</a:t>
            </a:r>
          </a:p>
          <a:p>
            <a:endParaRPr lang="sv-S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latin typeface="+mn-lt"/>
                <a:ea typeface="+mn-ea"/>
                <a:cs typeface="+mn-cs"/>
              </a:rPr>
              <a:t>Formulär är egentligen ett hinder för användarna. De står i vägen för det vi vill göra.</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p:txBody>
      </p:sp>
      <p:sp>
        <p:nvSpPr>
          <p:cNvPr id="4" name="Platshållare för bildnummer 3"/>
          <p:cNvSpPr>
            <a:spLocks noGrp="1"/>
          </p:cNvSpPr>
          <p:nvPr>
            <p:ph type="sldNum" sz="quarter" idx="10"/>
          </p:nvPr>
        </p:nvSpPr>
        <p:spPr/>
        <p:txBody>
          <a:bodyPr/>
          <a:lstStyle/>
          <a:p>
            <a:fld id="{B5BB313B-E867-409A-B297-11B7A91DCD2E}" type="slidenum">
              <a:rPr lang="sv-SE" smtClean="0"/>
              <a:t>10</a:t>
            </a:fld>
            <a:endParaRPr lang="sv-SE"/>
          </a:p>
        </p:txBody>
      </p:sp>
    </p:spTree>
    <p:extLst>
      <p:ext uri="{BB962C8B-B14F-4D97-AF65-F5344CB8AC3E}">
        <p14:creationId xmlns:p14="http://schemas.microsoft.com/office/powerpoint/2010/main" val="2378604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Bra för både användaren och organisationen.</a:t>
            </a:r>
          </a:p>
          <a:p>
            <a:endParaRPr lang="sv-SE" dirty="0" smtClean="0"/>
          </a:p>
          <a:p>
            <a:r>
              <a:rPr lang="sv-SE" dirty="0" smtClean="0"/>
              <a:t>Konvertering</a:t>
            </a:r>
            <a:r>
              <a:rPr lang="sv-SE" baseline="0" dirty="0" smtClean="0"/>
              <a:t> har inte bara med handel att göra.</a:t>
            </a:r>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11</a:t>
            </a:fld>
            <a:endParaRPr lang="sv-SE"/>
          </a:p>
        </p:txBody>
      </p:sp>
    </p:spTree>
    <p:extLst>
      <p:ext uri="{BB962C8B-B14F-4D97-AF65-F5344CB8AC3E}">
        <p14:creationId xmlns:p14="http://schemas.microsoft.com/office/powerpoint/2010/main" val="725629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12</a:t>
            </a:fld>
            <a:endParaRPr lang="sv-SE"/>
          </a:p>
        </p:txBody>
      </p:sp>
    </p:spTree>
    <p:extLst>
      <p:ext uri="{BB962C8B-B14F-4D97-AF65-F5344CB8AC3E}">
        <p14:creationId xmlns:p14="http://schemas.microsoft.com/office/powerpoint/2010/main" val="2907965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12-stegsprogram för att förbättra formulär.</a:t>
            </a:r>
          </a:p>
        </p:txBody>
      </p:sp>
      <p:sp>
        <p:nvSpPr>
          <p:cNvPr id="4" name="Platshållare för bildnummer 3"/>
          <p:cNvSpPr>
            <a:spLocks noGrp="1"/>
          </p:cNvSpPr>
          <p:nvPr>
            <p:ph type="sldNum" sz="quarter" idx="10"/>
          </p:nvPr>
        </p:nvSpPr>
        <p:spPr/>
        <p:txBody>
          <a:bodyPr/>
          <a:lstStyle/>
          <a:p>
            <a:fld id="{B5BB313B-E867-409A-B297-11B7A91DCD2E}" type="slidenum">
              <a:rPr lang="sv-SE" smtClean="0"/>
              <a:t>13</a:t>
            </a:fld>
            <a:endParaRPr lang="sv-SE"/>
          </a:p>
        </p:txBody>
      </p:sp>
    </p:spTree>
    <p:extLst>
      <p:ext uri="{BB962C8B-B14F-4D97-AF65-F5344CB8AC3E}">
        <p14:creationId xmlns:p14="http://schemas.microsoft.com/office/powerpoint/2010/main" val="2378604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Exempel på hur</a:t>
            </a:r>
            <a:r>
              <a:rPr lang="sv-SE" baseline="0" dirty="0" smtClean="0"/>
              <a:t> ett formulär kan se ut. </a:t>
            </a:r>
            <a:r>
              <a:rPr lang="sv-SE" dirty="0" smtClean="0"/>
              <a:t>Hämtat inspiration från verkliga formulär. Många kan nog känna</a:t>
            </a:r>
            <a:r>
              <a:rPr lang="sv-SE" baseline="0" dirty="0" smtClean="0"/>
              <a:t> igen sig.</a:t>
            </a:r>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14</a:t>
            </a:fld>
            <a:endParaRPr lang="sv-SE"/>
          </a:p>
        </p:txBody>
      </p:sp>
    </p:spTree>
    <p:extLst>
      <p:ext uri="{BB962C8B-B14F-4D97-AF65-F5344CB8AC3E}">
        <p14:creationId xmlns:p14="http://schemas.microsoft.com/office/powerpoint/2010/main" val="3199926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Antalet fält och inmatningar är minimerade.</a:t>
            </a:r>
            <a:endParaRPr lang="sv-SE" sz="1200" b="0" kern="1200" dirty="0" smtClean="0">
              <a:solidFill>
                <a:schemeClr val="tx1"/>
              </a:solidFill>
              <a:latin typeface="+mn-lt"/>
              <a:ea typeface="+mn-ea"/>
              <a:cs typeface="+mn-cs"/>
            </a:endParaRP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Färre fält ger ökad konvertering.</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Varje extra fält gör att färre fyller i formuläret.</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Onödiga inmatningsfält är en vanlig anledning för avhopp.</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Ta dock inte bort något som gör att formuläret blir svårare att fylla i.</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Desto kortare ett formulär är desto bättre/enklare är det. </a:t>
            </a:r>
          </a:p>
          <a:p>
            <a:endParaRPr lang="sv-S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Fråga bara efter sådant som ni verkligen behöver.</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Fråga inte heller</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efter samma sak två gånger!</a:t>
            </a:r>
            <a:r>
              <a:rPr lang="sv-SE" sz="1200" b="0" kern="1200" baseline="0" dirty="0" smtClean="0">
                <a:solidFill>
                  <a:schemeClr val="tx1"/>
                </a:solidFill>
                <a:latin typeface="+mn-lt"/>
                <a:ea typeface="+mn-ea"/>
                <a:cs typeface="+mn-cs"/>
              </a:rPr>
              <a:t> </a:t>
            </a:r>
            <a:endParaRPr lang="sv-SE" sz="1200" b="0" kern="1200" dirty="0" smtClean="0">
              <a:solidFill>
                <a:schemeClr val="tx1"/>
              </a:solidFill>
              <a:latin typeface="+mn-lt"/>
              <a:ea typeface="+mn-ea"/>
              <a:cs typeface="+mn-cs"/>
            </a:endParaRP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Måste ni verkligen ha flera olika telefonnummer? Måste ni veta adressen om ni inte ska skicka något?</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Behöver ni personens namn? Ofta är namnet endast till för att en automatisk mailrobot ska kunna skriva "Hej Andreas!" </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En eller flera sidor? Spelar egentligen ingen roll för konverteringen. Välj det som passar bäst. Ofta är det mängden formulärobjekt som är det viktiga att minimera.</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Dela upp formuläret om ni frågar efter olika typer av saker som kräver många formulärobjekt.</a:t>
            </a:r>
          </a:p>
          <a:p>
            <a:endParaRPr lang="sv-S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Undvik inifrån-och-ut-tänk.</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Låt inte användaren sköta ert jobb genom att exempelvis kategorisera formulär.</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Ha absolut inte med en CAPTCHA.</a:t>
            </a:r>
          </a:p>
        </p:txBody>
      </p:sp>
      <p:sp>
        <p:nvSpPr>
          <p:cNvPr id="4" name="Platshållare för bildnummer 3"/>
          <p:cNvSpPr>
            <a:spLocks noGrp="1"/>
          </p:cNvSpPr>
          <p:nvPr>
            <p:ph type="sldNum" sz="quarter" idx="10"/>
          </p:nvPr>
        </p:nvSpPr>
        <p:spPr/>
        <p:txBody>
          <a:bodyPr/>
          <a:lstStyle/>
          <a:p>
            <a:fld id="{B5BB313B-E867-409A-B297-11B7A91DCD2E}" type="slidenum">
              <a:rPr lang="sv-SE" smtClean="0"/>
              <a:t>15</a:t>
            </a:fld>
            <a:endParaRPr lang="sv-SE"/>
          </a:p>
        </p:txBody>
      </p:sp>
    </p:spTree>
    <p:extLst>
      <p:ext uri="{BB962C8B-B14F-4D97-AF65-F5344CB8AC3E}">
        <p14:creationId xmlns:p14="http://schemas.microsoft.com/office/powerpoint/2010/main" val="2378604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err="1" smtClean="0">
                <a:solidFill>
                  <a:schemeClr val="tx1"/>
                </a:solidFill>
                <a:latin typeface="+mn-lt"/>
                <a:ea typeface="+mn-ea"/>
                <a:cs typeface="+mn-cs"/>
              </a:rPr>
              <a:t>Keep</a:t>
            </a:r>
            <a:r>
              <a:rPr lang="sv-SE" sz="1200" b="0" kern="1200" dirty="0" smtClean="0">
                <a:solidFill>
                  <a:schemeClr val="tx1"/>
                </a:solidFill>
                <a:latin typeface="+mn-lt"/>
                <a:ea typeface="+mn-ea"/>
                <a:cs typeface="+mn-cs"/>
              </a:rPr>
              <a:t>, </a:t>
            </a:r>
            <a:r>
              <a:rPr lang="sv-SE" sz="1200" b="0" kern="1200" dirty="0" err="1" smtClean="0">
                <a:solidFill>
                  <a:schemeClr val="tx1"/>
                </a:solidFill>
                <a:latin typeface="+mn-lt"/>
                <a:ea typeface="+mn-ea"/>
                <a:cs typeface="+mn-cs"/>
              </a:rPr>
              <a:t>cut</a:t>
            </a:r>
            <a:r>
              <a:rPr lang="sv-SE" sz="1200" b="0" kern="1200" dirty="0" smtClean="0">
                <a:solidFill>
                  <a:schemeClr val="tx1"/>
                </a:solidFill>
                <a:latin typeface="+mn-lt"/>
                <a:ea typeface="+mn-ea"/>
                <a:cs typeface="+mn-cs"/>
              </a:rPr>
              <a:t>, </a:t>
            </a:r>
            <a:r>
              <a:rPr lang="sv-SE" sz="1200" b="0" kern="1200" dirty="0" err="1" smtClean="0">
                <a:solidFill>
                  <a:schemeClr val="tx1"/>
                </a:solidFill>
                <a:latin typeface="+mn-lt"/>
                <a:ea typeface="+mn-ea"/>
                <a:cs typeface="+mn-cs"/>
              </a:rPr>
              <a:t>postpone</a:t>
            </a:r>
            <a:r>
              <a:rPr lang="sv-SE" sz="1200" b="0" kern="1200" dirty="0" smtClean="0">
                <a:solidFill>
                  <a:schemeClr val="tx1"/>
                </a:solidFill>
                <a:latin typeface="+mn-lt"/>
                <a:ea typeface="+mn-ea"/>
                <a:cs typeface="+mn-cs"/>
              </a:rPr>
              <a:t>:</a:t>
            </a:r>
          </a:p>
          <a:p>
            <a:pPr marL="171450" indent="-171450">
              <a:buFont typeface="Arial"/>
              <a:buChar char="•"/>
            </a:pPr>
            <a:r>
              <a:rPr lang="sv-SE" sz="1200" b="0" kern="1200" dirty="0" smtClean="0">
                <a:solidFill>
                  <a:schemeClr val="tx1"/>
                </a:solidFill>
                <a:latin typeface="+mn-lt"/>
                <a:ea typeface="+mn-ea"/>
                <a:cs typeface="+mn-cs"/>
              </a:rPr>
              <a:t>Måste alla fält vara med?</a:t>
            </a:r>
          </a:p>
          <a:p>
            <a:pPr marL="171450" indent="-171450">
              <a:buFont typeface="Arial"/>
              <a:buChar char="•"/>
            </a:pPr>
            <a:r>
              <a:rPr lang="sv-SE" sz="1200" b="0" kern="1200" dirty="0" smtClean="0">
                <a:solidFill>
                  <a:schemeClr val="tx1"/>
                </a:solidFill>
                <a:latin typeface="+mn-lt"/>
                <a:ea typeface="+mn-ea"/>
                <a:cs typeface="+mn-cs"/>
              </a:rPr>
              <a:t>Vad kan vi ta bort?</a:t>
            </a:r>
          </a:p>
          <a:p>
            <a:pPr marL="171450" indent="-171450">
              <a:buFont typeface="Arial"/>
              <a:buChar char="•"/>
            </a:pPr>
            <a:r>
              <a:rPr lang="sv-SE" sz="1200" b="0" kern="1200" dirty="0" smtClean="0">
                <a:solidFill>
                  <a:schemeClr val="tx1"/>
                </a:solidFill>
                <a:latin typeface="+mn-lt"/>
                <a:ea typeface="+mn-ea"/>
                <a:cs typeface="+mn-cs"/>
              </a:rPr>
              <a:t>Vad kan vi fråga om senare?</a:t>
            </a:r>
          </a:p>
          <a:p>
            <a:pPr marL="171450" indent="-171450">
              <a:buFont typeface="Arial"/>
              <a:buChar char="•"/>
            </a:pPr>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En lösning för att fylla i mer saker är att förse formuläret med ”</a:t>
            </a:r>
            <a:r>
              <a:rPr lang="sv-SE" sz="1200" b="0" kern="1200" dirty="0" err="1" smtClean="0">
                <a:solidFill>
                  <a:schemeClr val="tx1"/>
                </a:solidFill>
                <a:latin typeface="+mn-lt"/>
                <a:ea typeface="+mn-ea"/>
                <a:cs typeface="+mn-cs"/>
              </a:rPr>
              <a:t>Additional</a:t>
            </a:r>
            <a:r>
              <a:rPr lang="sv-SE" sz="1200" b="0" kern="1200" dirty="0" smtClean="0">
                <a:solidFill>
                  <a:schemeClr val="tx1"/>
                </a:solidFill>
                <a:latin typeface="+mn-lt"/>
                <a:ea typeface="+mn-ea"/>
                <a:cs typeface="+mn-cs"/>
              </a:rPr>
              <a:t> input” som användaren själv kan välja till.</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Till exempel kan det vara valbart att lägga till en fil med olika tillhörande uppgifter.</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Eller något annat som endast appliceras på avancerade användare.</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Det kan också handla om frågan ”Är du en ny användare”?</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Eller är du en privatperson eller företag.</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Göm sådant som inte appliceras på användaren. Annars kommer användaren att fylla i sådant som inte är relevant för dem.</a:t>
            </a:r>
          </a:p>
          <a:p>
            <a:endParaRPr lang="sv-SE" dirty="0" smtClean="0"/>
          </a:p>
          <a:p>
            <a:r>
              <a:rPr lang="sv-SE" sz="1200" b="0" kern="1200" dirty="0" smtClean="0">
                <a:solidFill>
                  <a:schemeClr val="tx1"/>
                </a:solidFill>
                <a:latin typeface="+mn-lt"/>
                <a:ea typeface="+mn-ea"/>
                <a:cs typeface="+mn-cs"/>
              </a:rPr>
              <a:t>En</a:t>
            </a:r>
            <a:r>
              <a:rPr lang="sv-SE" sz="1200" b="0" kern="1200" baseline="0" dirty="0" smtClean="0">
                <a:solidFill>
                  <a:schemeClr val="tx1"/>
                </a:solidFill>
                <a:latin typeface="+mn-lt"/>
                <a:ea typeface="+mn-ea"/>
                <a:cs typeface="+mn-cs"/>
              </a:rPr>
              <a:t> annan lösning är att g</a:t>
            </a:r>
            <a:r>
              <a:rPr lang="sv-SE" sz="1200" b="0" kern="1200" dirty="0" smtClean="0">
                <a:solidFill>
                  <a:schemeClr val="tx1"/>
                </a:solidFill>
                <a:latin typeface="+mn-lt"/>
                <a:ea typeface="+mn-ea"/>
                <a:cs typeface="+mn-cs"/>
              </a:rPr>
              <a:t>öra</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det möjligt att lägga till uppgifter senare om man loggar in.</a:t>
            </a:r>
          </a:p>
          <a:p>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16</a:t>
            </a:fld>
            <a:endParaRPr lang="sv-SE"/>
          </a:p>
        </p:txBody>
      </p:sp>
    </p:spTree>
    <p:extLst>
      <p:ext uri="{BB962C8B-B14F-4D97-AF65-F5344CB8AC3E}">
        <p14:creationId xmlns:p14="http://schemas.microsoft.com/office/powerpoint/2010/main" val="1937192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5BB313B-E867-409A-B297-11B7A91DCD2E}" type="slidenum">
              <a:rPr lang="sv-SE" smtClean="0"/>
              <a:t>17</a:t>
            </a:fld>
            <a:endParaRPr lang="sv-SE"/>
          </a:p>
        </p:txBody>
      </p:sp>
    </p:spTree>
    <p:extLst>
      <p:ext uri="{BB962C8B-B14F-4D97-AF65-F5344CB8AC3E}">
        <p14:creationId xmlns:p14="http://schemas.microsoft.com/office/powerpoint/2010/main" val="3177071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Skulle antagligen gå bra att även ta bort frågan</a:t>
            </a:r>
            <a:r>
              <a:rPr lang="sv-SE" baseline="0" dirty="0" smtClean="0"/>
              <a:t> om nyhetsbrevet och placera den på bekräftelsesidan istället.</a:t>
            </a:r>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18</a:t>
            </a:fld>
            <a:endParaRPr lang="sv-SE"/>
          </a:p>
        </p:txBody>
      </p:sp>
    </p:spTree>
    <p:extLst>
      <p:ext uri="{BB962C8B-B14F-4D97-AF65-F5344CB8AC3E}">
        <p14:creationId xmlns:p14="http://schemas.microsoft.com/office/powerpoint/2010/main" val="4088326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smtClean="0">
                <a:solidFill>
                  <a:schemeClr val="tx1"/>
                </a:solidFill>
                <a:latin typeface="+mn-lt"/>
                <a:ea typeface="+mn-ea"/>
                <a:cs typeface="+mn-cs"/>
              </a:rPr>
              <a:t>Varför fråga efter uppgifter som inte är obligatoriska? Går de att ta bort helt?</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Många missar meddelandet ”* är obligatoriska fält” och tror att de måste fylla i alla uppgifter. Risken är att användaren fastnar på ett fält som inte är obligatoriskt.</a:t>
            </a:r>
          </a:p>
          <a:p>
            <a:endParaRPr lang="sv-S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Det är viktigt</a:t>
            </a:r>
            <a:r>
              <a:rPr lang="sv-SE" baseline="0" dirty="0" smtClean="0"/>
              <a:t> att det f</a:t>
            </a:r>
            <a:r>
              <a:rPr lang="sv-SE" dirty="0" smtClean="0"/>
              <a:t>ramgår tydligt vad som är frivilligt eller obligatoriskt.</a:t>
            </a:r>
            <a:endParaRPr lang="sv-SE" sz="1200" b="0" kern="1200" dirty="0" smtClean="0">
              <a:solidFill>
                <a:schemeClr val="tx1"/>
              </a:solidFill>
              <a:latin typeface="+mn-lt"/>
              <a:ea typeface="+mn-ea"/>
              <a:cs typeface="+mn-cs"/>
            </a:endParaRP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Om det finns väldigt många fält, men få är obligatoriska är det smart att visa vilka fält som är obligatoriska.</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Om nästan alla fält är obligatoriska kan en text som säger ”frivilligt” kan öka konverteringen drastiskt.</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Fråga inte efter frivilliga saker om det inte är relevant för många användare.</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Kan vara bättre med text istället för en otydlig asterisk. Vissa användare förstår inte asterisken. Den känns som</a:t>
            </a:r>
            <a:r>
              <a:rPr lang="sv-SE" sz="1200" b="0" kern="1200" baseline="0" dirty="0" smtClean="0">
                <a:solidFill>
                  <a:schemeClr val="tx1"/>
                </a:solidFill>
                <a:latin typeface="+mn-lt"/>
                <a:ea typeface="+mn-ea"/>
                <a:cs typeface="+mn-cs"/>
              </a:rPr>
              <a:t> en markering framtagen av utvecklare för utvecklare. </a:t>
            </a:r>
            <a:r>
              <a:rPr lang="sv-SE" sz="1200" b="0" kern="1200" dirty="0" smtClean="0">
                <a:solidFill>
                  <a:schemeClr val="tx1"/>
                </a:solidFill>
                <a:latin typeface="+mn-lt"/>
                <a:ea typeface="+mn-ea"/>
                <a:cs typeface="+mn-cs"/>
              </a:rPr>
              <a:t>Bör dock funka med asterisk så länge den förklaras,</a:t>
            </a:r>
            <a:r>
              <a:rPr lang="sv-SE" sz="1200" b="0" kern="1200" baseline="0" dirty="0" smtClean="0">
                <a:solidFill>
                  <a:schemeClr val="tx1"/>
                </a:solidFill>
                <a:latin typeface="+mn-lt"/>
                <a:ea typeface="+mn-ea"/>
                <a:cs typeface="+mn-cs"/>
              </a:rPr>
              <a:t> men placera den </a:t>
            </a:r>
            <a:r>
              <a:rPr lang="sv-SE" sz="1200" b="0" kern="1200" dirty="0" smtClean="0">
                <a:solidFill>
                  <a:schemeClr val="tx1"/>
                </a:solidFill>
                <a:latin typeface="+mn-lt"/>
                <a:ea typeface="+mn-ea"/>
                <a:cs typeface="+mn-cs"/>
              </a:rPr>
              <a:t>vid ledtexten.</a:t>
            </a:r>
          </a:p>
          <a:p>
            <a:endParaRPr lang="sv-SE" sz="1200" b="0" kern="120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B5BB313B-E867-409A-B297-11B7A91DCD2E}" type="slidenum">
              <a:rPr lang="sv-SE" smtClean="0"/>
              <a:t>19</a:t>
            </a:fld>
            <a:endParaRPr lang="sv-SE"/>
          </a:p>
        </p:txBody>
      </p:sp>
    </p:spTree>
    <p:extLst>
      <p:ext uri="{BB962C8B-B14F-4D97-AF65-F5344CB8AC3E}">
        <p14:creationId xmlns:p14="http://schemas.microsoft.com/office/powerpoint/2010/main" val="237860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Jag kommer endast att fokusera på pedagogiska utmaningar</a:t>
            </a:r>
            <a:r>
              <a:rPr lang="sv-SE" baseline="0" dirty="0" smtClean="0"/>
              <a:t>. Teknik i formulär skulle kunna vara en helt egen föreläsning. </a:t>
            </a:r>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2</a:t>
            </a:fld>
            <a:endParaRPr lang="sv-SE"/>
          </a:p>
        </p:txBody>
      </p:sp>
    </p:spTree>
    <p:extLst>
      <p:ext uri="{BB962C8B-B14F-4D97-AF65-F5344CB8AC3E}">
        <p14:creationId xmlns:p14="http://schemas.microsoft.com/office/powerpoint/2010/main" val="2654155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5BB313B-E867-409A-B297-11B7A91DCD2E}" type="slidenum">
              <a:rPr lang="sv-SE" smtClean="0"/>
              <a:t>20</a:t>
            </a:fld>
            <a:endParaRPr lang="sv-SE"/>
          </a:p>
        </p:txBody>
      </p:sp>
    </p:spTree>
    <p:extLst>
      <p:ext uri="{BB962C8B-B14F-4D97-AF65-F5344CB8AC3E}">
        <p14:creationId xmlns:p14="http://schemas.microsoft.com/office/powerpoint/2010/main" val="2232314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5BB313B-E867-409A-B297-11B7A91DCD2E}" type="slidenum">
              <a:rPr lang="sv-SE" smtClean="0"/>
              <a:t>21</a:t>
            </a:fld>
            <a:endParaRPr lang="sv-SE"/>
          </a:p>
        </p:txBody>
      </p:sp>
    </p:spTree>
    <p:extLst>
      <p:ext uri="{BB962C8B-B14F-4D97-AF65-F5344CB8AC3E}">
        <p14:creationId xmlns:p14="http://schemas.microsoft.com/office/powerpoint/2010/main" val="320183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smtClean="0">
                <a:solidFill>
                  <a:schemeClr val="tx1"/>
                </a:solidFill>
                <a:latin typeface="+mn-lt"/>
                <a:ea typeface="+mn-ea"/>
                <a:cs typeface="+mn-cs"/>
              </a:rPr>
              <a:t>Svårt att knäcka koden om formuläret är rörigt.</a:t>
            </a:r>
          </a:p>
          <a:p>
            <a:endParaRPr lang="sv-S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Ska man använda 2 kolumns-layout?</a:t>
            </a:r>
            <a:r>
              <a:rPr lang="sv-SE" baseline="0" dirty="0" smtClean="0"/>
              <a:t> Nej, </a:t>
            </a:r>
            <a:r>
              <a:rPr lang="sv-SE" sz="1200" b="0" kern="1200" dirty="0" smtClean="0">
                <a:solidFill>
                  <a:schemeClr val="tx1"/>
                </a:solidFill>
                <a:latin typeface="+mn-lt"/>
                <a:ea typeface="+mn-ea"/>
                <a:cs typeface="+mn-cs"/>
              </a:rPr>
              <a:t>användarna tenderar att missa fält i en andra kolumn.</a:t>
            </a:r>
            <a:r>
              <a:rPr lang="sv-SE" sz="1200" b="0" kern="1200" baseline="0" dirty="0" smtClean="0">
                <a:solidFill>
                  <a:schemeClr val="tx1"/>
                </a:solidFill>
                <a:latin typeface="+mn-lt"/>
                <a:ea typeface="+mn-ea"/>
                <a:cs typeface="+mn-cs"/>
              </a:rPr>
              <a:t> </a:t>
            </a:r>
            <a:r>
              <a:rPr lang="sv-SE" baseline="0" dirty="0" smtClean="0"/>
              <a:t>Men det kan finnas undantag. Till exempel För- och efternamn. År, månad, dag. Land, region.</a:t>
            </a:r>
            <a:endParaRPr lang="sv-SE" sz="1200" b="0" kern="1200" dirty="0" smtClean="0">
              <a:solidFill>
                <a:schemeClr val="tx1"/>
              </a:solidFill>
              <a:latin typeface="+mn-lt"/>
              <a:ea typeface="+mn-ea"/>
              <a:cs typeface="+mn-cs"/>
            </a:endParaRP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Linjera istället formuläret så att det blir tydligt vad du ska göra och i vilken ordning.</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Ha en tydlig </a:t>
            </a:r>
            <a:r>
              <a:rPr lang="sv-SE" sz="1200" b="0" kern="1200" dirty="0" err="1" smtClean="0">
                <a:solidFill>
                  <a:schemeClr val="tx1"/>
                </a:solidFill>
                <a:latin typeface="+mn-lt"/>
                <a:ea typeface="+mn-ea"/>
                <a:cs typeface="+mn-cs"/>
              </a:rPr>
              <a:t>path</a:t>
            </a:r>
            <a:r>
              <a:rPr lang="sv-SE" sz="1200" b="0" kern="1200" dirty="0" smtClean="0">
                <a:solidFill>
                  <a:schemeClr val="tx1"/>
                </a:solidFill>
                <a:latin typeface="+mn-lt"/>
                <a:ea typeface="+mn-ea"/>
                <a:cs typeface="+mn-cs"/>
              </a:rPr>
              <a:t> </a:t>
            </a:r>
            <a:r>
              <a:rPr lang="sv-SE" sz="1200" b="0" kern="1200" dirty="0" err="1" smtClean="0">
                <a:solidFill>
                  <a:schemeClr val="tx1"/>
                </a:solidFill>
                <a:latin typeface="+mn-lt"/>
                <a:ea typeface="+mn-ea"/>
                <a:cs typeface="+mn-cs"/>
              </a:rPr>
              <a:t>to</a:t>
            </a:r>
            <a:r>
              <a:rPr lang="sv-SE" sz="1200" b="0" kern="1200" dirty="0" smtClean="0">
                <a:solidFill>
                  <a:schemeClr val="tx1"/>
                </a:solidFill>
                <a:latin typeface="+mn-lt"/>
                <a:ea typeface="+mn-ea"/>
                <a:cs typeface="+mn-cs"/>
              </a:rPr>
              <a:t> </a:t>
            </a:r>
            <a:r>
              <a:rPr lang="sv-SE" sz="1200" b="0" kern="1200" dirty="0" err="1" smtClean="0">
                <a:solidFill>
                  <a:schemeClr val="tx1"/>
                </a:solidFill>
                <a:latin typeface="+mn-lt"/>
                <a:ea typeface="+mn-ea"/>
                <a:cs typeface="+mn-cs"/>
              </a:rPr>
              <a:t>completion</a:t>
            </a:r>
            <a:r>
              <a:rPr lang="sv-SE" sz="1200" b="0" kern="1200" dirty="0" smtClean="0">
                <a:solidFill>
                  <a:schemeClr val="tx1"/>
                </a:solidFill>
                <a:latin typeface="+mn-lt"/>
                <a:ea typeface="+mn-ea"/>
                <a:cs typeface="+mn-cs"/>
              </a:rPr>
              <a:t>.</a:t>
            </a:r>
          </a:p>
          <a:p>
            <a:endParaRPr lang="sv-SE" sz="1200" b="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Gruppera formuläret med rubriker eller svaga bakgrundsplattor för att gruppera formulärsobjekt. Detta kan även göras </a:t>
            </a:r>
            <a:r>
              <a:rPr lang="sv-SE" sz="1200" b="0" kern="1200" dirty="0" err="1" smtClean="0">
                <a:solidFill>
                  <a:schemeClr val="tx1"/>
                </a:solidFill>
                <a:latin typeface="+mn-lt"/>
                <a:ea typeface="+mn-ea"/>
                <a:cs typeface="+mn-cs"/>
              </a:rPr>
              <a:t>kodmässigt</a:t>
            </a:r>
            <a:r>
              <a:rPr lang="sv-SE" sz="1200" b="0" kern="1200" dirty="0" smtClean="0">
                <a:solidFill>
                  <a:schemeClr val="tx1"/>
                </a:solidFill>
                <a:latin typeface="+mn-lt"/>
                <a:ea typeface="+mn-ea"/>
                <a:cs typeface="+mn-cs"/>
              </a:rPr>
              <a:t> med elementet </a:t>
            </a:r>
            <a:r>
              <a:rPr lang="sv-SE" sz="1200" b="0" kern="1200" dirty="0" err="1" smtClean="0">
                <a:solidFill>
                  <a:schemeClr val="tx1"/>
                </a:solidFill>
                <a:latin typeface="+mn-lt"/>
                <a:ea typeface="+mn-ea"/>
                <a:cs typeface="+mn-cs"/>
              </a:rPr>
              <a:t>fieldset</a:t>
            </a:r>
            <a:r>
              <a:rPr lang="sv-SE" sz="1200" b="0" kern="1200" dirty="0" smtClean="0">
                <a:solidFill>
                  <a:schemeClr val="tx1"/>
                </a:solidFill>
                <a:latin typeface="+mn-lt"/>
                <a:ea typeface="+mn-ea"/>
                <a:cs typeface="+mn-cs"/>
              </a:rPr>
              <a:t>.</a:t>
            </a:r>
          </a:p>
          <a:p>
            <a:endParaRPr lang="sv-SE" sz="1200" b="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Kan vara relevant att göra vissa inmatningsfält kortare för att hinta om vad som ska fyllas i. Kan därför vara bra med några olika längder på formulärsobjekt istället för att alla är lika långa. Också viktigt </a:t>
            </a:r>
            <a:r>
              <a:rPr lang="sv-SE" sz="1200" b="0" kern="1200" dirty="0" smtClean="0">
                <a:solidFill>
                  <a:schemeClr val="tx1"/>
                </a:solidFill>
                <a:effectLst/>
                <a:latin typeface="+mn-lt"/>
                <a:ea typeface="+mn-ea"/>
                <a:cs typeface="+mn-cs"/>
              </a:rPr>
              <a:t>med</a:t>
            </a:r>
            <a:r>
              <a:rPr lang="sv-SE" sz="1200" b="0" kern="1200" baseline="0" dirty="0" smtClean="0">
                <a:solidFill>
                  <a:schemeClr val="tx1"/>
                </a:solidFill>
                <a:effectLst/>
                <a:latin typeface="+mn-lt"/>
                <a:ea typeface="+mn-ea"/>
                <a:cs typeface="+mn-cs"/>
              </a:rPr>
              <a:t> t</a:t>
            </a:r>
            <a:r>
              <a:rPr lang="sv-SE" dirty="0" smtClean="0"/>
              <a:t>illräckligt stor storlek på inmatningsfält</a:t>
            </a:r>
            <a:r>
              <a:rPr lang="sv-SE" sz="1200" kern="1200" dirty="0" smtClean="0">
                <a:solidFill>
                  <a:schemeClr val="tx1"/>
                </a:solidFill>
                <a:effectLst/>
                <a:latin typeface="+mn-lt"/>
                <a:ea typeface="+mn-ea"/>
                <a:cs typeface="+mn-cs"/>
              </a:rPr>
              <a:t>.</a:t>
            </a:r>
            <a:endParaRPr lang="sv-SE" sz="1200" b="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Se till att formuläret är konsekvent både inom formuläret och mellan andra formulär på webbplatsen och internet i stort.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Ta bort visuellt brus</a:t>
            </a:r>
            <a:r>
              <a:rPr lang="sv-SE" sz="1200" b="0" kern="1200" baseline="0" dirty="0" smtClean="0">
                <a:solidFill>
                  <a:schemeClr val="tx1"/>
                </a:solidFill>
                <a:latin typeface="+mn-lt"/>
                <a:ea typeface="+mn-ea"/>
                <a:cs typeface="+mn-cs"/>
              </a:rPr>
              <a:t> som exempelvis kolon.</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p:txBody>
      </p:sp>
      <p:sp>
        <p:nvSpPr>
          <p:cNvPr id="4" name="Platshållare för bildnummer 3"/>
          <p:cNvSpPr>
            <a:spLocks noGrp="1"/>
          </p:cNvSpPr>
          <p:nvPr>
            <p:ph type="sldNum" sz="quarter" idx="10"/>
          </p:nvPr>
        </p:nvSpPr>
        <p:spPr/>
        <p:txBody>
          <a:bodyPr/>
          <a:lstStyle/>
          <a:p>
            <a:fld id="{B5BB313B-E867-409A-B297-11B7A91DCD2E}" type="slidenum">
              <a:rPr lang="sv-SE" smtClean="0"/>
              <a:t>22</a:t>
            </a:fld>
            <a:endParaRPr lang="sv-SE"/>
          </a:p>
        </p:txBody>
      </p:sp>
    </p:spTree>
    <p:extLst>
      <p:ext uri="{BB962C8B-B14F-4D97-AF65-F5344CB8AC3E}">
        <p14:creationId xmlns:p14="http://schemas.microsoft.com/office/powerpoint/2010/main" val="2378604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5BB313B-E867-409A-B297-11B7A91DCD2E}" type="slidenum">
              <a:rPr lang="sv-SE" smtClean="0"/>
              <a:t>23</a:t>
            </a:fld>
            <a:endParaRPr lang="sv-SE"/>
          </a:p>
        </p:txBody>
      </p:sp>
    </p:spTree>
    <p:extLst>
      <p:ext uri="{BB962C8B-B14F-4D97-AF65-F5344CB8AC3E}">
        <p14:creationId xmlns:p14="http://schemas.microsoft.com/office/powerpoint/2010/main" val="3166568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5BB313B-E867-409A-B297-11B7A91DCD2E}" type="slidenum">
              <a:rPr lang="sv-SE" smtClean="0"/>
              <a:t>24</a:t>
            </a:fld>
            <a:endParaRPr lang="sv-SE"/>
          </a:p>
        </p:txBody>
      </p:sp>
    </p:spTree>
    <p:extLst>
      <p:ext uri="{BB962C8B-B14F-4D97-AF65-F5344CB8AC3E}">
        <p14:creationId xmlns:p14="http://schemas.microsoft.com/office/powerpoint/2010/main" val="4167327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Undvik saker i sidled eftersom det skapar sicksack-mönster.</a:t>
            </a:r>
          </a:p>
        </p:txBody>
      </p:sp>
      <p:sp>
        <p:nvSpPr>
          <p:cNvPr id="4" name="Platshållare för bildnummer 3"/>
          <p:cNvSpPr>
            <a:spLocks noGrp="1"/>
          </p:cNvSpPr>
          <p:nvPr>
            <p:ph type="sldNum" sz="quarter" idx="10"/>
          </p:nvPr>
        </p:nvSpPr>
        <p:spPr/>
        <p:txBody>
          <a:bodyPr/>
          <a:lstStyle/>
          <a:p>
            <a:fld id="{B5BB313B-E867-409A-B297-11B7A91DCD2E}" type="slidenum">
              <a:rPr lang="sv-SE" smtClean="0"/>
              <a:t>25</a:t>
            </a:fld>
            <a:endParaRPr lang="sv-SE"/>
          </a:p>
        </p:txBody>
      </p:sp>
    </p:spTree>
    <p:extLst>
      <p:ext uri="{BB962C8B-B14F-4D97-AF65-F5344CB8AC3E}">
        <p14:creationId xmlns:p14="http://schemas.microsoft.com/office/powerpoint/2010/main" val="838780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5BB313B-E867-409A-B297-11B7A91DCD2E}" type="slidenum">
              <a:rPr lang="sv-SE" smtClean="0"/>
              <a:t>26</a:t>
            </a:fld>
            <a:endParaRPr lang="sv-SE"/>
          </a:p>
        </p:txBody>
      </p:sp>
    </p:spTree>
    <p:extLst>
      <p:ext uri="{BB962C8B-B14F-4D97-AF65-F5344CB8AC3E}">
        <p14:creationId xmlns:p14="http://schemas.microsoft.com/office/powerpoint/2010/main" val="413868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5BB313B-E867-409A-B297-11B7A91DCD2E}" type="slidenum">
              <a:rPr lang="sv-SE" smtClean="0"/>
              <a:t>27</a:t>
            </a:fld>
            <a:endParaRPr lang="sv-SE"/>
          </a:p>
        </p:txBody>
      </p:sp>
    </p:spTree>
    <p:extLst>
      <p:ext uri="{BB962C8B-B14F-4D97-AF65-F5344CB8AC3E}">
        <p14:creationId xmlns:p14="http://schemas.microsoft.com/office/powerpoint/2010/main" val="582932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5BB313B-E867-409A-B297-11B7A91DCD2E}" type="slidenum">
              <a:rPr lang="sv-SE" smtClean="0"/>
              <a:t>28</a:t>
            </a:fld>
            <a:endParaRPr lang="sv-SE"/>
          </a:p>
        </p:txBody>
      </p:sp>
    </p:spTree>
    <p:extLst>
      <p:ext uri="{BB962C8B-B14F-4D97-AF65-F5344CB8AC3E}">
        <p14:creationId xmlns:p14="http://schemas.microsoft.com/office/powerpoint/2010/main" val="2713673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Singelkolumn funkar mycket bättre.</a:t>
            </a:r>
            <a:r>
              <a:rPr lang="sv-SE" sz="1200" b="0" kern="1200" baseline="0" dirty="0" smtClean="0">
                <a:solidFill>
                  <a:schemeClr val="tx1"/>
                </a:solidFill>
                <a:latin typeface="+mn-lt"/>
                <a:ea typeface="+mn-ea"/>
                <a:cs typeface="+mn-cs"/>
              </a:rPr>
              <a:t> Också en f</a:t>
            </a:r>
            <a:r>
              <a:rPr lang="sv-SE" sz="1200" b="0" kern="1200" dirty="0" smtClean="0">
                <a:solidFill>
                  <a:schemeClr val="tx1"/>
                </a:solidFill>
                <a:latin typeface="+mn-lt"/>
                <a:ea typeface="+mn-ea"/>
                <a:cs typeface="+mn-cs"/>
              </a:rPr>
              <a:t>örutsättning för att ett formulär ska fungera på en smal skärm.</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Snabbare att fylla i och upplevs vara mer organiserade. Har finns också</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relevanta rubriker</a:t>
            </a:r>
            <a:r>
              <a:rPr lang="sv-SE" sz="1200" b="0" kern="1200" baseline="0" dirty="0" smtClean="0">
                <a:solidFill>
                  <a:schemeClr val="tx1"/>
                </a:solidFill>
                <a:latin typeface="+mn-lt"/>
                <a:ea typeface="+mn-ea"/>
                <a:cs typeface="+mn-cs"/>
              </a:rPr>
              <a:t> och onödiga kolon har tagits bort.</a:t>
            </a:r>
            <a:endParaRPr lang="sv-SE" sz="1200" b="0" kern="120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B5BB313B-E867-409A-B297-11B7A91DCD2E}" type="slidenum">
              <a:rPr lang="sv-SE" smtClean="0"/>
              <a:t>29</a:t>
            </a:fld>
            <a:endParaRPr lang="sv-SE"/>
          </a:p>
        </p:txBody>
      </p:sp>
    </p:spTree>
    <p:extLst>
      <p:ext uri="{BB962C8B-B14F-4D97-AF65-F5344CB8AC3E}">
        <p14:creationId xmlns:p14="http://schemas.microsoft.com/office/powerpoint/2010/main" val="1011673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5BB313B-E867-409A-B297-11B7A91DCD2E}" type="slidenum">
              <a:rPr lang="sv-SE" smtClean="0"/>
              <a:t>3</a:t>
            </a:fld>
            <a:endParaRPr lang="sv-SE"/>
          </a:p>
        </p:txBody>
      </p:sp>
    </p:spTree>
    <p:extLst>
      <p:ext uri="{BB962C8B-B14F-4D97-AF65-F5344CB8AC3E}">
        <p14:creationId xmlns:p14="http://schemas.microsoft.com/office/powerpoint/2010/main" val="3926481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Viktigt med tydliga ledtexter (visuellt och språkligt).</a:t>
            </a:r>
            <a:r>
              <a:rPr lang="sv-SE" baseline="0" dirty="0" smtClean="0"/>
              <a:t> Dels måste det framgå vilken formulärsobjekt en ledtext tillhör. Sedan måste s</a:t>
            </a:r>
            <a:r>
              <a:rPr lang="sv-SE" dirty="0" smtClean="0"/>
              <a:t>pråket i formuläret vara tydligt och enkelt.</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B5BB313B-E867-409A-B297-11B7A91DCD2E}" type="slidenum">
              <a:rPr lang="sv-SE" smtClean="0"/>
              <a:t>30</a:t>
            </a:fld>
            <a:endParaRPr lang="sv-SE"/>
          </a:p>
        </p:txBody>
      </p:sp>
    </p:spTree>
    <p:extLst>
      <p:ext uri="{BB962C8B-B14F-4D97-AF65-F5344CB8AC3E}">
        <p14:creationId xmlns:p14="http://schemas.microsoft.com/office/powerpoint/2010/main" val="2378604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 framgår tydligare vilket formulärsobjekt en ledtext tillhör</a:t>
            </a:r>
            <a:r>
              <a:rPr lang="sv-SE" sz="1200" kern="1200" baseline="0" dirty="0" smtClean="0">
                <a:solidFill>
                  <a:schemeClr val="tx1"/>
                </a:solidFill>
                <a:effectLst/>
                <a:latin typeface="+mn-lt"/>
                <a:ea typeface="+mn-ea"/>
                <a:cs typeface="+mn-cs"/>
              </a:rPr>
              <a:t> eftersom l</a:t>
            </a:r>
            <a:r>
              <a:rPr lang="sv-SE" dirty="0" smtClean="0"/>
              <a:t>edtexterna är placerade nära formulärobjekten.</a:t>
            </a:r>
            <a:endParaRPr lang="sv-SE" sz="1200" b="0" kern="120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B5BB313B-E867-409A-B297-11B7A91DCD2E}" type="slidenum">
              <a:rPr lang="sv-SE" smtClean="0"/>
              <a:t>32</a:t>
            </a:fld>
            <a:endParaRPr lang="sv-SE"/>
          </a:p>
        </p:txBody>
      </p:sp>
    </p:spTree>
    <p:extLst>
      <p:ext uri="{BB962C8B-B14F-4D97-AF65-F5344CB8AC3E}">
        <p14:creationId xmlns:p14="http://schemas.microsoft.com/office/powerpoint/2010/main" val="2985062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Ledtexter ovanför fungerar också bättre i mobilen! Blir mycket bättre med </a:t>
            </a:r>
            <a:r>
              <a:rPr lang="sv-SE" sz="1200" b="0" kern="1200" dirty="0" err="1" smtClean="0">
                <a:solidFill>
                  <a:schemeClr val="tx1"/>
                </a:solidFill>
                <a:latin typeface="+mn-lt"/>
                <a:ea typeface="+mn-ea"/>
                <a:cs typeface="+mn-cs"/>
              </a:rPr>
              <a:t>field</a:t>
            </a:r>
            <a:r>
              <a:rPr lang="sv-SE" sz="1200" b="0" kern="1200" dirty="0" smtClean="0">
                <a:solidFill>
                  <a:schemeClr val="tx1"/>
                </a:solidFill>
                <a:latin typeface="+mn-lt"/>
                <a:ea typeface="+mn-ea"/>
                <a:cs typeface="+mn-cs"/>
              </a:rPr>
              <a:t> zoom.</a:t>
            </a:r>
            <a:endParaRPr lang="sv-SE" dirty="0" smtClean="0"/>
          </a:p>
        </p:txBody>
      </p:sp>
      <p:sp>
        <p:nvSpPr>
          <p:cNvPr id="4" name="Platshållare för bildnummer 3"/>
          <p:cNvSpPr>
            <a:spLocks noGrp="1"/>
          </p:cNvSpPr>
          <p:nvPr>
            <p:ph type="sldNum" sz="quarter" idx="10"/>
          </p:nvPr>
        </p:nvSpPr>
        <p:spPr/>
        <p:txBody>
          <a:bodyPr/>
          <a:lstStyle/>
          <a:p>
            <a:fld id="{B5BB313B-E867-409A-B297-11B7A91DCD2E}" type="slidenum">
              <a:rPr lang="sv-SE" smtClean="0"/>
              <a:t>34</a:t>
            </a:fld>
            <a:endParaRPr lang="sv-SE"/>
          </a:p>
        </p:txBody>
      </p:sp>
    </p:spTree>
    <p:extLst>
      <p:ext uri="{BB962C8B-B14F-4D97-AF65-F5344CB8AC3E}">
        <p14:creationId xmlns:p14="http://schemas.microsoft.com/office/powerpoint/2010/main" val="3058464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Placera ledtexter ovanför inmatningsfälten.</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Snabbare att fylla i formuläret.</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Mindre ansträngning för ögat.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Blir inga långa avstånd mellan ledtexten och formulärsobjektet. Ledtexter bredvid formulärsobjekten är </a:t>
            </a:r>
            <a:r>
              <a:rPr lang="sv-SE" sz="1200" b="0" kern="1200" dirty="0" err="1" smtClean="0">
                <a:solidFill>
                  <a:schemeClr val="tx1"/>
                </a:solidFill>
                <a:latin typeface="+mn-lt"/>
                <a:ea typeface="+mn-ea"/>
                <a:cs typeface="+mn-cs"/>
              </a:rPr>
              <a:t>oflexibelt</a:t>
            </a:r>
            <a:r>
              <a:rPr lang="sv-SE" sz="1200" b="0" kern="1200" dirty="0" smtClean="0">
                <a:solidFill>
                  <a:schemeClr val="tx1"/>
                </a:solidFill>
                <a:latin typeface="+mn-lt"/>
                <a:ea typeface="+mn-ea"/>
                <a:cs typeface="+mn-cs"/>
              </a:rPr>
              <a:t>. Måste ändra layouten för att få plats med längre ledtexter. Kan vara ett problem som dyker upp om formuläret ska översättas till ett annat språk.</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err="1" smtClean="0"/>
              <a:t>Skroll</a:t>
            </a:r>
            <a:r>
              <a:rPr lang="sv-SE" baseline="0" dirty="0" smtClean="0"/>
              <a:t> är nästan aldrig ett problem. Speciellt inte i mobilen.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Enda riktiga nackdelen med ledtexter ovanför är att formuläret tar mer plats i höjdled. Detta är dock ett argument för att förkorta formuläret så mycket det går.</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Om det är mycket dåligt med plats i höjdled kan det vara ok med högerjusterade ledtexter.</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För väldigt korta formulär kan det vara ok att placera ledtexten inuti inmatningsfältet med förutsättning att det görs på ett tekniskt korrekt sätt. </a:t>
            </a:r>
          </a:p>
          <a:p>
            <a:r>
              <a:rPr lang="sv-SE" sz="1200" b="0" kern="1200" dirty="0" smtClean="0">
                <a:solidFill>
                  <a:schemeClr val="tx1"/>
                </a:solidFill>
                <a:latin typeface="+mn-lt"/>
                <a:ea typeface="+mn-ea"/>
                <a:cs typeface="+mn-cs"/>
              </a:rPr>
              <a:t>Krävs mycket manuellt arbete med script. Ledtexten får inte försvinna så fort användaren sätter fokus i fältet. Default i mobiltelefoner, men inte i webbläsare.</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35</a:t>
            </a:fld>
            <a:endParaRPr lang="sv-SE"/>
          </a:p>
        </p:txBody>
      </p:sp>
    </p:spTree>
    <p:extLst>
      <p:ext uri="{BB962C8B-B14F-4D97-AF65-F5344CB8AC3E}">
        <p14:creationId xmlns:p14="http://schemas.microsoft.com/office/powerpoint/2010/main" val="31495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smtClean="0">
                <a:solidFill>
                  <a:schemeClr val="tx1"/>
                </a:solidFill>
                <a:latin typeface="+mn-lt"/>
                <a:ea typeface="+mn-ea"/>
                <a:cs typeface="+mn-cs"/>
              </a:rPr>
              <a:t>Använd rätt formulärsobjekt.</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Dessa finns det att välja på:</a:t>
            </a:r>
          </a:p>
          <a:p>
            <a:pPr marL="171450" indent="-171450">
              <a:buFont typeface="Arial"/>
              <a:buChar char="•"/>
            </a:pPr>
            <a:r>
              <a:rPr lang="sv-SE" sz="1200" b="0" kern="1200" dirty="0" smtClean="0">
                <a:solidFill>
                  <a:schemeClr val="tx1"/>
                </a:solidFill>
                <a:latin typeface="+mn-lt"/>
                <a:ea typeface="+mn-ea"/>
                <a:cs typeface="+mn-cs"/>
              </a:rPr>
              <a:t>Checkbox</a:t>
            </a:r>
          </a:p>
          <a:p>
            <a:pPr marL="171450" indent="-171450">
              <a:buFont typeface="Arial"/>
              <a:buChar char="•"/>
            </a:pPr>
            <a:r>
              <a:rPr lang="sv-SE" sz="1200" b="0" kern="1200" dirty="0" smtClean="0">
                <a:solidFill>
                  <a:schemeClr val="tx1"/>
                </a:solidFill>
                <a:latin typeface="+mn-lt"/>
                <a:ea typeface="+mn-ea"/>
                <a:cs typeface="+mn-cs"/>
              </a:rPr>
              <a:t>Radioknapp</a:t>
            </a:r>
          </a:p>
          <a:p>
            <a:pPr marL="171450" indent="-171450">
              <a:buFont typeface="Arial"/>
              <a:buChar char="•"/>
            </a:pPr>
            <a:r>
              <a:rPr lang="sv-SE" sz="1200" b="0" kern="1200" dirty="0" smtClean="0">
                <a:solidFill>
                  <a:schemeClr val="tx1"/>
                </a:solidFill>
                <a:latin typeface="+mn-lt"/>
                <a:ea typeface="+mn-ea"/>
                <a:cs typeface="+mn-cs"/>
              </a:rPr>
              <a:t>Rullgardinslista (</a:t>
            </a:r>
            <a:r>
              <a:rPr lang="sv-SE" sz="1200" b="0" kern="1200" dirty="0" err="1" smtClean="0">
                <a:solidFill>
                  <a:schemeClr val="tx1"/>
                </a:solidFill>
                <a:latin typeface="+mn-lt"/>
                <a:ea typeface="+mn-ea"/>
                <a:cs typeface="+mn-cs"/>
              </a:rPr>
              <a:t>drop</a:t>
            </a:r>
            <a:r>
              <a:rPr lang="sv-SE" sz="1200" b="0" kern="1200" dirty="0" smtClean="0">
                <a:solidFill>
                  <a:schemeClr val="tx1"/>
                </a:solidFill>
                <a:latin typeface="+mn-lt"/>
                <a:ea typeface="+mn-ea"/>
                <a:cs typeface="+mn-cs"/>
              </a:rPr>
              <a:t> down)</a:t>
            </a:r>
          </a:p>
          <a:p>
            <a:pPr marL="171450" indent="-171450">
              <a:buFont typeface="Arial"/>
              <a:buChar char="•"/>
            </a:pPr>
            <a:r>
              <a:rPr lang="sv-SE" sz="1200" b="0" kern="1200" dirty="0" smtClean="0">
                <a:solidFill>
                  <a:schemeClr val="tx1"/>
                </a:solidFill>
                <a:latin typeface="+mn-lt"/>
                <a:ea typeface="+mn-ea"/>
                <a:cs typeface="+mn-cs"/>
              </a:rPr>
              <a:t>Inmatningsfält</a:t>
            </a:r>
          </a:p>
          <a:p>
            <a:pPr marL="171450" indent="-171450">
              <a:buFont typeface="Arial"/>
              <a:buChar char="•"/>
            </a:pPr>
            <a:r>
              <a:rPr lang="sv-SE" sz="1200" b="0" kern="1200" dirty="0" smtClean="0">
                <a:solidFill>
                  <a:schemeClr val="tx1"/>
                </a:solidFill>
                <a:latin typeface="+mn-lt"/>
                <a:ea typeface="+mn-ea"/>
                <a:cs typeface="+mn-cs"/>
              </a:rPr>
              <a:t>Knapp</a:t>
            </a:r>
          </a:p>
          <a:p>
            <a:pPr marL="171450" indent="-171450">
              <a:buFont typeface="Arial"/>
              <a:buChar char="•"/>
            </a:pPr>
            <a:r>
              <a:rPr lang="sv-SE" sz="1200" b="0" kern="1200" dirty="0" smtClean="0">
                <a:solidFill>
                  <a:schemeClr val="tx1"/>
                </a:solidFill>
                <a:latin typeface="+mn-lt"/>
                <a:ea typeface="+mn-ea"/>
                <a:cs typeface="+mn-cs"/>
              </a:rPr>
              <a:t>Lösenordsfält</a:t>
            </a:r>
          </a:p>
          <a:p>
            <a:pPr marL="171450" indent="-171450">
              <a:buFont typeface="Arial"/>
              <a:buChar char="•"/>
            </a:pPr>
            <a:r>
              <a:rPr lang="sv-SE" sz="1200" b="0" kern="1200" dirty="0" smtClean="0">
                <a:solidFill>
                  <a:schemeClr val="tx1"/>
                </a:solidFill>
                <a:latin typeface="+mn-lt"/>
                <a:ea typeface="+mn-ea"/>
                <a:cs typeface="+mn-cs"/>
              </a:rPr>
              <a:t>Filväljare</a:t>
            </a:r>
          </a:p>
          <a:p>
            <a:pPr marL="171450" indent="-171450">
              <a:buFont typeface="Arial"/>
              <a:buChar char="•"/>
            </a:pPr>
            <a:r>
              <a:rPr lang="sv-SE" sz="1200" b="0" kern="1200" dirty="0" smtClean="0">
                <a:solidFill>
                  <a:schemeClr val="tx1"/>
                </a:solidFill>
                <a:latin typeface="+mn-lt"/>
                <a:ea typeface="+mn-ea"/>
                <a:cs typeface="+mn-cs"/>
              </a:rPr>
              <a:t>Skräddarsytt formulärsobjekt</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Ha exempelvis inte ett inmatningsfält när det istället skulle vara bättre med rullgardinslista. Ha inte rullgardinslista när det istället skulle vara bättre med radioknappar.</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Inmatningsfält genererar fler fel. Rullgardinslistor tar lång tid att fylla i. Radioknappar fungerar endast om det finns ett fåtal fördefinierade val.</a:t>
            </a:r>
          </a:p>
          <a:p>
            <a:endParaRPr lang="sv-SE" sz="1200" b="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Undvik textinmatning om det går att mata in samma information genom att välja i en lista eller med radioknappar.</a:t>
            </a:r>
          </a:p>
        </p:txBody>
      </p:sp>
      <p:sp>
        <p:nvSpPr>
          <p:cNvPr id="4" name="Platshållare för bildnummer 3"/>
          <p:cNvSpPr>
            <a:spLocks noGrp="1"/>
          </p:cNvSpPr>
          <p:nvPr>
            <p:ph type="sldNum" sz="quarter" idx="10"/>
          </p:nvPr>
        </p:nvSpPr>
        <p:spPr/>
        <p:txBody>
          <a:bodyPr/>
          <a:lstStyle/>
          <a:p>
            <a:fld id="{B5BB313B-E867-409A-B297-11B7A91DCD2E}" type="slidenum">
              <a:rPr lang="sv-SE" smtClean="0"/>
              <a:t>36</a:t>
            </a:fld>
            <a:endParaRPr lang="sv-SE"/>
          </a:p>
        </p:txBody>
      </p:sp>
    </p:spTree>
    <p:extLst>
      <p:ext uri="{BB962C8B-B14F-4D97-AF65-F5344CB8AC3E}">
        <p14:creationId xmlns:p14="http://schemas.microsoft.com/office/powerpoint/2010/main" val="2378604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37</a:t>
            </a:fld>
            <a:endParaRPr lang="sv-SE"/>
          </a:p>
        </p:txBody>
      </p:sp>
    </p:spTree>
    <p:extLst>
      <p:ext uri="{BB962C8B-B14F-4D97-AF65-F5344CB8AC3E}">
        <p14:creationId xmlns:p14="http://schemas.microsoft.com/office/powerpoint/2010/main" val="177402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Privatperson/Företag skulle även kunna vara flikar.</a:t>
            </a:r>
          </a:p>
          <a:p>
            <a:endParaRPr lang="sv-SE" dirty="0" smtClean="0"/>
          </a:p>
          <a:p>
            <a:r>
              <a:rPr lang="sv-SE" dirty="0" smtClean="0"/>
              <a:t>Krävs väldigt många klick för att mata in sitt personnummer. Passar bättre med inmatningsfält.</a:t>
            </a:r>
          </a:p>
          <a:p>
            <a:endParaRPr lang="sv-SE" dirty="0" smtClean="0"/>
          </a:p>
          <a:p>
            <a:r>
              <a:rPr lang="sv-SE" dirty="0" smtClean="0"/>
              <a:t>Land</a:t>
            </a:r>
            <a:r>
              <a:rPr lang="sv-SE" baseline="0" dirty="0" smtClean="0"/>
              <a:t> innehåller fördefinierade val och kan därför vara en rullgardslista.</a:t>
            </a:r>
            <a:endParaRPr lang="sv-SE" dirty="0" smtClean="0"/>
          </a:p>
        </p:txBody>
      </p:sp>
      <p:sp>
        <p:nvSpPr>
          <p:cNvPr id="4" name="Platshållare för bildnummer 3"/>
          <p:cNvSpPr>
            <a:spLocks noGrp="1"/>
          </p:cNvSpPr>
          <p:nvPr>
            <p:ph type="sldNum" sz="quarter" idx="10"/>
          </p:nvPr>
        </p:nvSpPr>
        <p:spPr/>
        <p:txBody>
          <a:bodyPr/>
          <a:lstStyle/>
          <a:p>
            <a:fld id="{B5BB313B-E867-409A-B297-11B7A91DCD2E}" type="slidenum">
              <a:rPr lang="sv-SE" smtClean="0"/>
              <a:t>38</a:t>
            </a:fld>
            <a:endParaRPr lang="sv-SE"/>
          </a:p>
        </p:txBody>
      </p:sp>
    </p:spTree>
    <p:extLst>
      <p:ext uri="{BB962C8B-B14F-4D97-AF65-F5344CB8AC3E}">
        <p14:creationId xmlns:p14="http://schemas.microsoft.com/office/powerpoint/2010/main" val="3070051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Viktigt att tänka på inmatningssätt. Växla inte mellan mus och tangentbordsinmatning.</a:t>
            </a:r>
          </a:p>
        </p:txBody>
      </p:sp>
      <p:sp>
        <p:nvSpPr>
          <p:cNvPr id="4" name="Platshållare för bildnummer 3"/>
          <p:cNvSpPr>
            <a:spLocks noGrp="1"/>
          </p:cNvSpPr>
          <p:nvPr>
            <p:ph type="sldNum" sz="quarter" idx="10"/>
          </p:nvPr>
        </p:nvSpPr>
        <p:spPr/>
        <p:txBody>
          <a:bodyPr/>
          <a:lstStyle/>
          <a:p>
            <a:fld id="{B5BB313B-E867-409A-B297-11B7A91DCD2E}" type="slidenum">
              <a:rPr lang="sv-SE" smtClean="0"/>
              <a:t>39</a:t>
            </a:fld>
            <a:endParaRPr lang="sv-SE"/>
          </a:p>
        </p:txBody>
      </p:sp>
    </p:spTree>
    <p:extLst>
      <p:ext uri="{BB962C8B-B14F-4D97-AF65-F5344CB8AC3E}">
        <p14:creationId xmlns:p14="http://schemas.microsoft.com/office/powerpoint/2010/main" val="816701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Många tabbar sig fram i ett formulär. </a:t>
            </a:r>
            <a:r>
              <a:rPr lang="sv-SE" sz="1200" b="0" kern="1200" dirty="0" err="1" smtClean="0">
                <a:solidFill>
                  <a:schemeClr val="tx1"/>
                </a:solidFill>
                <a:latin typeface="+mn-lt"/>
                <a:ea typeface="+mn-ea"/>
                <a:cs typeface="+mn-cs"/>
              </a:rPr>
              <a:t>Tabbordningen</a:t>
            </a:r>
            <a:r>
              <a:rPr lang="sv-SE" sz="1200" b="0" kern="1200" dirty="0" smtClean="0">
                <a:solidFill>
                  <a:schemeClr val="tx1"/>
                </a:solidFill>
                <a:latin typeface="+mn-lt"/>
                <a:ea typeface="+mn-ea"/>
                <a:cs typeface="+mn-cs"/>
              </a:rPr>
              <a:t> måste vara logisk. Lägg in allt i rätt ordningen i koden, då behövs inte </a:t>
            </a:r>
            <a:r>
              <a:rPr lang="sv-SE" sz="1200" b="0" kern="1200" dirty="0" err="1" smtClean="0">
                <a:solidFill>
                  <a:schemeClr val="tx1"/>
                </a:solidFill>
                <a:latin typeface="+mn-lt"/>
                <a:ea typeface="+mn-ea"/>
                <a:cs typeface="+mn-cs"/>
              </a:rPr>
              <a:t>tabindex</a:t>
            </a:r>
            <a:r>
              <a:rPr lang="sv-SE" sz="1200" b="0" kern="1200" dirty="0" smtClean="0">
                <a:solidFill>
                  <a:schemeClr val="tx1"/>
                </a:solidFill>
                <a:latin typeface="+mn-lt"/>
                <a:ea typeface="+mn-ea"/>
                <a:cs typeface="+mn-cs"/>
              </a:rPr>
              <a:t>.</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Utforma formuläret så att det går att tabba sig igenom det.</a:t>
            </a:r>
          </a:p>
        </p:txBody>
      </p:sp>
      <p:sp>
        <p:nvSpPr>
          <p:cNvPr id="4" name="Platshållare för bildnummer 3"/>
          <p:cNvSpPr>
            <a:spLocks noGrp="1"/>
          </p:cNvSpPr>
          <p:nvPr>
            <p:ph type="sldNum" sz="quarter" idx="10"/>
          </p:nvPr>
        </p:nvSpPr>
        <p:spPr/>
        <p:txBody>
          <a:bodyPr/>
          <a:lstStyle/>
          <a:p>
            <a:fld id="{B5BB313B-E867-409A-B297-11B7A91DCD2E}" type="slidenum">
              <a:rPr lang="sv-SE" smtClean="0"/>
              <a:t>40</a:t>
            </a:fld>
            <a:endParaRPr lang="sv-SE"/>
          </a:p>
        </p:txBody>
      </p:sp>
    </p:spTree>
    <p:extLst>
      <p:ext uri="{BB962C8B-B14F-4D97-AF65-F5344CB8AC3E}">
        <p14:creationId xmlns:p14="http://schemas.microsoft.com/office/powerpoint/2010/main" val="2764118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Det bästa är om det är helt omöjligt att göra fel.</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Tillåt olika format.</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Om någon exempelvis skriver in sitt personnummer utan tusental eller telefonnummer på olika sätt.</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Filtrera bort mellanslag och punkter och komman automatiskt.</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Lägg inte över era egna problem på användaren.</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Ett exempel på det är ”klicka inte på knappen två gånger”</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Ta inte bort information som användaren har matat in när formuläret ändras.</a:t>
            </a:r>
          </a:p>
          <a:p>
            <a:endParaRPr lang="sv-SE" sz="1200" b="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Formuläret klarar av att korrigera felaktigheter (exempelvis datum som är inmatade på ”fel” format)</a:t>
            </a:r>
          </a:p>
        </p:txBody>
      </p:sp>
      <p:sp>
        <p:nvSpPr>
          <p:cNvPr id="4" name="Platshållare för bildnummer 3"/>
          <p:cNvSpPr>
            <a:spLocks noGrp="1"/>
          </p:cNvSpPr>
          <p:nvPr>
            <p:ph type="sldNum" sz="quarter" idx="10"/>
          </p:nvPr>
        </p:nvSpPr>
        <p:spPr/>
        <p:txBody>
          <a:bodyPr/>
          <a:lstStyle/>
          <a:p>
            <a:fld id="{B5BB313B-E867-409A-B297-11B7A91DCD2E}" type="slidenum">
              <a:rPr lang="sv-SE" smtClean="0"/>
              <a:t>41</a:t>
            </a:fld>
            <a:endParaRPr lang="sv-SE"/>
          </a:p>
        </p:txBody>
      </p:sp>
    </p:spTree>
    <p:extLst>
      <p:ext uri="{BB962C8B-B14F-4D97-AF65-F5344CB8AC3E}">
        <p14:creationId xmlns:p14="http://schemas.microsoft.com/office/powerpoint/2010/main" val="237860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4</a:t>
            </a:fld>
            <a:endParaRPr lang="sv-SE"/>
          </a:p>
        </p:txBody>
      </p:sp>
    </p:spTree>
    <p:extLst>
      <p:ext uri="{BB962C8B-B14F-4D97-AF65-F5344CB8AC3E}">
        <p14:creationId xmlns:p14="http://schemas.microsoft.com/office/powerpoint/2010/main" val="2305866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5BB313B-E867-409A-B297-11B7A91DCD2E}" type="slidenum">
              <a:rPr lang="sv-SE" smtClean="0"/>
              <a:t>42</a:t>
            </a:fld>
            <a:endParaRPr lang="sv-SE"/>
          </a:p>
        </p:txBody>
      </p:sp>
    </p:spTree>
    <p:extLst>
      <p:ext uri="{BB962C8B-B14F-4D97-AF65-F5344CB8AC3E}">
        <p14:creationId xmlns:p14="http://schemas.microsoft.com/office/powerpoint/2010/main" val="37362386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Styr tangentbordet i mobilen!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Utnyttja nativa funktioner för att ge ett mervärde för användaren.</a:t>
            </a:r>
          </a:p>
          <a:p>
            <a:endParaRPr lang="sv-SE" sz="1200" b="0" kern="1200" dirty="0" smtClean="0">
              <a:solidFill>
                <a:schemeClr val="tx1"/>
              </a:solidFill>
              <a:latin typeface="+mn-lt"/>
              <a:ea typeface="+mn-ea"/>
              <a:cs typeface="+mn-cs"/>
            </a:endParaRPr>
          </a:p>
          <a:p>
            <a:r>
              <a:rPr lang="sv-SE" sz="1200" b="0" kern="1200" dirty="0" err="1" smtClean="0">
                <a:solidFill>
                  <a:schemeClr val="tx1"/>
                </a:solidFill>
                <a:latin typeface="+mn-lt"/>
                <a:ea typeface="+mn-ea"/>
                <a:cs typeface="+mn-cs"/>
              </a:rPr>
              <a:t>Specifiera</a:t>
            </a:r>
            <a:r>
              <a:rPr lang="sv-SE" sz="1200" b="0" kern="1200" dirty="0" smtClean="0">
                <a:solidFill>
                  <a:schemeClr val="tx1"/>
                </a:solidFill>
                <a:latin typeface="+mn-lt"/>
                <a:ea typeface="+mn-ea"/>
                <a:cs typeface="+mn-cs"/>
              </a:rPr>
              <a:t> input </a:t>
            </a:r>
            <a:r>
              <a:rPr lang="sv-SE" sz="1200" b="0" kern="1200" dirty="0" err="1" smtClean="0">
                <a:solidFill>
                  <a:schemeClr val="tx1"/>
                </a:solidFill>
                <a:latin typeface="+mn-lt"/>
                <a:ea typeface="+mn-ea"/>
                <a:cs typeface="+mn-cs"/>
              </a:rPr>
              <a:t>type</a:t>
            </a:r>
            <a:r>
              <a:rPr lang="sv-SE" sz="1200" b="0" kern="1200" dirty="0" smtClean="0">
                <a:solidFill>
                  <a:schemeClr val="tx1"/>
                </a:solidFill>
                <a:latin typeface="+mn-lt"/>
                <a:ea typeface="+mn-ea"/>
                <a:cs typeface="+mn-cs"/>
              </a:rPr>
              <a:t> för att låta enheten lösa problemen åt dig.</a:t>
            </a:r>
          </a:p>
          <a:p>
            <a:pPr marL="171450" indent="-171450">
              <a:buFont typeface="Arial"/>
              <a:buChar char="•"/>
            </a:pPr>
            <a:r>
              <a:rPr lang="sv-SE" sz="1200" b="0" kern="1200" dirty="0" smtClean="0">
                <a:solidFill>
                  <a:schemeClr val="tx1"/>
                </a:solidFill>
                <a:latin typeface="+mn-lt"/>
                <a:ea typeface="+mn-ea"/>
                <a:cs typeface="+mn-cs"/>
              </a:rPr>
              <a:t>input </a:t>
            </a:r>
            <a:r>
              <a:rPr lang="sv-SE" sz="1200" b="0" kern="1200" dirty="0" err="1" smtClean="0">
                <a:solidFill>
                  <a:schemeClr val="tx1"/>
                </a:solidFill>
                <a:latin typeface="+mn-lt"/>
                <a:ea typeface="+mn-ea"/>
                <a:cs typeface="+mn-cs"/>
              </a:rPr>
              <a:t>type</a:t>
            </a:r>
            <a:r>
              <a:rPr lang="sv-SE" sz="1200" b="0" kern="1200" dirty="0" smtClean="0">
                <a:solidFill>
                  <a:schemeClr val="tx1"/>
                </a:solidFill>
                <a:latin typeface="+mn-lt"/>
                <a:ea typeface="+mn-ea"/>
                <a:cs typeface="+mn-cs"/>
              </a:rPr>
              <a:t>=”email”</a:t>
            </a:r>
          </a:p>
          <a:p>
            <a:pPr marL="171450" indent="-171450">
              <a:buFont typeface="Arial"/>
              <a:buChar char="•"/>
            </a:pPr>
            <a:r>
              <a:rPr lang="sv-SE" sz="1200" b="0" kern="1200" dirty="0" smtClean="0">
                <a:solidFill>
                  <a:schemeClr val="tx1"/>
                </a:solidFill>
                <a:latin typeface="+mn-lt"/>
                <a:ea typeface="+mn-ea"/>
                <a:cs typeface="+mn-cs"/>
              </a:rPr>
              <a:t>input </a:t>
            </a:r>
            <a:r>
              <a:rPr lang="sv-SE" sz="1200" b="0" kern="1200" dirty="0" err="1" smtClean="0">
                <a:solidFill>
                  <a:schemeClr val="tx1"/>
                </a:solidFill>
                <a:latin typeface="+mn-lt"/>
                <a:ea typeface="+mn-ea"/>
                <a:cs typeface="+mn-cs"/>
              </a:rPr>
              <a:t>type</a:t>
            </a:r>
            <a:r>
              <a:rPr lang="sv-SE" sz="1200" b="0" kern="1200" dirty="0" smtClean="0">
                <a:solidFill>
                  <a:schemeClr val="tx1"/>
                </a:solidFill>
                <a:latin typeface="+mn-lt"/>
                <a:ea typeface="+mn-ea"/>
                <a:cs typeface="+mn-cs"/>
              </a:rPr>
              <a:t>=”date”</a:t>
            </a:r>
          </a:p>
          <a:p>
            <a:pPr marL="171450" indent="-171450">
              <a:buFont typeface="Arial"/>
              <a:buChar char="•"/>
            </a:pPr>
            <a:r>
              <a:rPr lang="sv-SE" sz="1200" b="0" kern="1200" dirty="0" smtClean="0">
                <a:solidFill>
                  <a:schemeClr val="tx1"/>
                </a:solidFill>
                <a:latin typeface="+mn-lt"/>
                <a:ea typeface="+mn-ea"/>
                <a:cs typeface="+mn-cs"/>
              </a:rPr>
              <a:t>input </a:t>
            </a:r>
            <a:r>
              <a:rPr lang="sv-SE" sz="1200" b="0" kern="1200" dirty="0" err="1" smtClean="0">
                <a:solidFill>
                  <a:schemeClr val="tx1"/>
                </a:solidFill>
                <a:latin typeface="+mn-lt"/>
                <a:ea typeface="+mn-ea"/>
                <a:cs typeface="+mn-cs"/>
              </a:rPr>
              <a:t>type</a:t>
            </a:r>
            <a:r>
              <a:rPr lang="sv-SE" sz="1200" b="0" kern="1200" dirty="0" smtClean="0">
                <a:solidFill>
                  <a:schemeClr val="tx1"/>
                </a:solidFill>
                <a:latin typeface="+mn-lt"/>
                <a:ea typeface="+mn-ea"/>
                <a:cs typeface="+mn-cs"/>
              </a:rPr>
              <a:t>=”</a:t>
            </a:r>
            <a:r>
              <a:rPr lang="sv-SE" sz="1200" b="0" kern="1200" dirty="0" err="1" smtClean="0">
                <a:solidFill>
                  <a:schemeClr val="tx1"/>
                </a:solidFill>
                <a:latin typeface="+mn-lt"/>
                <a:ea typeface="+mn-ea"/>
                <a:cs typeface="+mn-cs"/>
              </a:rPr>
              <a:t>url</a:t>
            </a:r>
            <a:r>
              <a:rPr lang="sv-SE" sz="1200" b="0" kern="1200" dirty="0" smtClean="0">
                <a:solidFill>
                  <a:schemeClr val="tx1"/>
                </a:solidFill>
                <a:latin typeface="+mn-lt"/>
                <a:ea typeface="+mn-ea"/>
                <a:cs typeface="+mn-cs"/>
              </a:rPr>
              <a:t>"</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Om enheten inte förstår input </a:t>
            </a:r>
            <a:r>
              <a:rPr lang="sv-SE" sz="1200" b="0" kern="1200" dirty="0" err="1" smtClean="0">
                <a:solidFill>
                  <a:schemeClr val="tx1"/>
                </a:solidFill>
                <a:latin typeface="+mn-lt"/>
                <a:ea typeface="+mn-ea"/>
                <a:cs typeface="+mn-cs"/>
              </a:rPr>
              <a:t>type</a:t>
            </a:r>
            <a:r>
              <a:rPr lang="sv-SE" sz="1200" b="0" kern="1200" dirty="0" smtClean="0">
                <a:solidFill>
                  <a:schemeClr val="tx1"/>
                </a:solidFill>
                <a:latin typeface="+mn-lt"/>
                <a:ea typeface="+mn-ea"/>
                <a:cs typeface="+mn-cs"/>
              </a:rPr>
              <a:t> blir det ett vanligt inmatningsfält istället.</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Smart att ta bort auto-</a:t>
            </a:r>
            <a:r>
              <a:rPr lang="sv-SE" sz="1200" b="0" kern="1200" dirty="0" err="1" smtClean="0">
                <a:solidFill>
                  <a:schemeClr val="tx1"/>
                </a:solidFill>
                <a:latin typeface="+mn-lt"/>
                <a:ea typeface="+mn-ea"/>
                <a:cs typeface="+mn-cs"/>
              </a:rPr>
              <a:t>capitalize</a:t>
            </a:r>
            <a:r>
              <a:rPr lang="sv-SE" sz="1200" b="0" kern="1200" dirty="0" smtClean="0">
                <a:solidFill>
                  <a:schemeClr val="tx1"/>
                </a:solidFill>
                <a:latin typeface="+mn-lt"/>
                <a:ea typeface="+mn-ea"/>
                <a:cs typeface="+mn-cs"/>
              </a:rPr>
              <a:t> och auto-</a:t>
            </a:r>
            <a:r>
              <a:rPr lang="sv-SE" sz="1200" b="0" kern="1200" dirty="0" err="1" smtClean="0">
                <a:solidFill>
                  <a:schemeClr val="tx1"/>
                </a:solidFill>
                <a:latin typeface="+mn-lt"/>
                <a:ea typeface="+mn-ea"/>
                <a:cs typeface="+mn-cs"/>
              </a:rPr>
              <a:t>correct</a:t>
            </a:r>
            <a:r>
              <a:rPr lang="sv-SE" sz="1200" b="0" kern="1200" dirty="0" smtClean="0">
                <a:solidFill>
                  <a:schemeClr val="tx1"/>
                </a:solidFill>
                <a:latin typeface="+mn-lt"/>
                <a:ea typeface="+mn-ea"/>
                <a:cs typeface="+mn-cs"/>
              </a:rPr>
              <a:t> i vissa situationer.</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Ibland ser man nativa </a:t>
            </a:r>
            <a:r>
              <a:rPr lang="sv-SE" sz="1200" b="0" kern="1200" dirty="0" err="1" smtClean="0">
                <a:solidFill>
                  <a:schemeClr val="tx1"/>
                </a:solidFill>
                <a:latin typeface="+mn-lt"/>
                <a:ea typeface="+mn-ea"/>
                <a:cs typeface="+mn-cs"/>
              </a:rPr>
              <a:t>apple</a:t>
            </a:r>
            <a:r>
              <a:rPr lang="sv-SE" sz="1200" b="0" kern="1200" dirty="0" smtClean="0">
                <a:solidFill>
                  <a:schemeClr val="tx1"/>
                </a:solidFill>
                <a:latin typeface="+mn-lt"/>
                <a:ea typeface="+mn-ea"/>
                <a:cs typeface="+mn-cs"/>
              </a:rPr>
              <a:t>-reglage i </a:t>
            </a:r>
            <a:r>
              <a:rPr lang="sv-SE" sz="1200" b="0" kern="1200" dirty="0" err="1" smtClean="0">
                <a:solidFill>
                  <a:schemeClr val="tx1"/>
                </a:solidFill>
                <a:latin typeface="+mn-lt"/>
                <a:ea typeface="+mn-ea"/>
                <a:cs typeface="+mn-cs"/>
              </a:rPr>
              <a:t>android</a:t>
            </a:r>
            <a:r>
              <a:rPr lang="sv-SE" sz="1200" b="0" kern="1200" dirty="0" smtClean="0">
                <a:solidFill>
                  <a:schemeClr val="tx1"/>
                </a:solidFill>
                <a:latin typeface="+mn-lt"/>
                <a:ea typeface="+mn-ea"/>
                <a:cs typeface="+mn-cs"/>
              </a:rPr>
              <a:t>, något som kan bli främmande. Håll er till standardformulärsobjekt så långt möjligt.</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Vad som fungerar bäst i en specifik enhet fungerar inte nödvändigtvis bra i en webbläsare.</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B5BB313B-E867-409A-B297-11B7A91DCD2E}" type="slidenum">
              <a:rPr lang="sv-SE" smtClean="0"/>
              <a:t>43</a:t>
            </a:fld>
            <a:endParaRPr lang="sv-SE"/>
          </a:p>
        </p:txBody>
      </p:sp>
    </p:spTree>
    <p:extLst>
      <p:ext uri="{BB962C8B-B14F-4D97-AF65-F5344CB8AC3E}">
        <p14:creationId xmlns:p14="http://schemas.microsoft.com/office/powerpoint/2010/main" val="28712381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5BB313B-E867-409A-B297-11B7A91DCD2E}" type="slidenum">
              <a:rPr lang="sv-SE" smtClean="0"/>
              <a:t>44</a:t>
            </a:fld>
            <a:endParaRPr lang="sv-SE"/>
          </a:p>
        </p:txBody>
      </p:sp>
    </p:spTree>
    <p:extLst>
      <p:ext uri="{BB962C8B-B14F-4D97-AF65-F5344CB8AC3E}">
        <p14:creationId xmlns:p14="http://schemas.microsoft.com/office/powerpoint/2010/main" val="9708651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Det finns hjälp, exempel, ledtrådar som hjälper användaren att fylla i formuläret.</a:t>
            </a:r>
            <a:endParaRPr lang="sv-SE" sz="1200" b="0" kern="1200" dirty="0" smtClean="0">
              <a:solidFill>
                <a:schemeClr val="tx1"/>
              </a:solidFill>
              <a:latin typeface="+mn-lt"/>
              <a:ea typeface="+mn-ea"/>
              <a:cs typeface="+mn-cs"/>
            </a:endParaRP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Viktigt med feedback och hjälp. Hjälp användaren förbi svåra passager och tala om vad som händer härnäst.</a:t>
            </a:r>
          </a:p>
          <a:p>
            <a:endParaRPr lang="sv-S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Viktigt att visa för användaren var de är i ett formulär och</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hur många steg det är kvar.</a:t>
            </a:r>
          </a:p>
          <a:p>
            <a:endParaRPr lang="sv-S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Det finns en förvarning om extern information kommer att behövas i ett senare steg.</a:t>
            </a:r>
            <a:r>
              <a:rPr lang="sv-SE" baseline="0" dirty="0" smtClean="0"/>
              <a:t> </a:t>
            </a:r>
            <a:r>
              <a:rPr lang="sv-SE" sz="1200" b="0" kern="1200" dirty="0" smtClean="0">
                <a:solidFill>
                  <a:schemeClr val="tx1"/>
                </a:solidFill>
                <a:latin typeface="+mn-lt"/>
                <a:ea typeface="+mn-ea"/>
                <a:cs typeface="+mn-cs"/>
              </a:rPr>
              <a:t>Tala om för användaren på förhand om de behöver någon speciell information senare i formuläret. Det finns inget som är så irriterande som när man når ett steg i ett formulär som man inte kan komma förbi. Detta kan göras på exempelvis en startsida till formuläret.</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Ska egentligen inte behövas någon extra hjälptext. Om det krävs massa text som förklarar något tyder det på att formuläret inte är tillräckligt enkelt från början.</a:t>
            </a:r>
            <a:r>
              <a:rPr lang="sv-SE" sz="1200" b="0" kern="1200" baseline="0" dirty="0" smtClean="0">
                <a:solidFill>
                  <a:schemeClr val="tx1"/>
                </a:solidFill>
                <a:latin typeface="+mn-lt"/>
                <a:ea typeface="+mn-ea"/>
                <a:cs typeface="+mn-cs"/>
              </a:rPr>
              <a:t> Försök minimera användningen av h</a:t>
            </a:r>
            <a:r>
              <a:rPr lang="sv-SE" sz="1200" b="0" kern="1200" dirty="0" smtClean="0">
                <a:solidFill>
                  <a:schemeClr val="tx1"/>
                </a:solidFill>
                <a:latin typeface="+mn-lt"/>
                <a:ea typeface="+mn-ea"/>
                <a:cs typeface="+mn-cs"/>
              </a:rPr>
              <a:t>jälptext.</a:t>
            </a:r>
          </a:p>
          <a:p>
            <a:endParaRPr lang="sv-SE" sz="1200" b="0" kern="1200" dirty="0" smtClean="0">
              <a:solidFill>
                <a:schemeClr val="tx1"/>
              </a:solidFill>
              <a:latin typeface="+mn-lt"/>
              <a:ea typeface="+mn-ea"/>
              <a:cs typeface="+mn-cs"/>
            </a:endParaRPr>
          </a:p>
          <a:p>
            <a:endParaRPr lang="sv-SE" sz="1200" b="0" kern="1200" dirty="0" smtClean="0">
              <a:solidFill>
                <a:schemeClr val="tx1"/>
              </a:solidFill>
              <a:latin typeface="+mn-lt"/>
              <a:ea typeface="+mn-ea"/>
              <a:cs typeface="+mn-cs"/>
            </a:endParaRPr>
          </a:p>
          <a:p>
            <a:endParaRPr lang="sv-SE" sz="1200" b="0" kern="120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B5BB313B-E867-409A-B297-11B7A91DCD2E}" type="slidenum">
              <a:rPr lang="sv-SE" smtClean="0"/>
              <a:t>45</a:t>
            </a:fld>
            <a:endParaRPr lang="sv-SE"/>
          </a:p>
        </p:txBody>
      </p:sp>
    </p:spTree>
    <p:extLst>
      <p:ext uri="{BB962C8B-B14F-4D97-AF65-F5344CB8AC3E}">
        <p14:creationId xmlns:p14="http://schemas.microsoft.com/office/powerpoint/2010/main" val="23786042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 framgår vilket format som informationen</a:t>
            </a:r>
            <a:r>
              <a:rPr lang="sv-SE" sz="1200" kern="1200" baseline="0" dirty="0" smtClean="0">
                <a:solidFill>
                  <a:schemeClr val="tx1"/>
                </a:solidFill>
                <a:effectLst/>
                <a:latin typeface="+mn-lt"/>
                <a:ea typeface="+mn-ea"/>
                <a:cs typeface="+mn-cs"/>
              </a:rPr>
              <a:t> ska matas in på</a:t>
            </a:r>
            <a:r>
              <a:rPr lang="sv-SE" sz="1200" kern="1200" dirty="0" smtClean="0">
                <a:solidFill>
                  <a:schemeClr val="tx1"/>
                </a:solidFill>
                <a:effectLst/>
                <a:latin typeface="+mn-lt"/>
                <a:ea typeface="+mn-ea"/>
                <a:cs typeface="+mn-cs"/>
              </a:rPr>
              <a:t>.</a:t>
            </a:r>
            <a:r>
              <a:rPr lang="sv-SE" sz="1200" kern="1200" baseline="0" dirty="0" smtClean="0">
                <a:solidFill>
                  <a:schemeClr val="tx1"/>
                </a:solidFill>
                <a:effectLst/>
                <a:latin typeface="+mn-lt"/>
                <a:ea typeface="+mn-ea"/>
                <a:cs typeface="+mn-cs"/>
              </a:rPr>
              <a:t> Det tydligaste är direkt i ledtexten. Också bäst för skärmläsaranvändare. </a:t>
            </a:r>
            <a:endParaRPr lang="sv-SE" sz="1200" b="0" kern="120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B5BB313B-E867-409A-B297-11B7A91DCD2E}" type="slidenum">
              <a:rPr lang="sv-SE" smtClean="0"/>
              <a:t>46</a:t>
            </a:fld>
            <a:endParaRPr lang="sv-SE"/>
          </a:p>
        </p:txBody>
      </p:sp>
    </p:spTree>
    <p:extLst>
      <p:ext uri="{BB962C8B-B14F-4D97-AF65-F5344CB8AC3E}">
        <p14:creationId xmlns:p14="http://schemas.microsoft.com/office/powerpoint/2010/main" val="15724508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Hjälpikoner fungerar dåligt. Nästan ingen klickar på dem trots att det kör ihop sig.</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Användarna gillar inte att chansa.</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47</a:t>
            </a:fld>
            <a:endParaRPr lang="sv-SE"/>
          </a:p>
        </p:txBody>
      </p:sp>
    </p:spTree>
    <p:extLst>
      <p:ext uri="{BB962C8B-B14F-4D97-AF65-F5344CB8AC3E}">
        <p14:creationId xmlns:p14="http://schemas.microsoft.com/office/powerpoint/2010/main" val="15724508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smtClean="0">
                <a:solidFill>
                  <a:schemeClr val="tx1"/>
                </a:solidFill>
                <a:latin typeface="+mn-lt"/>
                <a:ea typeface="+mn-ea"/>
                <a:cs typeface="+mn-cs"/>
              </a:rPr>
              <a:t>Det fungerar också dåligt att placera hjälprutor till höger. Nästan ingen tittar där utan fokus ligger på formulärsobjekten.</a:t>
            </a:r>
          </a:p>
          <a:p>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48</a:t>
            </a:fld>
            <a:endParaRPr lang="sv-SE"/>
          </a:p>
        </p:txBody>
      </p:sp>
    </p:spTree>
    <p:extLst>
      <p:ext uri="{BB962C8B-B14F-4D97-AF65-F5344CB8AC3E}">
        <p14:creationId xmlns:p14="http://schemas.microsoft.com/office/powerpoint/2010/main" val="15724508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smtClean="0">
                <a:solidFill>
                  <a:schemeClr val="tx1"/>
                </a:solidFill>
                <a:latin typeface="+mn-lt"/>
                <a:ea typeface="+mn-ea"/>
                <a:cs typeface="+mn-cs"/>
              </a:rPr>
              <a:t>Placera hjälpen i anslutning till inmatningsfältet för att användaren ska upptäcka det.</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Placera hjälptexten </a:t>
            </a:r>
            <a:r>
              <a:rPr lang="sv-SE" sz="1200" b="0" kern="1200" dirty="0" err="1" smtClean="0">
                <a:solidFill>
                  <a:schemeClr val="tx1"/>
                </a:solidFill>
                <a:latin typeface="+mn-lt"/>
                <a:ea typeface="+mn-ea"/>
                <a:cs typeface="+mn-cs"/>
              </a:rPr>
              <a:t>inline</a:t>
            </a:r>
            <a:r>
              <a:rPr lang="sv-SE" sz="1200" b="0" kern="1200" dirty="0" smtClean="0">
                <a:solidFill>
                  <a:schemeClr val="tx1"/>
                </a:solidFill>
                <a:latin typeface="+mn-lt"/>
                <a:ea typeface="+mn-ea"/>
                <a:cs typeface="+mn-cs"/>
              </a:rPr>
              <a:t> direkt i formuläret. Visa hjälpen när användaren har fokus på formulärsobjektet.</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Täckande lager är en dålig ide, funkar inte med pekskärm eller tangentbord. Också svårt att få till tekniskt.</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Kan vara relevant att tala om varför användaren ska fylla i vissa uppgifter, till exempel telefon eller email.</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49</a:t>
            </a:fld>
            <a:endParaRPr lang="sv-SE"/>
          </a:p>
        </p:txBody>
      </p:sp>
    </p:spTree>
    <p:extLst>
      <p:ext uri="{BB962C8B-B14F-4D97-AF65-F5344CB8AC3E}">
        <p14:creationId xmlns:p14="http://schemas.microsoft.com/office/powerpoint/2010/main" val="15724508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smtClean="0">
                <a:solidFill>
                  <a:schemeClr val="tx1"/>
                </a:solidFill>
                <a:latin typeface="+mn-lt"/>
                <a:ea typeface="+mn-ea"/>
                <a:cs typeface="+mn-cs"/>
              </a:rPr>
              <a:t>Ha en tydlig namngivning på knappar så att det framgår vad som kommer att hända.</a:t>
            </a:r>
          </a:p>
        </p:txBody>
      </p:sp>
      <p:sp>
        <p:nvSpPr>
          <p:cNvPr id="4" name="Platshållare för bildnummer 3"/>
          <p:cNvSpPr>
            <a:spLocks noGrp="1"/>
          </p:cNvSpPr>
          <p:nvPr>
            <p:ph type="sldNum" sz="quarter" idx="10"/>
          </p:nvPr>
        </p:nvSpPr>
        <p:spPr/>
        <p:txBody>
          <a:bodyPr/>
          <a:lstStyle/>
          <a:p>
            <a:fld id="{B5BB313B-E867-409A-B297-11B7A91DCD2E}" type="slidenum">
              <a:rPr lang="sv-SE" smtClean="0"/>
              <a:t>50</a:t>
            </a:fld>
            <a:endParaRPr lang="sv-SE"/>
          </a:p>
        </p:txBody>
      </p:sp>
    </p:spTree>
    <p:extLst>
      <p:ext uri="{BB962C8B-B14F-4D97-AF65-F5344CB8AC3E}">
        <p14:creationId xmlns:p14="http://schemas.microsoft.com/office/powerpoint/2010/main" val="23786042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smtClean="0">
                <a:solidFill>
                  <a:schemeClr val="tx1"/>
                </a:solidFill>
                <a:latin typeface="+mn-lt"/>
                <a:ea typeface="+mn-ea"/>
                <a:cs typeface="+mn-cs"/>
              </a:rPr>
              <a:t>Undvik knappar som heter OK. Skriv istället ut vad man gör när man klickar på knappen.</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Användarna gillar inte att chansa.</a:t>
            </a:r>
            <a:endParaRPr lang="sv-SE" dirty="0" smtClean="0"/>
          </a:p>
          <a:p>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51</a:t>
            </a:fld>
            <a:endParaRPr lang="sv-SE"/>
          </a:p>
        </p:txBody>
      </p:sp>
    </p:spTree>
    <p:extLst>
      <p:ext uri="{BB962C8B-B14F-4D97-AF65-F5344CB8AC3E}">
        <p14:creationId xmlns:p14="http://schemas.microsoft.com/office/powerpoint/2010/main" val="383417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Registrera</a:t>
            </a:r>
            <a:r>
              <a:rPr lang="sv-SE" baseline="0" dirty="0" smtClean="0"/>
              <a:t> sig</a:t>
            </a:r>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5</a:t>
            </a:fld>
            <a:endParaRPr lang="sv-SE"/>
          </a:p>
        </p:txBody>
      </p:sp>
    </p:spTree>
    <p:extLst>
      <p:ext uri="{BB962C8B-B14F-4D97-AF65-F5344CB8AC3E}">
        <p14:creationId xmlns:p14="http://schemas.microsoft.com/office/powerpoint/2010/main" val="18777213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Ta bort destruktiva knappar</a:t>
            </a:r>
            <a:r>
              <a:rPr lang="sv-SE" baseline="0" dirty="0" smtClean="0"/>
              <a:t> och se till att det framgår tydligt vilken som är den primära knappen. </a:t>
            </a:r>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52</a:t>
            </a:fld>
            <a:endParaRPr lang="sv-SE"/>
          </a:p>
        </p:txBody>
      </p:sp>
    </p:spTree>
    <p:extLst>
      <p:ext uri="{BB962C8B-B14F-4D97-AF65-F5344CB8AC3E}">
        <p14:creationId xmlns:p14="http://schemas.microsoft.com/office/powerpoint/2010/main" val="25199256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Ibland går det bra att ta bort alla sekundära knappar. </a:t>
            </a:r>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53</a:t>
            </a:fld>
            <a:endParaRPr lang="sv-SE"/>
          </a:p>
        </p:txBody>
      </p:sp>
    </p:spTree>
    <p:extLst>
      <p:ext uri="{BB962C8B-B14F-4D97-AF65-F5344CB8AC3E}">
        <p14:creationId xmlns:p14="http://schemas.microsoft.com/office/powerpoint/2010/main" val="28725879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Fyll om möjligt i fält automatiskt.</a:t>
            </a:r>
            <a:r>
              <a:rPr lang="sv-SE" sz="1200" b="0" kern="1200" baseline="0" dirty="0" smtClean="0">
                <a:solidFill>
                  <a:schemeClr val="tx1"/>
                </a:solidFill>
                <a:latin typeface="+mn-lt"/>
                <a:ea typeface="+mn-ea"/>
                <a:cs typeface="+mn-cs"/>
              </a:rPr>
              <a:t> </a:t>
            </a:r>
            <a:r>
              <a:rPr lang="sv-SE" dirty="0" smtClean="0"/>
              <a:t>Hämta om möjligt defaultvärden, men gör det möjligt att ändra dem.</a:t>
            </a:r>
            <a:r>
              <a:rPr lang="sv-SE" baseline="0" dirty="0" smtClean="0"/>
              <a:t> </a:t>
            </a:r>
            <a:r>
              <a:rPr lang="sv-SE" sz="1200" b="0" kern="1200" dirty="0" err="1" smtClean="0">
                <a:solidFill>
                  <a:schemeClr val="tx1"/>
                </a:solidFill>
                <a:latin typeface="+mn-lt"/>
                <a:ea typeface="+mn-ea"/>
                <a:cs typeface="+mn-cs"/>
              </a:rPr>
              <a:t>Förifyllda</a:t>
            </a:r>
            <a:r>
              <a:rPr lang="sv-SE" sz="1200" b="0" kern="1200" dirty="0" smtClean="0">
                <a:solidFill>
                  <a:schemeClr val="tx1"/>
                </a:solidFill>
                <a:latin typeface="+mn-lt"/>
                <a:ea typeface="+mn-ea"/>
                <a:cs typeface="+mn-cs"/>
              </a:rPr>
              <a:t> formulär tar kortare tid att fylla i och ökar konverteringen.</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Fråga inte efter sådant som ni redan vet.</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Användaren har redan gjort massa jobb på andra siter, varför inte utnyttja det?</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Exempelvis genom att hämta uppgifter från någon databas eller be användaren logga in för att utnyttja sina tidigare inmatade uppgifter.</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3 olika sätta att fylla i automatiskt:</a:t>
            </a:r>
          </a:p>
          <a:p>
            <a:pPr marL="171450" indent="-171450">
              <a:buFont typeface="Arial"/>
              <a:buChar char="•"/>
            </a:pPr>
            <a:r>
              <a:rPr lang="sv-SE" sz="1200" b="0" kern="1200" dirty="0" err="1" smtClean="0">
                <a:solidFill>
                  <a:schemeClr val="tx1"/>
                </a:solidFill>
                <a:latin typeface="+mn-lt"/>
                <a:ea typeface="+mn-ea"/>
                <a:cs typeface="+mn-cs"/>
              </a:rPr>
              <a:t>Personaliserad</a:t>
            </a:r>
            <a:r>
              <a:rPr lang="sv-SE" sz="1200" b="0" kern="1200" dirty="0" smtClean="0">
                <a:solidFill>
                  <a:schemeClr val="tx1"/>
                </a:solidFill>
                <a:latin typeface="+mn-lt"/>
                <a:ea typeface="+mn-ea"/>
                <a:cs typeface="+mn-cs"/>
              </a:rPr>
              <a:t> info som är sparad sedan tidigare</a:t>
            </a:r>
          </a:p>
          <a:p>
            <a:pPr marL="171450" indent="-171450">
              <a:buFont typeface="Arial"/>
              <a:buChar char="•"/>
            </a:pPr>
            <a:r>
              <a:rPr lang="sv-SE" sz="1200" b="0" kern="1200" dirty="0" smtClean="0">
                <a:solidFill>
                  <a:schemeClr val="tx1"/>
                </a:solidFill>
                <a:latin typeface="+mn-lt"/>
                <a:ea typeface="+mn-ea"/>
                <a:cs typeface="+mn-cs"/>
              </a:rPr>
              <a:t>Mobilt (om användaren använder mobilen är ett mer sannolikt att de vill ha något direkt)</a:t>
            </a:r>
          </a:p>
          <a:p>
            <a:pPr marL="171450" indent="-171450">
              <a:buFont typeface="Arial"/>
              <a:buChar char="•"/>
            </a:pPr>
            <a:r>
              <a:rPr lang="sv-SE" sz="1200" b="0" kern="1200" dirty="0" smtClean="0">
                <a:solidFill>
                  <a:schemeClr val="tx1"/>
                </a:solidFill>
                <a:latin typeface="+mn-lt"/>
                <a:ea typeface="+mn-ea"/>
                <a:cs typeface="+mn-cs"/>
              </a:rPr>
              <a:t>Vanligaste (analysera statistik för att se vad som är det vanligaste valet i exempelvis rullgardinslistor)</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Onödigt att fråga efter Visa/Mastercard. Numret du fyller i talar redan om det. Om numret börjar på 5 är det Mastercard. Om det börjar på till exempel 42 är det ett Visa.</a:t>
            </a:r>
          </a:p>
          <a:p>
            <a:endParaRPr lang="sv-SE" dirty="0" smtClean="0"/>
          </a:p>
          <a:p>
            <a:r>
              <a:rPr lang="sv-SE" dirty="0" err="1" smtClean="0"/>
              <a:t>Blanketträsket</a:t>
            </a:r>
            <a:r>
              <a:rPr lang="sv-SE" dirty="0" smtClean="0"/>
              <a:t>:</a:t>
            </a:r>
          </a:p>
          <a:p>
            <a:pPr marL="171450" indent="-171450">
              <a:buFont typeface="Arial"/>
              <a:buChar char="•"/>
            </a:pPr>
            <a:r>
              <a:rPr lang="sv-SE" dirty="0" smtClean="0"/>
              <a:t>Utnyttja datorn för det den är bra på!</a:t>
            </a:r>
          </a:p>
          <a:p>
            <a:pPr marL="171450" indent="-171450">
              <a:buFont typeface="Arial"/>
              <a:buChar char="•"/>
            </a:pPr>
            <a:r>
              <a:rPr lang="sv-SE" dirty="0" smtClean="0"/>
              <a:t>Ett formulär är ingen blankett.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sv-SE" dirty="0" smtClean="0"/>
              <a:t>Låt användaren endast fylla i det som verkligen behövs och låt datorn räkna ut resten.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sv-SE" dirty="0" smtClean="0"/>
              <a:t>Formuläret lägger automatiskt in tecken som %.</a:t>
            </a:r>
          </a:p>
          <a:p>
            <a:pPr marL="171450" indent="-171450">
              <a:buFont typeface="Arial"/>
              <a:buChar char="•"/>
            </a:pPr>
            <a:r>
              <a:rPr lang="sv-SE" sz="1200" kern="1200" dirty="0" smtClean="0">
                <a:solidFill>
                  <a:schemeClr val="tx1"/>
                </a:solidFill>
                <a:latin typeface="+mn-lt"/>
                <a:ea typeface="+mn-ea"/>
                <a:cs typeface="+mn-cs"/>
              </a:rPr>
              <a:t>Börja inte alltid med personuppgifter. Folk vill sätta igång med det de vill göra istället.</a:t>
            </a:r>
            <a:r>
              <a:rPr lang="sv-SE" sz="1200" kern="1200" baseline="0" dirty="0" smtClean="0">
                <a:solidFill>
                  <a:schemeClr val="tx1"/>
                </a:solidFill>
                <a:latin typeface="+mn-lt"/>
                <a:ea typeface="+mn-ea"/>
                <a:cs typeface="+mn-cs"/>
              </a:rPr>
              <a:t> </a:t>
            </a:r>
            <a:r>
              <a:rPr lang="sv-SE" sz="1200" kern="1200" dirty="0" smtClean="0">
                <a:solidFill>
                  <a:schemeClr val="tx1"/>
                </a:solidFill>
                <a:latin typeface="+mn-lt"/>
                <a:ea typeface="+mn-ea"/>
                <a:cs typeface="+mn-cs"/>
              </a:rPr>
              <a:t>Den första interaktionen bör inte vara "Vem är du?!” Den första interaktionen bör vara en "</a:t>
            </a:r>
            <a:r>
              <a:rPr lang="sv-SE" sz="1200" kern="1200" dirty="0" err="1" smtClean="0">
                <a:solidFill>
                  <a:schemeClr val="tx1"/>
                </a:solidFill>
                <a:latin typeface="+mn-lt"/>
                <a:ea typeface="+mn-ea"/>
                <a:cs typeface="+mn-cs"/>
              </a:rPr>
              <a:t>instant</a:t>
            </a:r>
            <a:r>
              <a:rPr lang="sv-SE" sz="1200" kern="1200" dirty="0" smtClean="0">
                <a:solidFill>
                  <a:schemeClr val="tx1"/>
                </a:solidFill>
                <a:latin typeface="+mn-lt"/>
                <a:ea typeface="+mn-ea"/>
                <a:cs typeface="+mn-cs"/>
              </a:rPr>
              <a:t> </a:t>
            </a:r>
            <a:r>
              <a:rPr lang="sv-SE" sz="1200" kern="1200" dirty="0" err="1" smtClean="0">
                <a:solidFill>
                  <a:schemeClr val="tx1"/>
                </a:solidFill>
                <a:latin typeface="+mn-lt"/>
                <a:ea typeface="+mn-ea"/>
                <a:cs typeface="+mn-cs"/>
              </a:rPr>
              <a:t>win</a:t>
            </a:r>
            <a:r>
              <a:rPr lang="sv-SE" sz="1200" kern="1200" dirty="0" smtClean="0">
                <a:solidFill>
                  <a:schemeClr val="tx1"/>
                </a:solidFill>
                <a:latin typeface="+mn-lt"/>
                <a:ea typeface="+mn-ea"/>
                <a:cs typeface="+mn-cs"/>
              </a:rPr>
              <a:t>”.</a:t>
            </a:r>
          </a:p>
          <a:p>
            <a:endParaRPr lang="sv-SE" sz="1200" kern="1200" dirty="0" smtClean="0">
              <a:solidFill>
                <a:schemeClr val="tx1"/>
              </a:solidFill>
              <a:latin typeface="+mn-lt"/>
              <a:ea typeface="+mn-ea"/>
              <a:cs typeface="+mn-cs"/>
            </a:endParaRPr>
          </a:p>
          <a:p>
            <a:endParaRPr lang="sv-SE" sz="1200" kern="1200" dirty="0" smtClean="0">
              <a:solidFill>
                <a:schemeClr val="tx1"/>
              </a:solidFill>
              <a:latin typeface="+mn-lt"/>
              <a:ea typeface="+mn-ea"/>
              <a:cs typeface="+mn-cs"/>
            </a:endParaRPr>
          </a:p>
          <a:p>
            <a:endParaRPr lang="sv-S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p:txBody>
      </p:sp>
      <p:sp>
        <p:nvSpPr>
          <p:cNvPr id="4" name="Platshållare för bildnummer 3"/>
          <p:cNvSpPr>
            <a:spLocks noGrp="1"/>
          </p:cNvSpPr>
          <p:nvPr>
            <p:ph type="sldNum" sz="quarter" idx="10"/>
          </p:nvPr>
        </p:nvSpPr>
        <p:spPr/>
        <p:txBody>
          <a:bodyPr/>
          <a:lstStyle/>
          <a:p>
            <a:fld id="{B5BB313B-E867-409A-B297-11B7A91DCD2E}" type="slidenum">
              <a:rPr lang="sv-SE" smtClean="0"/>
              <a:t>54</a:t>
            </a:fld>
            <a:endParaRPr lang="sv-SE"/>
          </a:p>
        </p:txBody>
      </p:sp>
    </p:spTree>
    <p:extLst>
      <p:ext uri="{BB962C8B-B14F-4D97-AF65-F5344CB8AC3E}">
        <p14:creationId xmlns:p14="http://schemas.microsoft.com/office/powerpoint/2010/main" val="23786042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Fyll om möjligt i uppgifter automatiskt (exempelvis folkbokföringsadress efter att användaren angett sitt personnummer).</a:t>
            </a:r>
            <a:r>
              <a:rPr lang="sv-SE" sz="1200" kern="1200" baseline="0" dirty="0" smtClean="0">
                <a:solidFill>
                  <a:schemeClr val="tx1"/>
                </a:solidFill>
                <a:effectLst/>
                <a:latin typeface="+mn-lt"/>
                <a:ea typeface="+mn-ea"/>
                <a:cs typeface="+mn-cs"/>
              </a:rPr>
              <a:t> Bör dock vara f</a:t>
            </a:r>
            <a:r>
              <a:rPr lang="sv-SE" dirty="0" smtClean="0"/>
              <a:t>rivilligt att hämta uppgifter.</a:t>
            </a:r>
          </a:p>
        </p:txBody>
      </p:sp>
      <p:sp>
        <p:nvSpPr>
          <p:cNvPr id="4" name="Platshållare för bildnummer 3"/>
          <p:cNvSpPr>
            <a:spLocks noGrp="1"/>
          </p:cNvSpPr>
          <p:nvPr>
            <p:ph type="sldNum" sz="quarter" idx="10"/>
          </p:nvPr>
        </p:nvSpPr>
        <p:spPr/>
        <p:txBody>
          <a:bodyPr/>
          <a:lstStyle/>
          <a:p>
            <a:fld id="{B5BB313B-E867-409A-B297-11B7A91DCD2E}" type="slidenum">
              <a:rPr lang="sv-SE" smtClean="0"/>
              <a:t>55</a:t>
            </a:fld>
            <a:endParaRPr lang="sv-SE"/>
          </a:p>
        </p:txBody>
      </p:sp>
    </p:spTree>
    <p:extLst>
      <p:ext uri="{BB962C8B-B14F-4D97-AF65-F5344CB8AC3E}">
        <p14:creationId xmlns:p14="http://schemas.microsoft.com/office/powerpoint/2010/main" val="35662977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Om det går, använd </a:t>
            </a:r>
            <a:r>
              <a:rPr lang="sv-SE" dirty="0" err="1" smtClean="0"/>
              <a:t>förifyllda</a:t>
            </a:r>
            <a:r>
              <a:rPr lang="sv-SE" dirty="0" smtClean="0"/>
              <a:t> förslag (speciellt för mobil).</a:t>
            </a:r>
            <a:endParaRPr lang="sv-S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Efter att användaren fyllt i sitt postnummer vet ni antagligen postort och land.</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Använd användarens </a:t>
            </a:r>
            <a:r>
              <a:rPr lang="sv-SE" sz="1200" b="0" kern="1200" dirty="0" err="1" smtClean="0">
                <a:solidFill>
                  <a:schemeClr val="tx1"/>
                </a:solidFill>
                <a:latin typeface="+mn-lt"/>
                <a:ea typeface="+mn-ea"/>
                <a:cs typeface="+mn-cs"/>
              </a:rPr>
              <a:t>ip</a:t>
            </a:r>
            <a:r>
              <a:rPr lang="sv-SE" sz="1200" b="0" kern="1200" dirty="0" smtClean="0">
                <a:solidFill>
                  <a:schemeClr val="tx1"/>
                </a:solidFill>
                <a:latin typeface="+mn-lt"/>
                <a:ea typeface="+mn-ea"/>
                <a:cs typeface="+mn-cs"/>
              </a:rPr>
              <a:t> eller </a:t>
            </a:r>
            <a:r>
              <a:rPr lang="sv-SE" sz="1200" b="0" kern="1200" dirty="0" err="1" smtClean="0">
                <a:solidFill>
                  <a:schemeClr val="tx1"/>
                </a:solidFill>
                <a:latin typeface="+mn-lt"/>
                <a:ea typeface="+mn-ea"/>
                <a:cs typeface="+mn-cs"/>
              </a:rPr>
              <a:t>gps</a:t>
            </a:r>
            <a:r>
              <a:rPr lang="sv-SE" sz="1200" b="0" kern="1200" dirty="0" smtClean="0">
                <a:solidFill>
                  <a:schemeClr val="tx1"/>
                </a:solidFill>
                <a:latin typeface="+mn-lt"/>
                <a:ea typeface="+mn-ea"/>
                <a:cs typeface="+mn-cs"/>
              </a:rPr>
              <a:t> för att fylla i land automatiskt.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Om majoriteten fyller i formuläret i Sverige, låt det vara default.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Ibland ser man ”Genom att klicka på knappen accepterar jag avtalen”. Problemet med det här är att alla inte ser den här texten. Genom att ha en tydlig layout</a:t>
            </a:r>
            <a:r>
              <a:rPr lang="sv-SE" sz="1200" b="0" kern="1200" baseline="0" dirty="0" smtClean="0">
                <a:solidFill>
                  <a:schemeClr val="tx1"/>
                </a:solidFill>
                <a:latin typeface="+mn-lt"/>
                <a:ea typeface="+mn-ea"/>
                <a:cs typeface="+mn-cs"/>
              </a:rPr>
              <a:t> på formuläret kan det dock vara ett alternativ för att förbättra formuläret.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Auto-</a:t>
            </a:r>
            <a:r>
              <a:rPr lang="sv-SE" sz="1200" b="0" kern="1200" dirty="0" err="1" smtClean="0">
                <a:solidFill>
                  <a:schemeClr val="tx1"/>
                </a:solidFill>
                <a:latin typeface="+mn-lt"/>
                <a:ea typeface="+mn-ea"/>
                <a:cs typeface="+mn-cs"/>
              </a:rPr>
              <a:t>complete</a:t>
            </a:r>
            <a:r>
              <a:rPr lang="sv-SE" sz="1200" b="0" kern="1200" dirty="0" smtClean="0">
                <a:solidFill>
                  <a:schemeClr val="tx1"/>
                </a:solidFill>
                <a:latin typeface="+mn-lt"/>
                <a:ea typeface="+mn-ea"/>
                <a:cs typeface="+mn-cs"/>
              </a:rPr>
              <a:t> kan också vara </a:t>
            </a:r>
            <a:r>
              <a:rPr lang="sv-SE" sz="1200" b="0" kern="1200" dirty="0" err="1" smtClean="0">
                <a:solidFill>
                  <a:schemeClr val="tx1"/>
                </a:solidFill>
                <a:latin typeface="+mn-lt"/>
                <a:ea typeface="+mn-ea"/>
                <a:cs typeface="+mn-cs"/>
              </a:rPr>
              <a:t>användadbart</a:t>
            </a:r>
            <a:r>
              <a:rPr lang="sv-SE" sz="1200" b="0" kern="1200" baseline="0" dirty="0" smtClean="0">
                <a:solidFill>
                  <a:schemeClr val="tx1"/>
                </a:solidFill>
                <a:latin typeface="+mn-lt"/>
                <a:ea typeface="+mn-ea"/>
                <a:cs typeface="+mn-cs"/>
              </a:rPr>
              <a:t> i vissa inmatningsfält.</a:t>
            </a:r>
            <a:endParaRPr lang="sv-S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B5BB313B-E867-409A-B297-11B7A91DCD2E}" type="slidenum">
              <a:rPr lang="sv-SE" smtClean="0"/>
              <a:t>56</a:t>
            </a:fld>
            <a:endParaRPr lang="sv-SE"/>
          </a:p>
        </p:txBody>
      </p:sp>
    </p:spTree>
    <p:extLst>
      <p:ext uri="{BB962C8B-B14F-4D97-AF65-F5344CB8AC3E}">
        <p14:creationId xmlns:p14="http://schemas.microsoft.com/office/powerpoint/2010/main" val="19328433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Formuläret måste valideras innan det skickas iväg.</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Validera enskilda fält eller hela formuläret när det passar.</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Se till att felmeddelandena är tydliga och att det är enkelt att rätta till felen</a:t>
            </a:r>
          </a:p>
          <a:p>
            <a:endParaRPr lang="sv-SE" dirty="0" smtClean="0"/>
          </a:p>
          <a:p>
            <a:r>
              <a:rPr lang="sv-SE" dirty="0" smtClean="0"/>
              <a:t>När det har uppstått ett fel är det det allra viktigaste på den sidan – låt oss hantera det så.</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Visa fel på minst 2 sätt. </a:t>
            </a:r>
            <a:r>
              <a:rPr lang="sv-SE" sz="1200" kern="1200" dirty="0" err="1" smtClean="0">
                <a:solidFill>
                  <a:schemeClr val="tx1"/>
                </a:solidFill>
                <a:latin typeface="+mn-lt"/>
                <a:ea typeface="+mn-ea"/>
                <a:cs typeface="+mn-cs"/>
              </a:rPr>
              <a:t>Färg+något</a:t>
            </a:r>
            <a:r>
              <a:rPr lang="sv-SE" sz="1200" kern="1200" dirty="0" smtClean="0">
                <a:solidFill>
                  <a:schemeClr val="tx1"/>
                </a:solidFill>
                <a:latin typeface="+mn-lt"/>
                <a:ea typeface="+mn-ea"/>
                <a:cs typeface="+mn-cs"/>
              </a:rPr>
              <a:t> strukturellt.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r>
              <a:rPr lang="sv-SE" sz="1200" b="0" kern="1200" dirty="0" smtClean="0">
                <a:solidFill>
                  <a:schemeClr val="tx1"/>
                </a:solidFill>
                <a:effectLst/>
                <a:latin typeface="+mn-lt"/>
                <a:ea typeface="+mn-ea"/>
                <a:cs typeface="+mn-cs"/>
              </a:rPr>
              <a:t>Om fel uppstår ska korrekt ifyllda uppgifter såklart finnas kvar.</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Inaktivera inte den primära knappen. Om du har fastnat finns det ingen möjlighet att få hjälp.</a:t>
            </a:r>
          </a:p>
          <a:p>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p:txBody>
      </p:sp>
      <p:sp>
        <p:nvSpPr>
          <p:cNvPr id="4" name="Platshållare för bildnummer 3"/>
          <p:cNvSpPr>
            <a:spLocks noGrp="1"/>
          </p:cNvSpPr>
          <p:nvPr>
            <p:ph type="sldNum" sz="quarter" idx="10"/>
          </p:nvPr>
        </p:nvSpPr>
        <p:spPr/>
        <p:txBody>
          <a:bodyPr/>
          <a:lstStyle/>
          <a:p>
            <a:fld id="{B5BB313B-E867-409A-B297-11B7A91DCD2E}" type="slidenum">
              <a:rPr lang="sv-SE" smtClean="0"/>
              <a:t>57</a:t>
            </a:fld>
            <a:endParaRPr lang="sv-SE"/>
          </a:p>
        </p:txBody>
      </p:sp>
    </p:spTree>
    <p:extLst>
      <p:ext uri="{BB962C8B-B14F-4D97-AF65-F5344CB8AC3E}">
        <p14:creationId xmlns:p14="http://schemas.microsoft.com/office/powerpoint/2010/main" val="23786042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58</a:t>
            </a:fld>
            <a:endParaRPr lang="sv-SE"/>
          </a:p>
        </p:txBody>
      </p:sp>
    </p:spTree>
    <p:extLst>
      <p:ext uri="{BB962C8B-B14F-4D97-AF65-F5344CB8AC3E}">
        <p14:creationId xmlns:p14="http://schemas.microsoft.com/office/powerpoint/2010/main" val="32885812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5BB313B-E867-409A-B297-11B7A91DCD2E}" type="slidenum">
              <a:rPr lang="sv-SE" smtClean="0"/>
              <a:t>59</a:t>
            </a:fld>
            <a:endParaRPr lang="sv-SE"/>
          </a:p>
        </p:txBody>
      </p:sp>
    </p:spTree>
    <p:extLst>
      <p:ext uri="{BB962C8B-B14F-4D97-AF65-F5344CB8AC3E}">
        <p14:creationId xmlns:p14="http://schemas.microsoft.com/office/powerpoint/2010/main" val="12601174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smtClean="0">
                <a:solidFill>
                  <a:schemeClr val="tx1"/>
                </a:solidFill>
                <a:latin typeface="+mn-lt"/>
                <a:ea typeface="+mn-ea"/>
                <a:cs typeface="+mn-cs"/>
              </a:rPr>
              <a:t>Ett annat sätt att ge feedback är att förse varje formulärsobjekt med en grön bock när det är ifyllt korrekt</a:t>
            </a:r>
            <a:r>
              <a:rPr lang="sv-SE" sz="1200" b="0" kern="1200" baseline="0" dirty="0" smtClean="0">
                <a:solidFill>
                  <a:schemeClr val="tx1"/>
                </a:solidFill>
                <a:latin typeface="+mn-lt"/>
                <a:ea typeface="+mn-ea"/>
                <a:cs typeface="+mn-cs"/>
              </a:rPr>
              <a:t> e</a:t>
            </a:r>
            <a:r>
              <a:rPr lang="sv-SE" sz="1200" b="0" kern="1200" dirty="0" smtClean="0">
                <a:solidFill>
                  <a:schemeClr val="tx1"/>
                </a:solidFill>
                <a:latin typeface="+mn-lt"/>
                <a:ea typeface="+mn-ea"/>
                <a:cs typeface="+mn-cs"/>
              </a:rPr>
              <a:t>ller en varning om det är fel,</a:t>
            </a:r>
            <a:r>
              <a:rPr lang="sv-SE" sz="1200" b="0" kern="1200" baseline="0" dirty="0" smtClean="0">
                <a:solidFill>
                  <a:schemeClr val="tx1"/>
                </a:solidFill>
                <a:latin typeface="+mn-lt"/>
                <a:ea typeface="+mn-ea"/>
                <a:cs typeface="+mn-cs"/>
              </a:rPr>
              <a:t> så kalla </a:t>
            </a:r>
            <a:r>
              <a:rPr lang="sv-SE" sz="1200" b="0" kern="1200" baseline="0" dirty="0" err="1" smtClean="0">
                <a:solidFill>
                  <a:schemeClr val="tx1"/>
                </a:solidFill>
                <a:latin typeface="+mn-lt"/>
                <a:ea typeface="+mn-ea"/>
                <a:cs typeface="+mn-cs"/>
              </a:rPr>
              <a:t>inline</a:t>
            </a:r>
            <a:r>
              <a:rPr lang="sv-SE" sz="1200" b="0" kern="1200" baseline="0" dirty="0" smtClean="0">
                <a:solidFill>
                  <a:schemeClr val="tx1"/>
                </a:solidFill>
                <a:latin typeface="+mn-lt"/>
                <a:ea typeface="+mn-ea"/>
                <a:cs typeface="+mn-cs"/>
              </a:rPr>
              <a:t> </a:t>
            </a:r>
            <a:r>
              <a:rPr lang="sv-SE" sz="1200" b="0" kern="1200" baseline="0" dirty="0" err="1" smtClean="0">
                <a:solidFill>
                  <a:schemeClr val="tx1"/>
                </a:solidFill>
                <a:latin typeface="+mn-lt"/>
                <a:ea typeface="+mn-ea"/>
                <a:cs typeface="+mn-cs"/>
              </a:rPr>
              <a:t>validation</a:t>
            </a:r>
            <a:r>
              <a:rPr lang="sv-SE" sz="1200" b="0" kern="1200" baseline="0" dirty="0" smtClean="0">
                <a:solidFill>
                  <a:schemeClr val="tx1"/>
                </a:solidFill>
                <a:latin typeface="+mn-lt"/>
                <a:ea typeface="+mn-ea"/>
                <a:cs typeface="+mn-cs"/>
              </a:rPr>
              <a:t>. </a:t>
            </a:r>
            <a:endParaRPr lang="sv-S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Minimerar tiden det tar att fylla i ett formulär. Minimerar antalet fel.</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För att det här ska fungera bra gäller det verkligen att hålla tungan rätt i mun.</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Varningen får dock inte dyka upp innan användaren lämnar inmatningsfältet.</a:t>
            </a:r>
          </a:p>
          <a:p>
            <a:endParaRPr lang="sv-SE" sz="1200" b="0" kern="1200" dirty="0" smtClean="0">
              <a:solidFill>
                <a:schemeClr val="tx1"/>
              </a:solidFill>
              <a:latin typeface="+mn-lt"/>
              <a:ea typeface="+mn-ea"/>
              <a:cs typeface="+mn-cs"/>
            </a:endParaRPr>
          </a:p>
          <a:p>
            <a:r>
              <a:rPr lang="sv-SE" sz="1200" b="0" kern="1200" dirty="0" err="1" smtClean="0">
                <a:solidFill>
                  <a:schemeClr val="tx1"/>
                </a:solidFill>
                <a:latin typeface="+mn-lt"/>
                <a:ea typeface="+mn-ea"/>
                <a:cs typeface="+mn-cs"/>
              </a:rPr>
              <a:t>Inline</a:t>
            </a:r>
            <a:r>
              <a:rPr lang="sv-SE" sz="1200" b="0" kern="1200" dirty="0" smtClean="0">
                <a:solidFill>
                  <a:schemeClr val="tx1"/>
                </a:solidFill>
                <a:latin typeface="+mn-lt"/>
                <a:ea typeface="+mn-ea"/>
                <a:cs typeface="+mn-cs"/>
              </a:rPr>
              <a:t> </a:t>
            </a:r>
            <a:r>
              <a:rPr lang="sv-SE" sz="1200" b="0" kern="1200" dirty="0" err="1" smtClean="0">
                <a:solidFill>
                  <a:schemeClr val="tx1"/>
                </a:solidFill>
                <a:latin typeface="+mn-lt"/>
                <a:ea typeface="+mn-ea"/>
                <a:cs typeface="+mn-cs"/>
              </a:rPr>
              <a:t>validation</a:t>
            </a:r>
            <a:r>
              <a:rPr lang="sv-SE" sz="1200" b="0" kern="1200" dirty="0" smtClean="0">
                <a:solidFill>
                  <a:schemeClr val="tx1"/>
                </a:solidFill>
                <a:latin typeface="+mn-lt"/>
                <a:ea typeface="+mn-ea"/>
                <a:cs typeface="+mn-cs"/>
              </a:rPr>
              <a:t> är inte optimalt för när användaren ska till exempel fylla i sitt namn. Det fungerar dock mycket bra när man exempelvis ska välja ett lösenord.</a:t>
            </a:r>
          </a:p>
          <a:p>
            <a:endParaRPr lang="sv-SE" sz="1200" b="0" kern="1200" dirty="0" smtClean="0">
              <a:solidFill>
                <a:schemeClr val="tx1"/>
              </a:solidFill>
              <a:latin typeface="+mn-lt"/>
              <a:ea typeface="+mn-ea"/>
              <a:cs typeface="+mn-cs"/>
            </a:endParaRPr>
          </a:p>
          <a:p>
            <a:r>
              <a:rPr lang="sv-SE" sz="1200" b="0" kern="1200" dirty="0" err="1" smtClean="0">
                <a:solidFill>
                  <a:schemeClr val="tx1"/>
                </a:solidFill>
                <a:latin typeface="+mn-lt"/>
                <a:ea typeface="+mn-ea"/>
                <a:cs typeface="+mn-cs"/>
              </a:rPr>
              <a:t>Inline</a:t>
            </a:r>
            <a:r>
              <a:rPr lang="sv-SE" sz="1200" b="0" kern="1200" dirty="0" smtClean="0">
                <a:solidFill>
                  <a:schemeClr val="tx1"/>
                </a:solidFill>
                <a:latin typeface="+mn-lt"/>
                <a:ea typeface="+mn-ea"/>
                <a:cs typeface="+mn-cs"/>
              </a:rPr>
              <a:t> </a:t>
            </a:r>
            <a:r>
              <a:rPr lang="sv-SE" sz="1200" b="0" kern="1200" dirty="0" err="1" smtClean="0">
                <a:solidFill>
                  <a:schemeClr val="tx1"/>
                </a:solidFill>
                <a:latin typeface="+mn-lt"/>
                <a:ea typeface="+mn-ea"/>
                <a:cs typeface="+mn-cs"/>
              </a:rPr>
              <a:t>validation</a:t>
            </a:r>
            <a:r>
              <a:rPr lang="sv-SE" sz="1200" b="0" kern="1200" dirty="0" smtClean="0">
                <a:solidFill>
                  <a:schemeClr val="tx1"/>
                </a:solidFill>
                <a:latin typeface="+mn-lt"/>
                <a:ea typeface="+mn-ea"/>
                <a:cs typeface="+mn-cs"/>
              </a:rPr>
              <a:t> kan också användas för att ge användaren feedback.</a:t>
            </a:r>
            <a:endParaRPr lang="sv-SE" dirty="0" smtClean="0"/>
          </a:p>
        </p:txBody>
      </p:sp>
      <p:sp>
        <p:nvSpPr>
          <p:cNvPr id="4" name="Platshållare för bildnummer 3"/>
          <p:cNvSpPr>
            <a:spLocks noGrp="1"/>
          </p:cNvSpPr>
          <p:nvPr>
            <p:ph type="sldNum" sz="quarter" idx="10"/>
          </p:nvPr>
        </p:nvSpPr>
        <p:spPr/>
        <p:txBody>
          <a:bodyPr/>
          <a:lstStyle/>
          <a:p>
            <a:fld id="{B5BB313B-E867-409A-B297-11B7A91DCD2E}" type="slidenum">
              <a:rPr lang="sv-SE" smtClean="0"/>
              <a:t>60</a:t>
            </a:fld>
            <a:endParaRPr lang="sv-SE"/>
          </a:p>
        </p:txBody>
      </p:sp>
    </p:spTree>
    <p:extLst>
      <p:ext uri="{BB962C8B-B14F-4D97-AF65-F5344CB8AC3E}">
        <p14:creationId xmlns:p14="http://schemas.microsoft.com/office/powerpoint/2010/main" val="41763788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Många</a:t>
            </a:r>
            <a:r>
              <a:rPr lang="sv-SE" baseline="0" dirty="0" smtClean="0"/>
              <a:t> användare är noga med att granska uppgifterna innan de skickar in formuläret. De måste dock presenteras på en granskningssida.</a:t>
            </a:r>
          </a:p>
          <a:p>
            <a:endParaRPr lang="sv-SE" baseline="0" dirty="0" smtClean="0"/>
          </a:p>
          <a:p>
            <a:r>
              <a:rPr lang="sv-SE" sz="1200" b="0" kern="1200" dirty="0" smtClean="0">
                <a:solidFill>
                  <a:schemeClr val="tx1"/>
                </a:solidFill>
                <a:effectLst/>
                <a:latin typeface="+mn-lt"/>
                <a:ea typeface="+mn-ea"/>
                <a:cs typeface="+mn-cs"/>
              </a:rPr>
              <a:t>Viktiga formulär ger användarna möjlighet att läsa en sammanställning av informationen som ska skickas innan de bekräftar och skickar formuläret.</a:t>
            </a:r>
            <a:endParaRPr lang="sv-SE" sz="1200" b="1"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B5BB313B-E867-409A-B297-11B7A91DCD2E}" type="slidenum">
              <a:rPr lang="sv-SE" smtClean="0"/>
              <a:t>61</a:t>
            </a:fld>
            <a:endParaRPr lang="sv-SE"/>
          </a:p>
        </p:txBody>
      </p:sp>
    </p:spTree>
    <p:extLst>
      <p:ext uri="{BB962C8B-B14F-4D97-AF65-F5344CB8AC3E}">
        <p14:creationId xmlns:p14="http://schemas.microsoft.com/office/powerpoint/2010/main" val="237860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Handla</a:t>
            </a:r>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6</a:t>
            </a:fld>
            <a:endParaRPr lang="sv-SE"/>
          </a:p>
        </p:txBody>
      </p:sp>
    </p:spTree>
    <p:extLst>
      <p:ext uri="{BB962C8B-B14F-4D97-AF65-F5344CB8AC3E}">
        <p14:creationId xmlns:p14="http://schemas.microsoft.com/office/powerpoint/2010/main" val="22536966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a:t>
            </a:r>
            <a:r>
              <a:rPr lang="sv-SE" baseline="0" dirty="0" smtClean="0"/>
              <a:t> är användarna färdiga och slappnar av mer. Många är noga med att kontrollera sina uppgifter i lugn och ro.</a:t>
            </a:r>
          </a:p>
          <a:p>
            <a:endParaRPr lang="sv-SE" baseline="0" dirty="0" smtClean="0"/>
          </a:p>
          <a:p>
            <a:r>
              <a:rPr lang="sv-SE" baseline="0" dirty="0" smtClean="0"/>
              <a:t>I det här fallet behövs den antagligen ingen granskningssida, men för till exempel formulär som innebär köp eller viktiga godkännanden är det desto viktigare. </a:t>
            </a:r>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62</a:t>
            </a:fld>
            <a:endParaRPr lang="sv-SE"/>
          </a:p>
        </p:txBody>
      </p:sp>
    </p:spTree>
    <p:extLst>
      <p:ext uri="{BB962C8B-B14F-4D97-AF65-F5344CB8AC3E}">
        <p14:creationId xmlns:p14="http://schemas.microsoft.com/office/powerpoint/2010/main" val="24067354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smtClean="0">
                <a:solidFill>
                  <a:schemeClr val="tx1"/>
                </a:solidFill>
                <a:latin typeface="+mn-lt"/>
                <a:ea typeface="+mn-ea"/>
                <a:cs typeface="+mn-cs"/>
              </a:rPr>
              <a:t>Glöm inte bort bekräftelsesidan.</a:t>
            </a:r>
            <a:r>
              <a:rPr lang="sv-SE" sz="1200" b="0" kern="1200" baseline="0" dirty="0" smtClean="0">
                <a:solidFill>
                  <a:schemeClr val="tx1"/>
                </a:solidFill>
                <a:latin typeface="+mn-lt"/>
                <a:ea typeface="+mn-ea"/>
                <a:cs typeface="+mn-cs"/>
              </a:rPr>
              <a:t> </a:t>
            </a:r>
            <a:r>
              <a:rPr lang="sv-SE" sz="1200" b="0" kern="1200" dirty="0" smtClean="0">
                <a:solidFill>
                  <a:schemeClr val="tx1"/>
                </a:solidFill>
                <a:latin typeface="+mn-lt"/>
                <a:ea typeface="+mn-ea"/>
                <a:cs typeface="+mn-cs"/>
              </a:rPr>
              <a:t>Den är mycket viktig för användaren och ska tala om att allt har gått bra och vad som kommer att hända härnäst.</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Tala om att formuläret skickats in korrekt.</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Tala till exempel om om användaren kommer att få en bekräftelse på epost eller om de måste skriva ut sidan.</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Bekräftelsen kan visas direkt i formuläret eller på en specifik sida.</a:t>
            </a:r>
          </a:p>
          <a:p>
            <a:endParaRPr lang="sv-SE" sz="1200" b="0" kern="1200" dirty="0" smtClean="0">
              <a:solidFill>
                <a:schemeClr val="tx1"/>
              </a:solidFill>
              <a:latin typeface="+mn-lt"/>
              <a:ea typeface="+mn-ea"/>
              <a:cs typeface="+mn-cs"/>
            </a:endParaRPr>
          </a:p>
          <a:p>
            <a:r>
              <a:rPr lang="sv-SE" sz="1200" b="0" kern="1200" dirty="0" smtClean="0">
                <a:solidFill>
                  <a:schemeClr val="tx1"/>
                </a:solidFill>
                <a:latin typeface="+mn-lt"/>
                <a:ea typeface="+mn-ea"/>
                <a:cs typeface="+mn-cs"/>
              </a:rPr>
              <a:t>Tillval som ”</a:t>
            </a:r>
            <a:r>
              <a:rPr lang="sv-SE" sz="1200" b="0" kern="1200" dirty="0" err="1" smtClean="0">
                <a:solidFill>
                  <a:schemeClr val="tx1"/>
                </a:solidFill>
                <a:latin typeface="+mn-lt"/>
                <a:ea typeface="+mn-ea"/>
                <a:cs typeface="+mn-cs"/>
              </a:rPr>
              <a:t>Prenumerara</a:t>
            </a:r>
            <a:r>
              <a:rPr lang="sv-SE" sz="1200" b="0" kern="1200" dirty="0" smtClean="0">
                <a:solidFill>
                  <a:schemeClr val="tx1"/>
                </a:solidFill>
                <a:latin typeface="+mn-lt"/>
                <a:ea typeface="+mn-ea"/>
                <a:cs typeface="+mn-cs"/>
              </a:rPr>
              <a:t> på nyhetsbrev” kan placeras på den här sidan.</a:t>
            </a:r>
            <a:endParaRPr lang="sv-SE" dirty="0" smtClean="0"/>
          </a:p>
        </p:txBody>
      </p:sp>
      <p:sp>
        <p:nvSpPr>
          <p:cNvPr id="4" name="Platshållare för bildnummer 3"/>
          <p:cNvSpPr>
            <a:spLocks noGrp="1"/>
          </p:cNvSpPr>
          <p:nvPr>
            <p:ph type="sldNum" sz="quarter" idx="10"/>
          </p:nvPr>
        </p:nvSpPr>
        <p:spPr/>
        <p:txBody>
          <a:bodyPr/>
          <a:lstStyle/>
          <a:p>
            <a:fld id="{B5BB313B-E867-409A-B297-11B7A91DCD2E}" type="slidenum">
              <a:rPr lang="sv-SE" smtClean="0"/>
              <a:t>63</a:t>
            </a:fld>
            <a:endParaRPr lang="sv-SE"/>
          </a:p>
        </p:txBody>
      </p:sp>
    </p:spTree>
    <p:extLst>
      <p:ext uri="{BB962C8B-B14F-4D97-AF65-F5344CB8AC3E}">
        <p14:creationId xmlns:p14="http://schemas.microsoft.com/office/powerpoint/2010/main" val="23786042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Ibland behövs det ingen granskningssida, då räcker det med en bekräftelse. Det</a:t>
            </a:r>
            <a:r>
              <a:rPr lang="sv-SE" baseline="0" dirty="0" smtClean="0"/>
              <a:t> måste dock alltid finnas en bekräftelse.</a:t>
            </a:r>
          </a:p>
          <a:p>
            <a:endParaRPr lang="sv-SE" baseline="0" dirty="0" smtClean="0"/>
          </a:p>
          <a:p>
            <a:r>
              <a:rPr lang="sv-SE" baseline="0" dirty="0" smtClean="0"/>
              <a:t>Nu är användaren klar med det de ville göra. Nu kan de börja tänka på annat. Här kan det till exempel vara aktuellt att gå med i nyhetsbrevet. Det kan också vara aktuellt med en länk till det senaste nyhetsbrevet.</a:t>
            </a:r>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64</a:t>
            </a:fld>
            <a:endParaRPr lang="sv-SE"/>
          </a:p>
        </p:txBody>
      </p:sp>
    </p:spTree>
    <p:extLst>
      <p:ext uri="{BB962C8B-B14F-4D97-AF65-F5344CB8AC3E}">
        <p14:creationId xmlns:p14="http://schemas.microsoft.com/office/powerpoint/2010/main" val="23853729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5BB313B-E867-409A-B297-11B7A91DCD2E}" type="slidenum">
              <a:rPr lang="sv-SE" smtClean="0"/>
              <a:t>65</a:t>
            </a:fld>
            <a:endParaRPr lang="sv-SE"/>
          </a:p>
        </p:txBody>
      </p:sp>
    </p:spTree>
    <p:extLst>
      <p:ext uri="{BB962C8B-B14F-4D97-AF65-F5344CB8AC3E}">
        <p14:creationId xmlns:p14="http://schemas.microsoft.com/office/powerpoint/2010/main" val="31972186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Exempel på hur</a:t>
            </a:r>
            <a:r>
              <a:rPr lang="sv-SE" baseline="0" dirty="0" smtClean="0"/>
              <a:t> ett formulär kan se ut. </a:t>
            </a:r>
            <a:r>
              <a:rPr lang="sv-SE" dirty="0" smtClean="0"/>
              <a:t>Hämtat inspiration från verkliga formulär. Många kan nog känna</a:t>
            </a:r>
            <a:r>
              <a:rPr lang="sv-SE" baseline="0" dirty="0" smtClean="0"/>
              <a:t> igen sig.</a:t>
            </a:r>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66</a:t>
            </a:fld>
            <a:endParaRPr lang="sv-SE"/>
          </a:p>
        </p:txBody>
      </p:sp>
    </p:spTree>
    <p:extLst>
      <p:ext uri="{BB962C8B-B14F-4D97-AF65-F5344CB8AC3E}">
        <p14:creationId xmlns:p14="http://schemas.microsoft.com/office/powerpoint/2010/main" val="31999264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5BB313B-E867-409A-B297-11B7A91DCD2E}" type="slidenum">
              <a:rPr lang="sv-SE" smtClean="0"/>
              <a:t>67</a:t>
            </a:fld>
            <a:endParaRPr lang="sv-SE"/>
          </a:p>
        </p:txBody>
      </p:sp>
    </p:spTree>
    <p:extLst>
      <p:ext uri="{BB962C8B-B14F-4D97-AF65-F5344CB8AC3E}">
        <p14:creationId xmlns:p14="http://schemas.microsoft.com/office/powerpoint/2010/main" val="25200672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68</a:t>
            </a:fld>
            <a:endParaRPr lang="sv-SE"/>
          </a:p>
        </p:txBody>
      </p:sp>
    </p:spTree>
    <p:extLst>
      <p:ext uri="{BB962C8B-B14F-4D97-AF65-F5344CB8AC3E}">
        <p14:creationId xmlns:p14="http://schemas.microsoft.com/office/powerpoint/2010/main" val="28932147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69</a:t>
            </a:fld>
            <a:endParaRPr lang="sv-SE"/>
          </a:p>
        </p:txBody>
      </p:sp>
    </p:spTree>
    <p:extLst>
      <p:ext uri="{BB962C8B-B14F-4D97-AF65-F5344CB8AC3E}">
        <p14:creationId xmlns:p14="http://schemas.microsoft.com/office/powerpoint/2010/main" val="28932147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Måste användaren</a:t>
            </a:r>
            <a:r>
              <a:rPr lang="sv-SE" baseline="0" dirty="0" smtClean="0"/>
              <a:t> verkligen registrera sig på sidan? I vissa fall är det uppenbart, men i andra behövs det inte.</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smtClean="0">
                <a:solidFill>
                  <a:schemeClr val="tx1"/>
                </a:solidFill>
                <a:latin typeface="+mn-lt"/>
                <a:ea typeface="+mn-ea"/>
                <a:cs typeface="+mn-cs"/>
              </a:rPr>
              <a:t>Logga in via någon annan tjänst som användaren redan är inloggad på.</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latin typeface="+mn-lt"/>
                <a:ea typeface="+mn-ea"/>
                <a:cs typeface="+mn-cs"/>
              </a:rPr>
              <a:t>Input med röst, ögon, touch, GPS, bilder,</a:t>
            </a:r>
            <a:r>
              <a:rPr lang="sv-SE" sz="1200" b="0" kern="1200" baseline="0" dirty="0" smtClean="0">
                <a:solidFill>
                  <a:schemeClr val="tx1"/>
                </a:solidFill>
                <a:latin typeface="+mn-lt"/>
                <a:ea typeface="+mn-ea"/>
                <a:cs typeface="+mn-cs"/>
              </a:rPr>
              <a:t> email. </a:t>
            </a:r>
            <a:endParaRPr lang="sv-SE" dirty="0" smtClean="0"/>
          </a:p>
        </p:txBody>
      </p:sp>
      <p:sp>
        <p:nvSpPr>
          <p:cNvPr id="4" name="Platshållare för bildnummer 3"/>
          <p:cNvSpPr>
            <a:spLocks noGrp="1"/>
          </p:cNvSpPr>
          <p:nvPr>
            <p:ph type="sldNum" sz="quarter" idx="10"/>
          </p:nvPr>
        </p:nvSpPr>
        <p:spPr/>
        <p:txBody>
          <a:bodyPr/>
          <a:lstStyle/>
          <a:p>
            <a:fld id="{B5BB313B-E867-409A-B297-11B7A91DCD2E}" type="slidenum">
              <a:rPr lang="sv-SE" smtClean="0"/>
              <a:t>70</a:t>
            </a:fld>
            <a:endParaRPr lang="sv-SE"/>
          </a:p>
        </p:txBody>
      </p:sp>
    </p:spTree>
    <p:extLst>
      <p:ext uri="{BB962C8B-B14F-4D97-AF65-F5344CB8AC3E}">
        <p14:creationId xmlns:p14="http://schemas.microsoft.com/office/powerpoint/2010/main" val="2378604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Publicera något. Annons, bloggpost, publiceringsverktyg.</a:t>
            </a:r>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7</a:t>
            </a:fld>
            <a:endParaRPr lang="sv-SE"/>
          </a:p>
        </p:txBody>
      </p:sp>
    </p:spTree>
    <p:extLst>
      <p:ext uri="{BB962C8B-B14F-4D97-AF65-F5344CB8AC3E}">
        <p14:creationId xmlns:p14="http://schemas.microsoft.com/office/powerpoint/2010/main" val="1242047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E-tjänster. Kanske</a:t>
            </a:r>
            <a:r>
              <a:rPr lang="sv-SE" baseline="0" dirty="0" smtClean="0"/>
              <a:t> de mest komplexa formulären. </a:t>
            </a:r>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8</a:t>
            </a:fld>
            <a:endParaRPr lang="sv-SE"/>
          </a:p>
        </p:txBody>
      </p:sp>
    </p:spTree>
    <p:extLst>
      <p:ext uri="{BB962C8B-B14F-4D97-AF65-F5344CB8AC3E}">
        <p14:creationId xmlns:p14="http://schemas.microsoft.com/office/powerpoint/2010/main" val="1899548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Logga in</a:t>
            </a:r>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9</a:t>
            </a:fld>
            <a:endParaRPr lang="sv-SE"/>
          </a:p>
        </p:txBody>
      </p:sp>
    </p:spTree>
    <p:extLst>
      <p:ext uri="{BB962C8B-B14F-4D97-AF65-F5344CB8AC3E}">
        <p14:creationId xmlns:p14="http://schemas.microsoft.com/office/powerpoint/2010/main" val="1812350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_layout">
    <p:spTree>
      <p:nvGrpSpPr>
        <p:cNvPr id="1" name=""/>
        <p:cNvGrpSpPr/>
        <p:nvPr/>
      </p:nvGrpSpPr>
      <p:grpSpPr>
        <a:xfrm>
          <a:off x="0" y="0"/>
          <a:ext cx="0" cy="0"/>
          <a:chOff x="0" y="0"/>
          <a:chExt cx="0" cy="0"/>
        </a:xfrm>
      </p:grpSpPr>
      <p:sp>
        <p:nvSpPr>
          <p:cNvPr id="2" name="Title 1"/>
          <p:cNvSpPr>
            <a:spLocks noGrp="1"/>
          </p:cNvSpPr>
          <p:nvPr>
            <p:ph type="title"/>
          </p:nvPr>
        </p:nvSpPr>
        <p:spPr>
          <a:xfrm>
            <a:off x="-11262" y="1852717"/>
            <a:ext cx="5375350" cy="1438068"/>
          </a:xfrm>
          <a:prstGeom prst="rect">
            <a:avLst/>
          </a:prstGeom>
          <a:solidFill>
            <a:schemeClr val="tx1"/>
          </a:solidFill>
        </p:spPr>
        <p:txBody>
          <a:bodyPr wrap="square" lIns="468000">
            <a:spAutoFit/>
          </a:bodyPr>
          <a:lstStyle>
            <a:lvl1pPr>
              <a:defRPr sz="4200"/>
            </a:lvl1pPr>
          </a:lstStyle>
          <a:p>
            <a:r>
              <a:rPr lang="en-US" smtClean="0"/>
              <a:t>Klicka här för att ändra format</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dirty="0"/>
          </a:p>
        </p:txBody>
      </p:sp>
      <p:sp>
        <p:nvSpPr>
          <p:cNvPr id="11" name="Text Placeholder 10"/>
          <p:cNvSpPr>
            <a:spLocks noGrp="1"/>
          </p:cNvSpPr>
          <p:nvPr>
            <p:ph type="body" sz="quarter" idx="13"/>
          </p:nvPr>
        </p:nvSpPr>
        <p:spPr>
          <a:xfrm>
            <a:off x="467544" y="3507854"/>
            <a:ext cx="4536504" cy="812530"/>
          </a:xfrm>
          <a:prstGeom prst="rect">
            <a:avLst/>
          </a:prstGeom>
        </p:spPr>
        <p:txBody>
          <a:bodyPr/>
          <a:lstStyle>
            <a:lvl1pPr marL="0" indent="0">
              <a:buFont typeface="Arial" panose="020B0604020202020204" pitchFamily="34" charset="0"/>
              <a:buNone/>
              <a:defRPr lang="en-US" sz="2400" kern="1200" smtClean="0">
                <a:solidFill>
                  <a:schemeClr val="tx1"/>
                </a:solidFill>
                <a:latin typeface="Century Gothic" panose="020B0502020202020204" pitchFamily="34" charset="0"/>
                <a:ea typeface="+mn-ea"/>
                <a:cs typeface="+mn-cs"/>
              </a:defRPr>
            </a:lvl1pPr>
            <a:lvl2pPr marL="914400" indent="-4572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smtClean="0"/>
              <a:t>Klicka här för att ändra format på bakgrundstexten</a:t>
            </a:r>
          </a:p>
          <a:p>
            <a:pPr lvl="1"/>
            <a:r>
              <a:rPr lang="en-US" smtClean="0"/>
              <a:t>Nivå två</a:t>
            </a:r>
          </a:p>
        </p:txBody>
      </p:sp>
    </p:spTree>
    <p:extLst>
      <p:ext uri="{BB962C8B-B14F-4D97-AF65-F5344CB8AC3E}">
        <p14:creationId xmlns:p14="http://schemas.microsoft.com/office/powerpoint/2010/main" val="40077320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8" name="Picture Placeholder 7"/>
          <p:cNvSpPr>
            <a:spLocks noGrp="1"/>
          </p:cNvSpPr>
          <p:nvPr>
            <p:ph type="pic" sz="quarter" idx="13"/>
          </p:nvPr>
        </p:nvSpPr>
        <p:spPr>
          <a:xfrm>
            <a:off x="3491880" y="1851694"/>
            <a:ext cx="2160000" cy="1440111"/>
          </a:xfrm>
        </p:spPr>
        <p:txBody>
          <a:bodyPr/>
          <a:lstStyle/>
          <a:p>
            <a:endParaRPr lang="sv-SE" dirty="0"/>
          </a:p>
        </p:txBody>
      </p:sp>
      <p:sp>
        <p:nvSpPr>
          <p:cNvPr id="10" name="Text Placeholder 9"/>
          <p:cNvSpPr>
            <a:spLocks noGrp="1"/>
          </p:cNvSpPr>
          <p:nvPr>
            <p:ph type="body" sz="quarter" idx="14"/>
          </p:nvPr>
        </p:nvSpPr>
        <p:spPr>
          <a:xfrm>
            <a:off x="2387107" y="3795886"/>
            <a:ext cx="4369786" cy="369332"/>
          </a:xfrm>
        </p:spPr>
        <p:txBody>
          <a:bodyPr/>
          <a:lstStyle>
            <a:lvl1pPr marL="0" indent="0" algn="ctr">
              <a:buNone/>
              <a:defRPr lang="en-US" sz="2400" kern="1200" smtClean="0">
                <a:solidFill>
                  <a:schemeClr val="tx1"/>
                </a:solidFill>
                <a:latin typeface="Century Gothic" panose="020B0502020202020204" pitchFamily="34" charset="0"/>
                <a:ea typeface="+mn-ea"/>
                <a:cs typeface="+mn-cs"/>
              </a:defRPr>
            </a:lvl1pPr>
          </a:lstStyle>
          <a:p>
            <a:pPr lvl="0"/>
            <a:r>
              <a:rPr lang="en-US" dirty="0" smtClean="0"/>
              <a:t>Click to edit Master text styles</a:t>
            </a:r>
          </a:p>
        </p:txBody>
      </p:sp>
    </p:spTree>
    <p:extLst>
      <p:ext uri="{BB962C8B-B14F-4D97-AF65-F5344CB8AC3E}">
        <p14:creationId xmlns:p14="http://schemas.microsoft.com/office/powerpoint/2010/main" val="30830328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Tree>
    <p:extLst>
      <p:ext uri="{BB962C8B-B14F-4D97-AF65-F5344CB8AC3E}">
        <p14:creationId xmlns:p14="http://schemas.microsoft.com/office/powerpoint/2010/main" val="1669127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bb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6" name="Text Placeholder 15"/>
          <p:cNvSpPr>
            <a:spLocks noGrp="1"/>
          </p:cNvSpPr>
          <p:nvPr>
            <p:ph type="body" sz="quarter" idx="17"/>
          </p:nvPr>
        </p:nvSpPr>
        <p:spPr>
          <a:xfrm>
            <a:off x="3347864" y="1563638"/>
            <a:ext cx="4860000" cy="713863"/>
          </a:xfrm>
          <a:prstGeom prst="roundRect">
            <a:avLst>
              <a:gd name="adj" fmla="val 48316"/>
            </a:avLst>
          </a:prstGeom>
          <a:solidFill>
            <a:schemeClr val="accent4">
              <a:alpha val="71000"/>
            </a:schemeClr>
          </a:solidFill>
        </p:spPr>
        <p:txBody>
          <a:bodyPr vert="horz" wrap="none" lIns="108000" tIns="72000" rIns="108000" bIns="72000" rtlCol="0" anchor="ctr" anchorCtr="0">
            <a:spAutoFit/>
          </a:bodyPr>
          <a:lstStyle>
            <a:lvl1pPr marL="0" indent="0" algn="ctr">
              <a:buNone/>
              <a:defRPr lang="en-US" dirty="0" smtClean="0"/>
            </a:lvl1pPr>
          </a:lstStyle>
          <a:p>
            <a:pPr marL="0" lvl="0" algn="ctr"/>
            <a:r>
              <a:rPr lang="en-US" dirty="0" smtClean="0"/>
              <a:t>Click to edit Master text styles</a:t>
            </a:r>
          </a:p>
        </p:txBody>
      </p:sp>
      <p:sp>
        <p:nvSpPr>
          <p:cNvPr id="18" name="Text Placeholder 17"/>
          <p:cNvSpPr>
            <a:spLocks noGrp="1"/>
          </p:cNvSpPr>
          <p:nvPr>
            <p:ph type="body" sz="quarter" idx="18"/>
          </p:nvPr>
        </p:nvSpPr>
        <p:spPr>
          <a:xfrm>
            <a:off x="288064" y="2132235"/>
            <a:ext cx="4860000" cy="723819"/>
          </a:xfrm>
          <a:prstGeom prst="roundRect">
            <a:avLst>
              <a:gd name="adj" fmla="val 50000"/>
            </a:avLst>
          </a:prstGeom>
          <a:solidFill>
            <a:schemeClr val="accent2">
              <a:alpha val="71000"/>
            </a:schemeClr>
          </a:solidFill>
        </p:spPr>
        <p:txBody>
          <a:bodyPr vert="horz" wrap="none" lIns="108000" tIns="72000" rIns="108000" bIns="72000" rtlCol="0" anchor="ctr" anchorCtr="0">
            <a:spAutoFit/>
          </a:bodyPr>
          <a:lstStyle>
            <a:lvl1pPr marL="0" indent="0">
              <a:buNone/>
              <a:defRPr lang="en-US" dirty="0" smtClean="0"/>
            </a:lvl1pPr>
          </a:lstStyle>
          <a:p>
            <a:pPr marL="0" lvl="0" algn="ctr"/>
            <a:r>
              <a:rPr lang="en-US" dirty="0" smtClean="0"/>
              <a:t>Click to edit Master text styles</a:t>
            </a:r>
          </a:p>
        </p:txBody>
      </p:sp>
      <p:sp>
        <p:nvSpPr>
          <p:cNvPr id="20" name="Text Placeholder 19"/>
          <p:cNvSpPr>
            <a:spLocks noGrp="1"/>
          </p:cNvSpPr>
          <p:nvPr>
            <p:ph type="body" sz="quarter" idx="19"/>
          </p:nvPr>
        </p:nvSpPr>
        <p:spPr>
          <a:xfrm>
            <a:off x="4032480" y="2710788"/>
            <a:ext cx="4860000" cy="723819"/>
          </a:xfrm>
          <a:prstGeom prst="roundRect">
            <a:avLst>
              <a:gd name="adj" fmla="val 50000"/>
            </a:avLst>
          </a:prstGeom>
          <a:solidFill>
            <a:schemeClr val="accent5">
              <a:alpha val="58000"/>
            </a:schemeClr>
          </a:solidFill>
        </p:spPr>
        <p:txBody>
          <a:bodyPr vert="horz" wrap="none" lIns="108000" tIns="72000" rIns="108000" bIns="72000" rtlCol="0" anchor="ctr" anchorCtr="0">
            <a:spAutoFit/>
          </a:bodyPr>
          <a:lstStyle>
            <a:lvl1pPr marL="0" indent="0">
              <a:buNone/>
              <a:defRPr lang="en-US" dirty="0" smtClean="0"/>
            </a:lvl1pPr>
          </a:lstStyle>
          <a:p>
            <a:pPr marL="0" lvl="0" algn="ctr"/>
            <a:r>
              <a:rPr lang="en-US" dirty="0" smtClean="0"/>
              <a:t>Click to edit Master text styles</a:t>
            </a:r>
          </a:p>
        </p:txBody>
      </p:sp>
      <p:sp>
        <p:nvSpPr>
          <p:cNvPr id="22" name="Text Placeholder 21"/>
          <p:cNvSpPr>
            <a:spLocks noGrp="1"/>
          </p:cNvSpPr>
          <p:nvPr>
            <p:ph type="body" sz="quarter" idx="20"/>
          </p:nvPr>
        </p:nvSpPr>
        <p:spPr>
          <a:xfrm>
            <a:off x="1259632" y="3289341"/>
            <a:ext cx="4860000" cy="723819"/>
          </a:xfrm>
          <a:prstGeom prst="roundRect">
            <a:avLst>
              <a:gd name="adj" fmla="val 50000"/>
            </a:avLst>
          </a:prstGeom>
          <a:solidFill>
            <a:schemeClr val="accent3">
              <a:alpha val="71000"/>
            </a:schemeClr>
          </a:solidFill>
        </p:spPr>
        <p:txBody>
          <a:bodyPr vert="horz" wrap="none" lIns="108000" tIns="72000" rIns="108000" bIns="72000" rtlCol="0" anchor="ctr" anchorCtr="0">
            <a:spAutoFit/>
          </a:bodyPr>
          <a:lstStyle>
            <a:lvl1pPr marL="0" indent="0">
              <a:buNone/>
              <a:defRPr lang="en-US" dirty="0" smtClean="0"/>
            </a:lvl1pPr>
          </a:lstStyle>
          <a:p>
            <a:pPr marL="0" lvl="0" algn="ctr"/>
            <a:r>
              <a:rPr lang="en-US" dirty="0" smtClean="0"/>
              <a:t>Click to edit Master text styles</a:t>
            </a:r>
          </a:p>
        </p:txBody>
      </p:sp>
      <p:sp>
        <p:nvSpPr>
          <p:cNvPr id="24" name="Text Placeholder 23"/>
          <p:cNvSpPr>
            <a:spLocks noGrp="1"/>
          </p:cNvSpPr>
          <p:nvPr>
            <p:ph type="body" sz="quarter" idx="21"/>
          </p:nvPr>
        </p:nvSpPr>
        <p:spPr>
          <a:xfrm>
            <a:off x="3203848" y="3867894"/>
            <a:ext cx="4860000" cy="723819"/>
          </a:xfrm>
          <a:prstGeom prst="roundRect">
            <a:avLst>
              <a:gd name="adj" fmla="val 50000"/>
            </a:avLst>
          </a:prstGeom>
          <a:solidFill>
            <a:schemeClr val="accent1">
              <a:alpha val="71000"/>
            </a:schemeClr>
          </a:solidFill>
        </p:spPr>
        <p:txBody>
          <a:bodyPr vert="horz" wrap="none" lIns="108000" tIns="72000" rIns="108000" bIns="72000" rtlCol="0" anchor="ctr" anchorCtr="0">
            <a:spAutoFit/>
          </a:bodyPr>
          <a:lstStyle>
            <a:lvl1pPr marL="0" indent="0">
              <a:buNone/>
              <a:defRPr lang="en-US" dirty="0" smtClean="0"/>
            </a:lvl1pPr>
          </a:lstStyle>
          <a:p>
            <a:pPr marL="0" lvl="0" algn="ctr"/>
            <a:r>
              <a:rPr lang="en-US" dirty="0" smtClean="0"/>
              <a:t>Click to edit Master text styles</a:t>
            </a:r>
          </a:p>
        </p:txBody>
      </p:sp>
    </p:spTree>
    <p:extLst>
      <p:ext uri="{BB962C8B-B14F-4D97-AF65-F5344CB8AC3E}">
        <p14:creationId xmlns:p14="http://schemas.microsoft.com/office/powerpoint/2010/main" val="21567673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start">
    <p:spTree>
      <p:nvGrpSpPr>
        <p:cNvPr id="1" name=""/>
        <p:cNvGrpSpPr/>
        <p:nvPr/>
      </p:nvGrpSpPr>
      <p:grpSpPr>
        <a:xfrm>
          <a:off x="0" y="0"/>
          <a:ext cx="0" cy="0"/>
          <a:chOff x="0" y="0"/>
          <a:chExt cx="0" cy="0"/>
        </a:xfrm>
      </p:grpSpPr>
      <p:sp>
        <p:nvSpPr>
          <p:cNvPr id="2" name="Title 1"/>
          <p:cNvSpPr>
            <a:spLocks noGrp="1"/>
          </p:cNvSpPr>
          <p:nvPr>
            <p:ph type="ctrTitle"/>
          </p:nvPr>
        </p:nvSpPr>
        <p:spPr>
          <a:xfrm>
            <a:off x="828000" y="1562400"/>
            <a:ext cx="7488000" cy="1728000"/>
          </a:xfrm>
        </p:spPr>
        <p:txBody>
          <a:bodyPr wrap="square">
            <a:noAutofit/>
          </a:bodyPr>
          <a:lstStyle>
            <a:lvl1pPr algn="l">
              <a:defRPr/>
            </a:lvl1pPr>
          </a:lstStyle>
          <a:p>
            <a:r>
              <a:rPr lang="en-US" dirty="0" smtClean="0"/>
              <a:t>Click to edit Master title style</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Tree>
    <p:extLst>
      <p:ext uri="{BB962C8B-B14F-4D97-AF65-F5344CB8AC3E}">
        <p14:creationId xmlns:p14="http://schemas.microsoft.com/office/powerpoint/2010/main" val="4321490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Header_bulle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p>
            <a:r>
              <a:rPr lang="en-US" dirty="0" smtClean="0"/>
              <a:t>Click to edit Master title style</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1" name="Text Placeholder 10"/>
          <p:cNvSpPr>
            <a:spLocks noGrp="1"/>
          </p:cNvSpPr>
          <p:nvPr>
            <p:ph type="body" sz="quarter" idx="13"/>
          </p:nvPr>
        </p:nvSpPr>
        <p:spPr>
          <a:xfrm>
            <a:off x="468000" y="1512000"/>
            <a:ext cx="5400000" cy="2196000"/>
          </a:xfrm>
        </p:spPr>
        <p:txBody>
          <a:bodyPr/>
          <a:lstStyle>
            <a:lvl1pPr marL="342900" indent="-342900">
              <a:buFont typeface="Arial" panose="020B0604020202020204" pitchFamily="34" charset="0"/>
              <a:buChar char="•"/>
              <a:defRPr lang="en-US" sz="2400" kern="1200" smtClean="0">
                <a:solidFill>
                  <a:schemeClr val="tx1"/>
                </a:solidFill>
                <a:latin typeface="Century Gothic" panose="020B0502020202020204" pitchFamily="34" charset="0"/>
                <a:ea typeface="+mn-ea"/>
                <a:cs typeface="+mn-cs"/>
              </a:defRPr>
            </a:lvl1pPr>
            <a:lvl2pPr marL="914400" indent="-4572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dirty="0" smtClean="0"/>
              <a:t>Click to edit Master text style</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sv-SE" dirty="0"/>
          </a:p>
        </p:txBody>
      </p:sp>
    </p:spTree>
    <p:extLst>
      <p:ext uri="{BB962C8B-B14F-4D97-AF65-F5344CB8AC3E}">
        <p14:creationId xmlns:p14="http://schemas.microsoft.com/office/powerpoint/2010/main" val="23998619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Header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1" name="Text Placeholder 10"/>
          <p:cNvSpPr>
            <a:spLocks noGrp="1"/>
          </p:cNvSpPr>
          <p:nvPr>
            <p:ph type="body" sz="quarter" idx="13"/>
          </p:nvPr>
        </p:nvSpPr>
        <p:spPr>
          <a:xfrm>
            <a:off x="468000" y="1512000"/>
            <a:ext cx="5400000" cy="2520000"/>
          </a:xfrm>
        </p:spPr>
        <p:txBody>
          <a:bodyPr/>
          <a:lstStyle>
            <a:lvl1pPr marL="0" indent="0">
              <a:buFont typeface="Arial" panose="020B0604020202020204" pitchFamily="34" charset="0"/>
              <a:buNone/>
              <a:defRPr lang="en-US" sz="2400" kern="1200" smtClean="0">
                <a:solidFill>
                  <a:schemeClr val="tx1"/>
                </a:solidFill>
                <a:latin typeface="Century Gothic" panose="020B0502020202020204" pitchFamily="34" charset="0"/>
                <a:ea typeface="+mn-ea"/>
                <a:cs typeface="+mn-cs"/>
              </a:defRPr>
            </a:lvl1pPr>
            <a:lvl2pPr marL="914400" indent="-4572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dirty="0" smtClean="0"/>
              <a:t>Click to edit Master text style</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sv-SE" dirty="0"/>
          </a:p>
        </p:txBody>
      </p:sp>
    </p:spTree>
    <p:extLst>
      <p:ext uri="{BB962C8B-B14F-4D97-AF65-F5344CB8AC3E}">
        <p14:creationId xmlns:p14="http://schemas.microsoft.com/office/powerpoint/2010/main" val="76575969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544">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Header_bullet_pic_landscacpe">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p>
            <a:r>
              <a:rPr lang="en-US" dirty="0" smtClean="0"/>
              <a:t>Click to edit Master title style</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1" name="Text Placeholder 10"/>
          <p:cNvSpPr>
            <a:spLocks noGrp="1"/>
          </p:cNvSpPr>
          <p:nvPr>
            <p:ph type="body" sz="quarter" idx="13"/>
          </p:nvPr>
        </p:nvSpPr>
        <p:spPr>
          <a:xfrm>
            <a:off x="468000" y="1512000"/>
            <a:ext cx="4320024" cy="2196000"/>
          </a:xfrm>
        </p:spPr>
        <p:txBody>
          <a:bodyPr/>
          <a:lstStyle>
            <a:lvl1pPr marL="342900" indent="-342900">
              <a:buFont typeface="Arial" panose="020B0604020202020204" pitchFamily="34" charset="0"/>
              <a:buChar char="•"/>
              <a:defRPr lang="en-US" sz="2400" kern="1200" smtClean="0">
                <a:solidFill>
                  <a:schemeClr val="tx1"/>
                </a:solidFill>
                <a:latin typeface="Century Gothic" panose="020B0502020202020204" pitchFamily="34" charset="0"/>
                <a:ea typeface="+mn-ea"/>
                <a:cs typeface="+mn-cs"/>
              </a:defRPr>
            </a:lvl1pPr>
            <a:lvl2pPr marL="914400" indent="-4572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dirty="0" smtClean="0"/>
              <a:t>Click to edit Master text style</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sv-SE" dirty="0"/>
          </a:p>
        </p:txBody>
      </p:sp>
      <p:sp>
        <p:nvSpPr>
          <p:cNvPr id="8" name="Picture Placeholder 7"/>
          <p:cNvSpPr>
            <a:spLocks noGrp="1"/>
          </p:cNvSpPr>
          <p:nvPr>
            <p:ph type="pic" sz="quarter" idx="14"/>
          </p:nvPr>
        </p:nvSpPr>
        <p:spPr>
          <a:xfrm>
            <a:off x="5364163" y="1511300"/>
            <a:ext cx="3779837" cy="2644775"/>
          </a:xfrm>
        </p:spPr>
        <p:txBody>
          <a:bodyPr/>
          <a:lstStyle/>
          <a:p>
            <a:endParaRPr lang="sv-SE" dirty="0"/>
          </a:p>
        </p:txBody>
      </p:sp>
    </p:spTree>
    <p:extLst>
      <p:ext uri="{BB962C8B-B14F-4D97-AF65-F5344CB8AC3E}">
        <p14:creationId xmlns:p14="http://schemas.microsoft.com/office/powerpoint/2010/main" val="22873471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Header_bullet_pic_portrai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p>
            <a:r>
              <a:rPr lang="en-US" dirty="0" smtClean="0"/>
              <a:t>Click to edit Master title style</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1" name="Text Placeholder 10"/>
          <p:cNvSpPr>
            <a:spLocks noGrp="1"/>
          </p:cNvSpPr>
          <p:nvPr>
            <p:ph type="body" sz="quarter" idx="13"/>
          </p:nvPr>
        </p:nvSpPr>
        <p:spPr>
          <a:xfrm>
            <a:off x="468000" y="1512000"/>
            <a:ext cx="5400000" cy="2196000"/>
          </a:xfrm>
        </p:spPr>
        <p:txBody>
          <a:bodyPr/>
          <a:lstStyle>
            <a:lvl1pPr marL="342900" indent="-342900">
              <a:buFont typeface="Arial" panose="020B0604020202020204" pitchFamily="34" charset="0"/>
              <a:buChar char="•"/>
              <a:defRPr lang="en-US" sz="2400" kern="1200" smtClean="0">
                <a:solidFill>
                  <a:schemeClr val="tx1"/>
                </a:solidFill>
                <a:latin typeface="Century Gothic" panose="020B0502020202020204" pitchFamily="34" charset="0"/>
                <a:ea typeface="+mn-ea"/>
                <a:cs typeface="+mn-cs"/>
              </a:defRPr>
            </a:lvl1pPr>
            <a:lvl2pPr marL="914400" indent="-4572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dirty="0" smtClean="0"/>
              <a:t>Click to edit Master text style</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sv-SE" dirty="0"/>
          </a:p>
        </p:txBody>
      </p:sp>
      <p:sp>
        <p:nvSpPr>
          <p:cNvPr id="8" name="Picture Placeholder 7"/>
          <p:cNvSpPr>
            <a:spLocks noGrp="1"/>
          </p:cNvSpPr>
          <p:nvPr>
            <p:ph type="pic" sz="quarter" idx="14"/>
          </p:nvPr>
        </p:nvSpPr>
        <p:spPr>
          <a:xfrm>
            <a:off x="6516688" y="1511300"/>
            <a:ext cx="2627312" cy="2894013"/>
          </a:xfrm>
        </p:spPr>
        <p:txBody>
          <a:bodyPr/>
          <a:lstStyle/>
          <a:p>
            <a:endParaRPr lang="sv-SE"/>
          </a:p>
        </p:txBody>
      </p:sp>
    </p:spTree>
    <p:extLst>
      <p:ext uri="{BB962C8B-B14F-4D97-AF65-F5344CB8AC3E}">
        <p14:creationId xmlns:p14="http://schemas.microsoft.com/office/powerpoint/2010/main" val="8309951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Header_sub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cxnSp>
        <p:nvCxnSpPr>
          <p:cNvPr id="13" name="Straight Connector 12"/>
          <p:cNvCxnSpPr/>
          <p:nvPr userDrawn="1"/>
        </p:nvCxnSpPr>
        <p:spPr>
          <a:xfrm>
            <a:off x="6300192" y="1563638"/>
            <a:ext cx="230425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25"/>
          <p:cNvSpPr>
            <a:spLocks noGrp="1"/>
          </p:cNvSpPr>
          <p:nvPr>
            <p:ph type="body" sz="quarter" idx="17"/>
          </p:nvPr>
        </p:nvSpPr>
        <p:spPr>
          <a:xfrm>
            <a:off x="0" y="0"/>
            <a:ext cx="3958635" cy="355276"/>
          </a:xfrm>
          <a:solidFill>
            <a:schemeClr val="tx1"/>
          </a:solidFill>
        </p:spPr>
        <p:txBody>
          <a:bodyPr wrap="none" lIns="432000" tIns="54000" rIns="180000" bIns="54000">
            <a:spAutoFit/>
          </a:bodyPr>
          <a:lstStyle>
            <a:lvl1pPr marL="0" indent="0">
              <a:buNone/>
              <a:defRPr sz="1600" cap="all" baseline="0">
                <a:solidFill>
                  <a:schemeClr val="bg1"/>
                </a:solidFill>
              </a:defRPr>
            </a:lvl1pPr>
            <a:lvl2pPr>
              <a:defRPr sz="1600"/>
            </a:lvl2pPr>
            <a:lvl3pPr>
              <a:defRPr sz="1600"/>
            </a:lvl3pPr>
            <a:lvl4pPr>
              <a:defRPr sz="1600"/>
            </a:lvl4pPr>
            <a:lvl5pPr>
              <a:defRPr sz="1600"/>
            </a:lvl5pPr>
          </a:lstStyle>
          <a:p>
            <a:pPr lvl="0"/>
            <a:r>
              <a:rPr lang="en-US" dirty="0" smtClean="0"/>
              <a:t>Click to edit Master text styles</a:t>
            </a:r>
          </a:p>
        </p:txBody>
      </p:sp>
      <p:sp>
        <p:nvSpPr>
          <p:cNvPr id="28" name="Text Placeholder 27"/>
          <p:cNvSpPr>
            <a:spLocks noGrp="1"/>
          </p:cNvSpPr>
          <p:nvPr>
            <p:ph type="body" sz="quarter" idx="18"/>
          </p:nvPr>
        </p:nvSpPr>
        <p:spPr>
          <a:xfrm>
            <a:off x="467544" y="1419622"/>
            <a:ext cx="5400000" cy="369332"/>
          </a:xfrm>
        </p:spPr>
        <p:txBody>
          <a:bodyPr wrap="square"/>
          <a:lstStyle>
            <a:lvl1pPr marL="0" indent="0">
              <a:buNone/>
              <a:defRPr lang="en-US" sz="2400" b="1" kern="1200" dirty="0" smtClean="0">
                <a:solidFill>
                  <a:schemeClr val="tx1"/>
                </a:solidFill>
                <a:latin typeface="Century Gothic" panose="020B0502020202020204" pitchFamily="34" charset="0"/>
                <a:ea typeface="+mn-ea"/>
                <a:cs typeface="+mn-cs"/>
              </a:defRPr>
            </a:lvl1pPr>
          </a:lstStyle>
          <a:p>
            <a:pPr lvl="0"/>
            <a:r>
              <a:rPr lang="en-US" dirty="0" smtClean="0"/>
              <a:t>Click to edit Master text styles</a:t>
            </a:r>
          </a:p>
        </p:txBody>
      </p:sp>
      <p:sp>
        <p:nvSpPr>
          <p:cNvPr id="30" name="Text Placeholder 29"/>
          <p:cNvSpPr>
            <a:spLocks noGrp="1"/>
          </p:cNvSpPr>
          <p:nvPr>
            <p:ph type="body" sz="quarter" idx="19"/>
          </p:nvPr>
        </p:nvSpPr>
        <p:spPr>
          <a:xfrm>
            <a:off x="467543" y="1980000"/>
            <a:ext cx="5400000" cy="2096010"/>
          </a:xfrm>
        </p:spPr>
        <p:txBody>
          <a:bodyPr/>
          <a:lstStyle>
            <a:lvl1pPr>
              <a:defRPr lang="en-US" sz="2400" kern="1200" dirty="0" smtClean="0">
                <a:solidFill>
                  <a:schemeClr val="tx1"/>
                </a:solidFill>
                <a:latin typeface="Century Gothic" panose="020B0502020202020204" pitchFamily="34" charset="0"/>
                <a:ea typeface="+mn-ea"/>
                <a:cs typeface="+mn-cs"/>
              </a:defRPr>
            </a:lvl1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sv-SE" dirty="0"/>
          </a:p>
        </p:txBody>
      </p:sp>
      <p:sp>
        <p:nvSpPr>
          <p:cNvPr id="32" name="Text Placeholder 31"/>
          <p:cNvSpPr>
            <a:spLocks noGrp="1"/>
          </p:cNvSpPr>
          <p:nvPr>
            <p:ph type="body" sz="quarter" idx="20" hasCustomPrompt="1"/>
          </p:nvPr>
        </p:nvSpPr>
        <p:spPr>
          <a:xfrm>
            <a:off x="6300192" y="1635646"/>
            <a:ext cx="2304256" cy="648072"/>
          </a:xfrm>
        </p:spPr>
        <p:txBody>
          <a:bodyPr wrap="square"/>
          <a:lstStyle>
            <a:lvl1pPr marL="0" indent="0">
              <a:buNone/>
              <a:defRPr lang="en-US" sz="2000" b="1" kern="1200" cap="all" baseline="0" dirty="0" smtClean="0">
                <a:solidFill>
                  <a:schemeClr val="tx1"/>
                </a:solidFill>
                <a:latin typeface="Century Gothic" panose="020B0502020202020204" pitchFamily="34" charset="0"/>
                <a:ea typeface="+mn-ea"/>
                <a:cs typeface="+mn-cs"/>
              </a:defRPr>
            </a:lvl1pPr>
          </a:lstStyle>
          <a:p>
            <a:pPr lvl="0"/>
            <a:r>
              <a:rPr lang="en-US" dirty="0" smtClean="0"/>
              <a:t>Click to edit </a:t>
            </a:r>
            <a:br>
              <a:rPr lang="en-US" dirty="0" smtClean="0"/>
            </a:br>
            <a:r>
              <a:rPr lang="en-US" dirty="0" smtClean="0"/>
              <a:t>Master text styles</a:t>
            </a:r>
          </a:p>
        </p:txBody>
      </p:sp>
      <p:sp>
        <p:nvSpPr>
          <p:cNvPr id="34" name="Text Placeholder 33"/>
          <p:cNvSpPr>
            <a:spLocks noGrp="1"/>
          </p:cNvSpPr>
          <p:nvPr>
            <p:ph type="body" sz="quarter" idx="21"/>
          </p:nvPr>
        </p:nvSpPr>
        <p:spPr>
          <a:xfrm>
            <a:off x="6300192" y="2427733"/>
            <a:ext cx="2304256" cy="1710077"/>
          </a:xfrm>
        </p:spPr>
        <p:txBody>
          <a:bodyPr wrap="square"/>
          <a:lstStyle>
            <a:lvl1pPr marL="0" indent="0">
              <a:buNone/>
              <a:defRPr lang="en-US" sz="1600" u="sng" kern="1200" dirty="0" smtClean="0">
                <a:solidFill>
                  <a:schemeClr val="tx1"/>
                </a:solidFill>
                <a:latin typeface="Century Gothic" panose="020B0502020202020204" pitchFamily="34" charset="0"/>
                <a:ea typeface="+mn-ea"/>
                <a:cs typeface="+mn-cs"/>
              </a:defRPr>
            </a:lvl1pPr>
            <a:lvl2pPr>
              <a:defRPr lang="en-US" sz="1600" u="sng" kern="1200" dirty="0" smtClean="0">
                <a:solidFill>
                  <a:schemeClr val="tx1"/>
                </a:solidFill>
                <a:latin typeface="Century Gothic" panose="020B0502020202020204" pitchFamily="34" charset="0"/>
                <a:ea typeface="+mn-ea"/>
                <a:cs typeface="+mn-cs"/>
              </a:defRPr>
            </a:lvl2pPr>
          </a:lstStyle>
          <a:p>
            <a:pPr lvl="0"/>
            <a:r>
              <a:rPr lang="en-US" dirty="0" smtClean="0"/>
              <a:t>Click to edit Master text styles</a:t>
            </a:r>
          </a:p>
          <a:p>
            <a:pPr lvl="0"/>
            <a:r>
              <a:rPr lang="en-US" dirty="0" smtClean="0"/>
              <a:t>Second level</a:t>
            </a:r>
            <a:br>
              <a:rPr lang="en-US" dirty="0" smtClean="0"/>
            </a:br>
            <a:r>
              <a:rPr lang="en-US" dirty="0" smtClean="0"/>
              <a:t>Third level</a:t>
            </a:r>
            <a:br>
              <a:rPr lang="en-US" dirty="0" smtClean="0"/>
            </a:br>
            <a:r>
              <a:rPr lang="en-US" dirty="0" smtClean="0"/>
              <a:t>Fourth level</a:t>
            </a:r>
            <a:br>
              <a:rPr lang="en-US" dirty="0" smtClean="0"/>
            </a:br>
            <a:r>
              <a:rPr lang="en-US" dirty="0" smtClean="0"/>
              <a:t>Fifth level</a:t>
            </a:r>
            <a:endParaRPr lang="sv-SE" dirty="0"/>
          </a:p>
        </p:txBody>
      </p:sp>
    </p:spTree>
    <p:extLst>
      <p:ext uri="{BB962C8B-B14F-4D97-AF65-F5344CB8AC3E}">
        <p14:creationId xmlns:p14="http://schemas.microsoft.com/office/powerpoint/2010/main" val="189325244"/>
      </p:ext>
    </p:extLst>
  </p:cSld>
  <p:clrMapOvr>
    <a:masterClrMapping/>
  </p:clrMapOvr>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lin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83518"/>
            <a:ext cx="3001642" cy="884070"/>
          </a:xfrm>
        </p:spPr>
        <p:txBody>
          <a:bodyPr/>
          <a:lstStyle>
            <a:lvl1pPr>
              <a:defRPr sz="2400"/>
            </a:lvl1pPr>
          </a:lstStyle>
          <a:p>
            <a:r>
              <a:rPr lang="en-US" dirty="0" smtClean="0"/>
              <a:t>Click to edit </a:t>
            </a:r>
            <a:br>
              <a:rPr lang="en-US" dirty="0" smtClean="0"/>
            </a:br>
            <a:r>
              <a:rPr lang="en-US" dirty="0" smtClean="0"/>
              <a:t>Master title style</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4" name="Text Placeholder 13"/>
          <p:cNvSpPr>
            <a:spLocks noGrp="1"/>
          </p:cNvSpPr>
          <p:nvPr>
            <p:ph type="body" sz="quarter" idx="14"/>
          </p:nvPr>
        </p:nvSpPr>
        <p:spPr>
          <a:xfrm>
            <a:off x="467543" y="1980000"/>
            <a:ext cx="5400000" cy="2520000"/>
          </a:xfrm>
        </p:spPr>
        <p:txBody>
          <a:bodyPr wrap="square"/>
          <a:lstStyle>
            <a:lvl1pPr>
              <a:defRPr/>
            </a:lvl1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sv-SE" dirty="0"/>
          </a:p>
        </p:txBody>
      </p:sp>
    </p:spTree>
    <p:extLst>
      <p:ext uri="{BB962C8B-B14F-4D97-AF65-F5344CB8AC3E}">
        <p14:creationId xmlns:p14="http://schemas.microsoft.com/office/powerpoint/2010/main" val="29035963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C74CE6-B9F9-4AEA-8A11-E335EA8A72B5}" type="datetimeFigureOut">
              <a:rPr lang="sv-SE" smtClean="0"/>
              <a:pPr/>
              <a:t>2014-04-10</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a:xfrm>
            <a:off x="179512" y="4847334"/>
            <a:ext cx="576064" cy="288032"/>
          </a:xfrm>
          <a:prstGeom prst="rect">
            <a:avLst/>
          </a:prstGeom>
        </p:spPr>
        <p:txBody>
          <a:bodyPr/>
          <a:lstStyle/>
          <a:p>
            <a:fld id="{FC80A6E8-2466-47AF-9A39-DCAAADCC3B01}" type="slidenum">
              <a:rPr lang="sv-SE" smtClean="0"/>
              <a:pPr/>
              <a:t>‹#›</a:t>
            </a:fld>
            <a:endParaRPr lang="sv-SE" dirty="0"/>
          </a:p>
        </p:txBody>
      </p:sp>
    </p:spTree>
    <p:extLst>
      <p:ext uri="{BB962C8B-B14F-4D97-AF65-F5344CB8AC3E}">
        <p14:creationId xmlns:p14="http://schemas.microsoft.com/office/powerpoint/2010/main" val="260566436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8" name="Picture Placeholder 7"/>
          <p:cNvSpPr>
            <a:spLocks noGrp="1"/>
          </p:cNvSpPr>
          <p:nvPr>
            <p:ph type="pic" sz="quarter" idx="13"/>
          </p:nvPr>
        </p:nvSpPr>
        <p:spPr>
          <a:xfrm>
            <a:off x="3491880" y="1851694"/>
            <a:ext cx="2160000" cy="1440111"/>
          </a:xfrm>
        </p:spPr>
        <p:txBody>
          <a:bodyPr/>
          <a:lstStyle/>
          <a:p>
            <a:endParaRPr lang="sv-SE" dirty="0"/>
          </a:p>
        </p:txBody>
      </p:sp>
      <p:sp>
        <p:nvSpPr>
          <p:cNvPr id="10" name="Text Placeholder 9"/>
          <p:cNvSpPr>
            <a:spLocks noGrp="1"/>
          </p:cNvSpPr>
          <p:nvPr>
            <p:ph type="body" sz="quarter" idx="14"/>
          </p:nvPr>
        </p:nvSpPr>
        <p:spPr>
          <a:xfrm>
            <a:off x="2387107" y="3795886"/>
            <a:ext cx="4369786" cy="369332"/>
          </a:xfrm>
        </p:spPr>
        <p:txBody>
          <a:bodyPr/>
          <a:lstStyle>
            <a:lvl1pPr marL="0" indent="0" algn="ctr">
              <a:buNone/>
              <a:defRPr lang="en-US" sz="2400" kern="1200" smtClean="0">
                <a:solidFill>
                  <a:schemeClr val="tx1"/>
                </a:solidFill>
                <a:latin typeface="Century Gothic" panose="020B0502020202020204" pitchFamily="34" charset="0"/>
                <a:ea typeface="+mn-ea"/>
                <a:cs typeface="+mn-cs"/>
              </a:defRPr>
            </a:lvl1pPr>
          </a:lstStyle>
          <a:p>
            <a:pPr lvl="0"/>
            <a:r>
              <a:rPr lang="en-US" dirty="0" smtClean="0"/>
              <a:t>Click to edit Master text styles</a:t>
            </a:r>
          </a:p>
        </p:txBody>
      </p:sp>
    </p:spTree>
    <p:extLst>
      <p:ext uri="{BB962C8B-B14F-4D97-AF65-F5344CB8AC3E}">
        <p14:creationId xmlns:p14="http://schemas.microsoft.com/office/powerpoint/2010/main" val="4079203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Tree>
    <p:extLst>
      <p:ext uri="{BB962C8B-B14F-4D97-AF65-F5344CB8AC3E}">
        <p14:creationId xmlns:p14="http://schemas.microsoft.com/office/powerpoint/2010/main" val="30276207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bb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6" name="Text Placeholder 15"/>
          <p:cNvSpPr>
            <a:spLocks noGrp="1"/>
          </p:cNvSpPr>
          <p:nvPr>
            <p:ph type="body" sz="quarter" idx="17"/>
          </p:nvPr>
        </p:nvSpPr>
        <p:spPr>
          <a:xfrm>
            <a:off x="3347864" y="1563638"/>
            <a:ext cx="4860000" cy="713863"/>
          </a:xfrm>
          <a:prstGeom prst="roundRect">
            <a:avLst>
              <a:gd name="adj" fmla="val 48316"/>
            </a:avLst>
          </a:prstGeom>
          <a:solidFill>
            <a:schemeClr val="accent4">
              <a:alpha val="71000"/>
            </a:schemeClr>
          </a:solidFill>
        </p:spPr>
        <p:txBody>
          <a:bodyPr vert="horz" wrap="none" lIns="108000" tIns="72000" rIns="108000" bIns="72000" rtlCol="0" anchor="ctr" anchorCtr="0">
            <a:spAutoFit/>
          </a:bodyPr>
          <a:lstStyle>
            <a:lvl1pPr marL="0" indent="0" algn="ctr">
              <a:buNone/>
              <a:defRPr lang="en-US" dirty="0" smtClean="0"/>
            </a:lvl1pPr>
          </a:lstStyle>
          <a:p>
            <a:pPr marL="0" lvl="0" algn="ctr"/>
            <a:r>
              <a:rPr lang="en-US" dirty="0" smtClean="0"/>
              <a:t>Click to edit Master text styles</a:t>
            </a:r>
          </a:p>
        </p:txBody>
      </p:sp>
      <p:sp>
        <p:nvSpPr>
          <p:cNvPr id="18" name="Text Placeholder 17"/>
          <p:cNvSpPr>
            <a:spLocks noGrp="1"/>
          </p:cNvSpPr>
          <p:nvPr>
            <p:ph type="body" sz="quarter" idx="18"/>
          </p:nvPr>
        </p:nvSpPr>
        <p:spPr>
          <a:xfrm>
            <a:off x="288064" y="2132235"/>
            <a:ext cx="4860000" cy="723819"/>
          </a:xfrm>
          <a:prstGeom prst="roundRect">
            <a:avLst>
              <a:gd name="adj" fmla="val 50000"/>
            </a:avLst>
          </a:prstGeom>
          <a:solidFill>
            <a:schemeClr val="accent2">
              <a:alpha val="71000"/>
            </a:schemeClr>
          </a:solidFill>
        </p:spPr>
        <p:txBody>
          <a:bodyPr vert="horz" wrap="none" lIns="108000" tIns="72000" rIns="108000" bIns="72000" rtlCol="0" anchor="ctr" anchorCtr="0">
            <a:spAutoFit/>
          </a:bodyPr>
          <a:lstStyle>
            <a:lvl1pPr marL="0" indent="0">
              <a:buNone/>
              <a:defRPr lang="en-US" dirty="0" smtClean="0"/>
            </a:lvl1pPr>
          </a:lstStyle>
          <a:p>
            <a:pPr marL="0" lvl="0" algn="ctr"/>
            <a:r>
              <a:rPr lang="en-US" dirty="0" smtClean="0"/>
              <a:t>Click to edit Master text styles</a:t>
            </a:r>
          </a:p>
        </p:txBody>
      </p:sp>
      <p:sp>
        <p:nvSpPr>
          <p:cNvPr id="20" name="Text Placeholder 19"/>
          <p:cNvSpPr>
            <a:spLocks noGrp="1"/>
          </p:cNvSpPr>
          <p:nvPr>
            <p:ph type="body" sz="quarter" idx="19"/>
          </p:nvPr>
        </p:nvSpPr>
        <p:spPr>
          <a:xfrm>
            <a:off x="4032480" y="2710788"/>
            <a:ext cx="4860000" cy="723819"/>
          </a:xfrm>
          <a:prstGeom prst="roundRect">
            <a:avLst>
              <a:gd name="adj" fmla="val 50000"/>
            </a:avLst>
          </a:prstGeom>
          <a:solidFill>
            <a:schemeClr val="accent5">
              <a:alpha val="58000"/>
            </a:schemeClr>
          </a:solidFill>
        </p:spPr>
        <p:txBody>
          <a:bodyPr vert="horz" wrap="none" lIns="108000" tIns="72000" rIns="108000" bIns="72000" rtlCol="0" anchor="ctr" anchorCtr="0">
            <a:spAutoFit/>
          </a:bodyPr>
          <a:lstStyle>
            <a:lvl1pPr marL="0" indent="0">
              <a:buNone/>
              <a:defRPr lang="en-US" dirty="0" smtClean="0"/>
            </a:lvl1pPr>
          </a:lstStyle>
          <a:p>
            <a:pPr marL="0" lvl="0" algn="ctr"/>
            <a:r>
              <a:rPr lang="en-US" dirty="0" smtClean="0"/>
              <a:t>Click to edit Master text styles</a:t>
            </a:r>
          </a:p>
        </p:txBody>
      </p:sp>
      <p:sp>
        <p:nvSpPr>
          <p:cNvPr id="22" name="Text Placeholder 21"/>
          <p:cNvSpPr>
            <a:spLocks noGrp="1"/>
          </p:cNvSpPr>
          <p:nvPr>
            <p:ph type="body" sz="quarter" idx="20"/>
          </p:nvPr>
        </p:nvSpPr>
        <p:spPr>
          <a:xfrm>
            <a:off x="1259632" y="3289341"/>
            <a:ext cx="4860000" cy="723819"/>
          </a:xfrm>
          <a:prstGeom prst="roundRect">
            <a:avLst>
              <a:gd name="adj" fmla="val 50000"/>
            </a:avLst>
          </a:prstGeom>
          <a:solidFill>
            <a:schemeClr val="accent3">
              <a:alpha val="71000"/>
            </a:schemeClr>
          </a:solidFill>
        </p:spPr>
        <p:txBody>
          <a:bodyPr vert="horz" wrap="none" lIns="108000" tIns="72000" rIns="108000" bIns="72000" rtlCol="0" anchor="ctr" anchorCtr="0">
            <a:spAutoFit/>
          </a:bodyPr>
          <a:lstStyle>
            <a:lvl1pPr marL="0" indent="0">
              <a:buNone/>
              <a:defRPr lang="en-US" dirty="0" smtClean="0"/>
            </a:lvl1pPr>
          </a:lstStyle>
          <a:p>
            <a:pPr marL="0" lvl="0" algn="ctr"/>
            <a:r>
              <a:rPr lang="en-US" dirty="0" smtClean="0"/>
              <a:t>Click to edit Master text styles</a:t>
            </a:r>
          </a:p>
        </p:txBody>
      </p:sp>
      <p:sp>
        <p:nvSpPr>
          <p:cNvPr id="24" name="Text Placeholder 23"/>
          <p:cNvSpPr>
            <a:spLocks noGrp="1"/>
          </p:cNvSpPr>
          <p:nvPr>
            <p:ph type="body" sz="quarter" idx="21"/>
          </p:nvPr>
        </p:nvSpPr>
        <p:spPr>
          <a:xfrm>
            <a:off x="3203848" y="3867894"/>
            <a:ext cx="4860000" cy="723819"/>
          </a:xfrm>
          <a:prstGeom prst="roundRect">
            <a:avLst>
              <a:gd name="adj" fmla="val 50000"/>
            </a:avLst>
          </a:prstGeom>
          <a:solidFill>
            <a:schemeClr val="accent1">
              <a:alpha val="71000"/>
            </a:schemeClr>
          </a:solidFill>
        </p:spPr>
        <p:txBody>
          <a:bodyPr vert="horz" wrap="none" lIns="108000" tIns="72000" rIns="108000" bIns="72000" rtlCol="0" anchor="ctr" anchorCtr="0">
            <a:spAutoFit/>
          </a:bodyPr>
          <a:lstStyle>
            <a:lvl1pPr marL="0" indent="0">
              <a:buNone/>
              <a:defRPr lang="en-US" dirty="0" smtClean="0"/>
            </a:lvl1pPr>
          </a:lstStyle>
          <a:p>
            <a:pPr marL="0" lvl="0" algn="ctr"/>
            <a:r>
              <a:rPr lang="en-US" dirty="0" smtClean="0"/>
              <a:t>Click to edit Master text styles</a:t>
            </a:r>
          </a:p>
        </p:txBody>
      </p:sp>
    </p:spTree>
    <p:extLst>
      <p:ext uri="{BB962C8B-B14F-4D97-AF65-F5344CB8AC3E}">
        <p14:creationId xmlns:p14="http://schemas.microsoft.com/office/powerpoint/2010/main" val="167820848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om mall - plats för bild">
    <p:spTree>
      <p:nvGrpSpPr>
        <p:cNvPr id="1" name=""/>
        <p:cNvGrpSpPr/>
        <p:nvPr/>
      </p:nvGrpSpPr>
      <p:grpSpPr>
        <a:xfrm>
          <a:off x="0" y="0"/>
          <a:ext cx="0" cy="0"/>
          <a:chOff x="0" y="0"/>
          <a:chExt cx="0" cy="0"/>
        </a:xfrm>
      </p:grpSpPr>
      <p:sp>
        <p:nvSpPr>
          <p:cNvPr id="2" name="Rektangel 1"/>
          <p:cNvSpPr/>
          <p:nvPr userDrawn="1"/>
        </p:nvSpPr>
        <p:spPr>
          <a:xfrm>
            <a:off x="0" y="0"/>
            <a:ext cx="9144000" cy="514350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97650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start">
    <p:spTree>
      <p:nvGrpSpPr>
        <p:cNvPr id="1" name=""/>
        <p:cNvGrpSpPr/>
        <p:nvPr/>
      </p:nvGrpSpPr>
      <p:grpSpPr>
        <a:xfrm>
          <a:off x="0" y="0"/>
          <a:ext cx="0" cy="0"/>
          <a:chOff x="0" y="0"/>
          <a:chExt cx="0" cy="0"/>
        </a:xfrm>
      </p:grpSpPr>
      <p:sp>
        <p:nvSpPr>
          <p:cNvPr id="2" name="Title 1"/>
          <p:cNvSpPr>
            <a:spLocks noGrp="1"/>
          </p:cNvSpPr>
          <p:nvPr>
            <p:ph type="ctrTitle"/>
          </p:nvPr>
        </p:nvSpPr>
        <p:spPr>
          <a:xfrm>
            <a:off x="828000" y="1562400"/>
            <a:ext cx="7488000" cy="1728000"/>
          </a:xfrm>
        </p:spPr>
        <p:txBody>
          <a:bodyPr wrap="square">
            <a:noAutofit/>
          </a:bodyPr>
          <a:lstStyle>
            <a:lvl1pPr algn="l">
              <a:defRPr/>
            </a:lvl1pPr>
          </a:lstStyle>
          <a:p>
            <a:r>
              <a:rPr lang="en-US" dirty="0" smtClean="0"/>
              <a:t>Click to edit Master title style</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Tree>
    <p:extLst>
      <p:ext uri="{BB962C8B-B14F-4D97-AF65-F5344CB8AC3E}">
        <p14:creationId xmlns:p14="http://schemas.microsoft.com/office/powerpoint/2010/main" val="84454535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Header_bulle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p>
            <a:r>
              <a:rPr lang="en-US" dirty="0" smtClean="0"/>
              <a:t>Click to edit Master title style</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1" name="Text Placeholder 10"/>
          <p:cNvSpPr>
            <a:spLocks noGrp="1"/>
          </p:cNvSpPr>
          <p:nvPr>
            <p:ph type="body" sz="quarter" idx="13"/>
          </p:nvPr>
        </p:nvSpPr>
        <p:spPr>
          <a:xfrm>
            <a:off x="468000" y="1512000"/>
            <a:ext cx="5400000" cy="2196000"/>
          </a:xfrm>
        </p:spPr>
        <p:txBody>
          <a:bodyPr/>
          <a:lstStyle>
            <a:lvl1pPr marL="342900" indent="-342900">
              <a:buFont typeface="Arial" panose="020B0604020202020204" pitchFamily="34" charset="0"/>
              <a:buChar char="•"/>
              <a:defRPr lang="en-US" sz="2400" kern="1200" smtClean="0">
                <a:solidFill>
                  <a:schemeClr val="tx1"/>
                </a:solidFill>
                <a:latin typeface="Century Gothic" panose="020B0502020202020204" pitchFamily="34" charset="0"/>
                <a:ea typeface="+mn-ea"/>
                <a:cs typeface="+mn-cs"/>
              </a:defRPr>
            </a:lvl1pPr>
            <a:lvl2pPr marL="914400" indent="-4572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dirty="0" smtClean="0"/>
              <a:t>Click to edit Master text style</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sv-SE" dirty="0"/>
          </a:p>
        </p:txBody>
      </p:sp>
    </p:spTree>
    <p:extLst>
      <p:ext uri="{BB962C8B-B14F-4D97-AF65-F5344CB8AC3E}">
        <p14:creationId xmlns:p14="http://schemas.microsoft.com/office/powerpoint/2010/main" val="9350920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Header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1" name="Text Placeholder 10"/>
          <p:cNvSpPr>
            <a:spLocks noGrp="1"/>
          </p:cNvSpPr>
          <p:nvPr>
            <p:ph type="body" sz="quarter" idx="13"/>
          </p:nvPr>
        </p:nvSpPr>
        <p:spPr>
          <a:xfrm>
            <a:off x="468000" y="1512000"/>
            <a:ext cx="5400000" cy="2520000"/>
          </a:xfrm>
        </p:spPr>
        <p:txBody>
          <a:bodyPr/>
          <a:lstStyle>
            <a:lvl1pPr marL="0" indent="0">
              <a:buFont typeface="Arial" panose="020B0604020202020204" pitchFamily="34" charset="0"/>
              <a:buNone/>
              <a:defRPr lang="en-US" sz="2400" kern="1200" smtClean="0">
                <a:solidFill>
                  <a:schemeClr val="tx1"/>
                </a:solidFill>
                <a:latin typeface="Century Gothic" panose="020B0502020202020204" pitchFamily="34" charset="0"/>
                <a:ea typeface="+mn-ea"/>
                <a:cs typeface="+mn-cs"/>
              </a:defRPr>
            </a:lvl1pPr>
            <a:lvl2pPr marL="914400" indent="-4572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dirty="0" smtClean="0"/>
              <a:t>Click to edit Master text style</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sv-SE" dirty="0"/>
          </a:p>
        </p:txBody>
      </p:sp>
    </p:spTree>
    <p:extLst>
      <p:ext uri="{BB962C8B-B14F-4D97-AF65-F5344CB8AC3E}">
        <p14:creationId xmlns:p14="http://schemas.microsoft.com/office/powerpoint/2010/main" val="359330299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544">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lin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83518"/>
            <a:ext cx="3001642" cy="884070"/>
          </a:xfrm>
        </p:spPr>
        <p:txBody>
          <a:bodyPr/>
          <a:lstStyle>
            <a:lvl1pPr>
              <a:defRPr sz="2400"/>
            </a:lvl1pPr>
          </a:lstStyle>
          <a:p>
            <a:r>
              <a:rPr lang="en-US" dirty="0" smtClean="0"/>
              <a:t>Click to edit </a:t>
            </a:r>
            <a:br>
              <a:rPr lang="en-US" dirty="0" smtClean="0"/>
            </a:br>
            <a:r>
              <a:rPr lang="en-US" dirty="0" smtClean="0"/>
              <a:t>Master title style</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4" name="Text Placeholder 13"/>
          <p:cNvSpPr>
            <a:spLocks noGrp="1"/>
          </p:cNvSpPr>
          <p:nvPr>
            <p:ph type="body" sz="quarter" idx="14"/>
          </p:nvPr>
        </p:nvSpPr>
        <p:spPr>
          <a:xfrm>
            <a:off x="467543" y="1980000"/>
            <a:ext cx="5400000" cy="2520000"/>
          </a:xfrm>
        </p:spPr>
        <p:txBody>
          <a:bodyPr wrap="square"/>
          <a:lstStyle>
            <a:lvl1pPr>
              <a:defRPr/>
            </a:lvl1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sv-SE" dirty="0"/>
          </a:p>
        </p:txBody>
      </p:sp>
    </p:spTree>
    <p:extLst>
      <p:ext uri="{BB962C8B-B14F-4D97-AF65-F5344CB8AC3E}">
        <p14:creationId xmlns:p14="http://schemas.microsoft.com/office/powerpoint/2010/main" val="31172387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8" name="Picture Placeholder 7"/>
          <p:cNvSpPr>
            <a:spLocks noGrp="1"/>
          </p:cNvSpPr>
          <p:nvPr>
            <p:ph type="pic" sz="quarter" idx="13"/>
          </p:nvPr>
        </p:nvSpPr>
        <p:spPr>
          <a:xfrm>
            <a:off x="3491880" y="1851694"/>
            <a:ext cx="2160000" cy="1440111"/>
          </a:xfrm>
        </p:spPr>
        <p:txBody>
          <a:bodyPr/>
          <a:lstStyle/>
          <a:p>
            <a:endParaRPr lang="sv-SE" dirty="0"/>
          </a:p>
        </p:txBody>
      </p:sp>
      <p:sp>
        <p:nvSpPr>
          <p:cNvPr id="10" name="Text Placeholder 9"/>
          <p:cNvSpPr>
            <a:spLocks noGrp="1"/>
          </p:cNvSpPr>
          <p:nvPr>
            <p:ph type="body" sz="quarter" idx="14"/>
          </p:nvPr>
        </p:nvSpPr>
        <p:spPr>
          <a:xfrm>
            <a:off x="2387107" y="3795886"/>
            <a:ext cx="4369786" cy="369332"/>
          </a:xfrm>
        </p:spPr>
        <p:txBody>
          <a:bodyPr/>
          <a:lstStyle>
            <a:lvl1pPr marL="0" indent="0" algn="ctr">
              <a:buNone/>
              <a:defRPr lang="en-US" sz="2400" kern="1200" smtClean="0">
                <a:solidFill>
                  <a:schemeClr val="tx1"/>
                </a:solidFill>
                <a:latin typeface="Century Gothic" panose="020B0502020202020204" pitchFamily="34" charset="0"/>
                <a:ea typeface="+mn-ea"/>
                <a:cs typeface="+mn-cs"/>
              </a:defRPr>
            </a:lvl1pPr>
          </a:lstStyle>
          <a:p>
            <a:pPr lvl="0"/>
            <a:r>
              <a:rPr lang="en-US" dirty="0" smtClean="0"/>
              <a:t>Click to edit Master text styles</a:t>
            </a:r>
          </a:p>
        </p:txBody>
      </p:sp>
    </p:spTree>
    <p:extLst>
      <p:ext uri="{BB962C8B-B14F-4D97-AF65-F5344CB8AC3E}">
        <p14:creationId xmlns:p14="http://schemas.microsoft.com/office/powerpoint/2010/main" val="244526347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Tree>
    <p:extLst>
      <p:ext uri="{BB962C8B-B14F-4D97-AF65-F5344CB8AC3E}">
        <p14:creationId xmlns:p14="http://schemas.microsoft.com/office/powerpoint/2010/main" val="35163410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tart">
    <p:spTree>
      <p:nvGrpSpPr>
        <p:cNvPr id="1" name=""/>
        <p:cNvGrpSpPr/>
        <p:nvPr/>
      </p:nvGrpSpPr>
      <p:grpSpPr>
        <a:xfrm>
          <a:off x="0" y="0"/>
          <a:ext cx="0" cy="0"/>
          <a:chOff x="0" y="0"/>
          <a:chExt cx="0" cy="0"/>
        </a:xfrm>
      </p:grpSpPr>
      <p:sp>
        <p:nvSpPr>
          <p:cNvPr id="2" name="Title 1"/>
          <p:cNvSpPr>
            <a:spLocks noGrp="1"/>
          </p:cNvSpPr>
          <p:nvPr>
            <p:ph type="ctrTitle"/>
          </p:nvPr>
        </p:nvSpPr>
        <p:spPr>
          <a:xfrm>
            <a:off x="828000" y="1562400"/>
            <a:ext cx="7488000" cy="1728000"/>
          </a:xfrm>
        </p:spPr>
        <p:txBody>
          <a:bodyPr wrap="square">
            <a:noAutofit/>
          </a:bodyPr>
          <a:lstStyle>
            <a:lvl1pPr algn="l">
              <a:defRPr/>
            </a:lvl1pPr>
          </a:lstStyle>
          <a:p>
            <a:r>
              <a:rPr lang="en-US" dirty="0" smtClean="0"/>
              <a:t>Click to edit Master title style</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Tree>
    <p:extLst>
      <p:ext uri="{BB962C8B-B14F-4D97-AF65-F5344CB8AC3E}">
        <p14:creationId xmlns:p14="http://schemas.microsoft.com/office/powerpoint/2010/main" val="334860971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bb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6" name="Text Placeholder 15"/>
          <p:cNvSpPr>
            <a:spLocks noGrp="1"/>
          </p:cNvSpPr>
          <p:nvPr>
            <p:ph type="body" sz="quarter" idx="17"/>
          </p:nvPr>
        </p:nvSpPr>
        <p:spPr>
          <a:xfrm>
            <a:off x="3347864" y="1563638"/>
            <a:ext cx="4860000" cy="713863"/>
          </a:xfrm>
          <a:prstGeom prst="roundRect">
            <a:avLst>
              <a:gd name="adj" fmla="val 48316"/>
            </a:avLst>
          </a:prstGeom>
          <a:solidFill>
            <a:schemeClr val="accent4">
              <a:alpha val="71000"/>
            </a:schemeClr>
          </a:solidFill>
        </p:spPr>
        <p:txBody>
          <a:bodyPr vert="horz" wrap="none" lIns="108000" tIns="72000" rIns="108000" bIns="72000" rtlCol="0" anchor="ctr" anchorCtr="0">
            <a:spAutoFit/>
          </a:bodyPr>
          <a:lstStyle>
            <a:lvl1pPr marL="0" indent="0" algn="ctr">
              <a:buNone/>
              <a:defRPr lang="en-US" dirty="0" smtClean="0"/>
            </a:lvl1pPr>
          </a:lstStyle>
          <a:p>
            <a:pPr marL="0" lvl="0" algn="ctr"/>
            <a:r>
              <a:rPr lang="en-US" dirty="0" smtClean="0"/>
              <a:t>Click to edit Master text styles</a:t>
            </a:r>
          </a:p>
        </p:txBody>
      </p:sp>
      <p:sp>
        <p:nvSpPr>
          <p:cNvPr id="18" name="Text Placeholder 17"/>
          <p:cNvSpPr>
            <a:spLocks noGrp="1"/>
          </p:cNvSpPr>
          <p:nvPr>
            <p:ph type="body" sz="quarter" idx="18"/>
          </p:nvPr>
        </p:nvSpPr>
        <p:spPr>
          <a:xfrm>
            <a:off x="288064" y="2132235"/>
            <a:ext cx="4860000" cy="723819"/>
          </a:xfrm>
          <a:prstGeom prst="roundRect">
            <a:avLst>
              <a:gd name="adj" fmla="val 50000"/>
            </a:avLst>
          </a:prstGeom>
          <a:solidFill>
            <a:schemeClr val="accent2">
              <a:alpha val="71000"/>
            </a:schemeClr>
          </a:solidFill>
        </p:spPr>
        <p:txBody>
          <a:bodyPr vert="horz" wrap="none" lIns="108000" tIns="72000" rIns="108000" bIns="72000" rtlCol="0" anchor="ctr" anchorCtr="0">
            <a:spAutoFit/>
          </a:bodyPr>
          <a:lstStyle>
            <a:lvl1pPr marL="0" indent="0">
              <a:buNone/>
              <a:defRPr lang="en-US" dirty="0" smtClean="0"/>
            </a:lvl1pPr>
          </a:lstStyle>
          <a:p>
            <a:pPr marL="0" lvl="0" algn="ctr"/>
            <a:r>
              <a:rPr lang="en-US" dirty="0" smtClean="0"/>
              <a:t>Click to edit Master text styles</a:t>
            </a:r>
          </a:p>
        </p:txBody>
      </p:sp>
      <p:sp>
        <p:nvSpPr>
          <p:cNvPr id="20" name="Text Placeholder 19"/>
          <p:cNvSpPr>
            <a:spLocks noGrp="1"/>
          </p:cNvSpPr>
          <p:nvPr>
            <p:ph type="body" sz="quarter" idx="19"/>
          </p:nvPr>
        </p:nvSpPr>
        <p:spPr>
          <a:xfrm>
            <a:off x="4032480" y="2710788"/>
            <a:ext cx="4860000" cy="723819"/>
          </a:xfrm>
          <a:prstGeom prst="roundRect">
            <a:avLst>
              <a:gd name="adj" fmla="val 50000"/>
            </a:avLst>
          </a:prstGeom>
          <a:solidFill>
            <a:schemeClr val="accent5">
              <a:alpha val="58000"/>
            </a:schemeClr>
          </a:solidFill>
        </p:spPr>
        <p:txBody>
          <a:bodyPr vert="horz" wrap="none" lIns="108000" tIns="72000" rIns="108000" bIns="72000" rtlCol="0" anchor="ctr" anchorCtr="0">
            <a:spAutoFit/>
          </a:bodyPr>
          <a:lstStyle>
            <a:lvl1pPr marL="0" indent="0">
              <a:buNone/>
              <a:defRPr lang="en-US" dirty="0" smtClean="0"/>
            </a:lvl1pPr>
          </a:lstStyle>
          <a:p>
            <a:pPr marL="0" lvl="0" algn="ctr"/>
            <a:r>
              <a:rPr lang="en-US" dirty="0" smtClean="0"/>
              <a:t>Click to edit Master text styles</a:t>
            </a:r>
          </a:p>
        </p:txBody>
      </p:sp>
      <p:sp>
        <p:nvSpPr>
          <p:cNvPr id="22" name="Text Placeholder 21"/>
          <p:cNvSpPr>
            <a:spLocks noGrp="1"/>
          </p:cNvSpPr>
          <p:nvPr>
            <p:ph type="body" sz="quarter" idx="20"/>
          </p:nvPr>
        </p:nvSpPr>
        <p:spPr>
          <a:xfrm>
            <a:off x="1259632" y="3289341"/>
            <a:ext cx="4860000" cy="723819"/>
          </a:xfrm>
          <a:prstGeom prst="roundRect">
            <a:avLst>
              <a:gd name="adj" fmla="val 50000"/>
            </a:avLst>
          </a:prstGeom>
          <a:solidFill>
            <a:schemeClr val="accent3">
              <a:alpha val="71000"/>
            </a:schemeClr>
          </a:solidFill>
        </p:spPr>
        <p:txBody>
          <a:bodyPr vert="horz" wrap="none" lIns="108000" tIns="72000" rIns="108000" bIns="72000" rtlCol="0" anchor="ctr" anchorCtr="0">
            <a:spAutoFit/>
          </a:bodyPr>
          <a:lstStyle>
            <a:lvl1pPr marL="0" indent="0">
              <a:buNone/>
              <a:defRPr lang="en-US" dirty="0" smtClean="0"/>
            </a:lvl1pPr>
          </a:lstStyle>
          <a:p>
            <a:pPr marL="0" lvl="0" algn="ctr"/>
            <a:r>
              <a:rPr lang="en-US" dirty="0" smtClean="0"/>
              <a:t>Click to edit Master text styles</a:t>
            </a:r>
          </a:p>
        </p:txBody>
      </p:sp>
      <p:sp>
        <p:nvSpPr>
          <p:cNvPr id="24" name="Text Placeholder 23"/>
          <p:cNvSpPr>
            <a:spLocks noGrp="1"/>
          </p:cNvSpPr>
          <p:nvPr>
            <p:ph type="body" sz="quarter" idx="21"/>
          </p:nvPr>
        </p:nvSpPr>
        <p:spPr>
          <a:xfrm>
            <a:off x="3203848" y="3867894"/>
            <a:ext cx="4860000" cy="723819"/>
          </a:xfrm>
          <a:prstGeom prst="roundRect">
            <a:avLst>
              <a:gd name="adj" fmla="val 50000"/>
            </a:avLst>
          </a:prstGeom>
          <a:solidFill>
            <a:schemeClr val="accent1">
              <a:alpha val="71000"/>
            </a:schemeClr>
          </a:solidFill>
        </p:spPr>
        <p:txBody>
          <a:bodyPr vert="horz" wrap="none" lIns="108000" tIns="72000" rIns="108000" bIns="72000" rtlCol="0" anchor="ctr" anchorCtr="0">
            <a:spAutoFit/>
          </a:bodyPr>
          <a:lstStyle>
            <a:lvl1pPr marL="0" indent="0">
              <a:buNone/>
              <a:defRPr lang="en-US" dirty="0" smtClean="0"/>
            </a:lvl1pPr>
          </a:lstStyle>
          <a:p>
            <a:pPr marL="0" lvl="0" algn="ctr"/>
            <a:r>
              <a:rPr lang="en-US" dirty="0" smtClean="0"/>
              <a:t>Click to edit Master text styles</a:t>
            </a:r>
          </a:p>
        </p:txBody>
      </p:sp>
    </p:spTree>
    <p:extLst>
      <p:ext uri="{BB962C8B-B14F-4D97-AF65-F5344CB8AC3E}">
        <p14:creationId xmlns:p14="http://schemas.microsoft.com/office/powerpoint/2010/main" val="84895212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Post I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74CE6-B9F9-4AEA-8A11-E335EA8A72B5}" type="datetimeFigureOut">
              <a:rPr lang="sv-SE" smtClean="0"/>
              <a:t>2014-04-10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C80A6E8-2466-47AF-9A39-DCAAADCC3B01}" type="slidenum">
              <a:rPr lang="sv-SE" smtClean="0"/>
              <a:t>‹#›</a:t>
            </a:fld>
            <a:endParaRPr lang="sv-SE"/>
          </a:p>
        </p:txBody>
      </p:sp>
      <p:sp>
        <p:nvSpPr>
          <p:cNvPr id="7" name="Text Placeholder 11"/>
          <p:cNvSpPr>
            <a:spLocks noGrp="1"/>
          </p:cNvSpPr>
          <p:nvPr>
            <p:ph type="body" sz="quarter" idx="15" hasCustomPrompt="1"/>
          </p:nvPr>
        </p:nvSpPr>
        <p:spPr>
          <a:xfrm>
            <a:off x="2987824" y="1419622"/>
            <a:ext cx="2016224" cy="288032"/>
          </a:xfrm>
          <a:prstGeom prst="rect">
            <a:avLst/>
          </a:prstGeom>
        </p:spPr>
        <p:txBody>
          <a:bodyPr/>
          <a:lstStyle>
            <a:lvl1pPr marL="0" indent="0">
              <a:buNone/>
              <a:defRPr sz="2500" cap="all" baseline="0"/>
            </a:lvl1pPr>
            <a:lvl2pPr>
              <a:defRPr sz="1800" cap="all" baseline="0"/>
            </a:lvl2pPr>
            <a:lvl3pPr>
              <a:defRPr sz="1800" cap="all" baseline="0"/>
            </a:lvl3pPr>
            <a:lvl4pPr>
              <a:defRPr sz="1800" cap="all" baseline="0"/>
            </a:lvl4pPr>
            <a:lvl5pPr>
              <a:defRPr sz="1800" cap="all" baseline="0"/>
            </a:lvl5pPr>
          </a:lstStyle>
          <a:p>
            <a:pPr lvl="0"/>
            <a:r>
              <a:rPr lang="en-US" dirty="0" smtClean="0"/>
              <a:t>GLÖM INTE</a:t>
            </a:r>
          </a:p>
        </p:txBody>
      </p:sp>
      <p:sp>
        <p:nvSpPr>
          <p:cNvPr id="8" name="Text Placeholder 16"/>
          <p:cNvSpPr>
            <a:spLocks noGrp="1"/>
          </p:cNvSpPr>
          <p:nvPr>
            <p:ph type="body" sz="quarter" idx="16"/>
          </p:nvPr>
        </p:nvSpPr>
        <p:spPr>
          <a:xfrm>
            <a:off x="2987824" y="1851670"/>
            <a:ext cx="3600400" cy="1728192"/>
          </a:xfrm>
          <a:prstGeom prst="rect">
            <a:avLst/>
          </a:prstGeom>
        </p:spPr>
        <p:txBody>
          <a:bodyPr wrap="square">
            <a:noAutofit/>
          </a:bodyPr>
          <a:lstStyle>
            <a:lvl1pPr marL="0" indent="0">
              <a:buNone/>
              <a:defRPr lang="en-US" sz="3600" b="1" kern="1200" dirty="0" smtClean="0">
                <a:solidFill>
                  <a:schemeClr val="tx1"/>
                </a:solidFill>
                <a:latin typeface="Century Gothic" panose="020B0502020202020204" pitchFamily="34" charset="0"/>
                <a:ea typeface="+mn-ea"/>
                <a:cs typeface="+mn-cs"/>
              </a:defRPr>
            </a:lvl1pPr>
          </a:lstStyle>
          <a:p>
            <a:pPr lvl="0"/>
            <a:r>
              <a:rPr lang="en-US" dirty="0" smtClean="0"/>
              <a:t>Click to edit Master text styles</a:t>
            </a:r>
          </a:p>
        </p:txBody>
      </p:sp>
    </p:spTree>
    <p:extLst>
      <p:ext uri="{BB962C8B-B14F-4D97-AF65-F5344CB8AC3E}">
        <p14:creationId xmlns:p14="http://schemas.microsoft.com/office/powerpoint/2010/main" val="87843136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Post I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74CE6-B9F9-4AEA-8A11-E335EA8A72B5}" type="datetimeFigureOut">
              <a:rPr lang="sv-SE" smtClean="0"/>
              <a:t>2014-04-10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C80A6E8-2466-47AF-9A39-DCAAADCC3B01}" type="slidenum">
              <a:rPr lang="sv-SE" smtClean="0"/>
              <a:t>‹#›</a:t>
            </a:fld>
            <a:endParaRPr lang="sv-SE"/>
          </a:p>
        </p:txBody>
      </p:sp>
      <p:sp>
        <p:nvSpPr>
          <p:cNvPr id="7" name="Text Placeholder 11"/>
          <p:cNvSpPr>
            <a:spLocks noGrp="1"/>
          </p:cNvSpPr>
          <p:nvPr>
            <p:ph type="body" sz="quarter" idx="15" hasCustomPrompt="1"/>
          </p:nvPr>
        </p:nvSpPr>
        <p:spPr>
          <a:xfrm>
            <a:off x="2555776" y="771550"/>
            <a:ext cx="1584176" cy="288032"/>
          </a:xfrm>
          <a:prstGeom prst="rect">
            <a:avLst/>
          </a:prstGeom>
        </p:spPr>
        <p:txBody>
          <a:bodyPr/>
          <a:lstStyle>
            <a:lvl1pPr marL="0" indent="0">
              <a:buNone/>
              <a:defRPr sz="1800" cap="all" baseline="0"/>
            </a:lvl1pPr>
            <a:lvl2pPr>
              <a:defRPr sz="1800" cap="all" baseline="0"/>
            </a:lvl2pPr>
            <a:lvl3pPr>
              <a:defRPr sz="1800" cap="all" baseline="0"/>
            </a:lvl3pPr>
            <a:lvl4pPr>
              <a:defRPr sz="1800" cap="all" baseline="0"/>
            </a:lvl4pPr>
            <a:lvl5pPr>
              <a:defRPr sz="1800" cap="all" baseline="0"/>
            </a:lvl5pPr>
          </a:lstStyle>
          <a:p>
            <a:pPr lvl="0"/>
            <a:r>
              <a:rPr lang="en-US" dirty="0" err="1" smtClean="0"/>
              <a:t>Kom</a:t>
            </a:r>
            <a:r>
              <a:rPr lang="en-US" dirty="0" smtClean="0"/>
              <a:t> </a:t>
            </a:r>
            <a:r>
              <a:rPr lang="en-US" dirty="0" err="1" smtClean="0"/>
              <a:t>ihåg</a:t>
            </a:r>
            <a:r>
              <a:rPr lang="en-US" dirty="0" smtClean="0"/>
              <a:t> 1</a:t>
            </a:r>
          </a:p>
        </p:txBody>
      </p:sp>
      <p:sp>
        <p:nvSpPr>
          <p:cNvPr id="8" name="Text Placeholder 16"/>
          <p:cNvSpPr>
            <a:spLocks noGrp="1"/>
          </p:cNvSpPr>
          <p:nvPr>
            <p:ph type="body" sz="quarter" idx="16"/>
          </p:nvPr>
        </p:nvSpPr>
        <p:spPr>
          <a:xfrm>
            <a:off x="2555776" y="1059582"/>
            <a:ext cx="2520280" cy="1080120"/>
          </a:xfrm>
          <a:prstGeom prst="rect">
            <a:avLst/>
          </a:prstGeom>
        </p:spPr>
        <p:txBody>
          <a:bodyPr wrap="square">
            <a:normAutofit/>
          </a:bodyPr>
          <a:lstStyle>
            <a:lvl1pPr marL="0" indent="0">
              <a:buNone/>
              <a:defRPr lang="en-US" sz="2200" b="1" kern="1200" dirty="0" smtClean="0">
                <a:solidFill>
                  <a:schemeClr val="tx1"/>
                </a:solidFill>
                <a:latin typeface="Century Gothic" panose="020B0502020202020204" pitchFamily="34" charset="0"/>
                <a:ea typeface="+mn-ea"/>
                <a:cs typeface="+mn-cs"/>
              </a:defRPr>
            </a:lvl1pPr>
          </a:lstStyle>
          <a:p>
            <a:pPr lvl="0"/>
            <a:r>
              <a:rPr lang="en-US" dirty="0" smtClean="0"/>
              <a:t>Click to edit Master text styles</a:t>
            </a:r>
          </a:p>
        </p:txBody>
      </p:sp>
      <p:sp>
        <p:nvSpPr>
          <p:cNvPr id="10" name="Text Placeholder 9"/>
          <p:cNvSpPr>
            <a:spLocks noGrp="1"/>
          </p:cNvSpPr>
          <p:nvPr>
            <p:ph type="body" sz="quarter" idx="17"/>
          </p:nvPr>
        </p:nvSpPr>
        <p:spPr>
          <a:xfrm>
            <a:off x="4139952" y="3003798"/>
            <a:ext cx="2520280" cy="1152128"/>
          </a:xfrm>
          <a:prstGeom prst="rect">
            <a:avLst/>
          </a:prstGeom>
        </p:spPr>
        <p:txBody>
          <a:bodyPr wrap="square">
            <a:normAutofit/>
          </a:bodyPr>
          <a:lstStyle>
            <a:lvl1pPr marL="0" indent="0">
              <a:buNone/>
              <a:defRPr lang="en-US" sz="2200" b="1" kern="1200" dirty="0" smtClean="0">
                <a:solidFill>
                  <a:schemeClr val="tx1"/>
                </a:solidFill>
                <a:latin typeface="Century Gothic" panose="020B0502020202020204" pitchFamily="34" charset="0"/>
                <a:ea typeface="+mn-ea"/>
                <a:cs typeface="+mn-cs"/>
              </a:defRPr>
            </a:lvl1pPr>
            <a:lvl2pPr>
              <a:defRPr lang="en-US" sz="2200" b="1" kern="1200" dirty="0" smtClean="0">
                <a:solidFill>
                  <a:schemeClr val="tx1"/>
                </a:solidFill>
                <a:latin typeface="Century Gothic" panose="020B0502020202020204" pitchFamily="34" charset="0"/>
                <a:ea typeface="+mn-ea"/>
                <a:cs typeface="+mn-cs"/>
              </a:defRPr>
            </a:lvl2pPr>
          </a:lstStyle>
          <a:p>
            <a:pPr lvl="0"/>
            <a:r>
              <a:rPr lang="en-US" dirty="0" smtClean="0"/>
              <a:t>Click to edit Master text styles</a:t>
            </a:r>
          </a:p>
        </p:txBody>
      </p:sp>
      <p:sp>
        <p:nvSpPr>
          <p:cNvPr id="11" name="Text Placeholder 11"/>
          <p:cNvSpPr>
            <a:spLocks noGrp="1"/>
          </p:cNvSpPr>
          <p:nvPr>
            <p:ph type="body" sz="quarter" idx="18" hasCustomPrompt="1"/>
          </p:nvPr>
        </p:nvSpPr>
        <p:spPr>
          <a:xfrm>
            <a:off x="4139952" y="2715766"/>
            <a:ext cx="1584176" cy="288032"/>
          </a:xfrm>
          <a:prstGeom prst="rect">
            <a:avLst/>
          </a:prstGeom>
        </p:spPr>
        <p:txBody>
          <a:bodyPr/>
          <a:lstStyle>
            <a:lvl1pPr marL="0" indent="0">
              <a:buNone/>
              <a:defRPr sz="1800" cap="all" baseline="0"/>
            </a:lvl1pPr>
            <a:lvl2pPr>
              <a:defRPr sz="1800" cap="all" baseline="0"/>
            </a:lvl2pPr>
            <a:lvl3pPr>
              <a:defRPr sz="1800" cap="all" baseline="0"/>
            </a:lvl3pPr>
            <a:lvl4pPr>
              <a:defRPr sz="1800" cap="all" baseline="0"/>
            </a:lvl4pPr>
            <a:lvl5pPr>
              <a:defRPr sz="1800" cap="all" baseline="0"/>
            </a:lvl5pPr>
          </a:lstStyle>
          <a:p>
            <a:pPr lvl="0"/>
            <a:r>
              <a:rPr lang="en-US" dirty="0" err="1" smtClean="0"/>
              <a:t>Kom</a:t>
            </a:r>
            <a:r>
              <a:rPr lang="en-US" dirty="0" smtClean="0"/>
              <a:t> </a:t>
            </a:r>
            <a:r>
              <a:rPr lang="en-US" dirty="0" err="1" smtClean="0"/>
              <a:t>ihåg</a:t>
            </a:r>
            <a:r>
              <a:rPr lang="en-US" dirty="0" smtClean="0"/>
              <a:t> 2</a:t>
            </a:r>
          </a:p>
        </p:txBody>
      </p:sp>
    </p:spTree>
    <p:extLst>
      <p:ext uri="{BB962C8B-B14F-4D97-AF65-F5344CB8AC3E}">
        <p14:creationId xmlns:p14="http://schemas.microsoft.com/office/powerpoint/2010/main" val="413456671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ost I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74CE6-B9F9-4AEA-8A11-E335EA8A72B5}" type="datetimeFigureOut">
              <a:rPr lang="sv-SE" smtClean="0"/>
              <a:t>2014-04-10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C80A6E8-2466-47AF-9A39-DCAAADCC3B01}" type="slidenum">
              <a:rPr lang="sv-SE" smtClean="0"/>
              <a:t>‹#›</a:t>
            </a:fld>
            <a:endParaRPr lang="sv-SE"/>
          </a:p>
        </p:txBody>
      </p:sp>
      <p:sp>
        <p:nvSpPr>
          <p:cNvPr id="12" name="Text Placeholder 11"/>
          <p:cNvSpPr>
            <a:spLocks noGrp="1"/>
          </p:cNvSpPr>
          <p:nvPr>
            <p:ph type="body" sz="quarter" idx="13" hasCustomPrompt="1"/>
          </p:nvPr>
        </p:nvSpPr>
        <p:spPr>
          <a:xfrm>
            <a:off x="1835696" y="1214631"/>
            <a:ext cx="1584176" cy="276999"/>
          </a:xfrm>
          <a:prstGeom prst="rect">
            <a:avLst/>
          </a:prstGeom>
        </p:spPr>
        <p:txBody>
          <a:bodyPr/>
          <a:lstStyle>
            <a:lvl1pPr marL="0" indent="0">
              <a:buNone/>
              <a:defRPr sz="1800" cap="all" baseline="0"/>
            </a:lvl1pPr>
            <a:lvl2pPr>
              <a:defRPr sz="1800" cap="all" baseline="0"/>
            </a:lvl2pPr>
            <a:lvl3pPr>
              <a:defRPr sz="1800" cap="all" baseline="0"/>
            </a:lvl3pPr>
            <a:lvl4pPr>
              <a:defRPr sz="1800" cap="all" baseline="0"/>
            </a:lvl4pPr>
            <a:lvl5pPr>
              <a:defRPr sz="1800" cap="all" baseline="0"/>
            </a:lvl5pPr>
          </a:lstStyle>
          <a:p>
            <a:pPr lvl="0"/>
            <a:r>
              <a:rPr lang="en-US" dirty="0" err="1" smtClean="0"/>
              <a:t>Kom</a:t>
            </a:r>
            <a:r>
              <a:rPr lang="en-US" dirty="0" smtClean="0"/>
              <a:t> </a:t>
            </a:r>
            <a:r>
              <a:rPr lang="en-US" dirty="0" err="1" smtClean="0"/>
              <a:t>ihåg</a:t>
            </a:r>
            <a:r>
              <a:rPr lang="en-US" dirty="0" smtClean="0"/>
              <a:t> 1</a:t>
            </a:r>
          </a:p>
        </p:txBody>
      </p:sp>
      <p:sp>
        <p:nvSpPr>
          <p:cNvPr id="14" name="Text Placeholder 13"/>
          <p:cNvSpPr>
            <a:spLocks noGrp="1"/>
          </p:cNvSpPr>
          <p:nvPr>
            <p:ph type="body" sz="quarter" idx="14"/>
          </p:nvPr>
        </p:nvSpPr>
        <p:spPr>
          <a:xfrm>
            <a:off x="1835696" y="1491630"/>
            <a:ext cx="2376264" cy="936104"/>
          </a:xfrm>
          <a:prstGeom prst="rect">
            <a:avLst/>
          </a:prstGeom>
        </p:spPr>
        <p:txBody>
          <a:bodyPr wrap="square">
            <a:normAutofit/>
          </a:bodyPr>
          <a:lstStyle>
            <a:lvl1pPr marL="0" indent="0">
              <a:spcBef>
                <a:spcPts val="0"/>
              </a:spcBef>
              <a:buNone/>
              <a:defRPr sz="2200" b="1"/>
            </a:lvl1pPr>
            <a:lvl2pPr>
              <a:defRPr sz="2400" b="1"/>
            </a:lvl2pPr>
            <a:lvl3pPr>
              <a:defRPr sz="2400" b="1"/>
            </a:lvl3pPr>
            <a:lvl4pPr>
              <a:defRPr sz="2400" b="1"/>
            </a:lvl4pPr>
            <a:lvl5pPr>
              <a:defRPr sz="2400" b="1"/>
            </a:lvl5pPr>
          </a:lstStyle>
          <a:p>
            <a:pPr lvl="0"/>
            <a:r>
              <a:rPr lang="en-US" dirty="0" smtClean="0"/>
              <a:t>Click to edit Master text styles</a:t>
            </a:r>
          </a:p>
        </p:txBody>
      </p:sp>
      <p:sp>
        <p:nvSpPr>
          <p:cNvPr id="15" name="Text Placeholder 11"/>
          <p:cNvSpPr>
            <a:spLocks noGrp="1"/>
          </p:cNvSpPr>
          <p:nvPr>
            <p:ph type="body" sz="quarter" idx="15" hasCustomPrompt="1"/>
          </p:nvPr>
        </p:nvSpPr>
        <p:spPr>
          <a:xfrm>
            <a:off x="5076056" y="1203598"/>
            <a:ext cx="1728192" cy="288032"/>
          </a:xfrm>
          <a:prstGeom prst="rect">
            <a:avLst/>
          </a:prstGeom>
        </p:spPr>
        <p:txBody>
          <a:bodyPr/>
          <a:lstStyle>
            <a:lvl1pPr marL="0" indent="0">
              <a:buNone/>
              <a:defRPr sz="1800" cap="all" baseline="0"/>
            </a:lvl1pPr>
            <a:lvl2pPr>
              <a:defRPr sz="1800" cap="all" baseline="0"/>
            </a:lvl2pPr>
            <a:lvl3pPr>
              <a:defRPr sz="1800" cap="all" baseline="0"/>
            </a:lvl3pPr>
            <a:lvl4pPr>
              <a:defRPr sz="1800" cap="all" baseline="0"/>
            </a:lvl4pPr>
            <a:lvl5pPr>
              <a:defRPr sz="1800" cap="all" baseline="0"/>
            </a:lvl5pPr>
          </a:lstStyle>
          <a:p>
            <a:pPr lvl="0"/>
            <a:r>
              <a:rPr lang="en-US" dirty="0" err="1" smtClean="0"/>
              <a:t>Kom</a:t>
            </a:r>
            <a:r>
              <a:rPr lang="en-US" dirty="0" smtClean="0"/>
              <a:t> </a:t>
            </a:r>
            <a:r>
              <a:rPr lang="en-US" dirty="0" err="1" smtClean="0"/>
              <a:t>ihåg</a:t>
            </a:r>
            <a:r>
              <a:rPr lang="en-US" dirty="0" smtClean="0"/>
              <a:t> 2</a:t>
            </a:r>
          </a:p>
        </p:txBody>
      </p:sp>
      <p:sp>
        <p:nvSpPr>
          <p:cNvPr id="17" name="Text Placeholder 16"/>
          <p:cNvSpPr>
            <a:spLocks noGrp="1"/>
          </p:cNvSpPr>
          <p:nvPr>
            <p:ph type="body" sz="quarter" idx="16"/>
          </p:nvPr>
        </p:nvSpPr>
        <p:spPr>
          <a:xfrm>
            <a:off x="5076056" y="1491630"/>
            <a:ext cx="2304256" cy="936104"/>
          </a:xfrm>
          <a:prstGeom prst="rect">
            <a:avLst/>
          </a:prstGeom>
        </p:spPr>
        <p:txBody>
          <a:bodyPr wrap="square">
            <a:normAutofit/>
          </a:bodyPr>
          <a:lstStyle>
            <a:lvl1pPr marL="0" indent="0">
              <a:buNone/>
              <a:defRPr lang="en-US" sz="2200" b="1" kern="1200" dirty="0" smtClean="0">
                <a:solidFill>
                  <a:schemeClr val="tx1"/>
                </a:solidFill>
                <a:latin typeface="Century Gothic" panose="020B0502020202020204" pitchFamily="34" charset="0"/>
                <a:ea typeface="+mn-ea"/>
                <a:cs typeface="+mn-cs"/>
              </a:defRPr>
            </a:lvl1pPr>
          </a:lstStyle>
          <a:p>
            <a:pPr lvl="0"/>
            <a:r>
              <a:rPr lang="en-US" dirty="0" smtClean="0"/>
              <a:t>Click to edit Master text styles</a:t>
            </a:r>
          </a:p>
        </p:txBody>
      </p:sp>
      <p:sp>
        <p:nvSpPr>
          <p:cNvPr id="19" name="Text Placeholder 18"/>
          <p:cNvSpPr>
            <a:spLocks noGrp="1"/>
          </p:cNvSpPr>
          <p:nvPr>
            <p:ph type="body" sz="quarter" idx="17"/>
          </p:nvPr>
        </p:nvSpPr>
        <p:spPr>
          <a:xfrm>
            <a:off x="3491880" y="3363838"/>
            <a:ext cx="2376264" cy="1008112"/>
          </a:xfrm>
          <a:prstGeom prst="rect">
            <a:avLst/>
          </a:prstGeom>
        </p:spPr>
        <p:txBody>
          <a:bodyPr wrap="square">
            <a:normAutofit/>
          </a:bodyPr>
          <a:lstStyle>
            <a:lvl1pPr marL="0" indent="0">
              <a:buNone/>
              <a:defRPr lang="en-US" sz="2200" b="1" kern="1200" smtClean="0">
                <a:solidFill>
                  <a:schemeClr val="tx1"/>
                </a:solidFill>
                <a:latin typeface="Century Gothic" panose="020B0502020202020204" pitchFamily="34" charset="0"/>
                <a:ea typeface="+mn-ea"/>
                <a:cs typeface="+mn-cs"/>
              </a:defRPr>
            </a:lvl1pPr>
          </a:lstStyle>
          <a:p>
            <a:pPr lvl="0"/>
            <a:r>
              <a:rPr lang="en-US" dirty="0" smtClean="0"/>
              <a:t>Click to edit Master text styles</a:t>
            </a:r>
          </a:p>
        </p:txBody>
      </p:sp>
      <p:sp>
        <p:nvSpPr>
          <p:cNvPr id="20" name="Text Placeholder 11"/>
          <p:cNvSpPr>
            <a:spLocks noGrp="1"/>
          </p:cNvSpPr>
          <p:nvPr>
            <p:ph type="body" sz="quarter" idx="18" hasCustomPrompt="1"/>
          </p:nvPr>
        </p:nvSpPr>
        <p:spPr>
          <a:xfrm>
            <a:off x="3535957" y="3075806"/>
            <a:ext cx="1656184" cy="276999"/>
          </a:xfrm>
          <a:prstGeom prst="rect">
            <a:avLst/>
          </a:prstGeom>
        </p:spPr>
        <p:txBody>
          <a:bodyPr/>
          <a:lstStyle>
            <a:lvl1pPr marL="0" indent="0">
              <a:buNone/>
              <a:defRPr sz="1800" cap="all" baseline="0"/>
            </a:lvl1pPr>
            <a:lvl2pPr>
              <a:defRPr sz="1800" cap="all" baseline="0"/>
            </a:lvl2pPr>
            <a:lvl3pPr>
              <a:defRPr sz="1800" cap="all" baseline="0"/>
            </a:lvl3pPr>
            <a:lvl4pPr>
              <a:defRPr sz="1800" cap="all" baseline="0"/>
            </a:lvl4pPr>
            <a:lvl5pPr>
              <a:defRPr sz="1800" cap="all" baseline="0"/>
            </a:lvl5pPr>
          </a:lstStyle>
          <a:p>
            <a:pPr lvl="0"/>
            <a:r>
              <a:rPr lang="en-US" dirty="0" err="1" smtClean="0"/>
              <a:t>Kom</a:t>
            </a:r>
            <a:r>
              <a:rPr lang="en-US" dirty="0" smtClean="0"/>
              <a:t> </a:t>
            </a:r>
            <a:r>
              <a:rPr lang="en-US" dirty="0" err="1" smtClean="0"/>
              <a:t>ihåg</a:t>
            </a:r>
            <a:r>
              <a:rPr lang="en-US" dirty="0" smtClean="0"/>
              <a:t> 3</a:t>
            </a:r>
          </a:p>
        </p:txBody>
      </p:sp>
    </p:spTree>
    <p:extLst>
      <p:ext uri="{BB962C8B-B14F-4D97-AF65-F5344CB8AC3E}">
        <p14:creationId xmlns:p14="http://schemas.microsoft.com/office/powerpoint/2010/main" val="137755687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Tree>
    <p:extLst>
      <p:ext uri="{BB962C8B-B14F-4D97-AF65-F5344CB8AC3E}">
        <p14:creationId xmlns:p14="http://schemas.microsoft.com/office/powerpoint/2010/main" val="141819318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_layout">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23928" y="3651870"/>
            <a:ext cx="4896544" cy="1152128"/>
          </a:xfrm>
          <a:prstGeom prst="rect">
            <a:avLst/>
          </a:prstGeom>
        </p:spPr>
        <p:txBody>
          <a:bodyPr lIns="0" tIns="0" rIns="0" bIns="0"/>
          <a:lstStyle>
            <a:lvl1pPr marL="0" indent="0">
              <a:buFont typeface="Arial" panose="020B0604020202020204" pitchFamily="34" charset="0"/>
              <a:buNone/>
              <a:defRPr lang="en-US" sz="3600" b="1" kern="1200" smtClean="0">
                <a:solidFill>
                  <a:schemeClr val="tx1"/>
                </a:solidFill>
                <a:latin typeface="Century Gothic" panose="020B0502020202020204" pitchFamily="34" charset="0"/>
                <a:ea typeface="+mn-ea"/>
                <a:cs typeface="+mn-cs"/>
              </a:defRPr>
            </a:lvl1pPr>
            <a:lvl2pPr marL="914400" indent="-4572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dirty="0" smtClean="0"/>
              <a:t>Click to edit Master text style</a:t>
            </a:r>
          </a:p>
        </p:txBody>
      </p:sp>
    </p:spTree>
    <p:extLst>
      <p:ext uri="{BB962C8B-B14F-4D97-AF65-F5344CB8AC3E}">
        <p14:creationId xmlns:p14="http://schemas.microsoft.com/office/powerpoint/2010/main" val="21553658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Header_bulle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p>
            <a:r>
              <a:rPr lang="en-US" dirty="0" smtClean="0"/>
              <a:t>Click to edit Master title style</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1" name="Text Placeholder 10"/>
          <p:cNvSpPr>
            <a:spLocks noGrp="1"/>
          </p:cNvSpPr>
          <p:nvPr>
            <p:ph type="body" sz="quarter" idx="13"/>
          </p:nvPr>
        </p:nvSpPr>
        <p:spPr>
          <a:xfrm>
            <a:off x="468000" y="1512000"/>
            <a:ext cx="5400000" cy="2196000"/>
          </a:xfrm>
        </p:spPr>
        <p:txBody>
          <a:bodyPr/>
          <a:lstStyle>
            <a:lvl1pPr marL="342900" indent="-342900">
              <a:buFont typeface="Arial" panose="020B0604020202020204" pitchFamily="34" charset="0"/>
              <a:buChar char="•"/>
              <a:defRPr lang="en-US" sz="2400" kern="1200" smtClean="0">
                <a:solidFill>
                  <a:schemeClr val="tx1"/>
                </a:solidFill>
                <a:latin typeface="Century Gothic" panose="020B0502020202020204" pitchFamily="34" charset="0"/>
                <a:ea typeface="+mn-ea"/>
                <a:cs typeface="+mn-cs"/>
              </a:defRPr>
            </a:lvl1pPr>
            <a:lvl2pPr marL="914400" indent="-4572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dirty="0" smtClean="0"/>
              <a:t>Click to edit Master text style</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sv-SE" dirty="0"/>
          </a:p>
        </p:txBody>
      </p:sp>
    </p:spTree>
    <p:extLst>
      <p:ext uri="{BB962C8B-B14F-4D97-AF65-F5344CB8AC3E}">
        <p14:creationId xmlns:p14="http://schemas.microsoft.com/office/powerpoint/2010/main" val="27905841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Header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1" name="Text Placeholder 10"/>
          <p:cNvSpPr>
            <a:spLocks noGrp="1"/>
          </p:cNvSpPr>
          <p:nvPr>
            <p:ph type="body" sz="quarter" idx="13"/>
          </p:nvPr>
        </p:nvSpPr>
        <p:spPr>
          <a:xfrm>
            <a:off x="468000" y="1512000"/>
            <a:ext cx="5400000" cy="2520000"/>
          </a:xfrm>
        </p:spPr>
        <p:txBody>
          <a:bodyPr/>
          <a:lstStyle>
            <a:lvl1pPr marL="0" indent="0">
              <a:buFont typeface="Arial" panose="020B0604020202020204" pitchFamily="34" charset="0"/>
              <a:buNone/>
              <a:defRPr lang="en-US" sz="2400" kern="1200" smtClean="0">
                <a:solidFill>
                  <a:schemeClr val="tx1"/>
                </a:solidFill>
                <a:latin typeface="Century Gothic" panose="020B0502020202020204" pitchFamily="34" charset="0"/>
                <a:ea typeface="+mn-ea"/>
                <a:cs typeface="+mn-cs"/>
              </a:defRPr>
            </a:lvl1pPr>
            <a:lvl2pPr marL="914400" indent="-4572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dirty="0" smtClean="0"/>
              <a:t>Click to edit Master text style</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sv-SE" dirty="0"/>
          </a:p>
        </p:txBody>
      </p:sp>
    </p:spTree>
    <p:extLst>
      <p:ext uri="{BB962C8B-B14F-4D97-AF65-F5344CB8AC3E}">
        <p14:creationId xmlns:p14="http://schemas.microsoft.com/office/powerpoint/2010/main" val="233615320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544"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Header_bullet_pic_landscacpe">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p>
            <a:r>
              <a:rPr lang="en-US" dirty="0" smtClean="0"/>
              <a:t>Click to edit Master title style</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1" name="Text Placeholder 10"/>
          <p:cNvSpPr>
            <a:spLocks noGrp="1"/>
          </p:cNvSpPr>
          <p:nvPr>
            <p:ph type="body" sz="quarter" idx="13"/>
          </p:nvPr>
        </p:nvSpPr>
        <p:spPr>
          <a:xfrm>
            <a:off x="468000" y="1512000"/>
            <a:ext cx="4320024" cy="2196000"/>
          </a:xfrm>
        </p:spPr>
        <p:txBody>
          <a:bodyPr/>
          <a:lstStyle>
            <a:lvl1pPr marL="342900" indent="-342900">
              <a:buFont typeface="Arial" panose="020B0604020202020204" pitchFamily="34" charset="0"/>
              <a:buChar char="•"/>
              <a:defRPr lang="en-US" sz="2400" kern="1200" smtClean="0">
                <a:solidFill>
                  <a:schemeClr val="tx1"/>
                </a:solidFill>
                <a:latin typeface="Century Gothic" panose="020B0502020202020204" pitchFamily="34" charset="0"/>
                <a:ea typeface="+mn-ea"/>
                <a:cs typeface="+mn-cs"/>
              </a:defRPr>
            </a:lvl1pPr>
            <a:lvl2pPr marL="914400" indent="-4572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dirty="0" smtClean="0"/>
              <a:t>Click to edit Master text style</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sv-SE" dirty="0"/>
          </a:p>
        </p:txBody>
      </p:sp>
      <p:sp>
        <p:nvSpPr>
          <p:cNvPr id="8" name="Picture Placeholder 7"/>
          <p:cNvSpPr>
            <a:spLocks noGrp="1"/>
          </p:cNvSpPr>
          <p:nvPr>
            <p:ph type="pic" sz="quarter" idx="14"/>
          </p:nvPr>
        </p:nvSpPr>
        <p:spPr>
          <a:xfrm>
            <a:off x="5364163" y="1511300"/>
            <a:ext cx="3779837" cy="2644775"/>
          </a:xfrm>
        </p:spPr>
        <p:txBody>
          <a:bodyPr/>
          <a:lstStyle/>
          <a:p>
            <a:endParaRPr lang="sv-SE" dirty="0"/>
          </a:p>
        </p:txBody>
      </p:sp>
    </p:spTree>
    <p:extLst>
      <p:ext uri="{BB962C8B-B14F-4D97-AF65-F5344CB8AC3E}">
        <p14:creationId xmlns:p14="http://schemas.microsoft.com/office/powerpoint/2010/main" val="33838685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Header_bullet_pic_portrai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p>
            <a:r>
              <a:rPr lang="en-US" dirty="0" smtClean="0"/>
              <a:t>Click to edit Master title style</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1" name="Text Placeholder 10"/>
          <p:cNvSpPr>
            <a:spLocks noGrp="1"/>
          </p:cNvSpPr>
          <p:nvPr>
            <p:ph type="body" sz="quarter" idx="13"/>
          </p:nvPr>
        </p:nvSpPr>
        <p:spPr>
          <a:xfrm>
            <a:off x="468000" y="1512000"/>
            <a:ext cx="5400000" cy="2196000"/>
          </a:xfrm>
        </p:spPr>
        <p:txBody>
          <a:bodyPr/>
          <a:lstStyle>
            <a:lvl1pPr marL="342900" indent="-342900">
              <a:buFont typeface="Arial" panose="020B0604020202020204" pitchFamily="34" charset="0"/>
              <a:buChar char="•"/>
              <a:defRPr lang="en-US" sz="2400" kern="1200" smtClean="0">
                <a:solidFill>
                  <a:schemeClr val="tx1"/>
                </a:solidFill>
                <a:latin typeface="Century Gothic" panose="020B0502020202020204" pitchFamily="34" charset="0"/>
                <a:ea typeface="+mn-ea"/>
                <a:cs typeface="+mn-cs"/>
              </a:defRPr>
            </a:lvl1pPr>
            <a:lvl2pPr marL="914400" indent="-4572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dirty="0" smtClean="0"/>
              <a:t>Click to edit Master text style</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sv-SE" dirty="0"/>
          </a:p>
        </p:txBody>
      </p:sp>
      <p:sp>
        <p:nvSpPr>
          <p:cNvPr id="8" name="Picture Placeholder 7"/>
          <p:cNvSpPr>
            <a:spLocks noGrp="1"/>
          </p:cNvSpPr>
          <p:nvPr>
            <p:ph type="pic" sz="quarter" idx="14"/>
          </p:nvPr>
        </p:nvSpPr>
        <p:spPr>
          <a:xfrm>
            <a:off x="6516688" y="1511300"/>
            <a:ext cx="2627312" cy="2894013"/>
          </a:xfrm>
        </p:spPr>
        <p:txBody>
          <a:bodyPr/>
          <a:lstStyle/>
          <a:p>
            <a:endParaRPr lang="sv-SE"/>
          </a:p>
        </p:txBody>
      </p:sp>
    </p:spTree>
    <p:extLst>
      <p:ext uri="{BB962C8B-B14F-4D97-AF65-F5344CB8AC3E}">
        <p14:creationId xmlns:p14="http://schemas.microsoft.com/office/powerpoint/2010/main" val="8631745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Header_sub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cxnSp>
        <p:nvCxnSpPr>
          <p:cNvPr id="13" name="Straight Connector 12"/>
          <p:cNvCxnSpPr/>
          <p:nvPr userDrawn="1"/>
        </p:nvCxnSpPr>
        <p:spPr>
          <a:xfrm>
            <a:off x="6300192" y="1563638"/>
            <a:ext cx="230425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25"/>
          <p:cNvSpPr>
            <a:spLocks noGrp="1"/>
          </p:cNvSpPr>
          <p:nvPr>
            <p:ph type="body" sz="quarter" idx="17"/>
          </p:nvPr>
        </p:nvSpPr>
        <p:spPr>
          <a:xfrm>
            <a:off x="0" y="0"/>
            <a:ext cx="3958635" cy="355276"/>
          </a:xfrm>
          <a:solidFill>
            <a:schemeClr val="tx1"/>
          </a:solidFill>
        </p:spPr>
        <p:txBody>
          <a:bodyPr wrap="none" lIns="432000" tIns="54000" rIns="180000" bIns="54000">
            <a:spAutoFit/>
          </a:bodyPr>
          <a:lstStyle>
            <a:lvl1pPr marL="0" indent="0">
              <a:buNone/>
              <a:defRPr sz="1600" cap="all" baseline="0">
                <a:solidFill>
                  <a:schemeClr val="bg1"/>
                </a:solidFill>
              </a:defRPr>
            </a:lvl1pPr>
            <a:lvl2pPr>
              <a:defRPr sz="1600"/>
            </a:lvl2pPr>
            <a:lvl3pPr>
              <a:defRPr sz="1600"/>
            </a:lvl3pPr>
            <a:lvl4pPr>
              <a:defRPr sz="1600"/>
            </a:lvl4pPr>
            <a:lvl5pPr>
              <a:defRPr sz="1600"/>
            </a:lvl5pPr>
          </a:lstStyle>
          <a:p>
            <a:pPr lvl="0"/>
            <a:r>
              <a:rPr lang="en-US" dirty="0" smtClean="0"/>
              <a:t>Click to edit Master text styles</a:t>
            </a:r>
          </a:p>
        </p:txBody>
      </p:sp>
      <p:sp>
        <p:nvSpPr>
          <p:cNvPr id="28" name="Text Placeholder 27"/>
          <p:cNvSpPr>
            <a:spLocks noGrp="1"/>
          </p:cNvSpPr>
          <p:nvPr>
            <p:ph type="body" sz="quarter" idx="18"/>
          </p:nvPr>
        </p:nvSpPr>
        <p:spPr>
          <a:xfrm>
            <a:off x="467544" y="1419622"/>
            <a:ext cx="5400000" cy="369332"/>
          </a:xfrm>
        </p:spPr>
        <p:txBody>
          <a:bodyPr wrap="square"/>
          <a:lstStyle>
            <a:lvl1pPr marL="0" indent="0">
              <a:buNone/>
              <a:defRPr lang="en-US" sz="2400" b="1" kern="1200" dirty="0" smtClean="0">
                <a:solidFill>
                  <a:schemeClr val="tx1"/>
                </a:solidFill>
                <a:latin typeface="Century Gothic" panose="020B0502020202020204" pitchFamily="34" charset="0"/>
                <a:ea typeface="+mn-ea"/>
                <a:cs typeface="+mn-cs"/>
              </a:defRPr>
            </a:lvl1pPr>
          </a:lstStyle>
          <a:p>
            <a:pPr lvl="0"/>
            <a:r>
              <a:rPr lang="en-US" dirty="0" smtClean="0"/>
              <a:t>Click to edit Master text styles</a:t>
            </a:r>
          </a:p>
        </p:txBody>
      </p:sp>
      <p:sp>
        <p:nvSpPr>
          <p:cNvPr id="30" name="Text Placeholder 29"/>
          <p:cNvSpPr>
            <a:spLocks noGrp="1"/>
          </p:cNvSpPr>
          <p:nvPr>
            <p:ph type="body" sz="quarter" idx="19"/>
          </p:nvPr>
        </p:nvSpPr>
        <p:spPr>
          <a:xfrm>
            <a:off x="467543" y="1980000"/>
            <a:ext cx="5400000" cy="2096010"/>
          </a:xfrm>
        </p:spPr>
        <p:txBody>
          <a:bodyPr/>
          <a:lstStyle>
            <a:lvl1pPr>
              <a:defRPr lang="en-US" sz="2400" kern="1200" dirty="0" smtClean="0">
                <a:solidFill>
                  <a:schemeClr val="tx1"/>
                </a:solidFill>
                <a:latin typeface="Century Gothic" panose="020B0502020202020204" pitchFamily="34" charset="0"/>
                <a:ea typeface="+mn-ea"/>
                <a:cs typeface="+mn-cs"/>
              </a:defRPr>
            </a:lvl1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sv-SE" dirty="0"/>
          </a:p>
        </p:txBody>
      </p:sp>
      <p:sp>
        <p:nvSpPr>
          <p:cNvPr id="32" name="Text Placeholder 31"/>
          <p:cNvSpPr>
            <a:spLocks noGrp="1"/>
          </p:cNvSpPr>
          <p:nvPr>
            <p:ph type="body" sz="quarter" idx="20" hasCustomPrompt="1"/>
          </p:nvPr>
        </p:nvSpPr>
        <p:spPr>
          <a:xfrm>
            <a:off x="6300192" y="1635646"/>
            <a:ext cx="2304256" cy="648072"/>
          </a:xfrm>
        </p:spPr>
        <p:txBody>
          <a:bodyPr wrap="square"/>
          <a:lstStyle>
            <a:lvl1pPr marL="0" indent="0">
              <a:buNone/>
              <a:defRPr lang="en-US" sz="2000" b="1" kern="1200" cap="all" baseline="0" dirty="0" smtClean="0">
                <a:solidFill>
                  <a:schemeClr val="tx1"/>
                </a:solidFill>
                <a:latin typeface="Century Gothic" panose="020B0502020202020204" pitchFamily="34" charset="0"/>
                <a:ea typeface="+mn-ea"/>
                <a:cs typeface="+mn-cs"/>
              </a:defRPr>
            </a:lvl1pPr>
          </a:lstStyle>
          <a:p>
            <a:pPr lvl="0"/>
            <a:r>
              <a:rPr lang="en-US" dirty="0" smtClean="0"/>
              <a:t>Click to edit </a:t>
            </a:r>
            <a:br>
              <a:rPr lang="en-US" dirty="0" smtClean="0"/>
            </a:br>
            <a:r>
              <a:rPr lang="en-US" dirty="0" smtClean="0"/>
              <a:t>Master text styles</a:t>
            </a:r>
          </a:p>
        </p:txBody>
      </p:sp>
      <p:sp>
        <p:nvSpPr>
          <p:cNvPr id="34" name="Text Placeholder 33"/>
          <p:cNvSpPr>
            <a:spLocks noGrp="1"/>
          </p:cNvSpPr>
          <p:nvPr>
            <p:ph type="body" sz="quarter" idx="21"/>
          </p:nvPr>
        </p:nvSpPr>
        <p:spPr>
          <a:xfrm>
            <a:off x="6300192" y="2427733"/>
            <a:ext cx="2304256" cy="1710077"/>
          </a:xfrm>
        </p:spPr>
        <p:txBody>
          <a:bodyPr wrap="square"/>
          <a:lstStyle>
            <a:lvl1pPr marL="0" indent="0">
              <a:buNone/>
              <a:defRPr lang="en-US" sz="1600" u="sng" kern="1200" dirty="0" smtClean="0">
                <a:solidFill>
                  <a:schemeClr val="tx1"/>
                </a:solidFill>
                <a:latin typeface="Century Gothic" panose="020B0502020202020204" pitchFamily="34" charset="0"/>
                <a:ea typeface="+mn-ea"/>
                <a:cs typeface="+mn-cs"/>
              </a:defRPr>
            </a:lvl1pPr>
            <a:lvl2pPr>
              <a:defRPr lang="en-US" sz="1600" u="sng" kern="1200" dirty="0" smtClean="0">
                <a:solidFill>
                  <a:schemeClr val="tx1"/>
                </a:solidFill>
                <a:latin typeface="Century Gothic" panose="020B0502020202020204" pitchFamily="34" charset="0"/>
                <a:ea typeface="+mn-ea"/>
                <a:cs typeface="+mn-cs"/>
              </a:defRPr>
            </a:lvl2pPr>
          </a:lstStyle>
          <a:p>
            <a:pPr lvl="0"/>
            <a:r>
              <a:rPr lang="en-US" dirty="0" smtClean="0"/>
              <a:t>Click to edit Master text styles</a:t>
            </a:r>
          </a:p>
          <a:p>
            <a:pPr lvl="0"/>
            <a:r>
              <a:rPr lang="en-US" dirty="0" smtClean="0"/>
              <a:t>Second level</a:t>
            </a:r>
            <a:br>
              <a:rPr lang="en-US" dirty="0" smtClean="0"/>
            </a:br>
            <a:r>
              <a:rPr lang="en-US" dirty="0" smtClean="0"/>
              <a:t>Third level</a:t>
            </a:r>
            <a:br>
              <a:rPr lang="en-US" dirty="0" smtClean="0"/>
            </a:br>
            <a:r>
              <a:rPr lang="en-US" dirty="0" smtClean="0"/>
              <a:t>Fourth level</a:t>
            </a:r>
            <a:br>
              <a:rPr lang="en-US" dirty="0" smtClean="0"/>
            </a:br>
            <a:r>
              <a:rPr lang="en-US" dirty="0" smtClean="0"/>
              <a:t>Fifth level</a:t>
            </a:r>
            <a:endParaRPr lang="sv-SE" dirty="0"/>
          </a:p>
        </p:txBody>
      </p:sp>
    </p:spTree>
    <p:extLst>
      <p:ext uri="{BB962C8B-B14F-4D97-AF65-F5344CB8AC3E}">
        <p14:creationId xmlns:p14="http://schemas.microsoft.com/office/powerpoint/2010/main" val="2543220503"/>
      </p:ext>
    </p:extLst>
  </p:cSld>
  <p:clrMapOvr>
    <a:masterClrMapping/>
  </p:clrMapOvr>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83518"/>
            <a:ext cx="3001642" cy="884070"/>
          </a:xfrm>
        </p:spPr>
        <p:txBody>
          <a:bodyPr/>
          <a:lstStyle>
            <a:lvl1pPr>
              <a:defRPr sz="2400"/>
            </a:lvl1pPr>
          </a:lstStyle>
          <a:p>
            <a:r>
              <a:rPr lang="en-US" dirty="0" smtClean="0"/>
              <a:t>Click to edit </a:t>
            </a:r>
            <a:br>
              <a:rPr lang="en-US" dirty="0" smtClean="0"/>
            </a:br>
            <a:r>
              <a:rPr lang="en-US" dirty="0" smtClean="0"/>
              <a:t>Master title style</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2014-04-10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4" name="Text Placeholder 13"/>
          <p:cNvSpPr>
            <a:spLocks noGrp="1"/>
          </p:cNvSpPr>
          <p:nvPr>
            <p:ph type="body" sz="quarter" idx="14"/>
          </p:nvPr>
        </p:nvSpPr>
        <p:spPr>
          <a:xfrm>
            <a:off x="467543" y="1980000"/>
            <a:ext cx="5400000" cy="2520000"/>
          </a:xfrm>
        </p:spPr>
        <p:txBody>
          <a:bodyPr wrap="square"/>
          <a:lstStyle>
            <a:lvl1pPr>
              <a:defRPr/>
            </a:lvl1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sv-SE" dirty="0"/>
          </a:p>
        </p:txBody>
      </p:sp>
    </p:spTree>
    <p:extLst>
      <p:ext uri="{BB962C8B-B14F-4D97-AF65-F5344CB8AC3E}">
        <p14:creationId xmlns:p14="http://schemas.microsoft.com/office/powerpoint/2010/main" val="39726016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2.w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3.w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31.xml"/><Relationship Id="rId5" Type="http://schemas.openxmlformats.org/officeDocument/2006/relationships/image" Target="../media/image3.w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32.xml"/><Relationship Id="rId5" Type="http://schemas.openxmlformats.org/officeDocument/2006/relationships/image" Target="../media/image3.wmf"/><Relationship Id="rId4"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33.xml"/><Relationship Id="rId5" Type="http://schemas.openxmlformats.org/officeDocument/2006/relationships/image" Target="../media/image3.wmf"/><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4.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9.xml"/><Relationship Id="rId1" Type="http://schemas.openxmlformats.org/officeDocument/2006/relationships/slideLayout" Target="../slideLayouts/slideLayout35.xml"/><Relationship Id="rId4" Type="http://schemas.openxmlformats.org/officeDocument/2006/relationships/image" Target="../media/image3.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Date Placeholder 3"/>
          <p:cNvSpPr>
            <a:spLocks noGrp="1"/>
          </p:cNvSpPr>
          <p:nvPr>
            <p:ph type="dt" sz="half" idx="2"/>
          </p:nvPr>
        </p:nvSpPr>
        <p:spPr>
          <a:xfrm>
            <a:off x="971600" y="4847334"/>
            <a:ext cx="1152128" cy="273844"/>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fld id="{88C74CE6-B9F9-4AEA-8A11-E335EA8A72B5}" type="datetimeFigureOut">
              <a:rPr lang="sv-SE" smtClean="0"/>
              <a:pPr/>
              <a:t>2014-04-10</a:t>
            </a:fld>
            <a:endParaRPr lang="sv-SE" dirty="0"/>
          </a:p>
        </p:txBody>
      </p:sp>
      <p:sp>
        <p:nvSpPr>
          <p:cNvPr id="5" name="Footer Placeholder 4"/>
          <p:cNvSpPr>
            <a:spLocks noGrp="1"/>
          </p:cNvSpPr>
          <p:nvPr>
            <p:ph type="ftr" sz="quarter" idx="3"/>
          </p:nvPr>
        </p:nvSpPr>
        <p:spPr>
          <a:xfrm>
            <a:off x="2267744" y="4847334"/>
            <a:ext cx="2895600" cy="273844"/>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endParaRPr lang="sv-SE" dirty="0"/>
          </a:p>
        </p:txBody>
      </p:sp>
      <p:sp>
        <p:nvSpPr>
          <p:cNvPr id="6" name="Rectangle 5"/>
          <p:cNvSpPr/>
          <p:nvPr/>
        </p:nvSpPr>
        <p:spPr>
          <a:xfrm>
            <a:off x="-22470" y="5095443"/>
            <a:ext cx="1849541" cy="514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ctangle 7"/>
          <p:cNvSpPr/>
          <p:nvPr/>
        </p:nvSpPr>
        <p:spPr>
          <a:xfrm>
            <a:off x="1806401" y="5095443"/>
            <a:ext cx="1849541" cy="514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6113" y="478892"/>
            <a:ext cx="2464842" cy="868722"/>
          </a:xfrm>
          <a:prstGeom prst="rect">
            <a:avLst/>
          </a:prstGeom>
        </p:spPr>
      </p:pic>
      <p:sp>
        <p:nvSpPr>
          <p:cNvPr id="10" name="Rectangle 9"/>
          <p:cNvSpPr/>
          <p:nvPr/>
        </p:nvSpPr>
        <p:spPr>
          <a:xfrm>
            <a:off x="3635272" y="5095443"/>
            <a:ext cx="1849541" cy="51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ctangle 10"/>
          <p:cNvSpPr/>
          <p:nvPr/>
        </p:nvSpPr>
        <p:spPr>
          <a:xfrm>
            <a:off x="5464143" y="5095443"/>
            <a:ext cx="1849541" cy="514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7293014" y="5095443"/>
            <a:ext cx="1849541" cy="514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72028220"/>
      </p:ext>
    </p:extLst>
  </p:cSld>
  <p:clrMap bg1="lt1" tx1="dk1" bg2="lt2" tx2="dk2" accent1="accent1" accent2="accent2" accent3="accent3" accent4="accent4" accent5="accent5" accent6="accent6" hlink="hlink" folHlink="folHlink"/>
  <p:sldLayoutIdLst>
    <p:sldLayoutId id="2147483721" r:id="rId1"/>
    <p:sldLayoutId id="2147483754" r:id="rId2"/>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12" cstate="print">
            <a:extLst>
              <a:ext uri="{28A0092B-C50C-407E-A947-70E740481C1C}">
                <a14:useLocalDpi xmlns:a14="http://schemas.microsoft.com/office/drawing/2010/main" val="0"/>
              </a:ext>
            </a:extLst>
          </a:blip>
          <a:srcRect l="-1" r="-2573"/>
          <a:stretch/>
        </p:blipFill>
        <p:spPr>
          <a:xfrm>
            <a:off x="7973710" y="4570639"/>
            <a:ext cx="1062785" cy="365379"/>
          </a:xfrm>
          <a:prstGeom prst="rect">
            <a:avLst/>
          </a:prstGeom>
        </p:spPr>
      </p:pic>
      <p:sp>
        <p:nvSpPr>
          <p:cNvPr id="2" name="Title Placeholder 1"/>
          <p:cNvSpPr>
            <a:spLocks noGrp="1"/>
          </p:cNvSpPr>
          <p:nvPr>
            <p:ph type="title"/>
          </p:nvPr>
        </p:nvSpPr>
        <p:spPr>
          <a:xfrm>
            <a:off x="0" y="411510"/>
            <a:ext cx="7002738" cy="699404"/>
          </a:xfrm>
          <a:prstGeom prst="rect">
            <a:avLst/>
          </a:prstGeom>
          <a:solidFill>
            <a:schemeClr val="tx1"/>
          </a:solidFill>
        </p:spPr>
        <p:txBody>
          <a:bodyPr vert="horz" wrap="none" lIns="432000" tIns="72000" rIns="180000" bIns="72000" rtlCol="0" anchor="ctr">
            <a:sp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67544" y="1512000"/>
            <a:ext cx="5400000" cy="2520000"/>
          </a:xfrm>
          <a:prstGeom prst="rect">
            <a:avLst/>
          </a:prstGeom>
        </p:spPr>
        <p:txBody>
          <a:bodyPr vert="horz" wrap="square" lIns="0" tIns="0" rIns="0" bIns="0" rtlCol="0">
            <a:normAutofit/>
          </a:body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sv-SE" dirty="0"/>
          </a:p>
        </p:txBody>
      </p:sp>
      <p:sp>
        <p:nvSpPr>
          <p:cNvPr id="4" name="Date Placeholder 3"/>
          <p:cNvSpPr>
            <a:spLocks noGrp="1"/>
          </p:cNvSpPr>
          <p:nvPr>
            <p:ph type="dt" sz="half" idx="2"/>
          </p:nvPr>
        </p:nvSpPr>
        <p:spPr>
          <a:xfrm>
            <a:off x="971600" y="4847334"/>
            <a:ext cx="1152128" cy="273844"/>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fld id="{88C74CE6-B9F9-4AEA-8A11-E335EA8A72B5}" type="datetimeFigureOut">
              <a:rPr lang="sv-SE" smtClean="0"/>
              <a:pPr/>
              <a:t>2014-04-10</a:t>
            </a:fld>
            <a:endParaRPr lang="sv-SE" dirty="0"/>
          </a:p>
        </p:txBody>
      </p:sp>
      <p:sp>
        <p:nvSpPr>
          <p:cNvPr id="5" name="Footer Placeholder 4"/>
          <p:cNvSpPr>
            <a:spLocks noGrp="1"/>
          </p:cNvSpPr>
          <p:nvPr>
            <p:ph type="ftr" sz="quarter" idx="3"/>
          </p:nvPr>
        </p:nvSpPr>
        <p:spPr>
          <a:xfrm>
            <a:off x="2267744" y="4847334"/>
            <a:ext cx="2895600" cy="273844"/>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endParaRPr lang="sv-SE" dirty="0"/>
          </a:p>
        </p:txBody>
      </p:sp>
      <p:sp>
        <p:nvSpPr>
          <p:cNvPr id="6" name="Slide Number Placeholder 5"/>
          <p:cNvSpPr>
            <a:spLocks noGrp="1"/>
          </p:cNvSpPr>
          <p:nvPr>
            <p:ph type="sldNum" sz="quarter" idx="4"/>
          </p:nvPr>
        </p:nvSpPr>
        <p:spPr>
          <a:xfrm>
            <a:off x="179512" y="4847334"/>
            <a:ext cx="576064" cy="288032"/>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fld id="{FC80A6E8-2466-47AF-9A39-DCAAADCC3B01}" type="slidenum">
              <a:rPr lang="sv-SE" smtClean="0"/>
              <a:pPr/>
              <a:t>‹#›</a:t>
            </a:fld>
            <a:endParaRPr lang="sv-SE" dirty="0"/>
          </a:p>
        </p:txBody>
      </p:sp>
    </p:spTree>
    <p:extLst>
      <p:ext uri="{BB962C8B-B14F-4D97-AF65-F5344CB8AC3E}">
        <p14:creationId xmlns:p14="http://schemas.microsoft.com/office/powerpoint/2010/main" val="19704295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724" r:id="rId4"/>
    <p:sldLayoutId id="2147483725" r:id="rId5"/>
    <p:sldLayoutId id="2147483682" r:id="rId6"/>
    <p:sldLayoutId id="2147483683" r:id="rId7"/>
    <p:sldLayoutId id="2147483684" r:id="rId8"/>
    <p:sldLayoutId id="2147483685" r:id="rId9"/>
    <p:sldLayoutId id="2147483686" r:id="rId10"/>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1510"/>
            <a:ext cx="7002738" cy="699404"/>
          </a:xfrm>
          <a:prstGeom prst="rect">
            <a:avLst/>
          </a:prstGeom>
          <a:solidFill>
            <a:schemeClr val="tx1"/>
          </a:solidFill>
        </p:spPr>
        <p:txBody>
          <a:bodyPr vert="horz" wrap="none" lIns="432000" tIns="72000" rIns="180000" bIns="72000" rtlCol="0" anchor="ctr">
            <a:sp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67544" y="1512000"/>
            <a:ext cx="5400000" cy="2520000"/>
          </a:xfrm>
          <a:prstGeom prst="rect">
            <a:avLst/>
          </a:prstGeom>
        </p:spPr>
        <p:txBody>
          <a:bodyPr vert="horz" wrap="square" lIns="0" tIns="0" rIns="0" bIns="0" rtlCol="0">
            <a:normAutofit/>
          </a:body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sv-SE" dirty="0"/>
          </a:p>
        </p:txBody>
      </p:sp>
      <p:sp>
        <p:nvSpPr>
          <p:cNvPr id="4" name="Date Placeholder 3"/>
          <p:cNvSpPr>
            <a:spLocks noGrp="1"/>
          </p:cNvSpPr>
          <p:nvPr>
            <p:ph type="dt" sz="half" idx="2"/>
          </p:nvPr>
        </p:nvSpPr>
        <p:spPr>
          <a:xfrm>
            <a:off x="971600" y="4847334"/>
            <a:ext cx="1152128" cy="273844"/>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fld id="{88C74CE6-B9F9-4AEA-8A11-E335EA8A72B5}" type="datetimeFigureOut">
              <a:rPr lang="sv-SE" smtClean="0"/>
              <a:pPr/>
              <a:t>2014-04-10</a:t>
            </a:fld>
            <a:endParaRPr lang="sv-SE" dirty="0"/>
          </a:p>
        </p:txBody>
      </p:sp>
      <p:sp>
        <p:nvSpPr>
          <p:cNvPr id="5" name="Footer Placeholder 4"/>
          <p:cNvSpPr>
            <a:spLocks noGrp="1"/>
          </p:cNvSpPr>
          <p:nvPr>
            <p:ph type="ftr" sz="quarter" idx="3"/>
          </p:nvPr>
        </p:nvSpPr>
        <p:spPr>
          <a:xfrm>
            <a:off x="2267744" y="4847334"/>
            <a:ext cx="2895600" cy="273844"/>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endParaRPr lang="sv-SE" dirty="0"/>
          </a:p>
        </p:txBody>
      </p:sp>
      <p:sp>
        <p:nvSpPr>
          <p:cNvPr id="6" name="Slide Number Placeholder 5"/>
          <p:cNvSpPr>
            <a:spLocks noGrp="1"/>
          </p:cNvSpPr>
          <p:nvPr>
            <p:ph type="sldNum" sz="quarter" idx="4"/>
          </p:nvPr>
        </p:nvSpPr>
        <p:spPr>
          <a:xfrm>
            <a:off x="179512" y="4847334"/>
            <a:ext cx="576064" cy="288032"/>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fld id="{FC80A6E8-2466-47AF-9A39-DCAAADCC3B01}" type="slidenum">
              <a:rPr lang="sv-SE" smtClean="0"/>
              <a:pPr/>
              <a:t>‹#›</a:t>
            </a:fld>
            <a:endParaRPr lang="sv-SE" dirty="0"/>
          </a:p>
        </p:txBody>
      </p:sp>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r="19726" b="19693"/>
          <a:stretch/>
        </p:blipFill>
        <p:spPr>
          <a:xfrm>
            <a:off x="8270411" y="4302484"/>
            <a:ext cx="873589" cy="841016"/>
          </a:xfrm>
          <a:prstGeom prst="rect">
            <a:avLst/>
          </a:prstGeom>
        </p:spPr>
      </p:pic>
    </p:spTree>
    <p:extLst>
      <p:ext uri="{BB962C8B-B14F-4D97-AF65-F5344CB8AC3E}">
        <p14:creationId xmlns:p14="http://schemas.microsoft.com/office/powerpoint/2010/main" val="196942774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57" r:id="rId1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1510"/>
            <a:ext cx="7002738" cy="699404"/>
          </a:xfrm>
          <a:prstGeom prst="rect">
            <a:avLst/>
          </a:prstGeom>
          <a:solidFill>
            <a:schemeClr val="tx1"/>
          </a:solidFill>
        </p:spPr>
        <p:txBody>
          <a:bodyPr vert="horz" wrap="none" lIns="432000" tIns="72000" rIns="180000" bIns="72000" rtlCol="0" anchor="ctr">
            <a:sp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67544" y="1512000"/>
            <a:ext cx="5400000" cy="2520000"/>
          </a:xfrm>
          <a:prstGeom prst="rect">
            <a:avLst/>
          </a:prstGeom>
        </p:spPr>
        <p:txBody>
          <a:bodyPr vert="horz" wrap="square" lIns="0" tIns="0" rIns="0" bIns="0" rtlCol="0">
            <a:normAutofit/>
          </a:body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sv-SE" dirty="0"/>
          </a:p>
        </p:txBody>
      </p:sp>
      <p:sp>
        <p:nvSpPr>
          <p:cNvPr id="4" name="Date Placeholder 3"/>
          <p:cNvSpPr>
            <a:spLocks noGrp="1"/>
          </p:cNvSpPr>
          <p:nvPr>
            <p:ph type="dt" sz="half" idx="2"/>
          </p:nvPr>
        </p:nvSpPr>
        <p:spPr>
          <a:xfrm>
            <a:off x="971600" y="4847334"/>
            <a:ext cx="1152128" cy="273844"/>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fld id="{88C74CE6-B9F9-4AEA-8A11-E335EA8A72B5}" type="datetimeFigureOut">
              <a:rPr lang="sv-SE" smtClean="0"/>
              <a:pPr/>
              <a:t>2014-04-10</a:t>
            </a:fld>
            <a:endParaRPr lang="sv-SE" dirty="0"/>
          </a:p>
        </p:txBody>
      </p:sp>
      <p:sp>
        <p:nvSpPr>
          <p:cNvPr id="5" name="Footer Placeholder 4"/>
          <p:cNvSpPr>
            <a:spLocks noGrp="1"/>
          </p:cNvSpPr>
          <p:nvPr>
            <p:ph type="ftr" sz="quarter" idx="3"/>
          </p:nvPr>
        </p:nvSpPr>
        <p:spPr>
          <a:xfrm>
            <a:off x="2267744" y="4847334"/>
            <a:ext cx="2895600" cy="273844"/>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endParaRPr lang="sv-SE" dirty="0"/>
          </a:p>
        </p:txBody>
      </p:sp>
      <p:sp>
        <p:nvSpPr>
          <p:cNvPr id="6" name="Slide Number Placeholder 5"/>
          <p:cNvSpPr>
            <a:spLocks noGrp="1"/>
          </p:cNvSpPr>
          <p:nvPr>
            <p:ph type="sldNum" sz="quarter" idx="4"/>
          </p:nvPr>
        </p:nvSpPr>
        <p:spPr>
          <a:xfrm>
            <a:off x="179512" y="4847334"/>
            <a:ext cx="576064" cy="288032"/>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fld id="{FC80A6E8-2466-47AF-9A39-DCAAADCC3B01}" type="slidenum">
              <a:rPr lang="sv-SE" smtClean="0"/>
              <a:pPr/>
              <a:t>‹#›</a:t>
            </a:fld>
            <a:endParaRPr lang="sv-SE" dirty="0"/>
          </a:p>
        </p:txBody>
      </p:sp>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t="23794" r="9698" b="-1249"/>
          <a:stretch/>
        </p:blipFill>
        <p:spPr>
          <a:xfrm>
            <a:off x="7075109" y="0"/>
            <a:ext cx="2068891" cy="1707654"/>
          </a:xfrm>
          <a:prstGeom prst="rect">
            <a:avLst/>
          </a:prstGeom>
        </p:spPr>
      </p:pic>
    </p:spTree>
    <p:extLst>
      <p:ext uri="{BB962C8B-B14F-4D97-AF65-F5344CB8AC3E}">
        <p14:creationId xmlns:p14="http://schemas.microsoft.com/office/powerpoint/2010/main" val="325288449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4" r:id="rId4"/>
    <p:sldLayoutId id="2147483745" r:id="rId5"/>
    <p:sldLayoutId id="2147483746" r:id="rId6"/>
    <p:sldLayoutId id="2147483747" r:id="rId7"/>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971600" y="4847334"/>
            <a:ext cx="1152128" cy="273844"/>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fld id="{88C74CE6-B9F9-4AEA-8A11-E335EA8A72B5}" type="datetimeFigureOut">
              <a:rPr lang="sv-SE" smtClean="0"/>
              <a:pPr/>
              <a:t>2014-04-10</a:t>
            </a:fld>
            <a:endParaRPr lang="sv-SE" dirty="0"/>
          </a:p>
        </p:txBody>
      </p:sp>
      <p:sp>
        <p:nvSpPr>
          <p:cNvPr id="5" name="Footer Placeholder 4"/>
          <p:cNvSpPr>
            <a:spLocks noGrp="1"/>
          </p:cNvSpPr>
          <p:nvPr>
            <p:ph type="ftr" sz="quarter" idx="3"/>
          </p:nvPr>
        </p:nvSpPr>
        <p:spPr>
          <a:xfrm>
            <a:off x="2267744" y="4847334"/>
            <a:ext cx="2895600" cy="273844"/>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endParaRPr lang="sv-SE" dirty="0"/>
          </a:p>
        </p:txBody>
      </p:sp>
      <p:sp>
        <p:nvSpPr>
          <p:cNvPr id="6" name="Slide Number Placeholder 5"/>
          <p:cNvSpPr>
            <a:spLocks noGrp="1"/>
          </p:cNvSpPr>
          <p:nvPr>
            <p:ph type="sldNum" sz="quarter" idx="4"/>
          </p:nvPr>
        </p:nvSpPr>
        <p:spPr>
          <a:xfrm>
            <a:off x="179512" y="4847334"/>
            <a:ext cx="576064" cy="288032"/>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fld id="{FC80A6E8-2466-47AF-9A39-DCAAADCC3B01}" type="slidenum">
              <a:rPr lang="sv-SE" smtClean="0"/>
              <a:pPr/>
              <a:t>‹#›</a:t>
            </a:fld>
            <a:endParaRPr lang="sv-SE"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8275" b="16780"/>
          <a:stretch/>
        </p:blipFill>
        <p:spPr>
          <a:xfrm>
            <a:off x="8292089" y="4306443"/>
            <a:ext cx="851911" cy="83705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30" y="0"/>
            <a:ext cx="9123770" cy="514350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19726" b="19693"/>
          <a:stretch/>
        </p:blipFill>
        <p:spPr>
          <a:xfrm>
            <a:off x="8270411" y="4302484"/>
            <a:ext cx="873589" cy="841016"/>
          </a:xfrm>
          <a:prstGeom prst="rect">
            <a:avLst/>
          </a:prstGeom>
        </p:spPr>
      </p:pic>
    </p:spTree>
    <p:extLst>
      <p:ext uri="{BB962C8B-B14F-4D97-AF65-F5344CB8AC3E}">
        <p14:creationId xmlns:p14="http://schemas.microsoft.com/office/powerpoint/2010/main" val="3550767846"/>
      </p:ext>
    </p:extLst>
  </p:cSld>
  <p:clrMap bg1="lt1" tx1="dk1" bg2="lt2" tx2="dk2" accent1="accent1" accent2="accent2" accent3="accent3" accent4="accent4" accent5="accent5" accent6="accent6" hlink="hlink" folHlink="folHlink"/>
  <p:sldLayoutIdLst>
    <p:sldLayoutId id="2147483716"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971600" y="4847334"/>
            <a:ext cx="1152128" cy="273844"/>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fld id="{88C74CE6-B9F9-4AEA-8A11-E335EA8A72B5}" type="datetimeFigureOut">
              <a:rPr lang="sv-SE" smtClean="0"/>
              <a:pPr/>
              <a:t>2014-04-10</a:t>
            </a:fld>
            <a:endParaRPr lang="sv-SE" dirty="0"/>
          </a:p>
        </p:txBody>
      </p:sp>
      <p:sp>
        <p:nvSpPr>
          <p:cNvPr id="5" name="Footer Placeholder 4"/>
          <p:cNvSpPr>
            <a:spLocks noGrp="1"/>
          </p:cNvSpPr>
          <p:nvPr>
            <p:ph type="ftr" sz="quarter" idx="3"/>
          </p:nvPr>
        </p:nvSpPr>
        <p:spPr>
          <a:xfrm>
            <a:off x="2267744" y="4847334"/>
            <a:ext cx="2895600" cy="273844"/>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endParaRPr lang="sv-SE" dirty="0"/>
          </a:p>
        </p:txBody>
      </p:sp>
      <p:sp>
        <p:nvSpPr>
          <p:cNvPr id="6" name="Slide Number Placeholder 5"/>
          <p:cNvSpPr>
            <a:spLocks noGrp="1"/>
          </p:cNvSpPr>
          <p:nvPr>
            <p:ph type="sldNum" sz="quarter" idx="4"/>
          </p:nvPr>
        </p:nvSpPr>
        <p:spPr>
          <a:xfrm>
            <a:off x="179512" y="4847334"/>
            <a:ext cx="576064" cy="288032"/>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fld id="{FC80A6E8-2466-47AF-9A39-DCAAADCC3B01}" type="slidenum">
              <a:rPr lang="sv-SE" smtClean="0"/>
              <a:pPr/>
              <a:t>‹#›</a:t>
            </a:fld>
            <a:endParaRPr lang="sv-SE"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8275" b="16780"/>
          <a:stretch/>
        </p:blipFill>
        <p:spPr>
          <a:xfrm>
            <a:off x="8292089" y="4306443"/>
            <a:ext cx="851911" cy="83705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19726" b="19693"/>
          <a:stretch/>
        </p:blipFill>
        <p:spPr>
          <a:xfrm>
            <a:off x="8270411" y="4302484"/>
            <a:ext cx="873589" cy="841016"/>
          </a:xfrm>
          <a:prstGeom prst="rect">
            <a:avLst/>
          </a:prstGeom>
        </p:spPr>
      </p:pic>
    </p:spTree>
    <p:extLst>
      <p:ext uri="{BB962C8B-B14F-4D97-AF65-F5344CB8AC3E}">
        <p14:creationId xmlns:p14="http://schemas.microsoft.com/office/powerpoint/2010/main" val="883221930"/>
      </p:ext>
    </p:extLst>
  </p:cSld>
  <p:clrMap bg1="lt1" tx1="dk1" bg2="lt2" tx2="dk2" accent1="accent1" accent2="accent2" accent3="accent3" accent4="accent4" accent5="accent5" accent6="accent6" hlink="hlink" folHlink="folHlink"/>
  <p:sldLayoutIdLst>
    <p:sldLayoutId id="2147483756"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971600" y="4847334"/>
            <a:ext cx="1152128" cy="273844"/>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fld id="{88C74CE6-B9F9-4AEA-8A11-E335EA8A72B5}" type="datetimeFigureOut">
              <a:rPr lang="sv-SE" smtClean="0"/>
              <a:pPr/>
              <a:t>2014-04-10</a:t>
            </a:fld>
            <a:endParaRPr lang="sv-SE" dirty="0"/>
          </a:p>
        </p:txBody>
      </p:sp>
      <p:sp>
        <p:nvSpPr>
          <p:cNvPr id="5" name="Footer Placeholder 4"/>
          <p:cNvSpPr>
            <a:spLocks noGrp="1"/>
          </p:cNvSpPr>
          <p:nvPr>
            <p:ph type="ftr" sz="quarter" idx="3"/>
          </p:nvPr>
        </p:nvSpPr>
        <p:spPr>
          <a:xfrm>
            <a:off x="2267744" y="4847334"/>
            <a:ext cx="2895600" cy="273844"/>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endParaRPr lang="sv-SE" dirty="0"/>
          </a:p>
        </p:txBody>
      </p:sp>
      <p:sp>
        <p:nvSpPr>
          <p:cNvPr id="6" name="Slide Number Placeholder 5"/>
          <p:cNvSpPr>
            <a:spLocks noGrp="1"/>
          </p:cNvSpPr>
          <p:nvPr>
            <p:ph type="sldNum" sz="quarter" idx="4"/>
          </p:nvPr>
        </p:nvSpPr>
        <p:spPr>
          <a:xfrm>
            <a:off x="179512" y="4847334"/>
            <a:ext cx="576064" cy="288032"/>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fld id="{FC80A6E8-2466-47AF-9A39-DCAAADCC3B01}" type="slidenum">
              <a:rPr lang="sv-SE" smtClean="0"/>
              <a:pPr/>
              <a:t>‹#›</a:t>
            </a:fld>
            <a:endParaRPr lang="sv-SE"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18275" b="16780"/>
          <a:stretch/>
        </p:blipFill>
        <p:spPr>
          <a:xfrm>
            <a:off x="8292089" y="4306443"/>
            <a:ext cx="851911" cy="83705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19726" b="19693"/>
          <a:stretch/>
        </p:blipFill>
        <p:spPr>
          <a:xfrm>
            <a:off x="8270411" y="4302484"/>
            <a:ext cx="873589" cy="841016"/>
          </a:xfrm>
          <a:prstGeom prst="rect">
            <a:avLst/>
          </a:prstGeom>
        </p:spPr>
      </p:pic>
    </p:spTree>
    <p:extLst>
      <p:ext uri="{BB962C8B-B14F-4D97-AF65-F5344CB8AC3E}">
        <p14:creationId xmlns:p14="http://schemas.microsoft.com/office/powerpoint/2010/main" val="599707998"/>
      </p:ext>
    </p:extLst>
  </p:cSld>
  <p:clrMap bg1="lt1" tx1="dk1" bg2="lt2" tx2="dk2" accent1="accent1" accent2="accent2" accent3="accent3" accent4="accent4" accent5="accent5" accent6="accent6" hlink="hlink" folHlink="folHlink"/>
  <p:sldLayoutIdLst>
    <p:sldLayoutId id="2147483718"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971600" y="4847334"/>
            <a:ext cx="1152128" cy="273844"/>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fld id="{88C74CE6-B9F9-4AEA-8A11-E335EA8A72B5}" type="datetimeFigureOut">
              <a:rPr lang="sv-SE" smtClean="0"/>
              <a:pPr/>
              <a:t>2014-04-10</a:t>
            </a:fld>
            <a:endParaRPr lang="sv-SE" dirty="0"/>
          </a:p>
        </p:txBody>
      </p:sp>
      <p:sp>
        <p:nvSpPr>
          <p:cNvPr id="5" name="Footer Placeholder 4"/>
          <p:cNvSpPr>
            <a:spLocks noGrp="1"/>
          </p:cNvSpPr>
          <p:nvPr>
            <p:ph type="ftr" sz="quarter" idx="3"/>
          </p:nvPr>
        </p:nvSpPr>
        <p:spPr>
          <a:xfrm>
            <a:off x="2267744" y="4847334"/>
            <a:ext cx="2895600" cy="273844"/>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endParaRPr lang="sv-SE" dirty="0"/>
          </a:p>
        </p:txBody>
      </p:sp>
      <p:sp>
        <p:nvSpPr>
          <p:cNvPr id="6" name="Slide Number Placeholder 5"/>
          <p:cNvSpPr>
            <a:spLocks noGrp="1"/>
          </p:cNvSpPr>
          <p:nvPr>
            <p:ph type="sldNum" sz="quarter" idx="4"/>
          </p:nvPr>
        </p:nvSpPr>
        <p:spPr>
          <a:xfrm>
            <a:off x="179512" y="4847334"/>
            <a:ext cx="576064" cy="288032"/>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fld id="{FC80A6E8-2466-47AF-9A39-DCAAADCC3B01}" type="slidenum">
              <a:rPr lang="sv-SE" smtClean="0"/>
              <a:pPr/>
              <a:t>‹#›</a:t>
            </a:fld>
            <a:endParaRPr lang="sv-SE" dirty="0"/>
          </a:p>
        </p:txBody>
      </p:sp>
    </p:spTree>
    <p:extLst>
      <p:ext uri="{BB962C8B-B14F-4D97-AF65-F5344CB8AC3E}">
        <p14:creationId xmlns:p14="http://schemas.microsoft.com/office/powerpoint/2010/main" val="639302748"/>
      </p:ext>
    </p:extLst>
  </p:cSld>
  <p:clrMap bg1="lt1" tx1="dk1" bg2="lt2" tx2="dk2" accent1="accent1" accent2="accent2" accent3="accent3" accent4="accent4" accent5="accent5" accent6="accent6" hlink="hlink" folHlink="folHlink"/>
  <p:sldLayoutIdLst>
    <p:sldLayoutId id="2147483753"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5273" y="239466"/>
            <a:ext cx="1799335" cy="634167"/>
          </a:xfrm>
          <a:prstGeom prst="rect">
            <a:avLst/>
          </a:prstGeom>
        </p:spPr>
      </p:pic>
      <p:sp>
        <p:nvSpPr>
          <p:cNvPr id="4" name="Date Placeholder 3"/>
          <p:cNvSpPr>
            <a:spLocks noGrp="1"/>
          </p:cNvSpPr>
          <p:nvPr>
            <p:ph type="dt" sz="half" idx="2"/>
          </p:nvPr>
        </p:nvSpPr>
        <p:spPr>
          <a:xfrm>
            <a:off x="971600" y="4847334"/>
            <a:ext cx="1152128" cy="273844"/>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fld id="{88C74CE6-B9F9-4AEA-8A11-E335EA8A72B5}" type="datetimeFigureOut">
              <a:rPr lang="sv-SE" smtClean="0"/>
              <a:pPr/>
              <a:t>2014-04-10</a:t>
            </a:fld>
            <a:endParaRPr lang="sv-SE"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996" t="1" r="-819" b="14418"/>
          <a:stretch/>
        </p:blipFill>
        <p:spPr>
          <a:xfrm>
            <a:off x="0" y="555527"/>
            <a:ext cx="5004048" cy="4587973"/>
          </a:xfrm>
          <a:prstGeom prst="rect">
            <a:avLst/>
          </a:prstGeom>
        </p:spPr>
      </p:pic>
    </p:spTree>
    <p:extLst>
      <p:ext uri="{BB962C8B-B14F-4D97-AF65-F5344CB8AC3E}">
        <p14:creationId xmlns:p14="http://schemas.microsoft.com/office/powerpoint/2010/main" val="2556501294"/>
      </p:ext>
    </p:extLst>
  </p:cSld>
  <p:clrMap bg1="lt1" tx1="dk1" bg2="lt2" tx2="dk2" accent1="accent1" accent2="accent2" accent3="accent3" accent4="accent4" accent5="accent5" accent6="accent6" hlink="hlink" folHlink="folHlink"/>
  <p:sldLayoutIdLst>
    <p:sldLayoutId id="2147483723"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3.xml"/><Relationship Id="rId6" Type="http://schemas.openxmlformats.org/officeDocument/2006/relationships/image" Target="../media/image16.jpeg"/><Relationship Id="rId5" Type="http://schemas.openxmlformats.org/officeDocument/2006/relationships/image" Target="../media/image38.pn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23.xml"/><Relationship Id="rId6" Type="http://schemas.openxmlformats.org/officeDocument/2006/relationships/image" Target="../media/image39.png"/><Relationship Id="rId5" Type="http://schemas.openxmlformats.org/officeDocument/2006/relationships/image" Target="../media/image18.jpe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3.xml"/><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1.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3.xml"/><Relationship Id="rId5" Type="http://schemas.openxmlformats.org/officeDocument/2006/relationships/image" Target="../media/image18.jpe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23.xml"/><Relationship Id="rId6" Type="http://schemas.openxmlformats.org/officeDocument/2006/relationships/image" Target="../media/image45.png"/><Relationship Id="rId5" Type="http://schemas.openxmlformats.org/officeDocument/2006/relationships/image" Target="../media/image18.jpe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23.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23.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7.xml"/><Relationship Id="rId1" Type="http://schemas.openxmlformats.org/officeDocument/2006/relationships/slideLayout" Target="../slideLayouts/slideLayout23.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8.jpeg"/><Relationship Id="rId7"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3.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16.jpeg"/><Relationship Id="rId9"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23.xml"/><Relationship Id="rId4" Type="http://schemas.openxmlformats.org/officeDocument/2006/relationships/image" Target="../media/image18.jpeg"/></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1.xml"/><Relationship Id="rId4" Type="http://schemas.openxmlformats.org/officeDocument/2006/relationships/image" Target="../media/image18.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23.xml"/><Relationship Id="rId4" Type="http://schemas.openxmlformats.org/officeDocument/2006/relationships/image" Target="../media/image18.jpeg"/></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23.xml"/><Relationship Id="rId4" Type="http://schemas.openxmlformats.org/officeDocument/2006/relationships/image" Target="../media/image18.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6.xml"/><Relationship Id="rId1" Type="http://schemas.openxmlformats.org/officeDocument/2006/relationships/slideLayout" Target="../slideLayouts/slideLayout23.xml"/><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7.xml"/><Relationship Id="rId1" Type="http://schemas.openxmlformats.org/officeDocument/2006/relationships/slideLayout" Target="../slideLayouts/slideLayout2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8.xml"/><Relationship Id="rId1" Type="http://schemas.openxmlformats.org/officeDocument/2006/relationships/slideLayout" Target="../slideLayouts/slideLayout23.xml"/><Relationship Id="rId4" Type="http://schemas.openxmlformats.org/officeDocument/2006/relationships/image" Target="../media/image18.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7.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2" y="1852717"/>
            <a:ext cx="5375350" cy="1384995"/>
          </a:xfrm>
        </p:spPr>
        <p:txBody>
          <a:bodyPr/>
          <a:lstStyle/>
          <a:p>
            <a:r>
              <a:rPr lang="sv-SE" dirty="0" smtClean="0"/>
              <a:t>Formulär som funkar</a:t>
            </a:r>
            <a:endParaRPr lang="sv-SE" dirty="0"/>
          </a:p>
        </p:txBody>
      </p:sp>
      <p:sp>
        <p:nvSpPr>
          <p:cNvPr id="3" name="Text Placeholder 2"/>
          <p:cNvSpPr>
            <a:spLocks noGrp="1"/>
          </p:cNvSpPr>
          <p:nvPr>
            <p:ph type="body" sz="quarter" idx="13"/>
          </p:nvPr>
        </p:nvSpPr>
        <p:spPr>
          <a:xfrm>
            <a:off x="467544" y="3507854"/>
            <a:ext cx="5184576" cy="812530"/>
          </a:xfrm>
        </p:spPr>
        <p:txBody>
          <a:bodyPr/>
          <a:lstStyle/>
          <a:p>
            <a:r>
              <a:rPr lang="sv-SE" dirty="0" smtClean="0"/>
              <a:t>Andreas Blackne</a:t>
            </a:r>
          </a:p>
          <a:p>
            <a:r>
              <a:rPr lang="sv-SE" dirty="0" err="1"/>
              <a:t>a</a:t>
            </a:r>
            <a:r>
              <a:rPr lang="sv-SE" dirty="0" err="1" smtClean="0"/>
              <a:t>ndreas.blackne@funkanu.se</a:t>
            </a:r>
            <a:endParaRPr lang="sv-SE" dirty="0"/>
          </a:p>
        </p:txBody>
      </p:sp>
    </p:spTree>
    <p:extLst>
      <p:ext uri="{BB962C8B-B14F-4D97-AF65-F5344CB8AC3E}">
        <p14:creationId xmlns:p14="http://schemas.microsoft.com/office/powerpoint/2010/main" val="3154768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Varför är det viktigt </a:t>
            </a:r>
            <a:r>
              <a:rPr lang="sv-SE" dirty="0" smtClean="0"/>
              <a:t>med bra </a:t>
            </a:r>
            <a:r>
              <a:rPr lang="sv-SE" dirty="0"/>
              <a:t>formulär?</a:t>
            </a:r>
          </a:p>
        </p:txBody>
      </p:sp>
    </p:spTree>
    <p:extLst>
      <p:ext uri="{BB962C8B-B14F-4D97-AF65-F5344CB8AC3E}">
        <p14:creationId xmlns:p14="http://schemas.microsoft.com/office/powerpoint/2010/main" val="2625866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411510"/>
            <a:ext cx="9157874" cy="699404"/>
          </a:xfrm>
        </p:spPr>
        <p:txBody>
          <a:bodyPr/>
          <a:lstStyle/>
          <a:p>
            <a:r>
              <a:rPr lang="sv-SE" dirty="0"/>
              <a:t>Varför är det viktigt med bra formulär?</a:t>
            </a:r>
          </a:p>
        </p:txBody>
      </p:sp>
      <p:sp>
        <p:nvSpPr>
          <p:cNvPr id="3" name="Platshållare för text 2"/>
          <p:cNvSpPr>
            <a:spLocks noGrp="1"/>
          </p:cNvSpPr>
          <p:nvPr>
            <p:ph type="body" sz="quarter" idx="17"/>
          </p:nvPr>
        </p:nvSpPr>
        <p:spPr>
          <a:xfrm>
            <a:off x="4067944" y="1563638"/>
            <a:ext cx="2797111" cy="713863"/>
          </a:xfrm>
        </p:spPr>
        <p:txBody>
          <a:bodyPr/>
          <a:lstStyle/>
          <a:p>
            <a:r>
              <a:rPr lang="sv-SE" dirty="0" smtClean="0"/>
              <a:t>Enklare att fylla i</a:t>
            </a:r>
            <a:endParaRPr lang="sv-SE" dirty="0"/>
          </a:p>
        </p:txBody>
      </p:sp>
      <p:sp>
        <p:nvSpPr>
          <p:cNvPr id="4" name="Platshållare för text 3"/>
          <p:cNvSpPr>
            <a:spLocks noGrp="1"/>
          </p:cNvSpPr>
          <p:nvPr>
            <p:ph type="body" sz="quarter" idx="18"/>
          </p:nvPr>
        </p:nvSpPr>
        <p:spPr>
          <a:xfrm>
            <a:off x="1341462" y="2132235"/>
            <a:ext cx="3302546" cy="723819"/>
          </a:xfrm>
        </p:spPr>
        <p:txBody>
          <a:bodyPr/>
          <a:lstStyle/>
          <a:p>
            <a:r>
              <a:rPr lang="sv-SE" dirty="0" smtClean="0"/>
              <a:t>Kortare tid att fylla i</a:t>
            </a:r>
            <a:endParaRPr lang="sv-SE" dirty="0"/>
          </a:p>
        </p:txBody>
      </p:sp>
      <p:sp>
        <p:nvSpPr>
          <p:cNvPr id="5" name="Platshållare för text 4"/>
          <p:cNvSpPr>
            <a:spLocks noGrp="1"/>
          </p:cNvSpPr>
          <p:nvPr>
            <p:ph type="body" sz="quarter" idx="19"/>
          </p:nvPr>
        </p:nvSpPr>
        <p:spPr>
          <a:xfrm>
            <a:off x="4032480" y="2710789"/>
            <a:ext cx="4326808" cy="723819"/>
          </a:xfrm>
        </p:spPr>
        <p:txBody>
          <a:bodyPr/>
          <a:lstStyle/>
          <a:p>
            <a:r>
              <a:rPr lang="sv-SE" dirty="0" smtClean="0"/>
              <a:t>Fler som kan använda det</a:t>
            </a:r>
            <a:endParaRPr lang="sv-SE" dirty="0"/>
          </a:p>
        </p:txBody>
      </p:sp>
      <p:sp>
        <p:nvSpPr>
          <p:cNvPr id="6" name="Platshållare för text 5"/>
          <p:cNvSpPr>
            <a:spLocks noGrp="1"/>
          </p:cNvSpPr>
          <p:nvPr>
            <p:ph type="body" sz="quarter" idx="20"/>
          </p:nvPr>
        </p:nvSpPr>
        <p:spPr>
          <a:xfrm>
            <a:off x="1259632" y="3289341"/>
            <a:ext cx="3371371" cy="723819"/>
          </a:xfrm>
        </p:spPr>
        <p:txBody>
          <a:bodyPr/>
          <a:lstStyle/>
          <a:p>
            <a:r>
              <a:rPr lang="sv-SE" dirty="0"/>
              <a:t>Nöjdare användare</a:t>
            </a:r>
          </a:p>
        </p:txBody>
      </p:sp>
      <p:sp>
        <p:nvSpPr>
          <p:cNvPr id="7" name="Platshållare för text 6"/>
          <p:cNvSpPr>
            <a:spLocks noGrp="1"/>
          </p:cNvSpPr>
          <p:nvPr>
            <p:ph type="body" sz="quarter" idx="21"/>
          </p:nvPr>
        </p:nvSpPr>
        <p:spPr>
          <a:xfrm>
            <a:off x="3203848" y="3867897"/>
            <a:ext cx="3256977" cy="723819"/>
          </a:xfrm>
        </p:spPr>
        <p:txBody>
          <a:bodyPr/>
          <a:lstStyle/>
          <a:p>
            <a:r>
              <a:rPr lang="sv-SE" dirty="0"/>
              <a:t>Bättre </a:t>
            </a:r>
            <a:r>
              <a:rPr lang="sv-SE" dirty="0" smtClean="0"/>
              <a:t>konvertering</a:t>
            </a:r>
            <a:endParaRPr lang="sv-SE" dirty="0"/>
          </a:p>
        </p:txBody>
      </p:sp>
    </p:spTree>
    <p:extLst>
      <p:ext uri="{BB962C8B-B14F-4D97-AF65-F5344CB8AC3E}">
        <p14:creationId xmlns:p14="http://schemas.microsoft.com/office/powerpoint/2010/main" val="1129890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a:xfrm>
            <a:off x="2987824" y="1779662"/>
            <a:ext cx="3600400" cy="1728192"/>
          </a:xfrm>
        </p:spPr>
        <p:txBody>
          <a:bodyPr/>
          <a:lstStyle/>
          <a:p>
            <a:r>
              <a:rPr lang="sv-SE" sz="2800" b="0" dirty="0"/>
              <a:t>Ju mer interaktion desto större risk att det skiter sig</a:t>
            </a:r>
          </a:p>
        </p:txBody>
      </p:sp>
    </p:spTree>
    <p:extLst>
      <p:ext uri="{BB962C8B-B14F-4D97-AF65-F5344CB8AC3E}">
        <p14:creationId xmlns:p14="http://schemas.microsoft.com/office/powerpoint/2010/main" val="1883595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Hur förbättrar </a:t>
            </a:r>
            <a:r>
              <a:rPr lang="sv-SE" dirty="0" smtClean="0"/>
              <a:t>ni era formulär</a:t>
            </a:r>
            <a:r>
              <a:rPr lang="sv-SE" dirty="0"/>
              <a:t>?</a:t>
            </a:r>
          </a:p>
        </p:txBody>
      </p:sp>
    </p:spTree>
    <p:extLst>
      <p:ext uri="{BB962C8B-B14F-4D97-AF65-F5344CB8AC3E}">
        <p14:creationId xmlns:p14="http://schemas.microsoft.com/office/powerpoint/2010/main" val="1697049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tartformulär"/>
          <p:cNvPicPr>
            <a:picLocks noChangeAspect="1"/>
          </p:cNvPicPr>
          <p:nvPr/>
        </p:nvPicPr>
        <p:blipFill>
          <a:blip r:embed="rId3"/>
          <a:stretch>
            <a:fillRect/>
          </a:stretch>
        </p:blipFill>
        <p:spPr>
          <a:xfrm>
            <a:off x="1790700" y="0"/>
            <a:ext cx="5552204" cy="5143500"/>
          </a:xfrm>
          <a:prstGeom prst="rect">
            <a:avLst/>
          </a:prstGeom>
        </p:spPr>
      </p:pic>
    </p:spTree>
    <p:extLst>
      <p:ext uri="{BB962C8B-B14F-4D97-AF65-F5344CB8AC3E}">
        <p14:creationId xmlns:p14="http://schemas.microsoft.com/office/powerpoint/2010/main" val="1519934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1. Antalet fält</a:t>
            </a:r>
            <a:endParaRPr lang="sv-SE" dirty="0"/>
          </a:p>
        </p:txBody>
      </p:sp>
    </p:spTree>
    <p:extLst>
      <p:ext uri="{BB962C8B-B14F-4D97-AF65-F5344CB8AC3E}">
        <p14:creationId xmlns:p14="http://schemas.microsoft.com/office/powerpoint/2010/main" val="917543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4"/>
          </p:nvPr>
        </p:nvSpPr>
        <p:spPr>
          <a:xfrm>
            <a:off x="1691680" y="1491630"/>
            <a:ext cx="2376264" cy="936104"/>
          </a:xfrm>
        </p:spPr>
        <p:txBody>
          <a:bodyPr/>
          <a:lstStyle/>
          <a:p>
            <a:pPr algn="ctr"/>
            <a:r>
              <a:rPr lang="sv-SE" sz="3200" b="0" dirty="0" smtClean="0"/>
              <a:t>1. Behåll</a:t>
            </a:r>
            <a:endParaRPr lang="sv-SE" b="0" dirty="0"/>
          </a:p>
        </p:txBody>
      </p:sp>
      <p:sp>
        <p:nvSpPr>
          <p:cNvPr id="5" name="Platshållare för text 4"/>
          <p:cNvSpPr>
            <a:spLocks noGrp="1"/>
          </p:cNvSpPr>
          <p:nvPr>
            <p:ph type="body" sz="quarter" idx="16"/>
          </p:nvPr>
        </p:nvSpPr>
        <p:spPr>
          <a:xfrm>
            <a:off x="4860032" y="1491630"/>
            <a:ext cx="2304256" cy="936104"/>
          </a:xfrm>
        </p:spPr>
        <p:txBody>
          <a:bodyPr>
            <a:normAutofit/>
          </a:bodyPr>
          <a:lstStyle/>
          <a:p>
            <a:pPr algn="ctr"/>
            <a:r>
              <a:rPr lang="sv-SE" sz="3200" b="0" dirty="0" smtClean="0"/>
              <a:t>2. Ta bort</a:t>
            </a:r>
            <a:endParaRPr lang="sv-SE" sz="3200" b="0" dirty="0"/>
          </a:p>
        </p:txBody>
      </p:sp>
      <p:sp>
        <p:nvSpPr>
          <p:cNvPr id="6" name="Platshållare för text 5"/>
          <p:cNvSpPr>
            <a:spLocks noGrp="1"/>
          </p:cNvSpPr>
          <p:nvPr>
            <p:ph type="body" sz="quarter" idx="17"/>
          </p:nvPr>
        </p:nvSpPr>
        <p:spPr>
          <a:xfrm>
            <a:off x="3347864" y="3219822"/>
            <a:ext cx="2376264" cy="1008112"/>
          </a:xfrm>
        </p:spPr>
        <p:txBody>
          <a:bodyPr>
            <a:noAutofit/>
          </a:bodyPr>
          <a:lstStyle/>
          <a:p>
            <a:pPr algn="ctr"/>
            <a:r>
              <a:rPr lang="sv-SE" sz="3200" b="0" dirty="0" smtClean="0"/>
              <a:t>3. Fråga om senare</a:t>
            </a:r>
            <a:endParaRPr lang="sv-SE" sz="3200" b="0" dirty="0"/>
          </a:p>
        </p:txBody>
      </p:sp>
    </p:spTree>
    <p:extLst>
      <p:ext uri="{BB962C8B-B14F-4D97-AF65-F5344CB8AC3E}">
        <p14:creationId xmlns:p14="http://schemas.microsoft.com/office/powerpoint/2010/main" val="2924998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Varningssymbo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195486"/>
            <a:ext cx="648072" cy="648072"/>
          </a:xfrm>
          <a:prstGeom prst="rect">
            <a:avLst/>
          </a:prstGeom>
        </p:spPr>
      </p:pic>
      <p:pic>
        <p:nvPicPr>
          <p:cNvPr id="4" name="Bildobjekt 3" descr="Överflödiga formulärsobjekt"/>
          <p:cNvPicPr>
            <a:picLocks noChangeAspect="1"/>
          </p:cNvPicPr>
          <p:nvPr/>
        </p:nvPicPr>
        <p:blipFill>
          <a:blip r:embed="rId4"/>
          <a:stretch>
            <a:fillRect/>
          </a:stretch>
        </p:blipFill>
        <p:spPr>
          <a:xfrm>
            <a:off x="1765300" y="0"/>
            <a:ext cx="5596435" cy="5143500"/>
          </a:xfrm>
          <a:prstGeom prst="rect">
            <a:avLst/>
          </a:prstGeom>
        </p:spPr>
      </p:pic>
    </p:spTree>
    <p:extLst>
      <p:ext uri="{BB962C8B-B14F-4D97-AF65-F5344CB8AC3E}">
        <p14:creationId xmlns:p14="http://schemas.microsoft.com/office/powerpoint/2010/main" val="3278131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Grön bo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267494"/>
            <a:ext cx="598220" cy="576064"/>
          </a:xfrm>
          <a:prstGeom prst="rect">
            <a:avLst/>
          </a:prstGeom>
        </p:spPr>
      </p:pic>
      <p:pic>
        <p:nvPicPr>
          <p:cNvPr id="5" name="Bildobjekt 4" descr="Formulär med färre fält"/>
          <p:cNvPicPr>
            <a:picLocks noChangeAspect="1"/>
          </p:cNvPicPr>
          <p:nvPr/>
        </p:nvPicPr>
        <p:blipFill>
          <a:blip r:embed="rId4"/>
          <a:stretch>
            <a:fillRect/>
          </a:stretch>
        </p:blipFill>
        <p:spPr>
          <a:xfrm>
            <a:off x="1765300" y="0"/>
            <a:ext cx="5601832" cy="5143500"/>
          </a:xfrm>
          <a:prstGeom prst="rect">
            <a:avLst/>
          </a:prstGeom>
        </p:spPr>
      </p:pic>
    </p:spTree>
    <p:extLst>
      <p:ext uri="{BB962C8B-B14F-4D97-AF65-F5344CB8AC3E}">
        <p14:creationId xmlns:p14="http://schemas.microsoft.com/office/powerpoint/2010/main" val="3342189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2. Obligatoriska</a:t>
            </a:r>
            <a:r>
              <a:rPr lang="sv-SE" dirty="0"/>
              <a:t> </a:t>
            </a:r>
            <a:r>
              <a:rPr lang="sv-SE" dirty="0" smtClean="0"/>
              <a:t>uppgifter</a:t>
            </a:r>
            <a:endParaRPr lang="sv-SE" dirty="0"/>
          </a:p>
        </p:txBody>
      </p:sp>
    </p:spTree>
    <p:extLst>
      <p:ext uri="{BB962C8B-B14F-4D97-AF65-F5344CB8AC3E}">
        <p14:creationId xmlns:p14="http://schemas.microsoft.com/office/powerpoint/2010/main" val="2340243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0" y="411510"/>
            <a:ext cx="2548042" cy="699404"/>
          </a:xfrm>
        </p:spPr>
        <p:txBody>
          <a:bodyPr/>
          <a:lstStyle/>
          <a:p>
            <a:r>
              <a:rPr lang="sv-SE" dirty="0" smtClean="0"/>
              <a:t>Upplägg</a:t>
            </a:r>
            <a:endParaRPr lang="sv-SE" dirty="0"/>
          </a:p>
        </p:txBody>
      </p:sp>
      <p:sp>
        <p:nvSpPr>
          <p:cNvPr id="5" name="Platshållare för text 4"/>
          <p:cNvSpPr>
            <a:spLocks noGrp="1"/>
          </p:cNvSpPr>
          <p:nvPr>
            <p:ph type="body" sz="quarter" idx="13"/>
          </p:nvPr>
        </p:nvSpPr>
        <p:spPr>
          <a:xfrm>
            <a:off x="468000" y="1512000"/>
            <a:ext cx="8280464" cy="2196000"/>
          </a:xfrm>
        </p:spPr>
        <p:txBody>
          <a:bodyPr>
            <a:normAutofit/>
          </a:bodyPr>
          <a:lstStyle/>
          <a:p>
            <a:pPr>
              <a:lnSpc>
                <a:spcPct val="150000"/>
              </a:lnSpc>
            </a:pPr>
            <a:r>
              <a:rPr lang="sv-SE" dirty="0" smtClean="0"/>
              <a:t>När använder man formulär? </a:t>
            </a:r>
          </a:p>
          <a:p>
            <a:pPr>
              <a:lnSpc>
                <a:spcPct val="150000"/>
              </a:lnSpc>
            </a:pPr>
            <a:r>
              <a:rPr lang="sv-SE" dirty="0" smtClean="0"/>
              <a:t>Varför är det viktigt med bra formulär?</a:t>
            </a:r>
          </a:p>
          <a:p>
            <a:pPr>
              <a:lnSpc>
                <a:spcPct val="150000"/>
              </a:lnSpc>
            </a:pPr>
            <a:r>
              <a:rPr lang="sv-SE" dirty="0" smtClean="0"/>
              <a:t>Hur förbättrar ni era formulär?</a:t>
            </a:r>
          </a:p>
          <a:p>
            <a:endParaRPr lang="sv-SE" dirty="0"/>
          </a:p>
        </p:txBody>
      </p:sp>
    </p:spTree>
    <p:extLst>
      <p:ext uri="{BB962C8B-B14F-4D97-AF65-F5344CB8AC3E}">
        <p14:creationId xmlns:p14="http://schemas.microsoft.com/office/powerpoint/2010/main" val="234451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Varningssymbo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195486"/>
            <a:ext cx="648072" cy="648072"/>
          </a:xfrm>
          <a:prstGeom prst="rect">
            <a:avLst/>
          </a:prstGeom>
        </p:spPr>
      </p:pic>
      <p:pic>
        <p:nvPicPr>
          <p:cNvPr id="4" name="Bildobjekt 3" descr="Obligatoriska fält"/>
          <p:cNvPicPr>
            <a:picLocks noChangeAspect="1"/>
          </p:cNvPicPr>
          <p:nvPr/>
        </p:nvPicPr>
        <p:blipFill>
          <a:blip r:embed="rId4"/>
          <a:stretch>
            <a:fillRect/>
          </a:stretch>
        </p:blipFill>
        <p:spPr>
          <a:xfrm>
            <a:off x="1765300" y="0"/>
            <a:ext cx="5601832" cy="5143500"/>
          </a:xfrm>
          <a:prstGeom prst="rect">
            <a:avLst/>
          </a:prstGeom>
        </p:spPr>
      </p:pic>
    </p:spTree>
    <p:extLst>
      <p:ext uri="{BB962C8B-B14F-4D97-AF65-F5344CB8AC3E}">
        <p14:creationId xmlns:p14="http://schemas.microsoft.com/office/powerpoint/2010/main" val="3311322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Grön bo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267494"/>
            <a:ext cx="598220" cy="576064"/>
          </a:xfrm>
          <a:prstGeom prst="rect">
            <a:avLst/>
          </a:prstGeom>
        </p:spPr>
      </p:pic>
      <p:pic>
        <p:nvPicPr>
          <p:cNvPr id="4" name="Bildobjekt 3" descr="Frivilligt fält"/>
          <p:cNvPicPr>
            <a:picLocks noChangeAspect="1"/>
          </p:cNvPicPr>
          <p:nvPr/>
        </p:nvPicPr>
        <p:blipFill>
          <a:blip r:embed="rId4"/>
          <a:stretch>
            <a:fillRect/>
          </a:stretch>
        </p:blipFill>
        <p:spPr>
          <a:xfrm>
            <a:off x="1549400" y="0"/>
            <a:ext cx="6043613" cy="5143500"/>
          </a:xfrm>
          <a:prstGeom prst="rect">
            <a:avLst/>
          </a:prstGeom>
        </p:spPr>
      </p:pic>
    </p:spTree>
    <p:extLst>
      <p:ext uri="{BB962C8B-B14F-4D97-AF65-F5344CB8AC3E}">
        <p14:creationId xmlns:p14="http://schemas.microsoft.com/office/powerpoint/2010/main" val="3293579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3. Layout</a:t>
            </a:r>
            <a:endParaRPr lang="sv-SE" dirty="0"/>
          </a:p>
        </p:txBody>
      </p:sp>
    </p:spTree>
    <p:extLst>
      <p:ext uri="{BB962C8B-B14F-4D97-AF65-F5344CB8AC3E}">
        <p14:creationId xmlns:p14="http://schemas.microsoft.com/office/powerpoint/2010/main" val="481775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tartformulär"/>
          <p:cNvPicPr>
            <a:picLocks noChangeAspect="1"/>
          </p:cNvPicPr>
          <p:nvPr/>
        </p:nvPicPr>
        <p:blipFill>
          <a:blip r:embed="rId3"/>
          <a:stretch>
            <a:fillRect/>
          </a:stretch>
        </p:blipFill>
        <p:spPr>
          <a:xfrm>
            <a:off x="1790700" y="0"/>
            <a:ext cx="5552204" cy="5143500"/>
          </a:xfrm>
          <a:prstGeom prst="rect">
            <a:avLst/>
          </a:prstGeom>
        </p:spPr>
      </p:pic>
    </p:spTree>
    <p:extLst>
      <p:ext uri="{BB962C8B-B14F-4D97-AF65-F5344CB8AC3E}">
        <p14:creationId xmlns:p14="http://schemas.microsoft.com/office/powerpoint/2010/main" val="2359766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Linjering av formulär"/>
          <p:cNvPicPr>
            <a:picLocks noChangeAspect="1"/>
          </p:cNvPicPr>
          <p:nvPr/>
        </p:nvPicPr>
        <p:blipFill>
          <a:blip r:embed="rId3"/>
          <a:stretch>
            <a:fillRect/>
          </a:stretch>
        </p:blipFill>
        <p:spPr>
          <a:xfrm>
            <a:off x="1790700" y="0"/>
            <a:ext cx="5552204" cy="5143500"/>
          </a:xfrm>
          <a:prstGeom prst="rect">
            <a:avLst/>
          </a:prstGeom>
        </p:spPr>
      </p:pic>
    </p:spTree>
    <p:extLst>
      <p:ext uri="{BB962C8B-B14F-4D97-AF65-F5344CB8AC3E}">
        <p14:creationId xmlns:p14="http://schemas.microsoft.com/office/powerpoint/2010/main" val="2661612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Ordningen användaren fyller i formuläret"/>
          <p:cNvPicPr>
            <a:picLocks noChangeAspect="1"/>
          </p:cNvPicPr>
          <p:nvPr/>
        </p:nvPicPr>
        <p:blipFill>
          <a:blip r:embed="rId3"/>
          <a:stretch>
            <a:fillRect/>
          </a:stretch>
        </p:blipFill>
        <p:spPr>
          <a:xfrm>
            <a:off x="1785600" y="0"/>
            <a:ext cx="5557905" cy="5143500"/>
          </a:xfrm>
          <a:prstGeom prst="rect">
            <a:avLst/>
          </a:prstGeom>
        </p:spPr>
      </p:pic>
    </p:spTree>
    <p:extLst>
      <p:ext uri="{BB962C8B-B14F-4D97-AF65-F5344CB8AC3E}">
        <p14:creationId xmlns:p14="http://schemas.microsoft.com/office/powerpoint/2010/main" val="2157865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Ordningen användaren fyller i ett formulär"/>
          <p:cNvPicPr>
            <a:picLocks noChangeAspect="1"/>
          </p:cNvPicPr>
          <p:nvPr/>
        </p:nvPicPr>
        <p:blipFill>
          <a:blip r:embed="rId3"/>
          <a:stretch>
            <a:fillRect/>
          </a:stretch>
        </p:blipFill>
        <p:spPr>
          <a:xfrm>
            <a:off x="1785600" y="0"/>
            <a:ext cx="5557905" cy="5143500"/>
          </a:xfrm>
          <a:prstGeom prst="rect">
            <a:avLst/>
          </a:prstGeom>
        </p:spPr>
      </p:pic>
    </p:spTree>
    <p:extLst>
      <p:ext uri="{BB962C8B-B14F-4D97-AF65-F5344CB8AC3E}">
        <p14:creationId xmlns:p14="http://schemas.microsoft.com/office/powerpoint/2010/main" val="2713882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Ordningen användaren fyller i ett formulär"/>
          <p:cNvPicPr>
            <a:picLocks noChangeAspect="1"/>
          </p:cNvPicPr>
          <p:nvPr/>
        </p:nvPicPr>
        <p:blipFill>
          <a:blip r:embed="rId3"/>
          <a:stretch>
            <a:fillRect/>
          </a:stretch>
        </p:blipFill>
        <p:spPr>
          <a:xfrm>
            <a:off x="1785600" y="0"/>
            <a:ext cx="5557905" cy="5143500"/>
          </a:xfrm>
          <a:prstGeom prst="rect">
            <a:avLst/>
          </a:prstGeom>
        </p:spPr>
      </p:pic>
    </p:spTree>
    <p:extLst>
      <p:ext uri="{BB962C8B-B14F-4D97-AF65-F5344CB8AC3E}">
        <p14:creationId xmlns:p14="http://schemas.microsoft.com/office/powerpoint/2010/main" val="2040492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Ordningen användaren fyller i ett formulär"/>
          <p:cNvPicPr>
            <a:picLocks noChangeAspect="1"/>
          </p:cNvPicPr>
          <p:nvPr/>
        </p:nvPicPr>
        <p:blipFill>
          <a:blip r:embed="rId3"/>
          <a:stretch>
            <a:fillRect/>
          </a:stretch>
        </p:blipFill>
        <p:spPr>
          <a:xfrm>
            <a:off x="1785600" y="0"/>
            <a:ext cx="5557905" cy="5143500"/>
          </a:xfrm>
          <a:prstGeom prst="rect">
            <a:avLst/>
          </a:prstGeom>
        </p:spPr>
      </p:pic>
    </p:spTree>
    <p:extLst>
      <p:ext uri="{BB962C8B-B14F-4D97-AF65-F5344CB8AC3E}">
        <p14:creationId xmlns:p14="http://schemas.microsoft.com/office/powerpoint/2010/main" val="287553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Singelkolumnslayout med rubriker"/>
          <p:cNvPicPr>
            <a:picLocks noChangeAspect="1"/>
          </p:cNvPicPr>
          <p:nvPr/>
        </p:nvPicPr>
        <p:blipFill>
          <a:blip r:embed="rId3"/>
          <a:stretch>
            <a:fillRect/>
          </a:stretch>
        </p:blipFill>
        <p:spPr>
          <a:xfrm>
            <a:off x="2171700" y="0"/>
            <a:ext cx="4797657" cy="5143500"/>
          </a:xfrm>
          <a:prstGeom prst="rect">
            <a:avLst/>
          </a:prstGeom>
        </p:spPr>
      </p:pic>
    </p:spTree>
    <p:extLst>
      <p:ext uri="{BB962C8B-B14F-4D97-AF65-F5344CB8AC3E}">
        <p14:creationId xmlns:p14="http://schemas.microsoft.com/office/powerpoint/2010/main" val="998814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411510"/>
            <a:ext cx="2418199" cy="699404"/>
          </a:xfrm>
        </p:spPr>
        <p:txBody>
          <a:bodyPr/>
          <a:lstStyle/>
          <a:p>
            <a:r>
              <a:rPr lang="sv-SE" dirty="0"/>
              <a:t>Om mig</a:t>
            </a:r>
          </a:p>
        </p:txBody>
      </p:sp>
      <p:sp>
        <p:nvSpPr>
          <p:cNvPr id="3" name="Platshållare för text 2"/>
          <p:cNvSpPr>
            <a:spLocks noGrp="1"/>
          </p:cNvSpPr>
          <p:nvPr>
            <p:ph type="body" sz="quarter" idx="13"/>
          </p:nvPr>
        </p:nvSpPr>
        <p:spPr>
          <a:xfrm>
            <a:off x="468000" y="1512000"/>
            <a:ext cx="4896088" cy="3147982"/>
          </a:xfrm>
        </p:spPr>
        <p:txBody>
          <a:bodyPr>
            <a:normAutofit/>
          </a:bodyPr>
          <a:lstStyle/>
          <a:p>
            <a:pPr marL="457200" indent="-457200">
              <a:spcBef>
                <a:spcPts val="1600"/>
              </a:spcBef>
            </a:pPr>
            <a:r>
              <a:rPr lang="sv-SE" dirty="0"/>
              <a:t>Civilingenjör i Medieteknik</a:t>
            </a:r>
          </a:p>
          <a:p>
            <a:pPr marL="457200" indent="-457200">
              <a:spcBef>
                <a:spcPts val="1600"/>
              </a:spcBef>
            </a:pPr>
            <a:r>
              <a:rPr lang="sv-SE" dirty="0"/>
              <a:t>Specialiserad på användbarhet och interaktionsdesign</a:t>
            </a:r>
          </a:p>
          <a:p>
            <a:pPr marL="457200" indent="-457200">
              <a:spcBef>
                <a:spcPts val="1600"/>
              </a:spcBef>
            </a:pPr>
            <a:r>
              <a:rPr lang="sv-SE" dirty="0"/>
              <a:t>Arbetar främst med analyser, </a:t>
            </a:r>
            <a:r>
              <a:rPr lang="sv-SE" dirty="0" smtClean="0"/>
              <a:t>användningstester </a:t>
            </a:r>
            <a:r>
              <a:rPr lang="sv-SE" dirty="0"/>
              <a:t>och konceptutveckling</a:t>
            </a:r>
          </a:p>
          <a:p>
            <a:endParaRPr lang="sv-SE" dirty="0"/>
          </a:p>
        </p:txBody>
      </p:sp>
      <p:pic>
        <p:nvPicPr>
          <p:cNvPr id="8" name="Platshållare för bild 7" descr="Foto på Andreas Blackne"/>
          <p:cNvPicPr>
            <a:picLocks noGrp="1" noChangeAspect="1"/>
          </p:cNvPicPr>
          <p:nvPr>
            <p:ph type="pic" sz="quarter" idx="14"/>
          </p:nvPr>
        </p:nvPicPr>
        <p:blipFill>
          <a:blip r:embed="rId3"/>
          <a:srcRect t="3750" b="3750"/>
          <a:stretch>
            <a:fillRect/>
          </a:stretch>
        </p:blipFill>
        <p:spPr/>
      </p:pic>
    </p:spTree>
    <p:extLst>
      <p:ext uri="{BB962C8B-B14F-4D97-AF65-F5344CB8AC3E}">
        <p14:creationId xmlns:p14="http://schemas.microsoft.com/office/powerpoint/2010/main" val="567488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4. </a:t>
            </a:r>
            <a:r>
              <a:rPr lang="sv-SE" dirty="0"/>
              <a:t>L</a:t>
            </a:r>
            <a:r>
              <a:rPr lang="sv-SE" dirty="0" smtClean="0"/>
              <a:t>edtexter</a:t>
            </a:r>
            <a:endParaRPr lang="sv-SE" dirty="0"/>
          </a:p>
        </p:txBody>
      </p:sp>
    </p:spTree>
    <p:extLst>
      <p:ext uri="{BB962C8B-B14F-4D97-AF65-F5344CB8AC3E}">
        <p14:creationId xmlns:p14="http://schemas.microsoft.com/office/powerpoint/2010/main" val="2270501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Vänsterjusterade ledtexter"/>
          <p:cNvPicPr>
            <a:picLocks noChangeAspect="1"/>
          </p:cNvPicPr>
          <p:nvPr/>
        </p:nvPicPr>
        <p:blipFill>
          <a:blip r:embed="rId2"/>
          <a:stretch>
            <a:fillRect/>
          </a:stretch>
        </p:blipFill>
        <p:spPr>
          <a:xfrm>
            <a:off x="2051720" y="987574"/>
            <a:ext cx="5257800" cy="3143250"/>
          </a:xfrm>
          <a:prstGeom prst="rect">
            <a:avLst/>
          </a:prstGeom>
        </p:spPr>
      </p:pic>
    </p:spTree>
    <p:extLst>
      <p:ext uri="{BB962C8B-B14F-4D97-AF65-F5344CB8AC3E}">
        <p14:creationId xmlns:p14="http://schemas.microsoft.com/office/powerpoint/2010/main" val="2437497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stretch>
            <a:fillRect/>
          </a:stretch>
        </p:blipFill>
        <p:spPr>
          <a:xfrm>
            <a:off x="2040979" y="1000800"/>
            <a:ext cx="5267325" cy="3105150"/>
          </a:xfrm>
          <a:prstGeom prst="rect">
            <a:avLst/>
          </a:prstGeom>
        </p:spPr>
      </p:pic>
    </p:spTree>
    <p:extLst>
      <p:ext uri="{BB962C8B-B14F-4D97-AF65-F5344CB8AC3E}">
        <p14:creationId xmlns:p14="http://schemas.microsoft.com/office/powerpoint/2010/main" val="406639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Ledtexter ovanför"/>
          <p:cNvPicPr>
            <a:picLocks noChangeAspect="1"/>
          </p:cNvPicPr>
          <p:nvPr/>
        </p:nvPicPr>
        <p:blipFill>
          <a:blip r:embed="rId2"/>
          <a:stretch>
            <a:fillRect/>
          </a:stretch>
        </p:blipFill>
        <p:spPr>
          <a:xfrm>
            <a:off x="2843808" y="843558"/>
            <a:ext cx="3680460" cy="3680460"/>
          </a:xfrm>
          <a:prstGeom prst="rect">
            <a:avLst/>
          </a:prstGeom>
        </p:spPr>
      </p:pic>
    </p:spTree>
    <p:extLst>
      <p:ext uri="{BB962C8B-B14F-4D97-AF65-F5344CB8AC3E}">
        <p14:creationId xmlns:p14="http://schemas.microsoft.com/office/powerpoint/2010/main" val="15530683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Field zoo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339502"/>
            <a:ext cx="2520280" cy="4480498"/>
          </a:xfrm>
          <a:prstGeom prst="rect">
            <a:avLst/>
          </a:prstGeom>
        </p:spPr>
      </p:pic>
      <p:pic>
        <p:nvPicPr>
          <p:cNvPr id="6" name="Bildobjekt 5" descr="Formuläret i mobil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339502"/>
            <a:ext cx="2520280" cy="4480497"/>
          </a:xfrm>
          <a:prstGeom prst="rect">
            <a:avLst/>
          </a:prstGeom>
        </p:spPr>
      </p:pic>
    </p:spTree>
    <p:extLst>
      <p:ext uri="{BB962C8B-B14F-4D97-AF65-F5344CB8AC3E}">
        <p14:creationId xmlns:p14="http://schemas.microsoft.com/office/powerpoint/2010/main" val="2796693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Ledtexter ovanför"/>
          <p:cNvPicPr>
            <a:picLocks noChangeAspect="1"/>
          </p:cNvPicPr>
          <p:nvPr/>
        </p:nvPicPr>
        <p:blipFill>
          <a:blip r:embed="rId3"/>
          <a:stretch>
            <a:fillRect/>
          </a:stretch>
        </p:blipFill>
        <p:spPr>
          <a:xfrm>
            <a:off x="2552700" y="0"/>
            <a:ext cx="4013995" cy="5143500"/>
          </a:xfrm>
          <a:prstGeom prst="rect">
            <a:avLst/>
          </a:prstGeom>
        </p:spPr>
      </p:pic>
    </p:spTree>
    <p:extLst>
      <p:ext uri="{BB962C8B-B14F-4D97-AF65-F5344CB8AC3E}">
        <p14:creationId xmlns:p14="http://schemas.microsoft.com/office/powerpoint/2010/main" val="4052063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5. Val av formulärsobjekt</a:t>
            </a:r>
            <a:endParaRPr lang="sv-SE" dirty="0"/>
          </a:p>
        </p:txBody>
      </p:sp>
    </p:spTree>
    <p:extLst>
      <p:ext uri="{BB962C8B-B14F-4D97-AF65-F5344CB8AC3E}">
        <p14:creationId xmlns:p14="http://schemas.microsoft.com/office/powerpoint/2010/main" val="2270501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Varningssymbo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195486"/>
            <a:ext cx="648072" cy="648072"/>
          </a:xfrm>
          <a:prstGeom prst="rect">
            <a:avLst/>
          </a:prstGeom>
        </p:spPr>
      </p:pic>
      <p:pic>
        <p:nvPicPr>
          <p:cNvPr id="7" name="Bildobjekt 6" descr="Fel formulärsobjekt"/>
          <p:cNvPicPr>
            <a:picLocks noChangeAspect="1"/>
          </p:cNvPicPr>
          <p:nvPr/>
        </p:nvPicPr>
        <p:blipFill>
          <a:blip r:embed="rId4"/>
          <a:stretch>
            <a:fillRect/>
          </a:stretch>
        </p:blipFill>
        <p:spPr>
          <a:xfrm>
            <a:off x="2552700" y="0"/>
            <a:ext cx="4013995" cy="5143500"/>
          </a:xfrm>
          <a:prstGeom prst="rect">
            <a:avLst/>
          </a:prstGeom>
        </p:spPr>
      </p:pic>
    </p:spTree>
    <p:extLst>
      <p:ext uri="{BB962C8B-B14F-4D97-AF65-F5344CB8AC3E}">
        <p14:creationId xmlns:p14="http://schemas.microsoft.com/office/powerpoint/2010/main" val="613293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Grön bo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267494"/>
            <a:ext cx="598220" cy="576064"/>
          </a:xfrm>
          <a:prstGeom prst="rect">
            <a:avLst/>
          </a:prstGeom>
        </p:spPr>
      </p:pic>
      <p:pic>
        <p:nvPicPr>
          <p:cNvPr id="8" name="Bildobjekt 7" descr="Rätt val av formulärsobjekt"/>
          <p:cNvPicPr>
            <a:picLocks noChangeAspect="1"/>
          </p:cNvPicPr>
          <p:nvPr/>
        </p:nvPicPr>
        <p:blipFill>
          <a:blip r:embed="rId4"/>
          <a:stretch>
            <a:fillRect/>
          </a:stretch>
        </p:blipFill>
        <p:spPr>
          <a:xfrm>
            <a:off x="2489200" y="0"/>
            <a:ext cx="4150012" cy="5143500"/>
          </a:xfrm>
          <a:prstGeom prst="rect">
            <a:avLst/>
          </a:prstGeom>
        </p:spPr>
      </p:pic>
    </p:spTree>
    <p:extLst>
      <p:ext uri="{BB962C8B-B14F-4D97-AF65-F5344CB8AC3E}">
        <p14:creationId xmlns:p14="http://schemas.microsoft.com/office/powerpoint/2010/main" val="1609623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Datormu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771550"/>
            <a:ext cx="720080" cy="584162"/>
          </a:xfrm>
          <a:prstGeom prst="rect">
            <a:avLst/>
          </a:prstGeom>
        </p:spPr>
      </p:pic>
      <p:pic>
        <p:nvPicPr>
          <p:cNvPr id="6" name="Bildobjekt 5" descr="Tangentbor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1923678"/>
            <a:ext cx="1080120" cy="1080120"/>
          </a:xfrm>
          <a:prstGeom prst="rect">
            <a:avLst/>
          </a:prstGeom>
        </p:spPr>
      </p:pic>
      <p:pic>
        <p:nvPicPr>
          <p:cNvPr id="8" name="Bildobjekt 7" descr="Inmatning med mus och tangentbord"/>
          <p:cNvPicPr>
            <a:picLocks noChangeAspect="1"/>
          </p:cNvPicPr>
          <p:nvPr/>
        </p:nvPicPr>
        <p:blipFill>
          <a:blip r:embed="rId5"/>
          <a:stretch>
            <a:fillRect/>
          </a:stretch>
        </p:blipFill>
        <p:spPr>
          <a:xfrm>
            <a:off x="2120652" y="571500"/>
            <a:ext cx="4038600" cy="4000500"/>
          </a:xfrm>
          <a:prstGeom prst="rect">
            <a:avLst/>
          </a:prstGeom>
        </p:spPr>
      </p:pic>
      <p:pic>
        <p:nvPicPr>
          <p:cNvPr id="9" name="Bildobjekt 8" descr="Datormu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003798"/>
            <a:ext cx="720080" cy="584162"/>
          </a:xfrm>
          <a:prstGeom prst="rect">
            <a:avLst/>
          </a:prstGeom>
        </p:spPr>
      </p:pic>
      <p:pic>
        <p:nvPicPr>
          <p:cNvPr id="12" name="Bildobjekt 11" descr="Tangentbor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3723878"/>
            <a:ext cx="1080120" cy="1080120"/>
          </a:xfrm>
          <a:prstGeom prst="rect">
            <a:avLst/>
          </a:prstGeom>
        </p:spPr>
      </p:pic>
      <p:pic>
        <p:nvPicPr>
          <p:cNvPr id="7" name="Bildobjekt 6" descr="Varningssymbol"/>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195486"/>
            <a:ext cx="648072" cy="648072"/>
          </a:xfrm>
          <a:prstGeom prst="rect">
            <a:avLst/>
          </a:prstGeom>
        </p:spPr>
      </p:pic>
    </p:spTree>
    <p:extLst>
      <p:ext uri="{BB962C8B-B14F-4D97-AF65-F5344CB8AC3E}">
        <p14:creationId xmlns:p14="http://schemas.microsoft.com/office/powerpoint/2010/main" val="794340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När använder man formulär?</a:t>
            </a:r>
            <a:endParaRPr lang="sv-SE" dirty="0"/>
          </a:p>
        </p:txBody>
      </p:sp>
    </p:spTree>
    <p:extLst>
      <p:ext uri="{BB962C8B-B14F-4D97-AF65-F5344CB8AC3E}">
        <p14:creationId xmlns:p14="http://schemas.microsoft.com/office/powerpoint/2010/main" val="293642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angentbo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1563638"/>
            <a:ext cx="1080120" cy="1080120"/>
          </a:xfrm>
          <a:prstGeom prst="rect">
            <a:avLst/>
          </a:prstGeom>
        </p:spPr>
      </p:pic>
      <p:pic>
        <p:nvPicPr>
          <p:cNvPr id="5" name="Bildobjekt 4" descr="Datormu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4227934"/>
            <a:ext cx="720080" cy="584162"/>
          </a:xfrm>
          <a:prstGeom prst="rect">
            <a:avLst/>
          </a:prstGeom>
        </p:spPr>
      </p:pic>
      <p:pic>
        <p:nvPicPr>
          <p:cNvPr id="6" name="Bildobjekt 5" descr="Grön boc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6416" y="267494"/>
            <a:ext cx="598220" cy="576064"/>
          </a:xfrm>
          <a:prstGeom prst="rect">
            <a:avLst/>
          </a:prstGeom>
        </p:spPr>
      </p:pic>
      <p:pic>
        <p:nvPicPr>
          <p:cNvPr id="9" name="Bildobjekt 8"/>
          <p:cNvPicPr>
            <a:picLocks noChangeAspect="1"/>
          </p:cNvPicPr>
          <p:nvPr/>
        </p:nvPicPr>
        <p:blipFill>
          <a:blip r:embed="rId6"/>
          <a:stretch>
            <a:fillRect/>
          </a:stretch>
        </p:blipFill>
        <p:spPr>
          <a:xfrm>
            <a:off x="1963153" y="0"/>
            <a:ext cx="4265031" cy="5143500"/>
          </a:xfrm>
          <a:prstGeom prst="rect">
            <a:avLst/>
          </a:prstGeom>
        </p:spPr>
      </p:pic>
    </p:spTree>
    <p:extLst>
      <p:ext uri="{BB962C8B-B14F-4D97-AF65-F5344CB8AC3E}">
        <p14:creationId xmlns:p14="http://schemas.microsoft.com/office/powerpoint/2010/main" val="12884919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6. Möjlighet att göra fel</a:t>
            </a:r>
            <a:endParaRPr lang="sv-SE" dirty="0"/>
          </a:p>
        </p:txBody>
      </p:sp>
    </p:spTree>
    <p:extLst>
      <p:ext uri="{BB962C8B-B14F-4D97-AF65-F5344CB8AC3E}">
        <p14:creationId xmlns:p14="http://schemas.microsoft.com/office/powerpoint/2010/main" val="17379691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Personnummer på olika format"/>
          <p:cNvPicPr>
            <a:picLocks noChangeAspect="1"/>
          </p:cNvPicPr>
          <p:nvPr/>
        </p:nvPicPr>
        <p:blipFill>
          <a:blip r:embed="rId3"/>
          <a:stretch>
            <a:fillRect/>
          </a:stretch>
        </p:blipFill>
        <p:spPr>
          <a:xfrm>
            <a:off x="2565400" y="812800"/>
            <a:ext cx="4013200" cy="3517900"/>
          </a:xfrm>
          <a:prstGeom prst="rect">
            <a:avLst/>
          </a:prstGeom>
        </p:spPr>
      </p:pic>
      <p:pic>
        <p:nvPicPr>
          <p:cNvPr id="3" name="Bildobjekt 2" descr="Grön bo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416" y="267494"/>
            <a:ext cx="598220" cy="576064"/>
          </a:xfrm>
          <a:prstGeom prst="rect">
            <a:avLst/>
          </a:prstGeom>
        </p:spPr>
      </p:pic>
    </p:spTree>
    <p:extLst>
      <p:ext uri="{BB962C8B-B14F-4D97-AF65-F5344CB8AC3E}">
        <p14:creationId xmlns:p14="http://schemas.microsoft.com/office/powerpoint/2010/main" val="29676339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Siffertangentbord i mobil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339502"/>
            <a:ext cx="2499727" cy="4443958"/>
          </a:xfrm>
          <a:prstGeom prst="rect">
            <a:avLst/>
          </a:prstGeom>
        </p:spPr>
      </p:pic>
      <p:sp>
        <p:nvSpPr>
          <p:cNvPr id="2" name="Rektangel 1"/>
          <p:cNvSpPr/>
          <p:nvPr/>
        </p:nvSpPr>
        <p:spPr>
          <a:xfrm>
            <a:off x="323528" y="339502"/>
            <a:ext cx="2558813" cy="369332"/>
          </a:xfrm>
          <a:prstGeom prst="rect">
            <a:avLst/>
          </a:prstGeom>
        </p:spPr>
        <p:txBody>
          <a:bodyPr wrap="none">
            <a:spAutoFit/>
          </a:bodyPr>
          <a:lstStyle/>
          <a:p>
            <a:r>
              <a:rPr lang="sv-SE" dirty="0"/>
              <a:t>input </a:t>
            </a:r>
            <a:r>
              <a:rPr lang="sv-SE" dirty="0" err="1"/>
              <a:t>type</a:t>
            </a:r>
            <a:r>
              <a:rPr lang="sv-SE" dirty="0"/>
              <a:t>=”</a:t>
            </a:r>
            <a:r>
              <a:rPr lang="sv-SE" dirty="0" err="1"/>
              <a:t>number</a:t>
            </a:r>
            <a:r>
              <a:rPr lang="sv-SE" dirty="0"/>
              <a:t>”</a:t>
            </a:r>
          </a:p>
        </p:txBody>
      </p:sp>
      <p:pic>
        <p:nvPicPr>
          <p:cNvPr id="4" name="Bildobjekt 3" descr="Grön bo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416" y="267494"/>
            <a:ext cx="598220" cy="576064"/>
          </a:xfrm>
          <a:prstGeom prst="rect">
            <a:avLst/>
          </a:prstGeom>
        </p:spPr>
      </p:pic>
    </p:spTree>
    <p:extLst>
      <p:ext uri="{BB962C8B-B14F-4D97-AF65-F5344CB8AC3E}">
        <p14:creationId xmlns:p14="http://schemas.microsoft.com/office/powerpoint/2010/main" val="27779673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Formulärsobjekt där det inte går att göra fel"/>
          <p:cNvPicPr>
            <a:picLocks noChangeAspect="1"/>
          </p:cNvPicPr>
          <p:nvPr/>
        </p:nvPicPr>
        <p:blipFill rotWithShape="1">
          <a:blip r:embed="rId3"/>
          <a:srcRect l="-2" t="-19491" r="50850" b="19491"/>
          <a:stretch/>
        </p:blipFill>
        <p:spPr>
          <a:xfrm>
            <a:off x="2411760" y="2139702"/>
            <a:ext cx="4176000" cy="1854200"/>
          </a:xfrm>
          <a:prstGeom prst="rect">
            <a:avLst/>
          </a:prstGeom>
        </p:spPr>
      </p:pic>
      <p:pic>
        <p:nvPicPr>
          <p:cNvPr id="8" name="Bildobjekt 7"/>
          <p:cNvPicPr>
            <a:picLocks noChangeAspect="1"/>
          </p:cNvPicPr>
          <p:nvPr/>
        </p:nvPicPr>
        <p:blipFill>
          <a:blip r:embed="rId4"/>
          <a:stretch>
            <a:fillRect/>
          </a:stretch>
        </p:blipFill>
        <p:spPr>
          <a:xfrm>
            <a:off x="2376000" y="1131590"/>
            <a:ext cx="4229100" cy="762000"/>
          </a:xfrm>
          <a:prstGeom prst="rect">
            <a:avLst/>
          </a:prstGeom>
        </p:spPr>
      </p:pic>
      <p:pic>
        <p:nvPicPr>
          <p:cNvPr id="4" name="Bildobjekt 3" descr="Grön boc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6416" y="267494"/>
            <a:ext cx="598220" cy="576064"/>
          </a:xfrm>
          <a:prstGeom prst="rect">
            <a:avLst/>
          </a:prstGeom>
        </p:spPr>
      </p:pic>
    </p:spTree>
    <p:extLst>
      <p:ext uri="{BB962C8B-B14F-4D97-AF65-F5344CB8AC3E}">
        <p14:creationId xmlns:p14="http://schemas.microsoft.com/office/powerpoint/2010/main" val="2233525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7. Hjälp och återkoppling</a:t>
            </a:r>
            <a:endParaRPr lang="sv-SE" dirty="0"/>
          </a:p>
        </p:txBody>
      </p:sp>
    </p:spTree>
    <p:extLst>
      <p:ext uri="{BB962C8B-B14F-4D97-AF65-F5344CB8AC3E}">
        <p14:creationId xmlns:p14="http://schemas.microsoft.com/office/powerpoint/2010/main" val="17379691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Varningssymbo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073398"/>
            <a:ext cx="648072" cy="648072"/>
          </a:xfrm>
          <a:prstGeom prst="rect">
            <a:avLst/>
          </a:prstGeom>
        </p:spPr>
      </p:pic>
      <p:pic>
        <p:nvPicPr>
          <p:cNvPr id="6" name="Bildobjekt 5" descr="Hjälp dirket i ledtexten"/>
          <p:cNvPicPr>
            <a:picLocks noChangeAspect="1"/>
          </p:cNvPicPr>
          <p:nvPr/>
        </p:nvPicPr>
        <p:blipFill>
          <a:blip r:embed="rId4"/>
          <a:stretch>
            <a:fillRect/>
          </a:stretch>
        </p:blipFill>
        <p:spPr>
          <a:xfrm>
            <a:off x="4723963" y="2067694"/>
            <a:ext cx="3880485" cy="1761617"/>
          </a:xfrm>
          <a:prstGeom prst="rect">
            <a:avLst/>
          </a:prstGeom>
        </p:spPr>
      </p:pic>
      <p:pic>
        <p:nvPicPr>
          <p:cNvPr id="7" name="Bildobjekt 6" descr="Grön boc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1145406"/>
            <a:ext cx="598220" cy="576064"/>
          </a:xfrm>
          <a:prstGeom prst="rect">
            <a:avLst/>
          </a:prstGeom>
        </p:spPr>
      </p:pic>
      <p:pic>
        <p:nvPicPr>
          <p:cNvPr id="8" name="Bildobjekt 7" descr="Hjälp nedanför formulärsobjektet"/>
          <p:cNvPicPr>
            <a:picLocks noChangeAspect="1"/>
          </p:cNvPicPr>
          <p:nvPr/>
        </p:nvPicPr>
        <p:blipFill>
          <a:blip r:embed="rId6"/>
          <a:stretch>
            <a:fillRect/>
          </a:stretch>
        </p:blipFill>
        <p:spPr>
          <a:xfrm>
            <a:off x="463754" y="2067694"/>
            <a:ext cx="3892222" cy="1872208"/>
          </a:xfrm>
          <a:prstGeom prst="rect">
            <a:avLst/>
          </a:prstGeom>
        </p:spPr>
      </p:pic>
    </p:spTree>
    <p:extLst>
      <p:ext uri="{BB962C8B-B14F-4D97-AF65-F5344CB8AC3E}">
        <p14:creationId xmlns:p14="http://schemas.microsoft.com/office/powerpoint/2010/main" val="2024712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Varningssymbo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195486"/>
            <a:ext cx="648072" cy="648072"/>
          </a:xfrm>
          <a:prstGeom prst="rect">
            <a:avLst/>
          </a:prstGeom>
        </p:spPr>
      </p:pic>
      <p:pic>
        <p:nvPicPr>
          <p:cNvPr id="6" name="Bildobjekt 5" descr="Informationsikon"/>
          <p:cNvPicPr>
            <a:picLocks noChangeAspect="1"/>
          </p:cNvPicPr>
          <p:nvPr/>
        </p:nvPicPr>
        <p:blipFill>
          <a:blip r:embed="rId4"/>
          <a:stretch>
            <a:fillRect/>
          </a:stretch>
        </p:blipFill>
        <p:spPr>
          <a:xfrm>
            <a:off x="2286000" y="1117600"/>
            <a:ext cx="4559300" cy="2895600"/>
          </a:xfrm>
          <a:prstGeom prst="rect">
            <a:avLst/>
          </a:prstGeom>
        </p:spPr>
      </p:pic>
    </p:spTree>
    <p:extLst>
      <p:ext uri="{BB962C8B-B14F-4D97-AF65-F5344CB8AC3E}">
        <p14:creationId xmlns:p14="http://schemas.microsoft.com/office/powerpoint/2010/main" val="2957430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Varningssymbo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195486"/>
            <a:ext cx="648072" cy="648072"/>
          </a:xfrm>
          <a:prstGeom prst="rect">
            <a:avLst/>
          </a:prstGeom>
        </p:spPr>
      </p:pic>
      <p:pic>
        <p:nvPicPr>
          <p:cNvPr id="2" name="Bildobjekt 1" descr="Hjälpmeddelande"/>
          <p:cNvPicPr>
            <a:picLocks noChangeAspect="1"/>
          </p:cNvPicPr>
          <p:nvPr/>
        </p:nvPicPr>
        <p:blipFill>
          <a:blip r:embed="rId4"/>
          <a:stretch>
            <a:fillRect/>
          </a:stretch>
        </p:blipFill>
        <p:spPr>
          <a:xfrm>
            <a:off x="1003300" y="1130300"/>
            <a:ext cx="7124700" cy="2882900"/>
          </a:xfrm>
          <a:prstGeom prst="rect">
            <a:avLst/>
          </a:prstGeom>
        </p:spPr>
      </p:pic>
    </p:spTree>
    <p:extLst>
      <p:ext uri="{BB962C8B-B14F-4D97-AF65-F5344CB8AC3E}">
        <p14:creationId xmlns:p14="http://schemas.microsoft.com/office/powerpoint/2010/main" val="52170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Grön bo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267494"/>
            <a:ext cx="598220" cy="576064"/>
          </a:xfrm>
          <a:prstGeom prst="rect">
            <a:avLst/>
          </a:prstGeom>
        </p:spPr>
      </p:pic>
      <p:pic>
        <p:nvPicPr>
          <p:cNvPr id="2" name="Bildobjekt 1" descr="Bra återkoppling"/>
          <p:cNvPicPr>
            <a:picLocks noChangeAspect="1"/>
          </p:cNvPicPr>
          <p:nvPr/>
        </p:nvPicPr>
        <p:blipFill>
          <a:blip r:embed="rId4"/>
          <a:stretch>
            <a:fillRect/>
          </a:stretch>
        </p:blipFill>
        <p:spPr>
          <a:xfrm>
            <a:off x="635000" y="774700"/>
            <a:ext cx="7874000" cy="3581400"/>
          </a:xfrm>
          <a:prstGeom prst="rect">
            <a:avLst/>
          </a:prstGeom>
        </p:spPr>
      </p:pic>
    </p:spTree>
    <p:extLst>
      <p:ext uri="{BB962C8B-B14F-4D97-AF65-F5344CB8AC3E}">
        <p14:creationId xmlns:p14="http://schemas.microsoft.com/office/powerpoint/2010/main" val="2478754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Facebook registreringsformulär"/>
          <p:cNvPicPr>
            <a:picLocks noChangeAspect="1"/>
          </p:cNvPicPr>
          <p:nvPr/>
        </p:nvPicPr>
        <p:blipFill>
          <a:blip r:embed="rId3"/>
          <a:stretch>
            <a:fillRect/>
          </a:stretch>
        </p:blipFill>
        <p:spPr>
          <a:xfrm>
            <a:off x="-468560" y="-20538"/>
            <a:ext cx="10009112" cy="5206603"/>
          </a:xfrm>
          <a:prstGeom prst="rect">
            <a:avLst/>
          </a:prstGeom>
        </p:spPr>
      </p:pic>
    </p:spTree>
    <p:extLst>
      <p:ext uri="{BB962C8B-B14F-4D97-AF65-F5344CB8AC3E}">
        <p14:creationId xmlns:p14="http://schemas.microsoft.com/office/powerpoint/2010/main" val="940257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8. Knappar</a:t>
            </a:r>
            <a:endParaRPr lang="sv-SE" dirty="0"/>
          </a:p>
        </p:txBody>
      </p:sp>
    </p:spTree>
    <p:extLst>
      <p:ext uri="{BB962C8B-B14F-4D97-AF65-F5344CB8AC3E}">
        <p14:creationId xmlns:p14="http://schemas.microsoft.com/office/powerpoint/2010/main" val="7900203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Grön bo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059582"/>
            <a:ext cx="598220" cy="576064"/>
          </a:xfrm>
          <a:prstGeom prst="rect">
            <a:avLst/>
          </a:prstGeom>
        </p:spPr>
      </p:pic>
      <p:pic>
        <p:nvPicPr>
          <p:cNvPr id="11" name="Bildobjekt 10" descr="Varningssymbo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808" y="1059582"/>
            <a:ext cx="648072" cy="648072"/>
          </a:xfrm>
          <a:prstGeom prst="rect">
            <a:avLst/>
          </a:prstGeom>
        </p:spPr>
      </p:pic>
      <p:pic>
        <p:nvPicPr>
          <p:cNvPr id="2" name="Bildobjekt 1" descr="Knapp: Skicka"/>
          <p:cNvPicPr>
            <a:picLocks noChangeAspect="1"/>
          </p:cNvPicPr>
          <p:nvPr/>
        </p:nvPicPr>
        <p:blipFill>
          <a:blip r:embed="rId5"/>
          <a:stretch>
            <a:fillRect/>
          </a:stretch>
        </p:blipFill>
        <p:spPr>
          <a:xfrm>
            <a:off x="2123728" y="1923678"/>
            <a:ext cx="2088232" cy="413511"/>
          </a:xfrm>
          <a:prstGeom prst="rect">
            <a:avLst/>
          </a:prstGeom>
        </p:spPr>
      </p:pic>
      <p:pic>
        <p:nvPicPr>
          <p:cNvPr id="3" name="Bildobjekt 2" descr="Knapp: OK"/>
          <p:cNvPicPr>
            <a:picLocks noChangeAspect="1"/>
          </p:cNvPicPr>
          <p:nvPr/>
        </p:nvPicPr>
        <p:blipFill>
          <a:blip r:embed="rId6"/>
          <a:stretch>
            <a:fillRect/>
          </a:stretch>
        </p:blipFill>
        <p:spPr>
          <a:xfrm>
            <a:off x="2123728" y="2499742"/>
            <a:ext cx="2088232" cy="413511"/>
          </a:xfrm>
          <a:prstGeom prst="rect">
            <a:avLst/>
          </a:prstGeom>
        </p:spPr>
      </p:pic>
      <p:pic>
        <p:nvPicPr>
          <p:cNvPr id="4" name="Bildobjekt 3" descr="Knapp: Skicka beställning"/>
          <p:cNvPicPr>
            <a:picLocks noChangeAspect="1"/>
          </p:cNvPicPr>
          <p:nvPr/>
        </p:nvPicPr>
        <p:blipFill>
          <a:blip r:embed="rId7"/>
          <a:stretch>
            <a:fillRect/>
          </a:stretch>
        </p:blipFill>
        <p:spPr>
          <a:xfrm>
            <a:off x="4644008" y="1923678"/>
            <a:ext cx="2088232" cy="413511"/>
          </a:xfrm>
          <a:prstGeom prst="rect">
            <a:avLst/>
          </a:prstGeom>
        </p:spPr>
      </p:pic>
      <p:pic>
        <p:nvPicPr>
          <p:cNvPr id="5" name="Bildobjekt 4" descr="Knapp: Skicka meddelande"/>
          <p:cNvPicPr>
            <a:picLocks noChangeAspect="1"/>
          </p:cNvPicPr>
          <p:nvPr/>
        </p:nvPicPr>
        <p:blipFill>
          <a:blip r:embed="rId8"/>
          <a:stretch>
            <a:fillRect/>
          </a:stretch>
        </p:blipFill>
        <p:spPr>
          <a:xfrm>
            <a:off x="4644008" y="2499742"/>
            <a:ext cx="2088232" cy="413511"/>
          </a:xfrm>
          <a:prstGeom prst="rect">
            <a:avLst/>
          </a:prstGeom>
        </p:spPr>
      </p:pic>
      <p:pic>
        <p:nvPicPr>
          <p:cNvPr id="6" name="Bildobjekt 5" descr="Knapp: Skapa konto"/>
          <p:cNvPicPr>
            <a:picLocks noChangeAspect="1"/>
          </p:cNvPicPr>
          <p:nvPr/>
        </p:nvPicPr>
        <p:blipFill>
          <a:blip r:embed="rId9"/>
          <a:stretch>
            <a:fillRect/>
          </a:stretch>
        </p:blipFill>
        <p:spPr>
          <a:xfrm>
            <a:off x="4644008" y="3075806"/>
            <a:ext cx="2088232" cy="413511"/>
          </a:xfrm>
          <a:prstGeom prst="rect">
            <a:avLst/>
          </a:prstGeom>
        </p:spPr>
      </p:pic>
      <p:pic>
        <p:nvPicPr>
          <p:cNvPr id="8" name="Bildobjekt 7" descr="Knapp: Kommentera"/>
          <p:cNvPicPr>
            <a:picLocks noChangeAspect="1"/>
          </p:cNvPicPr>
          <p:nvPr/>
        </p:nvPicPr>
        <p:blipFill>
          <a:blip r:embed="rId10"/>
          <a:stretch>
            <a:fillRect/>
          </a:stretch>
        </p:blipFill>
        <p:spPr>
          <a:xfrm>
            <a:off x="4644008" y="3651870"/>
            <a:ext cx="2088232" cy="413511"/>
          </a:xfrm>
          <a:prstGeom prst="rect">
            <a:avLst/>
          </a:prstGeom>
        </p:spPr>
      </p:pic>
    </p:spTree>
    <p:extLst>
      <p:ext uri="{BB962C8B-B14F-4D97-AF65-F5344CB8AC3E}">
        <p14:creationId xmlns:p14="http://schemas.microsoft.com/office/powerpoint/2010/main" val="2046969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Primär och sekundär knapp"/>
          <p:cNvPicPr>
            <a:picLocks noChangeAspect="1"/>
          </p:cNvPicPr>
          <p:nvPr/>
        </p:nvPicPr>
        <p:blipFill rotWithShape="1">
          <a:blip r:embed="rId3"/>
          <a:srcRect l="-3" t="16710" r="52238" b="-16756"/>
          <a:stretch/>
        </p:blipFill>
        <p:spPr>
          <a:xfrm>
            <a:off x="2592000" y="1490400"/>
            <a:ext cx="3949200" cy="2592000"/>
          </a:xfrm>
          <a:prstGeom prst="rect">
            <a:avLst/>
          </a:prstGeom>
        </p:spPr>
      </p:pic>
      <p:pic>
        <p:nvPicPr>
          <p:cNvPr id="4" name="Bildobjekt 3" descr="Grön bo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416" y="267494"/>
            <a:ext cx="598220" cy="576064"/>
          </a:xfrm>
          <a:prstGeom prst="rect">
            <a:avLst/>
          </a:prstGeom>
        </p:spPr>
      </p:pic>
    </p:spTree>
    <p:extLst>
      <p:ext uri="{BB962C8B-B14F-4D97-AF65-F5344CB8AC3E}">
        <p14:creationId xmlns:p14="http://schemas.microsoft.com/office/powerpoint/2010/main" val="31232509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dast en knapp"/>
          <p:cNvPicPr>
            <a:picLocks noChangeAspect="1"/>
          </p:cNvPicPr>
          <p:nvPr/>
        </p:nvPicPr>
        <p:blipFill rotWithShape="1">
          <a:blip r:embed="rId3"/>
          <a:srcRect l="-2" t="16295" r="51802" b="-16295"/>
          <a:stretch/>
        </p:blipFill>
        <p:spPr>
          <a:xfrm>
            <a:off x="2555776" y="1491630"/>
            <a:ext cx="3985200" cy="2578100"/>
          </a:xfrm>
          <a:prstGeom prst="rect">
            <a:avLst/>
          </a:prstGeom>
        </p:spPr>
      </p:pic>
      <p:pic>
        <p:nvPicPr>
          <p:cNvPr id="3" name="Bildobjekt 2" descr="Grön bo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416" y="267494"/>
            <a:ext cx="598220" cy="576064"/>
          </a:xfrm>
          <a:prstGeom prst="rect">
            <a:avLst/>
          </a:prstGeom>
        </p:spPr>
      </p:pic>
    </p:spTree>
    <p:extLst>
      <p:ext uri="{BB962C8B-B14F-4D97-AF65-F5344CB8AC3E}">
        <p14:creationId xmlns:p14="http://schemas.microsoft.com/office/powerpoint/2010/main" val="38809480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9. Automatisk ifyllning</a:t>
            </a:r>
            <a:endParaRPr lang="sv-SE" dirty="0"/>
          </a:p>
        </p:txBody>
      </p:sp>
    </p:spTree>
    <p:extLst>
      <p:ext uri="{BB962C8B-B14F-4D97-AF65-F5344CB8AC3E}">
        <p14:creationId xmlns:p14="http://schemas.microsoft.com/office/powerpoint/2010/main" val="17379691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Automatisk ifyllning av uppgifter"/>
          <p:cNvPicPr>
            <a:picLocks noChangeAspect="1"/>
          </p:cNvPicPr>
          <p:nvPr/>
        </p:nvPicPr>
        <p:blipFill>
          <a:blip r:embed="rId3"/>
          <a:stretch>
            <a:fillRect/>
          </a:stretch>
        </p:blipFill>
        <p:spPr>
          <a:xfrm>
            <a:off x="2540000" y="838200"/>
            <a:ext cx="4051300" cy="3454400"/>
          </a:xfrm>
          <a:prstGeom prst="rect">
            <a:avLst/>
          </a:prstGeom>
        </p:spPr>
      </p:pic>
      <p:pic>
        <p:nvPicPr>
          <p:cNvPr id="4" name="Bildobjekt 3" descr="Grön bo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416" y="267494"/>
            <a:ext cx="598220" cy="576064"/>
          </a:xfrm>
          <a:prstGeom prst="rect">
            <a:avLst/>
          </a:prstGeom>
        </p:spPr>
      </p:pic>
    </p:spTree>
    <p:extLst>
      <p:ext uri="{BB962C8B-B14F-4D97-AF65-F5344CB8AC3E}">
        <p14:creationId xmlns:p14="http://schemas.microsoft.com/office/powerpoint/2010/main" val="41506543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Automatiskt ifyllda uppgiter"/>
          <p:cNvPicPr>
            <a:picLocks noChangeAspect="1"/>
          </p:cNvPicPr>
          <p:nvPr/>
        </p:nvPicPr>
        <p:blipFill>
          <a:blip r:embed="rId3"/>
          <a:stretch>
            <a:fillRect/>
          </a:stretch>
        </p:blipFill>
        <p:spPr>
          <a:xfrm>
            <a:off x="850900" y="1117600"/>
            <a:ext cx="7442200" cy="2895600"/>
          </a:xfrm>
          <a:prstGeom prst="rect">
            <a:avLst/>
          </a:prstGeom>
        </p:spPr>
      </p:pic>
      <p:pic>
        <p:nvPicPr>
          <p:cNvPr id="4" name="Bildobjekt 3" descr="Grön bo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416" y="267494"/>
            <a:ext cx="598220" cy="576064"/>
          </a:xfrm>
          <a:prstGeom prst="rect">
            <a:avLst/>
          </a:prstGeom>
        </p:spPr>
      </p:pic>
    </p:spTree>
    <p:extLst>
      <p:ext uri="{BB962C8B-B14F-4D97-AF65-F5344CB8AC3E}">
        <p14:creationId xmlns:p14="http://schemas.microsoft.com/office/powerpoint/2010/main" val="10953811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10. </a:t>
            </a:r>
            <a:r>
              <a:rPr lang="sv-SE" dirty="0" err="1" smtClean="0"/>
              <a:t>Felhantering</a:t>
            </a:r>
            <a:endParaRPr lang="sv-SE" dirty="0"/>
          </a:p>
        </p:txBody>
      </p:sp>
    </p:spTree>
    <p:extLst>
      <p:ext uri="{BB962C8B-B14F-4D97-AF65-F5344CB8AC3E}">
        <p14:creationId xmlns:p14="http://schemas.microsoft.com/office/powerpoint/2010/main" val="3788699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Varningssymbo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195486"/>
            <a:ext cx="648072" cy="648072"/>
          </a:xfrm>
          <a:prstGeom prst="rect">
            <a:avLst/>
          </a:prstGeom>
        </p:spPr>
      </p:pic>
      <p:pic>
        <p:nvPicPr>
          <p:cNvPr id="5" name="Bildobjekt 4" descr="Formulär med otydlig felhantering"/>
          <p:cNvPicPr>
            <a:picLocks noChangeAspect="1"/>
          </p:cNvPicPr>
          <p:nvPr/>
        </p:nvPicPr>
        <p:blipFill>
          <a:blip r:embed="rId4"/>
          <a:stretch>
            <a:fillRect/>
          </a:stretch>
        </p:blipFill>
        <p:spPr>
          <a:xfrm>
            <a:off x="2781300" y="0"/>
            <a:ext cx="3580219" cy="5143500"/>
          </a:xfrm>
          <a:prstGeom prst="rect">
            <a:avLst/>
          </a:prstGeom>
        </p:spPr>
      </p:pic>
    </p:spTree>
    <p:extLst>
      <p:ext uri="{BB962C8B-B14F-4D97-AF65-F5344CB8AC3E}">
        <p14:creationId xmlns:p14="http://schemas.microsoft.com/office/powerpoint/2010/main" val="8860592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Grön bo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416" y="267494"/>
            <a:ext cx="598220" cy="576064"/>
          </a:xfrm>
          <a:prstGeom prst="rect">
            <a:avLst/>
          </a:prstGeom>
        </p:spPr>
      </p:pic>
      <p:pic>
        <p:nvPicPr>
          <p:cNvPr id="5" name="Bildobjekt 4" descr="Formulär med tydlig felhantering"/>
          <p:cNvPicPr>
            <a:picLocks noChangeAspect="1"/>
          </p:cNvPicPr>
          <p:nvPr/>
        </p:nvPicPr>
        <p:blipFill>
          <a:blip r:embed="rId4"/>
          <a:stretch>
            <a:fillRect/>
          </a:stretch>
        </p:blipFill>
        <p:spPr>
          <a:xfrm>
            <a:off x="3048000" y="0"/>
            <a:ext cx="3038002" cy="5143500"/>
          </a:xfrm>
          <a:prstGeom prst="rect">
            <a:avLst/>
          </a:prstGeom>
        </p:spPr>
      </p:pic>
      <p:pic>
        <p:nvPicPr>
          <p:cNvPr id="6" name="Bildobjekt 5" descr="Samlat felmeddelande"/>
          <p:cNvPicPr>
            <a:picLocks noChangeAspect="1"/>
          </p:cNvPicPr>
          <p:nvPr/>
        </p:nvPicPr>
        <p:blipFill>
          <a:blip r:embed="rId5"/>
          <a:stretch>
            <a:fillRect/>
          </a:stretch>
        </p:blipFill>
        <p:spPr>
          <a:xfrm>
            <a:off x="2051720" y="195486"/>
            <a:ext cx="5040560" cy="1256008"/>
          </a:xfrm>
          <a:prstGeom prst="rect">
            <a:avLst/>
          </a:prstGeom>
          <a:effectLst>
            <a:outerShdw blurRad="1270000" dist="38100" dir="2700000" algn="tl" rotWithShape="0">
              <a:srgbClr val="000000">
                <a:alpha val="43000"/>
              </a:srgbClr>
            </a:outerShdw>
          </a:effectLst>
        </p:spPr>
      </p:pic>
      <p:pic>
        <p:nvPicPr>
          <p:cNvPr id="7" name="Bildobjekt 6" descr="Felmeddelande där det har blivit fel"/>
          <p:cNvPicPr>
            <a:picLocks noChangeAspect="1"/>
          </p:cNvPicPr>
          <p:nvPr/>
        </p:nvPicPr>
        <p:blipFill rotWithShape="1">
          <a:blip r:embed="rId6"/>
          <a:srcRect l="2" t="22135" r="12156" b="-22135"/>
          <a:stretch/>
        </p:blipFill>
        <p:spPr>
          <a:xfrm>
            <a:off x="3275856" y="1779662"/>
            <a:ext cx="2538000" cy="2641600"/>
          </a:xfrm>
          <a:prstGeom prst="rect">
            <a:avLst/>
          </a:prstGeom>
          <a:effectLst>
            <a:outerShdw blurRad="1270000" dist="38100" dir="2700000" algn="tl" rotWithShape="0">
              <a:srgbClr val="000000">
                <a:alpha val="43000"/>
              </a:srgbClr>
            </a:outerShdw>
          </a:effectLst>
        </p:spPr>
      </p:pic>
    </p:spTree>
    <p:extLst>
      <p:ext uri="{BB962C8B-B14F-4D97-AF65-F5344CB8AC3E}">
        <p14:creationId xmlns:p14="http://schemas.microsoft.com/office/powerpoint/2010/main" val="300788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lgigantens köpformulär"/>
          <p:cNvPicPr>
            <a:picLocks noChangeAspect="1"/>
          </p:cNvPicPr>
          <p:nvPr/>
        </p:nvPicPr>
        <p:blipFill>
          <a:blip r:embed="rId3"/>
          <a:stretch>
            <a:fillRect/>
          </a:stretch>
        </p:blipFill>
        <p:spPr>
          <a:xfrm>
            <a:off x="-468560" y="0"/>
            <a:ext cx="10441159" cy="5147827"/>
          </a:xfrm>
          <a:prstGeom prst="rect">
            <a:avLst/>
          </a:prstGeom>
        </p:spPr>
      </p:pic>
    </p:spTree>
    <p:extLst>
      <p:ext uri="{BB962C8B-B14F-4D97-AF65-F5344CB8AC3E}">
        <p14:creationId xmlns:p14="http://schemas.microsoft.com/office/powerpoint/2010/main" val="8067415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Realtidsvalidering"/>
          <p:cNvPicPr>
            <a:picLocks noChangeAspect="1"/>
          </p:cNvPicPr>
          <p:nvPr/>
        </p:nvPicPr>
        <p:blipFill>
          <a:blip r:embed="rId3"/>
          <a:stretch>
            <a:fillRect/>
          </a:stretch>
        </p:blipFill>
        <p:spPr>
          <a:xfrm>
            <a:off x="2247900" y="444500"/>
            <a:ext cx="4635500" cy="4254500"/>
          </a:xfrm>
          <a:prstGeom prst="rect">
            <a:avLst/>
          </a:prstGeom>
        </p:spPr>
      </p:pic>
      <p:pic>
        <p:nvPicPr>
          <p:cNvPr id="4" name="Bildobjekt 3" descr="Grön bo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416" y="267494"/>
            <a:ext cx="598220" cy="576064"/>
          </a:xfrm>
          <a:prstGeom prst="rect">
            <a:avLst/>
          </a:prstGeom>
        </p:spPr>
      </p:pic>
    </p:spTree>
    <p:extLst>
      <p:ext uri="{BB962C8B-B14F-4D97-AF65-F5344CB8AC3E}">
        <p14:creationId xmlns:p14="http://schemas.microsoft.com/office/powerpoint/2010/main" val="4163000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11. Granskning</a:t>
            </a:r>
            <a:endParaRPr lang="sv-SE" dirty="0"/>
          </a:p>
        </p:txBody>
      </p:sp>
    </p:spTree>
    <p:extLst>
      <p:ext uri="{BB962C8B-B14F-4D97-AF65-F5344CB8AC3E}">
        <p14:creationId xmlns:p14="http://schemas.microsoft.com/office/powerpoint/2010/main" val="23750268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Granskningssida"/>
          <p:cNvPicPr>
            <a:picLocks noChangeAspect="1"/>
          </p:cNvPicPr>
          <p:nvPr/>
        </p:nvPicPr>
        <p:blipFill>
          <a:blip r:embed="rId3"/>
          <a:stretch>
            <a:fillRect/>
          </a:stretch>
        </p:blipFill>
        <p:spPr>
          <a:xfrm>
            <a:off x="2051720" y="771550"/>
            <a:ext cx="5562600" cy="3705225"/>
          </a:xfrm>
          <a:prstGeom prst="rect">
            <a:avLst/>
          </a:prstGeom>
        </p:spPr>
      </p:pic>
    </p:spTree>
    <p:extLst>
      <p:ext uri="{BB962C8B-B14F-4D97-AF65-F5344CB8AC3E}">
        <p14:creationId xmlns:p14="http://schemas.microsoft.com/office/powerpoint/2010/main" val="11808104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12. Bekräftelse</a:t>
            </a:r>
            <a:endParaRPr lang="sv-SE" dirty="0"/>
          </a:p>
        </p:txBody>
      </p:sp>
    </p:spTree>
    <p:extLst>
      <p:ext uri="{BB962C8B-B14F-4D97-AF65-F5344CB8AC3E}">
        <p14:creationId xmlns:p14="http://schemas.microsoft.com/office/powerpoint/2010/main" val="40324251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Bekräftelsesida"/>
          <p:cNvPicPr>
            <a:picLocks noChangeAspect="1"/>
          </p:cNvPicPr>
          <p:nvPr/>
        </p:nvPicPr>
        <p:blipFill>
          <a:blip r:embed="rId3"/>
          <a:stretch>
            <a:fillRect/>
          </a:stretch>
        </p:blipFill>
        <p:spPr>
          <a:xfrm>
            <a:off x="1691680" y="915566"/>
            <a:ext cx="5610225" cy="3324225"/>
          </a:xfrm>
          <a:prstGeom prst="rect">
            <a:avLst/>
          </a:prstGeom>
        </p:spPr>
      </p:pic>
    </p:spTree>
    <p:extLst>
      <p:ext uri="{BB962C8B-B14F-4D97-AF65-F5344CB8AC3E}">
        <p14:creationId xmlns:p14="http://schemas.microsoft.com/office/powerpoint/2010/main" val="38875800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411510"/>
            <a:ext cx="7172806" cy="699404"/>
          </a:xfrm>
        </p:spPr>
        <p:txBody>
          <a:bodyPr/>
          <a:lstStyle/>
          <a:p>
            <a:r>
              <a:rPr lang="sv-SE" dirty="0" smtClean="0"/>
              <a:t>Hur förbättrar ni era formulär?</a:t>
            </a:r>
            <a:endParaRPr lang="sv-SE" dirty="0"/>
          </a:p>
        </p:txBody>
      </p:sp>
      <p:sp>
        <p:nvSpPr>
          <p:cNvPr id="3" name="Platshållare för text 2"/>
          <p:cNvSpPr>
            <a:spLocks noGrp="1"/>
          </p:cNvSpPr>
          <p:nvPr>
            <p:ph type="body" sz="quarter" idx="13"/>
          </p:nvPr>
        </p:nvSpPr>
        <p:spPr>
          <a:xfrm>
            <a:off x="468000" y="1512000"/>
            <a:ext cx="4104000" cy="3364006"/>
          </a:xfrm>
        </p:spPr>
        <p:txBody>
          <a:bodyPr>
            <a:normAutofit/>
          </a:bodyPr>
          <a:lstStyle/>
          <a:p>
            <a:pPr marL="457200" indent="-457200">
              <a:lnSpc>
                <a:spcPct val="120000"/>
              </a:lnSpc>
              <a:buFont typeface="+mj-lt"/>
              <a:buAutoNum type="arabicPeriod"/>
            </a:pPr>
            <a:r>
              <a:rPr lang="sv-SE" sz="2100" dirty="0" smtClean="0"/>
              <a:t>Antalet fält</a:t>
            </a:r>
          </a:p>
          <a:p>
            <a:pPr marL="457200" indent="-457200">
              <a:lnSpc>
                <a:spcPct val="120000"/>
              </a:lnSpc>
              <a:buFont typeface="+mj-lt"/>
              <a:buAutoNum type="arabicPeriod"/>
            </a:pPr>
            <a:r>
              <a:rPr lang="sv-SE" sz="2100" dirty="0" smtClean="0"/>
              <a:t>Obligatoriska uppgifter</a:t>
            </a:r>
          </a:p>
          <a:p>
            <a:pPr marL="457200" indent="-457200">
              <a:lnSpc>
                <a:spcPct val="120000"/>
              </a:lnSpc>
              <a:buFont typeface="+mj-lt"/>
              <a:buAutoNum type="arabicPeriod"/>
            </a:pPr>
            <a:r>
              <a:rPr lang="sv-SE" sz="2100" dirty="0" smtClean="0"/>
              <a:t>Layout</a:t>
            </a:r>
          </a:p>
          <a:p>
            <a:pPr marL="457200" indent="-457200">
              <a:lnSpc>
                <a:spcPct val="120000"/>
              </a:lnSpc>
              <a:buFont typeface="+mj-lt"/>
              <a:buAutoNum type="arabicPeriod"/>
            </a:pPr>
            <a:r>
              <a:rPr lang="sv-SE" sz="2100" dirty="0" smtClean="0"/>
              <a:t>Ledtexter</a:t>
            </a:r>
          </a:p>
          <a:p>
            <a:pPr marL="457200" indent="-457200">
              <a:lnSpc>
                <a:spcPct val="120000"/>
              </a:lnSpc>
              <a:buFont typeface="+mj-lt"/>
              <a:buAutoNum type="arabicPeriod"/>
            </a:pPr>
            <a:r>
              <a:rPr lang="sv-SE" sz="2100" dirty="0" smtClean="0"/>
              <a:t>Val av formulärsobjekt</a:t>
            </a:r>
          </a:p>
          <a:p>
            <a:pPr marL="457200" indent="-457200">
              <a:lnSpc>
                <a:spcPct val="120000"/>
              </a:lnSpc>
              <a:buFont typeface="+mj-lt"/>
              <a:buAutoNum type="arabicPeriod"/>
            </a:pPr>
            <a:r>
              <a:rPr lang="sv-SE" sz="2100" dirty="0" smtClean="0"/>
              <a:t>Möjlighet att göra fel</a:t>
            </a:r>
          </a:p>
          <a:p>
            <a:pPr marL="457200" indent="-457200">
              <a:buFont typeface="+mj-lt"/>
              <a:buAutoNum type="arabicPeriod"/>
            </a:pPr>
            <a:endParaRPr lang="sv-SE" dirty="0" smtClean="0"/>
          </a:p>
          <a:p>
            <a:pPr marL="457200" indent="-457200">
              <a:buFont typeface="+mj-lt"/>
              <a:buAutoNum type="arabicPeriod"/>
            </a:pPr>
            <a:endParaRPr lang="sv-SE" dirty="0" smtClean="0"/>
          </a:p>
          <a:p>
            <a:pPr marL="457200" indent="-457200">
              <a:buFont typeface="+mj-lt"/>
              <a:buAutoNum type="arabicPeriod"/>
            </a:pPr>
            <a:endParaRPr lang="sv-SE" dirty="0" smtClean="0"/>
          </a:p>
          <a:p>
            <a:pPr marL="457200" indent="-457200">
              <a:buFont typeface="+mj-lt"/>
              <a:buAutoNum type="arabicPeriod"/>
            </a:pPr>
            <a:endParaRPr lang="sv-SE" dirty="0"/>
          </a:p>
        </p:txBody>
      </p:sp>
      <p:sp>
        <p:nvSpPr>
          <p:cNvPr id="5" name="Platshållare för text 2"/>
          <p:cNvSpPr txBox="1">
            <a:spLocks/>
          </p:cNvSpPr>
          <p:nvPr/>
        </p:nvSpPr>
        <p:spPr>
          <a:xfrm>
            <a:off x="4932496" y="1491630"/>
            <a:ext cx="4104000" cy="3364006"/>
          </a:xfrm>
          <a:prstGeom prst="rect">
            <a:avLst/>
          </a:prstGeom>
        </p:spPr>
        <p:txBody>
          <a:bodyPr vert="horz" wrap="square"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lang="en-US" sz="2400" kern="1200" smtClean="0">
                <a:solidFill>
                  <a:schemeClr val="tx1"/>
                </a:solidFill>
                <a:latin typeface="Century Gothic" panose="020B0502020202020204" pitchFamily="34" charset="0"/>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buFont typeface="+mj-lt"/>
              <a:buAutoNum type="arabicPeriod" startAt="7"/>
            </a:pPr>
            <a:r>
              <a:rPr lang="sv-SE" sz="2100" dirty="0"/>
              <a:t>Hjälp och återkoppling</a:t>
            </a:r>
          </a:p>
          <a:p>
            <a:pPr marL="457200" indent="-457200">
              <a:lnSpc>
                <a:spcPct val="120000"/>
              </a:lnSpc>
              <a:buFont typeface="+mj-lt"/>
              <a:buAutoNum type="arabicPeriod" startAt="7"/>
            </a:pPr>
            <a:r>
              <a:rPr lang="sv-SE" sz="2100" dirty="0" smtClean="0"/>
              <a:t>Knappar</a:t>
            </a:r>
            <a:endParaRPr lang="sv-SE" sz="2100" dirty="0"/>
          </a:p>
          <a:p>
            <a:pPr marL="457200" indent="-457200">
              <a:lnSpc>
                <a:spcPct val="120000"/>
              </a:lnSpc>
              <a:buFont typeface="+mj-lt"/>
              <a:buAutoNum type="arabicPeriod" startAt="7"/>
            </a:pPr>
            <a:r>
              <a:rPr lang="sv-SE" sz="2100" dirty="0" smtClean="0"/>
              <a:t>Automatisk </a:t>
            </a:r>
            <a:r>
              <a:rPr lang="sv-SE" sz="2100" dirty="0"/>
              <a:t>ifyllning</a:t>
            </a:r>
          </a:p>
          <a:p>
            <a:pPr marL="457200" indent="-457200">
              <a:lnSpc>
                <a:spcPct val="120000"/>
              </a:lnSpc>
              <a:buFont typeface="+mj-lt"/>
              <a:buAutoNum type="arabicPeriod" startAt="7"/>
            </a:pPr>
            <a:r>
              <a:rPr lang="sv-SE" sz="2100" dirty="0" err="1" smtClean="0"/>
              <a:t>Felhantering</a:t>
            </a:r>
            <a:endParaRPr lang="sv-SE" sz="2100" dirty="0" smtClean="0"/>
          </a:p>
          <a:p>
            <a:pPr marL="457200" indent="-457200">
              <a:lnSpc>
                <a:spcPct val="120000"/>
              </a:lnSpc>
              <a:buFont typeface="+mj-lt"/>
              <a:buAutoNum type="arabicPeriod" startAt="7"/>
            </a:pPr>
            <a:r>
              <a:rPr lang="sv-SE" sz="2100" dirty="0" smtClean="0"/>
              <a:t>Granskning</a:t>
            </a:r>
            <a:endParaRPr lang="sv-SE" sz="2100" dirty="0"/>
          </a:p>
          <a:p>
            <a:pPr marL="457200" indent="-457200">
              <a:lnSpc>
                <a:spcPct val="120000"/>
              </a:lnSpc>
              <a:buFont typeface="+mj-lt"/>
              <a:buAutoNum type="arabicPeriod" startAt="7"/>
            </a:pPr>
            <a:r>
              <a:rPr lang="sv-SE" sz="2100" dirty="0"/>
              <a:t>Bekräftelse</a:t>
            </a:r>
          </a:p>
          <a:p>
            <a:pPr marL="457200" indent="-457200">
              <a:buFont typeface="+mj-lt"/>
              <a:buAutoNum type="arabicPeriod"/>
            </a:pPr>
            <a:endParaRPr lang="sv-SE" dirty="0" smtClean="0"/>
          </a:p>
          <a:p>
            <a:pPr marL="457200" indent="-457200">
              <a:buFont typeface="+mj-lt"/>
              <a:buAutoNum type="arabicPeriod"/>
            </a:pPr>
            <a:endParaRPr lang="sv-SE" dirty="0" smtClean="0"/>
          </a:p>
          <a:p>
            <a:pPr marL="457200" indent="-457200">
              <a:buFont typeface="+mj-lt"/>
              <a:buAutoNum type="arabicPeriod"/>
            </a:pPr>
            <a:endParaRPr lang="sv-SE" dirty="0" smtClean="0"/>
          </a:p>
          <a:p>
            <a:pPr marL="457200" indent="-457200">
              <a:buFont typeface="+mj-lt"/>
              <a:buAutoNum type="arabicPeriod"/>
            </a:pPr>
            <a:endParaRPr lang="sv-SE" dirty="0"/>
          </a:p>
        </p:txBody>
      </p:sp>
    </p:spTree>
    <p:extLst>
      <p:ext uri="{BB962C8B-B14F-4D97-AF65-F5344CB8AC3E}">
        <p14:creationId xmlns:p14="http://schemas.microsoft.com/office/powerpoint/2010/main" val="180717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tartformulär"/>
          <p:cNvPicPr>
            <a:picLocks noChangeAspect="1"/>
          </p:cNvPicPr>
          <p:nvPr/>
        </p:nvPicPr>
        <p:blipFill>
          <a:blip r:embed="rId3"/>
          <a:stretch>
            <a:fillRect/>
          </a:stretch>
        </p:blipFill>
        <p:spPr>
          <a:xfrm>
            <a:off x="1790700" y="0"/>
            <a:ext cx="5552204" cy="5143500"/>
          </a:xfrm>
          <a:prstGeom prst="rect">
            <a:avLst/>
          </a:prstGeom>
        </p:spPr>
      </p:pic>
    </p:spTree>
    <p:extLst>
      <p:ext uri="{BB962C8B-B14F-4D97-AF65-F5344CB8AC3E}">
        <p14:creationId xmlns:p14="http://schemas.microsoft.com/office/powerpoint/2010/main" val="38762303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Linjering av formulär"/>
          <p:cNvPicPr>
            <a:picLocks noChangeAspect="1"/>
          </p:cNvPicPr>
          <p:nvPr/>
        </p:nvPicPr>
        <p:blipFill>
          <a:blip r:embed="rId3"/>
          <a:stretch>
            <a:fillRect/>
          </a:stretch>
        </p:blipFill>
        <p:spPr>
          <a:xfrm>
            <a:off x="1790700" y="0"/>
            <a:ext cx="5552204" cy="5143500"/>
          </a:xfrm>
          <a:prstGeom prst="rect">
            <a:avLst/>
          </a:prstGeom>
        </p:spPr>
      </p:pic>
    </p:spTree>
    <p:extLst>
      <p:ext uri="{BB962C8B-B14F-4D97-AF65-F5344CB8AC3E}">
        <p14:creationId xmlns:p14="http://schemas.microsoft.com/office/powerpoint/2010/main" val="23435195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äst layout"/>
          <p:cNvPicPr>
            <a:picLocks noChangeAspect="1"/>
          </p:cNvPicPr>
          <p:nvPr/>
        </p:nvPicPr>
        <p:blipFill>
          <a:blip r:embed="rId3"/>
          <a:stretch>
            <a:fillRect/>
          </a:stretch>
        </p:blipFill>
        <p:spPr>
          <a:xfrm>
            <a:off x="3492500" y="0"/>
            <a:ext cx="2137558" cy="5143500"/>
          </a:xfrm>
          <a:prstGeom prst="rect">
            <a:avLst/>
          </a:prstGeom>
        </p:spPr>
      </p:pic>
    </p:spTree>
    <p:extLst>
      <p:ext uri="{BB962C8B-B14F-4D97-AF65-F5344CB8AC3E}">
        <p14:creationId xmlns:p14="http://schemas.microsoft.com/office/powerpoint/2010/main" val="5302840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Formulär med linjering"/>
          <p:cNvPicPr>
            <a:picLocks noChangeAspect="1"/>
          </p:cNvPicPr>
          <p:nvPr/>
        </p:nvPicPr>
        <p:blipFill>
          <a:blip r:embed="rId3"/>
          <a:stretch>
            <a:fillRect/>
          </a:stretch>
        </p:blipFill>
        <p:spPr>
          <a:xfrm>
            <a:off x="3492500" y="0"/>
            <a:ext cx="2137558" cy="5143500"/>
          </a:xfrm>
          <a:prstGeom prst="rect">
            <a:avLst/>
          </a:prstGeom>
        </p:spPr>
      </p:pic>
    </p:spTree>
    <p:extLst>
      <p:ext uri="{BB962C8B-B14F-4D97-AF65-F5344CB8AC3E}">
        <p14:creationId xmlns:p14="http://schemas.microsoft.com/office/powerpoint/2010/main" val="3216279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lockets annonsinläggningsformulär"/>
          <p:cNvPicPr>
            <a:picLocks noChangeAspect="1"/>
          </p:cNvPicPr>
          <p:nvPr/>
        </p:nvPicPr>
        <p:blipFill>
          <a:blip r:embed="rId3"/>
          <a:stretch>
            <a:fillRect/>
          </a:stretch>
        </p:blipFill>
        <p:spPr>
          <a:xfrm>
            <a:off x="-828600" y="-20538"/>
            <a:ext cx="10901948" cy="5174823"/>
          </a:xfrm>
          <a:prstGeom prst="rect">
            <a:avLst/>
          </a:prstGeom>
        </p:spPr>
      </p:pic>
    </p:spTree>
    <p:extLst>
      <p:ext uri="{BB962C8B-B14F-4D97-AF65-F5344CB8AC3E}">
        <p14:creationId xmlns:p14="http://schemas.microsoft.com/office/powerpoint/2010/main" val="24484787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13. Behövs det verkligen ett formulär?</a:t>
            </a:r>
            <a:endParaRPr lang="sv-SE" dirty="0"/>
          </a:p>
        </p:txBody>
      </p:sp>
    </p:spTree>
    <p:extLst>
      <p:ext uri="{BB962C8B-B14F-4D97-AF65-F5344CB8AC3E}">
        <p14:creationId xmlns:p14="http://schemas.microsoft.com/office/powerpoint/2010/main" val="2173593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23928" y="3507854"/>
            <a:ext cx="4320480" cy="1152128"/>
          </a:xfrm>
        </p:spPr>
        <p:txBody>
          <a:bodyPr/>
          <a:lstStyle/>
          <a:p>
            <a:pPr>
              <a:lnSpc>
                <a:spcPct val="90000"/>
              </a:lnSpc>
            </a:pPr>
            <a:r>
              <a:rPr lang="sv-SE" sz="4600" dirty="0"/>
              <a:t>Vi sätter </a:t>
            </a:r>
            <a:r>
              <a:rPr lang="sv-SE" sz="4600" dirty="0" smtClean="0"/>
              <a:t>sunt</a:t>
            </a:r>
            <a:br>
              <a:rPr lang="sv-SE" sz="4600" dirty="0" smtClean="0"/>
            </a:br>
            <a:r>
              <a:rPr lang="sv-SE" sz="4600" dirty="0" smtClean="0"/>
              <a:t>förnuft </a:t>
            </a:r>
            <a:r>
              <a:rPr lang="sv-SE" sz="4600" dirty="0"/>
              <a:t>i system</a:t>
            </a:r>
          </a:p>
        </p:txBody>
      </p:sp>
    </p:spTree>
    <p:extLst>
      <p:ext uri="{BB962C8B-B14F-4D97-AF65-F5344CB8AC3E}">
        <p14:creationId xmlns:p14="http://schemas.microsoft.com/office/powerpoint/2010/main" val="1357674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Sjukanmälan på försäkringskassan"/>
          <p:cNvPicPr>
            <a:picLocks noChangeAspect="1"/>
          </p:cNvPicPr>
          <p:nvPr/>
        </p:nvPicPr>
        <p:blipFill>
          <a:blip r:embed="rId3"/>
          <a:stretch>
            <a:fillRect/>
          </a:stretch>
        </p:blipFill>
        <p:spPr>
          <a:xfrm>
            <a:off x="-36512" y="-20538"/>
            <a:ext cx="9363193" cy="5421758"/>
          </a:xfrm>
          <a:prstGeom prst="rect">
            <a:avLst/>
          </a:prstGeom>
        </p:spPr>
      </p:pic>
    </p:spTree>
    <p:extLst>
      <p:ext uri="{BB962C8B-B14F-4D97-AF65-F5344CB8AC3E}">
        <p14:creationId xmlns:p14="http://schemas.microsoft.com/office/powerpoint/2010/main" val="3566607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Zalandos inloggningsformulär"/>
          <p:cNvPicPr>
            <a:picLocks noChangeAspect="1"/>
          </p:cNvPicPr>
          <p:nvPr/>
        </p:nvPicPr>
        <p:blipFill>
          <a:blip r:embed="rId3"/>
          <a:stretch>
            <a:fillRect/>
          </a:stretch>
        </p:blipFill>
        <p:spPr>
          <a:xfrm>
            <a:off x="-1116632" y="-20538"/>
            <a:ext cx="11381084" cy="5263953"/>
          </a:xfrm>
          <a:prstGeom prst="rect">
            <a:avLst/>
          </a:prstGeom>
        </p:spPr>
      </p:pic>
    </p:spTree>
    <p:extLst>
      <p:ext uri="{BB962C8B-B14F-4D97-AF65-F5344CB8AC3E}">
        <p14:creationId xmlns:p14="http://schemas.microsoft.com/office/powerpoint/2010/main" val="600843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Formulär som funkar">
  <a:themeElements>
    <a:clrScheme name="Funka Nu">
      <a:dk1>
        <a:sysClr val="windowText" lastClr="000000"/>
      </a:dk1>
      <a:lt1>
        <a:sysClr val="window" lastClr="FFFFFF"/>
      </a:lt1>
      <a:dk2>
        <a:srgbClr val="7D7D7D"/>
      </a:dk2>
      <a:lt2>
        <a:srgbClr val="D9D7D6"/>
      </a:lt2>
      <a:accent1>
        <a:srgbClr val="179DCF"/>
      </a:accent1>
      <a:accent2>
        <a:srgbClr val="E3689E"/>
      </a:accent2>
      <a:accent3>
        <a:srgbClr val="76BC7E"/>
      </a:accent3>
      <a:accent4>
        <a:srgbClr val="FFE53D"/>
      </a:accent4>
      <a:accent5>
        <a:srgbClr val="EA7C03"/>
      </a:accent5>
      <a:accent6>
        <a:srgbClr val="D9D7D6"/>
      </a:accent6>
      <a:hlink>
        <a:srgbClr val="000000"/>
      </a:hlink>
      <a:folHlink>
        <a:srgbClr val="00000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unka_logo">
  <a:themeElements>
    <a:clrScheme name="Funka Nu">
      <a:dk1>
        <a:sysClr val="windowText" lastClr="000000"/>
      </a:dk1>
      <a:lt1>
        <a:sysClr val="window" lastClr="FFFFFF"/>
      </a:lt1>
      <a:dk2>
        <a:srgbClr val="7D7D7D"/>
      </a:dk2>
      <a:lt2>
        <a:srgbClr val="D9D7D6"/>
      </a:lt2>
      <a:accent1>
        <a:srgbClr val="179DCF"/>
      </a:accent1>
      <a:accent2>
        <a:srgbClr val="E3689E"/>
      </a:accent2>
      <a:accent3>
        <a:srgbClr val="76BC7E"/>
      </a:accent3>
      <a:accent4>
        <a:srgbClr val="FFE53D"/>
      </a:accent4>
      <a:accent5>
        <a:srgbClr val="EA7C03"/>
      </a:accent5>
      <a:accent6>
        <a:srgbClr val="D9D7D6"/>
      </a:accent6>
      <a:hlink>
        <a:srgbClr val="000000"/>
      </a:hlink>
      <a:folHlink>
        <a:srgbClr val="00000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mall_asterix">
  <a:themeElements>
    <a:clrScheme name="Funka Nu">
      <a:dk1>
        <a:sysClr val="windowText" lastClr="000000"/>
      </a:dk1>
      <a:lt1>
        <a:sysClr val="window" lastClr="FFFFFF"/>
      </a:lt1>
      <a:dk2>
        <a:srgbClr val="7D7D7D"/>
      </a:dk2>
      <a:lt2>
        <a:srgbClr val="D9D7D6"/>
      </a:lt2>
      <a:accent1>
        <a:srgbClr val="179DCF"/>
      </a:accent1>
      <a:accent2>
        <a:srgbClr val="E3689E"/>
      </a:accent2>
      <a:accent3>
        <a:srgbClr val="76BC7E"/>
      </a:accent3>
      <a:accent4>
        <a:srgbClr val="FFE53D"/>
      </a:accent4>
      <a:accent5>
        <a:srgbClr val="EA7C03"/>
      </a:accent5>
      <a:accent6>
        <a:srgbClr val="D9D7D6"/>
      </a:accent6>
      <a:hlink>
        <a:srgbClr val="000000"/>
      </a:hlink>
      <a:folHlink>
        <a:srgbClr val="00000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ig_asterix">
  <a:themeElements>
    <a:clrScheme name="Funka Nu">
      <a:dk1>
        <a:sysClr val="windowText" lastClr="000000"/>
      </a:dk1>
      <a:lt1>
        <a:sysClr val="window" lastClr="FFFFFF"/>
      </a:lt1>
      <a:dk2>
        <a:srgbClr val="7D7D7D"/>
      </a:dk2>
      <a:lt2>
        <a:srgbClr val="D9D7D6"/>
      </a:lt2>
      <a:accent1>
        <a:srgbClr val="179DCF"/>
      </a:accent1>
      <a:accent2>
        <a:srgbClr val="E3689E"/>
      </a:accent2>
      <a:accent3>
        <a:srgbClr val="76BC7E"/>
      </a:accent3>
      <a:accent4>
        <a:srgbClr val="FFE53D"/>
      </a:accent4>
      <a:accent5>
        <a:srgbClr val="EA7C03"/>
      </a:accent5>
      <a:accent6>
        <a:srgbClr val="D9D7D6"/>
      </a:accent6>
      <a:hlink>
        <a:srgbClr val="000000"/>
      </a:hlink>
      <a:folHlink>
        <a:srgbClr val="00000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ne Post It">
  <a:themeElements>
    <a:clrScheme name="Funka Nu">
      <a:dk1>
        <a:sysClr val="windowText" lastClr="000000"/>
      </a:dk1>
      <a:lt1>
        <a:sysClr val="window" lastClr="FFFFFF"/>
      </a:lt1>
      <a:dk2>
        <a:srgbClr val="7D7D7D"/>
      </a:dk2>
      <a:lt2>
        <a:srgbClr val="D9D7D6"/>
      </a:lt2>
      <a:accent1>
        <a:srgbClr val="179DCF"/>
      </a:accent1>
      <a:accent2>
        <a:srgbClr val="E3689E"/>
      </a:accent2>
      <a:accent3>
        <a:srgbClr val="76BC7E"/>
      </a:accent3>
      <a:accent4>
        <a:srgbClr val="FFE53D"/>
      </a:accent4>
      <a:accent5>
        <a:srgbClr val="EA7C03"/>
      </a:accent5>
      <a:accent6>
        <a:srgbClr val="D9D7D6"/>
      </a:accent6>
      <a:hlink>
        <a:srgbClr val="000000"/>
      </a:hlink>
      <a:folHlink>
        <a:srgbClr val="00000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wo Post It">
  <a:themeElements>
    <a:clrScheme name="Funka Nu">
      <a:dk1>
        <a:sysClr val="windowText" lastClr="000000"/>
      </a:dk1>
      <a:lt1>
        <a:sysClr val="window" lastClr="FFFFFF"/>
      </a:lt1>
      <a:dk2>
        <a:srgbClr val="7D7D7D"/>
      </a:dk2>
      <a:lt2>
        <a:srgbClr val="D9D7D6"/>
      </a:lt2>
      <a:accent1>
        <a:srgbClr val="179DCF"/>
      </a:accent1>
      <a:accent2>
        <a:srgbClr val="E3689E"/>
      </a:accent2>
      <a:accent3>
        <a:srgbClr val="76BC7E"/>
      </a:accent3>
      <a:accent4>
        <a:srgbClr val="FFE53D"/>
      </a:accent4>
      <a:accent5>
        <a:srgbClr val="EA7C03"/>
      </a:accent5>
      <a:accent6>
        <a:srgbClr val="D9D7D6"/>
      </a:accent6>
      <a:hlink>
        <a:srgbClr val="000000"/>
      </a:hlink>
      <a:folHlink>
        <a:srgbClr val="00000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ree Post It">
  <a:themeElements>
    <a:clrScheme name="Funka Nu">
      <a:dk1>
        <a:sysClr val="windowText" lastClr="000000"/>
      </a:dk1>
      <a:lt1>
        <a:sysClr val="window" lastClr="FFFFFF"/>
      </a:lt1>
      <a:dk2>
        <a:srgbClr val="7D7D7D"/>
      </a:dk2>
      <a:lt2>
        <a:srgbClr val="D9D7D6"/>
      </a:lt2>
      <a:accent1>
        <a:srgbClr val="179DCF"/>
      </a:accent1>
      <a:accent2>
        <a:srgbClr val="E3689E"/>
      </a:accent2>
      <a:accent3>
        <a:srgbClr val="76BC7E"/>
      </a:accent3>
      <a:accent4>
        <a:srgbClr val="FFE53D"/>
      </a:accent4>
      <a:accent5>
        <a:srgbClr val="EA7C03"/>
      </a:accent5>
      <a:accent6>
        <a:srgbClr val="D9D7D6"/>
      </a:accent6>
      <a:hlink>
        <a:srgbClr val="000000"/>
      </a:hlink>
      <a:folHlink>
        <a:srgbClr val="00000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lank">
  <a:themeElements>
    <a:clrScheme name="Funka Nu">
      <a:dk1>
        <a:sysClr val="windowText" lastClr="000000"/>
      </a:dk1>
      <a:lt1>
        <a:sysClr val="window" lastClr="FFFFFF"/>
      </a:lt1>
      <a:dk2>
        <a:srgbClr val="7D7D7D"/>
      </a:dk2>
      <a:lt2>
        <a:srgbClr val="D9D7D6"/>
      </a:lt2>
      <a:accent1>
        <a:srgbClr val="179DCF"/>
      </a:accent1>
      <a:accent2>
        <a:srgbClr val="E3689E"/>
      </a:accent2>
      <a:accent3>
        <a:srgbClr val="76BC7E"/>
      </a:accent3>
      <a:accent4>
        <a:srgbClr val="FFE53D"/>
      </a:accent4>
      <a:accent5>
        <a:srgbClr val="EA7C03"/>
      </a:accent5>
      <a:accent6>
        <a:srgbClr val="D9D7D6"/>
      </a:accent6>
      <a:hlink>
        <a:srgbClr val="000000"/>
      </a:hlink>
      <a:folHlink>
        <a:srgbClr val="00000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st Page">
  <a:themeElements>
    <a:clrScheme name="Funka Nu">
      <a:dk1>
        <a:sysClr val="windowText" lastClr="000000"/>
      </a:dk1>
      <a:lt1>
        <a:sysClr val="window" lastClr="FFFFFF"/>
      </a:lt1>
      <a:dk2>
        <a:srgbClr val="7D7D7D"/>
      </a:dk2>
      <a:lt2>
        <a:srgbClr val="D9D7D6"/>
      </a:lt2>
      <a:accent1>
        <a:srgbClr val="179DCF"/>
      </a:accent1>
      <a:accent2>
        <a:srgbClr val="E3689E"/>
      </a:accent2>
      <a:accent3>
        <a:srgbClr val="76BC7E"/>
      </a:accent3>
      <a:accent4>
        <a:srgbClr val="FFE53D"/>
      </a:accent4>
      <a:accent5>
        <a:srgbClr val="EA7C03"/>
      </a:accent5>
      <a:accent6>
        <a:srgbClr val="D9D7D6"/>
      </a:accent6>
      <a:hlink>
        <a:srgbClr val="000000"/>
      </a:hlink>
      <a:folHlink>
        <a:srgbClr val="00000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Formulär som funkar.potx</Template>
  <TotalTime>6103</TotalTime>
  <Words>2896</Words>
  <Application>Microsoft Office PowerPoint</Application>
  <PresentationFormat>Bildspel på skärmen (16:9)</PresentationFormat>
  <Paragraphs>359</Paragraphs>
  <Slides>71</Slides>
  <Notes>68</Notes>
  <HiddenSlides>0</HiddenSlides>
  <MMClips>0</MMClips>
  <ScaleCrop>false</ScaleCrop>
  <HeadingPairs>
    <vt:vector size="4" baseType="variant">
      <vt:variant>
        <vt:lpstr>Tema</vt:lpstr>
      </vt:variant>
      <vt:variant>
        <vt:i4>9</vt:i4>
      </vt:variant>
      <vt:variant>
        <vt:lpstr>Bildrubriker</vt:lpstr>
      </vt:variant>
      <vt:variant>
        <vt:i4>71</vt:i4>
      </vt:variant>
    </vt:vector>
  </HeadingPairs>
  <TitlesOfParts>
    <vt:vector size="80" baseType="lpstr">
      <vt:lpstr>Formulär som funkar</vt:lpstr>
      <vt:lpstr>Funka_logo</vt:lpstr>
      <vt:lpstr>Small_asterix</vt:lpstr>
      <vt:lpstr>Big_asterix</vt:lpstr>
      <vt:lpstr>One Post It</vt:lpstr>
      <vt:lpstr>1_Two Post It</vt:lpstr>
      <vt:lpstr>Three Post It</vt:lpstr>
      <vt:lpstr>Blank</vt:lpstr>
      <vt:lpstr>Last Page</vt:lpstr>
      <vt:lpstr>Formulär som funkar</vt:lpstr>
      <vt:lpstr>Upplägg</vt:lpstr>
      <vt:lpstr>Om mig</vt:lpstr>
      <vt:lpstr>När använder man formulär?</vt:lpstr>
      <vt:lpstr>PowerPoint-presentation</vt:lpstr>
      <vt:lpstr>PowerPoint-presentation</vt:lpstr>
      <vt:lpstr>PowerPoint-presentation</vt:lpstr>
      <vt:lpstr>PowerPoint-presentation</vt:lpstr>
      <vt:lpstr>PowerPoint-presentation</vt:lpstr>
      <vt:lpstr>Varför är det viktigt med bra formulär?</vt:lpstr>
      <vt:lpstr>Varför är det viktigt med bra formulär?</vt:lpstr>
      <vt:lpstr>PowerPoint-presentation</vt:lpstr>
      <vt:lpstr>Hur förbättrar ni era formulär?</vt:lpstr>
      <vt:lpstr>PowerPoint-presentation</vt:lpstr>
      <vt:lpstr>1. Antalet fält</vt:lpstr>
      <vt:lpstr>PowerPoint-presentation</vt:lpstr>
      <vt:lpstr>PowerPoint-presentation</vt:lpstr>
      <vt:lpstr>PowerPoint-presentation</vt:lpstr>
      <vt:lpstr>2. Obligatoriska uppgifter</vt:lpstr>
      <vt:lpstr>PowerPoint-presentation</vt:lpstr>
      <vt:lpstr>PowerPoint-presentation</vt:lpstr>
      <vt:lpstr>3. Layout</vt:lpstr>
      <vt:lpstr>PowerPoint-presentation</vt:lpstr>
      <vt:lpstr>PowerPoint-presentation</vt:lpstr>
      <vt:lpstr>PowerPoint-presentation</vt:lpstr>
      <vt:lpstr>PowerPoint-presentation</vt:lpstr>
      <vt:lpstr>PowerPoint-presentation</vt:lpstr>
      <vt:lpstr>PowerPoint-presentation</vt:lpstr>
      <vt:lpstr>PowerPoint-presentation</vt:lpstr>
      <vt:lpstr>4. Ledtexter</vt:lpstr>
      <vt:lpstr>PowerPoint-presentation</vt:lpstr>
      <vt:lpstr>PowerPoint-presentation</vt:lpstr>
      <vt:lpstr>PowerPoint-presentation</vt:lpstr>
      <vt:lpstr>PowerPoint-presentation</vt:lpstr>
      <vt:lpstr>PowerPoint-presentation</vt:lpstr>
      <vt:lpstr>5. Val av formulärsobjekt</vt:lpstr>
      <vt:lpstr>PowerPoint-presentation</vt:lpstr>
      <vt:lpstr>PowerPoint-presentation</vt:lpstr>
      <vt:lpstr>PowerPoint-presentation</vt:lpstr>
      <vt:lpstr>PowerPoint-presentation</vt:lpstr>
      <vt:lpstr>6. Möjlighet att göra fel</vt:lpstr>
      <vt:lpstr>PowerPoint-presentation</vt:lpstr>
      <vt:lpstr>PowerPoint-presentation</vt:lpstr>
      <vt:lpstr>PowerPoint-presentation</vt:lpstr>
      <vt:lpstr>7. Hjälp och återkoppling</vt:lpstr>
      <vt:lpstr>PowerPoint-presentation</vt:lpstr>
      <vt:lpstr>PowerPoint-presentation</vt:lpstr>
      <vt:lpstr>PowerPoint-presentation</vt:lpstr>
      <vt:lpstr>PowerPoint-presentation</vt:lpstr>
      <vt:lpstr>8. Knappar</vt:lpstr>
      <vt:lpstr>PowerPoint-presentation</vt:lpstr>
      <vt:lpstr>PowerPoint-presentation</vt:lpstr>
      <vt:lpstr>PowerPoint-presentation</vt:lpstr>
      <vt:lpstr>9. Automatisk ifyllning</vt:lpstr>
      <vt:lpstr>PowerPoint-presentation</vt:lpstr>
      <vt:lpstr>PowerPoint-presentation</vt:lpstr>
      <vt:lpstr>10. Felhantering</vt:lpstr>
      <vt:lpstr>PowerPoint-presentation</vt:lpstr>
      <vt:lpstr>PowerPoint-presentation</vt:lpstr>
      <vt:lpstr>PowerPoint-presentation</vt:lpstr>
      <vt:lpstr>11. Granskning</vt:lpstr>
      <vt:lpstr>PowerPoint-presentation</vt:lpstr>
      <vt:lpstr>12. Bekräftelse</vt:lpstr>
      <vt:lpstr>PowerPoint-presentation</vt:lpstr>
      <vt:lpstr>Hur förbättrar ni era formulär?</vt:lpstr>
      <vt:lpstr>PowerPoint-presentation</vt:lpstr>
      <vt:lpstr>PowerPoint-presentation</vt:lpstr>
      <vt:lpstr>PowerPoint-presentation</vt:lpstr>
      <vt:lpstr>PowerPoint-presentation</vt:lpstr>
      <vt:lpstr>13. Behövs det verkligen ett formulär?</vt:lpstr>
      <vt:lpstr>PowerPoint-presentation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Blackne</dc:creator>
  <cp:lastModifiedBy>Andreas Cederbom</cp:lastModifiedBy>
  <cp:revision>659</cp:revision>
  <cp:lastPrinted>2014-04-03T14:00:53Z</cp:lastPrinted>
  <dcterms:created xsi:type="dcterms:W3CDTF">2014-02-22T06:23:07Z</dcterms:created>
  <dcterms:modified xsi:type="dcterms:W3CDTF">2014-04-10T08:16:10Z</dcterms:modified>
</cp:coreProperties>
</file>