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8" r:id="rId4"/>
    <p:sldId id="264" r:id="rId5"/>
    <p:sldId id="269" r:id="rId6"/>
    <p:sldId id="260" r:id="rId7"/>
    <p:sldId id="259" r:id="rId8"/>
    <p:sldId id="266" r:id="rId9"/>
    <p:sldId id="268" r:id="rId10"/>
    <p:sldId id="263" r:id="rId11"/>
    <p:sldId id="261" r:id="rId12"/>
    <p:sldId id="270" r:id="rId13"/>
    <p:sldId id="271" r:id="rId14"/>
    <p:sldId id="272" r:id="rId15"/>
    <p:sldId id="267" r:id="rId16"/>
    <p:sldId id="273" r:id="rId17"/>
    <p:sldId id="277" r:id="rId18"/>
    <p:sldId id="281" r:id="rId19"/>
    <p:sldId id="282" r:id="rId20"/>
    <p:sldId id="274" r:id="rId21"/>
    <p:sldId id="275" r:id="rId22"/>
    <p:sldId id="283" r:id="rId23"/>
    <p:sldId id="284" r:id="rId24"/>
    <p:sldId id="285" r:id="rId25"/>
    <p:sldId id="286" r:id="rId26"/>
    <p:sldId id="265" r:id="rId27"/>
    <p:sldId id="287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00" autoAdjust="0"/>
  </p:normalViewPr>
  <p:slideViewPr>
    <p:cSldViewPr>
      <p:cViewPr varScale="1">
        <p:scale>
          <a:sx n="93" d="100"/>
          <a:sy n="93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779A-814A-4A96-8187-DE6FFF3C77B5}" type="datetimeFigureOut">
              <a:rPr lang="de-DE" smtClean="0"/>
              <a:t>28.03.14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3E818-D750-4270-A29A-A73AFABFEF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21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 </a:t>
            </a:r>
            <a:r>
              <a:rPr lang="de-DE" dirty="0" err="1" smtClean="0"/>
              <a:t>changed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titel </a:t>
            </a:r>
            <a:r>
              <a:rPr lang="de-DE" dirty="0" err="1" smtClean="0"/>
              <a:t>relatd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aspects</a:t>
            </a:r>
            <a:r>
              <a:rPr lang="de-DE" baseline="0" dirty="0" smtClean="0"/>
              <a:t>:</a:t>
            </a:r>
          </a:p>
          <a:p>
            <a:r>
              <a:rPr lang="de-DE" baseline="0" dirty="0" smtClean="0"/>
              <a:t>1) </a:t>
            </a:r>
            <a:r>
              <a:rPr lang="de-DE" baseline="0" dirty="0" err="1" smtClean="0"/>
              <a:t>Techniques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general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I‘m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computer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scientist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I talk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technology</a:t>
            </a:r>
            <a:endParaRPr lang="de-DE" baseline="0" dirty="0" smtClean="0"/>
          </a:p>
          <a:p>
            <a:r>
              <a:rPr lang="de-DE" dirty="0" smtClean="0"/>
              <a:t>2) I will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discussing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3E818-D750-4270-A29A-A73AFABFEF77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Introduction</a:t>
            </a:r>
            <a:r>
              <a:rPr lang="de-DE" dirty="0" smtClean="0"/>
              <a:t>:</a:t>
            </a:r>
            <a:r>
              <a:rPr lang="de-DE" baseline="0" dirty="0" smtClean="0"/>
              <a:t> University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spinn-off KI-I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do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3E818-D750-4270-A29A-A73AFABFEF77}" type="slidenum">
              <a:rPr lang="de-DE" smtClean="0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We</a:t>
            </a:r>
            <a:r>
              <a:rPr lang="de-DE" dirty="0" smtClean="0"/>
              <a:t> do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contrary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talk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describe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things</a:t>
            </a:r>
            <a:r>
              <a:rPr lang="de-DE" baseline="0" dirty="0" smtClean="0"/>
              <a:t> in an easy </a:t>
            </a:r>
            <a:r>
              <a:rPr lang="de-DE" baseline="0" dirty="0" err="1" smtClean="0"/>
              <a:t>manner</a:t>
            </a: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Scientist </a:t>
            </a:r>
            <a:r>
              <a:rPr lang="de-DE" baseline="0" dirty="0" err="1" smtClean="0"/>
              <a:t>tend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describe</a:t>
            </a:r>
            <a:r>
              <a:rPr lang="de-DE" baseline="0" dirty="0" smtClean="0"/>
              <a:t> easy </a:t>
            </a:r>
            <a:r>
              <a:rPr lang="de-DE" baseline="0" dirty="0" err="1" smtClean="0"/>
              <a:t>things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words</a:t>
            </a:r>
            <a:r>
              <a:rPr lang="de-DE" baseline="0" dirty="0" smtClean="0"/>
              <a:t> ….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So </a:t>
            </a:r>
            <a:r>
              <a:rPr lang="de-DE" baseline="0" dirty="0" err="1" smtClean="0"/>
              <a:t>perhaps</a:t>
            </a:r>
            <a:r>
              <a:rPr lang="de-DE" baseline="0" dirty="0" smtClean="0"/>
              <a:t> am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wrong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3E818-D750-4270-A29A-A73AFABFEF77}" type="slidenum">
              <a:rPr lang="de-DE" smtClean="0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Over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became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clear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do not </a:t>
            </a:r>
            <a:r>
              <a:rPr lang="de-DE" baseline="0" dirty="0" err="1" smtClean="0"/>
              <a:t>address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:</a:t>
            </a:r>
          </a:p>
          <a:p>
            <a:r>
              <a:rPr lang="de-DE" baseline="0" dirty="0" smtClean="0"/>
              <a:t>People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cognitive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disabilities</a:t>
            </a:r>
            <a:endParaRPr lang="de-DE" baseline="0" dirty="0" smtClean="0"/>
          </a:p>
          <a:p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figure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shows</a:t>
            </a:r>
            <a:r>
              <a:rPr lang="de-DE" baseline="0" dirty="0" smtClean="0"/>
              <a:t>: not </a:t>
            </a:r>
            <a:r>
              <a:rPr lang="de-DE" baseline="0" dirty="0" err="1" smtClean="0"/>
              <a:t>mentioned</a:t>
            </a:r>
            <a:r>
              <a:rPr lang="de-DE" baseline="0" dirty="0" smtClean="0"/>
              <a:t> in Austrian </a:t>
            </a:r>
            <a:r>
              <a:rPr lang="de-DE" baseline="0" dirty="0" err="1" smtClean="0"/>
              <a:t>statistics</a:t>
            </a:r>
            <a:r>
              <a:rPr lang="de-DE" baseline="0" dirty="0" smtClean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3E818-D750-4270-A29A-A73AFABFEF77}" type="slidenum">
              <a:rPr lang="de-DE" smtClean="0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83115-25B4-459C-81A5-B75D64CEB253}" type="slidenum">
              <a:rPr lang="de-DE"/>
              <a:pPr/>
              <a:t>5</a:t>
            </a:fld>
            <a:endParaRPr lang="de-DE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LANGUAGE</a:t>
            </a:r>
          </a:p>
          <a:p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aspect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excluding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language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excludes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societal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issues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3E818-D750-4270-A29A-A73AFABFEF7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90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needed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3E818-D750-4270-A29A-A73AFABFEF77}" type="slidenum">
              <a:rPr lang="de-DE" smtClean="0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aseline="0" dirty="0" smtClean="0"/>
              <a:t>The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environment</a:t>
            </a:r>
            <a:r>
              <a:rPr lang="de-DE" baseline="0" dirty="0" smtClean="0"/>
              <a:t> – out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traditional </a:t>
            </a:r>
            <a:r>
              <a:rPr lang="de-DE" baseline="0" dirty="0" err="1" smtClean="0"/>
              <a:t>roles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3E818-D750-4270-A29A-A73AFABFEF77}" type="slidenum">
              <a:rPr lang="de-DE" smtClean="0"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3E818-D750-4270-A29A-A73AFABFEF77}" type="slidenum">
              <a:rPr lang="de-DE" smtClean="0"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118DE-99DF-4020-87F3-50BC184383AE}" type="datetimeFigureOut">
              <a:rPr lang="de-DE" smtClean="0"/>
              <a:pPr/>
              <a:t>28.03.14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F39DFE-A44D-4E0D-9491-5C0C3828FF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118DE-99DF-4020-87F3-50BC184383AE}" type="datetimeFigureOut">
              <a:rPr lang="de-DE" smtClean="0"/>
              <a:pPr/>
              <a:t>28.03.14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F39DFE-A44D-4E0D-9491-5C0C3828FF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118DE-99DF-4020-87F3-50BC184383AE}" type="datetimeFigureOut">
              <a:rPr lang="de-DE" smtClean="0"/>
              <a:pPr/>
              <a:t>28.03.14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F39DFE-A44D-4E0D-9491-5C0C3828FF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118DE-99DF-4020-87F3-50BC184383AE}" type="datetimeFigureOut">
              <a:rPr lang="de-DE" smtClean="0"/>
              <a:pPr/>
              <a:t>28.03.14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F39DFE-A44D-4E0D-9491-5C0C3828FF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118DE-99DF-4020-87F3-50BC184383AE}" type="datetimeFigureOut">
              <a:rPr lang="de-DE" smtClean="0"/>
              <a:pPr/>
              <a:t>28.03.14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F39DFE-A44D-4E0D-9491-5C0C3828FF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118DE-99DF-4020-87F3-50BC184383AE}" type="datetimeFigureOut">
              <a:rPr lang="de-DE" smtClean="0"/>
              <a:pPr/>
              <a:t>28.03.14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F39DFE-A44D-4E0D-9491-5C0C3828FF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118DE-99DF-4020-87F3-50BC184383AE}" type="datetimeFigureOut">
              <a:rPr lang="de-DE" smtClean="0"/>
              <a:pPr/>
              <a:t>28.03.14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F39DFE-A44D-4E0D-9491-5C0C3828FF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118DE-99DF-4020-87F3-50BC184383AE}" type="datetimeFigureOut">
              <a:rPr lang="de-DE" smtClean="0"/>
              <a:pPr/>
              <a:t>28.03.14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F39DFE-A44D-4E0D-9491-5C0C3828FF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118DE-99DF-4020-87F3-50BC184383AE}" type="datetimeFigureOut">
              <a:rPr lang="de-DE" smtClean="0"/>
              <a:pPr/>
              <a:t>28.03.14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F39DFE-A44D-4E0D-9491-5C0C3828FF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118DE-99DF-4020-87F3-50BC184383AE}" type="datetimeFigureOut">
              <a:rPr lang="de-DE" smtClean="0"/>
              <a:pPr/>
              <a:t>28.03.14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F39DFE-A44D-4E0D-9491-5C0C3828FF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C118DE-99DF-4020-87F3-50BC184383AE}" type="datetimeFigureOut">
              <a:rPr lang="de-DE" smtClean="0"/>
              <a:pPr/>
              <a:t>28.03.14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F39DFE-A44D-4E0D-9491-5C0C3828FF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jpeg"/><Relationship Id="rId13" Type="http://schemas.openxmlformats.org/officeDocument/2006/relationships/image" Target="../media/image22.jpeg"/><Relationship Id="rId14" Type="http://schemas.openxmlformats.org/officeDocument/2006/relationships/image" Target="../media/image23.jpeg"/><Relationship Id="rId15" Type="http://schemas.openxmlformats.org/officeDocument/2006/relationships/image" Target="../media/image24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When </a:t>
            </a:r>
            <a:r>
              <a:rPr lang="en-US" b="1" dirty="0" smtClean="0">
                <a:solidFill>
                  <a:srgbClr val="FFFF00"/>
                </a:solidFill>
              </a:rPr>
              <a:t>Technology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Systems</a:t>
            </a:r>
            <a:r>
              <a:rPr lang="en-US" b="1" dirty="0" smtClean="0"/>
              <a:t> Adapt to the Individual End User</a:t>
            </a:r>
            <a:br>
              <a:rPr lang="en-US" b="1" dirty="0" smtClean="0"/>
            </a:br>
            <a:r>
              <a:rPr lang="en-US" sz="3100" b="1" dirty="0" smtClean="0"/>
              <a:t>(people with cognitive disabilities)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Klaus </a:t>
            </a:r>
            <a:r>
              <a:rPr lang="de-DE" dirty="0" err="1" smtClean="0"/>
              <a:t>Miesenberger</a:t>
            </a:r>
            <a:endParaRPr lang="de-DE" dirty="0" smtClean="0"/>
          </a:p>
          <a:p>
            <a:r>
              <a:rPr lang="de-DE" dirty="0" smtClean="0"/>
              <a:t>University </a:t>
            </a:r>
            <a:r>
              <a:rPr lang="de-DE" dirty="0" err="1" smtClean="0"/>
              <a:t>of</a:t>
            </a:r>
            <a:r>
              <a:rPr lang="de-DE" dirty="0" smtClean="0"/>
              <a:t> Linz, KI-I, Austria</a:t>
            </a:r>
          </a:p>
          <a:p>
            <a:endParaRPr lang="de-DE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resource</a:t>
            </a:r>
            <a:endParaRPr lang="en-US" dirty="0"/>
          </a:p>
        </p:txBody>
      </p:sp>
      <p:pic>
        <p:nvPicPr>
          <p:cNvPr id="4" name="Inhaltsplatzhalter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99792" y="1628800"/>
            <a:ext cx="3456012" cy="3456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0" y="5445224"/>
            <a:ext cx="91440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de-AT" sz="5500" dirty="0" smtClean="0"/>
              <a:t>www.proqualis.at</a:t>
            </a:r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endParaRPr lang="de-AT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Evaluation of the Quality of Services (housing, culture, education, job, …)</a:t>
            </a:r>
          </a:p>
          <a:p>
            <a:r>
              <a:rPr lang="en-US" sz="2800" dirty="0" smtClean="0"/>
              <a:t>not about …</a:t>
            </a:r>
          </a:p>
          <a:p>
            <a:r>
              <a:rPr lang="en-US" sz="2800" dirty="0" smtClean="0"/>
              <a:t>BY PEOPLE WITH COGNITIVE DISABILITIES</a:t>
            </a:r>
          </a:p>
          <a:p>
            <a:r>
              <a:rPr lang="en-US" sz="2800" dirty="0" smtClean="0"/>
              <a:t>PEER EVALUATION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Contract with the Regional Government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Business contracts: Quality Consultants</a:t>
            </a:r>
          </a:p>
        </p:txBody>
      </p:sp>
      <p:pic>
        <p:nvPicPr>
          <p:cNvPr id="6" name="Inhaltsplatzhalter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188640"/>
            <a:ext cx="1728191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0" name="Picture 2" descr="https://encrypted-tbn3.gstatic.com/images?q=tbn:ANd9GcQaLULmSUTnWXTCs0FR6_0i_8HrXNwLwx2jVrhFKPJXdkCR_B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-171400"/>
            <a:ext cx="2160239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31840" y="2060848"/>
            <a:ext cx="2664295" cy="2664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3794" name="Picture 2" descr="Foto von JohannD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60" y="-27384"/>
            <a:ext cx="1170446" cy="1512000"/>
          </a:xfrm>
          <a:prstGeom prst="rect">
            <a:avLst/>
          </a:prstGeom>
          <a:noFill/>
        </p:spPr>
      </p:pic>
      <p:pic>
        <p:nvPicPr>
          <p:cNvPr id="33796" name="Picture 4" descr="Foto von AntoniaKirchmay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556" y="-27384"/>
            <a:ext cx="1170247" cy="1512000"/>
          </a:xfrm>
          <a:prstGeom prst="rect">
            <a:avLst/>
          </a:prstGeom>
          <a:noFill/>
        </p:spPr>
      </p:pic>
      <p:pic>
        <p:nvPicPr>
          <p:cNvPr id="33798" name="Picture 6" descr="Foto von EvaLacking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9676" y="-27384"/>
            <a:ext cx="1205647" cy="1512000"/>
          </a:xfrm>
          <a:prstGeom prst="rect">
            <a:avLst/>
          </a:prstGeom>
          <a:noFill/>
        </p:spPr>
      </p:pic>
      <p:pic>
        <p:nvPicPr>
          <p:cNvPr id="33800" name="Picture 8" descr="Foto von ChristianeMaur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1804" y="-27384"/>
            <a:ext cx="1169289" cy="1512000"/>
          </a:xfrm>
          <a:prstGeom prst="rect">
            <a:avLst/>
          </a:prstGeom>
          <a:noFill/>
        </p:spPr>
      </p:pic>
      <p:pic>
        <p:nvPicPr>
          <p:cNvPr id="33802" name="Picture 10" descr="Foto von FranziskaMit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7885" y="-27384"/>
            <a:ext cx="1168175" cy="1512000"/>
          </a:xfrm>
          <a:prstGeom prst="rect">
            <a:avLst/>
          </a:prstGeom>
          <a:noFill/>
        </p:spPr>
      </p:pic>
      <p:pic>
        <p:nvPicPr>
          <p:cNvPr id="33804" name="Picture 12" descr="Foto von ReneMorwi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26608" y="-27384"/>
            <a:ext cx="1171580" cy="1512000"/>
          </a:xfrm>
          <a:prstGeom prst="rect">
            <a:avLst/>
          </a:prstGeom>
          <a:noFill/>
        </p:spPr>
      </p:pic>
      <p:pic>
        <p:nvPicPr>
          <p:cNvPr id="33806" name="Picture 14" descr="Foto von KarlMühlbachl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154" y="-27384"/>
            <a:ext cx="1169162" cy="1512000"/>
          </a:xfrm>
          <a:prstGeom prst="rect">
            <a:avLst/>
          </a:prstGeom>
          <a:noFill/>
        </p:spPr>
      </p:pic>
      <p:pic>
        <p:nvPicPr>
          <p:cNvPr id="33808" name="Picture 16" descr="Foto von CorneliaPfeiff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0316" y="-27216"/>
            <a:ext cx="1193684" cy="1512000"/>
          </a:xfrm>
          <a:prstGeom prst="rect">
            <a:avLst/>
          </a:prstGeom>
          <a:noFill/>
        </p:spPr>
      </p:pic>
      <p:pic>
        <p:nvPicPr>
          <p:cNvPr id="33810" name="Picture 18" descr="Foto von BirgitPeböc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346000"/>
            <a:ext cx="1168020" cy="1512000"/>
          </a:xfrm>
          <a:prstGeom prst="rect">
            <a:avLst/>
          </a:prstGeom>
          <a:noFill/>
        </p:spPr>
      </p:pic>
      <p:pic>
        <p:nvPicPr>
          <p:cNvPr id="33812" name="Picture 20" descr="Foto von GabrieleTrautendorfe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7664" y="5346000"/>
            <a:ext cx="1172127" cy="1512000"/>
          </a:xfrm>
          <a:prstGeom prst="rect">
            <a:avLst/>
          </a:prstGeom>
          <a:noFill/>
        </p:spPr>
      </p:pic>
      <p:pic>
        <p:nvPicPr>
          <p:cNvPr id="33814" name="Picture 22" descr="Foto von KarinaLatt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31840" y="5346000"/>
            <a:ext cx="1186138" cy="1512000"/>
          </a:xfrm>
          <a:prstGeom prst="rect">
            <a:avLst/>
          </a:prstGeom>
          <a:noFill/>
        </p:spPr>
      </p:pic>
      <p:pic>
        <p:nvPicPr>
          <p:cNvPr id="33816" name="Picture 24" descr="Foto von UlrikeLaus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8024" y="5342211"/>
            <a:ext cx="1169810" cy="1512000"/>
          </a:xfrm>
          <a:prstGeom prst="rect">
            <a:avLst/>
          </a:prstGeom>
          <a:noFill/>
        </p:spPr>
      </p:pic>
      <p:pic>
        <p:nvPicPr>
          <p:cNvPr id="33818" name="Picture 26" descr="Foto von MargotCampbel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72200" y="5346000"/>
            <a:ext cx="1170978" cy="1512000"/>
          </a:xfrm>
          <a:prstGeom prst="rect">
            <a:avLst/>
          </a:prstGeom>
          <a:noFill/>
        </p:spPr>
      </p:pic>
      <p:pic>
        <p:nvPicPr>
          <p:cNvPr id="33820" name="Picture 28" descr="Foto von MyriamKarling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56376" y="5346000"/>
            <a:ext cx="1187624" cy="1512000"/>
          </a:xfrm>
          <a:prstGeom prst="rect">
            <a:avLst/>
          </a:prstGeom>
          <a:noFill/>
        </p:spPr>
      </p:pic>
      <p:sp>
        <p:nvSpPr>
          <p:cNvPr id="29" name="Textfeld 28"/>
          <p:cNvSpPr txBox="1"/>
          <p:nvPr/>
        </p:nvSpPr>
        <p:spPr>
          <a:xfrm>
            <a:off x="144361" y="1548686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Danner</a:t>
            </a:r>
          </a:p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Johann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224481" y="1547859"/>
            <a:ext cx="832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Kirchmayr</a:t>
            </a:r>
          </a:p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Antonia 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376609" y="1557521"/>
            <a:ext cx="788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Lackinger</a:t>
            </a:r>
          </a:p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Eva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491880" y="1556792"/>
            <a:ext cx="828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Maurer</a:t>
            </a:r>
          </a:p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Christiane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660812" y="1556063"/>
            <a:ext cx="772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Mitter</a:t>
            </a:r>
          </a:p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Franziska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730541" y="1557521"/>
            <a:ext cx="778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err="1" smtClean="0">
                <a:solidFill>
                  <a:schemeClr val="bg1"/>
                </a:solidFill>
              </a:rPr>
              <a:t>Morwind</a:t>
            </a:r>
            <a:endParaRPr lang="de-DE" sz="12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Rene 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848622" y="1558979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err="1" smtClean="0">
                <a:solidFill>
                  <a:schemeClr val="bg1"/>
                </a:solidFill>
              </a:rPr>
              <a:t>Mühlbachler</a:t>
            </a:r>
            <a:endParaRPr lang="de-DE" sz="12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Karl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8212474" y="1557521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Pfeiffer</a:t>
            </a:r>
          </a:p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Cornelia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256779" y="4869160"/>
            <a:ext cx="645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err="1" smtClean="0">
                <a:solidFill>
                  <a:schemeClr val="bg1"/>
                </a:solidFill>
              </a:rPr>
              <a:t>Peböck</a:t>
            </a:r>
            <a:endParaRPr lang="de-DE" sz="12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Birgitt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619672" y="4911551"/>
            <a:ext cx="1072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err="1" smtClean="0">
                <a:solidFill>
                  <a:schemeClr val="bg1"/>
                </a:solidFill>
              </a:rPr>
              <a:t>Trautendorfer</a:t>
            </a:r>
            <a:endParaRPr lang="de-DE" sz="12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Gabriele 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3375404" y="4900333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err="1" smtClean="0">
                <a:solidFill>
                  <a:schemeClr val="bg1"/>
                </a:solidFill>
              </a:rPr>
              <a:t>Lattner</a:t>
            </a:r>
            <a:endParaRPr lang="de-DE" sz="12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Karina 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5076056" y="4911551"/>
            <a:ext cx="598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err="1" smtClean="0">
                <a:solidFill>
                  <a:schemeClr val="bg1"/>
                </a:solidFill>
              </a:rPr>
              <a:t>Lauss</a:t>
            </a:r>
            <a:endParaRPr lang="de-DE" sz="12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Ulrike 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6557651" y="4900333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 Campbell</a:t>
            </a:r>
          </a:p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Margot 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8132594" y="4911551"/>
            <a:ext cx="831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  Karlinger</a:t>
            </a:r>
          </a:p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Myriam 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214339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Staff</a:t>
            </a:r>
          </a:p>
          <a:p>
            <a:r>
              <a:rPr lang="en-US" sz="2600" dirty="0" smtClean="0"/>
              <a:t>Evaluators trained for 2 years</a:t>
            </a:r>
          </a:p>
          <a:p>
            <a:r>
              <a:rPr lang="en-US" sz="2600" dirty="0" smtClean="0"/>
              <a:t>Organization</a:t>
            </a:r>
          </a:p>
          <a:p>
            <a:r>
              <a:rPr lang="en-US" sz="2600" dirty="0" smtClean="0"/>
              <a:t>Scientific and technical support</a:t>
            </a:r>
          </a:p>
          <a:p>
            <a:r>
              <a:rPr lang="en-US" sz="2600" dirty="0" smtClean="0"/>
              <a:t>Ongoing education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Tools (co-</a:t>
            </a:r>
            <a:r>
              <a:rPr lang="en-US" dirty="0" err="1" smtClean="0"/>
              <a:t>developped</a:t>
            </a:r>
            <a:r>
              <a:rPr lang="en-US" dirty="0" smtClean="0"/>
              <a:t>)</a:t>
            </a:r>
          </a:p>
          <a:p>
            <a:r>
              <a:rPr lang="en-US" sz="2800" dirty="0" smtClean="0"/>
              <a:t>Questionnaires (e2r, symbol language)</a:t>
            </a:r>
          </a:p>
          <a:p>
            <a:r>
              <a:rPr lang="en-US" sz="2800" dirty="0" smtClean="0"/>
              <a:t>Analysis (statistical and qualitative)</a:t>
            </a:r>
          </a:p>
          <a:p>
            <a:r>
              <a:rPr lang="en-US" sz="2800" dirty="0" smtClean="0"/>
              <a:t>Presentation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Inhaltsplatzhalter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188640"/>
            <a:ext cx="1728191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4008698" cy="2252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04864"/>
            <a:ext cx="2200275" cy="1876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65104"/>
            <a:ext cx="2200275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41520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Easy to Read</a:t>
            </a:r>
          </a:p>
          <a:p>
            <a:pPr>
              <a:buFontTx/>
              <a:buChar char="-"/>
            </a:pPr>
            <a:r>
              <a:rPr lang="en-US" dirty="0" smtClean="0"/>
              <a:t>Translation</a:t>
            </a:r>
          </a:p>
          <a:p>
            <a:pPr>
              <a:buFontTx/>
              <a:buChar char="-"/>
            </a:pPr>
            <a:r>
              <a:rPr lang="en-US" dirty="0" smtClean="0"/>
              <a:t>Live Event Support</a:t>
            </a:r>
          </a:p>
          <a:p>
            <a:pPr>
              <a:buFontTx/>
              <a:buChar char="-"/>
            </a:pPr>
            <a:r>
              <a:rPr lang="en-US" dirty="0" smtClean="0"/>
              <a:t>Teaching</a:t>
            </a:r>
          </a:p>
          <a:p>
            <a:pPr>
              <a:buFontTx/>
              <a:buChar char="-"/>
            </a:pPr>
            <a:r>
              <a:rPr lang="en-US" dirty="0" smtClean="0"/>
              <a:t>Consulting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Inhaltsplatzhalter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188640"/>
            <a:ext cx="1728191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1187624" y="3533031"/>
            <a:ext cx="6589713" cy="3208337"/>
            <a:chOff x="-396552" y="5661248"/>
            <a:chExt cx="6589300" cy="320898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5644" y="5661248"/>
              <a:ext cx="2303852" cy="320898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Grafik 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3968" y="5985584"/>
              <a:ext cx="1908780" cy="270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Grafik 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96552" y="5983226"/>
              <a:ext cx="1908780" cy="270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Research involvement: „Our </a:t>
            </a:r>
            <a:r>
              <a:rPr lang="en-US" dirty="0" err="1" smtClean="0"/>
              <a:t>ressource</a:t>
            </a:r>
            <a:r>
              <a:rPr lang="en-US" dirty="0" smtClean="0"/>
              <a:t>“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Ownership</a:t>
            </a:r>
          </a:p>
          <a:p>
            <a:r>
              <a:rPr lang="en-US" dirty="0" smtClean="0"/>
              <a:t>Goals, projects</a:t>
            </a:r>
          </a:p>
          <a:p>
            <a:r>
              <a:rPr lang="en-US" dirty="0" smtClean="0"/>
              <a:t>User needs</a:t>
            </a:r>
          </a:p>
          <a:p>
            <a:r>
              <a:rPr lang="en-US" dirty="0" smtClean="0"/>
              <a:t>Guidance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Inhaltsplatzhalter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188640"/>
            <a:ext cx="1728191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ICT/</a:t>
            </a:r>
            <a:r>
              <a:rPr lang="en-US" dirty="0" smtClean="0"/>
              <a:t>WEB</a:t>
            </a:r>
          </a:p>
          <a:p>
            <a:pPr>
              <a:buNone/>
            </a:pPr>
            <a:r>
              <a:rPr lang="en-US" dirty="0" smtClean="0"/>
              <a:t>What die not work: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Working on “special interfaces”</a:t>
            </a:r>
            <a:endParaRPr lang="en-US" dirty="0"/>
          </a:p>
        </p:txBody>
      </p:sp>
      <p:pic>
        <p:nvPicPr>
          <p:cNvPr id="5" name="Inhaltsplatzhalter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188640"/>
            <a:ext cx="1728191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36580"/>
            <a:ext cx="6336704" cy="386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 l="22672" t="12092" r="22914" b="19697"/>
          <a:stretch>
            <a:fillRect/>
          </a:stretch>
        </p:blipFill>
        <p:spPr bwMode="auto">
          <a:xfrm>
            <a:off x="1331640" y="2491362"/>
            <a:ext cx="6408712" cy="436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492896"/>
            <a:ext cx="640871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ICT/WEB</a:t>
            </a:r>
          </a:p>
          <a:p>
            <a:pPr>
              <a:buNone/>
            </a:pPr>
            <a:r>
              <a:rPr lang="en-US" dirty="0" smtClean="0"/>
              <a:t>What worked: “</a:t>
            </a:r>
            <a:r>
              <a:rPr lang="en-US" dirty="0" err="1" smtClean="0"/>
              <a:t>Wizzard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Find out preferred settings through games and own selection</a:t>
            </a:r>
          </a:p>
          <a:p>
            <a:r>
              <a:rPr lang="en-US" dirty="0" smtClean="0"/>
              <a:t>Which symbol size do users need?</a:t>
            </a:r>
          </a:p>
          <a:p>
            <a:r>
              <a:rPr lang="en-US" dirty="0" smtClean="0"/>
              <a:t>Which font size?</a:t>
            </a:r>
          </a:p>
          <a:p>
            <a:r>
              <a:rPr lang="en-US" dirty="0" smtClean="0"/>
              <a:t>Which design?</a:t>
            </a:r>
          </a:p>
          <a:p>
            <a:r>
              <a:rPr lang="en-US" dirty="0" smtClean="0"/>
              <a:t>Can one read the text? Audio?</a:t>
            </a:r>
          </a:p>
          <a:p>
            <a:r>
              <a:rPr lang="en-US" dirty="0" smtClean="0"/>
              <a:t>How well are symbols understood?</a:t>
            </a:r>
          </a:p>
          <a:p>
            <a:r>
              <a:rPr lang="en-US" dirty="0" smtClean="0"/>
              <a:t>Preference regarding colored or black-and-white symbols</a:t>
            </a:r>
          </a:p>
          <a:p>
            <a:r>
              <a:rPr lang="en-US" dirty="0" smtClean="0"/>
              <a:t>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Inhaltsplatzhalter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188640"/>
            <a:ext cx="1728191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ICT/WEB</a:t>
            </a:r>
          </a:p>
          <a:p>
            <a:pPr>
              <a:buNone/>
            </a:pPr>
            <a:r>
              <a:rPr lang="en-US" dirty="0" smtClean="0"/>
              <a:t>What worked: “</a:t>
            </a:r>
            <a:r>
              <a:rPr lang="en-US" dirty="0" err="1" smtClean="0"/>
              <a:t>Wizzard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Inhaltsplatzhalter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188640"/>
            <a:ext cx="1728191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Grafik 9"/>
          <p:cNvPicPr/>
          <p:nvPr/>
        </p:nvPicPr>
        <p:blipFill>
          <a:blip r:embed="rId3" cstate="print"/>
          <a:srcRect t="45294" r="64132" b="12647"/>
          <a:stretch>
            <a:fillRect/>
          </a:stretch>
        </p:blipFill>
        <p:spPr bwMode="auto">
          <a:xfrm>
            <a:off x="323528" y="3429000"/>
            <a:ext cx="4032448" cy="219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4427984" y="37170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mouse turn in a dog bowl and the user had to feed the dog. The dog and the dog bowl got smaller and smaller. There were 7 rounds and when they fail more than three times they symbol was the one before.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ICT/WEB</a:t>
            </a:r>
          </a:p>
          <a:p>
            <a:pPr>
              <a:buNone/>
            </a:pPr>
            <a:r>
              <a:rPr lang="en-US" dirty="0" smtClean="0"/>
              <a:t>What worked: “</a:t>
            </a:r>
            <a:r>
              <a:rPr lang="en-US" dirty="0" err="1" smtClean="0"/>
              <a:t>Wizzard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Inhaltsplatzhalter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188640"/>
            <a:ext cx="1728191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11769" r="778" b="10272"/>
          <a:stretch>
            <a:fillRect/>
          </a:stretch>
        </p:blipFill>
        <p:spPr bwMode="auto">
          <a:xfrm>
            <a:off x="539552" y="1818469"/>
            <a:ext cx="5702515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t="12544" r="1215" b="9682"/>
          <a:stretch>
            <a:fillRect/>
          </a:stretch>
        </p:blipFill>
        <p:spPr bwMode="auto">
          <a:xfrm>
            <a:off x="539553" y="4338749"/>
            <a:ext cx="5688632" cy="25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do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Research</a:t>
            </a:r>
          </a:p>
          <a:p>
            <a:r>
              <a:rPr lang="de-DE" dirty="0" smtClean="0"/>
              <a:t>Teaching</a:t>
            </a:r>
          </a:p>
          <a:p>
            <a:r>
              <a:rPr lang="de-DE" dirty="0" smtClean="0"/>
              <a:t>Service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Know-How</a:t>
            </a:r>
            <a:r>
              <a:rPr lang="de-DE" dirty="0" smtClean="0"/>
              <a:t> Transfer</a:t>
            </a:r>
            <a:endParaRPr lang="de-DE" dirty="0"/>
          </a:p>
        </p:txBody>
      </p:sp>
      <p:pic>
        <p:nvPicPr>
          <p:cNvPr id="8" name="Picture 75" descr="IS focuses on the user and defines its activities in&#10;1) Service Provision&#10;2) Research&#10;3) Teaching&#10;arround their needs&#10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628800"/>
            <a:ext cx="4537075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People want to be on the “same” pages</a:t>
            </a:r>
            <a:endParaRPr lang="en-US" dirty="0"/>
          </a:p>
        </p:txBody>
      </p:sp>
      <p:pic>
        <p:nvPicPr>
          <p:cNvPr id="5" name="Inhaltsplatzhalter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188640"/>
            <a:ext cx="1728191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feld 5"/>
          <p:cNvSpPr txBox="1"/>
          <p:nvPr/>
        </p:nvSpPr>
        <p:spPr>
          <a:xfrm>
            <a:off x="2195736" y="2852936"/>
            <a:ext cx="4392488" cy="309634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de-DE" sz="60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de-DE" sz="60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</a:br>
            <a:r>
              <a:rPr lang="de-DE" sz="6000" b="1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How</a:t>
            </a:r>
            <a:r>
              <a:rPr lang="de-DE" sz="60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People want to be on the “same” pages</a:t>
            </a:r>
            <a:endParaRPr lang="en-US" dirty="0"/>
          </a:p>
        </p:txBody>
      </p:sp>
      <p:pic>
        <p:nvPicPr>
          <p:cNvPr id="5" name="Inhaltsplatzhalter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188640"/>
            <a:ext cx="1728191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915816" y="3068960"/>
            <a:ext cx="3024336" cy="27363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Cognitive</a:t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Screen </a:t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Reader</a:t>
            </a: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Personal “buddy”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Invoking/Overlay to standard interface with</a:t>
            </a:r>
          </a:p>
          <a:p>
            <a:r>
              <a:rPr lang="en-US" dirty="0" smtClean="0"/>
              <a:t>E2r</a:t>
            </a:r>
          </a:p>
          <a:p>
            <a:r>
              <a:rPr lang="en-US" dirty="0" smtClean="0"/>
              <a:t>Text</a:t>
            </a:r>
          </a:p>
          <a:p>
            <a:r>
              <a:rPr lang="en-US" dirty="0" smtClean="0"/>
              <a:t>Symbols</a:t>
            </a:r>
          </a:p>
          <a:p>
            <a:r>
              <a:rPr lang="en-US" dirty="0" smtClean="0"/>
              <a:t>Speech</a:t>
            </a:r>
          </a:p>
          <a:p>
            <a:r>
              <a:rPr lang="en-US" dirty="0" smtClean="0"/>
              <a:t>Sequencing</a:t>
            </a:r>
          </a:p>
          <a:p>
            <a:r>
              <a:rPr lang="en-US" dirty="0" smtClean="0"/>
              <a:t>Animation/video</a:t>
            </a:r>
          </a:p>
          <a:p>
            <a:r>
              <a:rPr lang="en-US" dirty="0" smtClean="0"/>
              <a:t>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Inhaltsplatzhalter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188640"/>
            <a:ext cx="1728191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03848" y="3212976"/>
            <a:ext cx="56166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Conversion of structure / navigation</a:t>
            </a:r>
            <a:endParaRPr kumimoji="0" lang="de-DE" altLang="ja-JP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Annotation and use of synonyms / symbols (e.g. implemented as mouse over event)</a:t>
            </a:r>
            <a:endParaRPr kumimoji="0" lang="de-DE" altLang="ja-JP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Enrichment with pictures or videos / audio comments</a:t>
            </a:r>
            <a:endParaRPr kumimoji="0" lang="de-DE" altLang="ja-JP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Translation in Plain Language / Easy-to-Read</a:t>
            </a:r>
            <a:endParaRPr kumimoji="0" lang="de-DE" altLang="ja-JP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Text-to-Speech output with highlighting of read text</a:t>
            </a:r>
            <a:endParaRPr kumimoji="0" lang="de-DE" altLang="ja-JP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Implementation of avatars / wizards to support and develop individual abilities</a:t>
            </a:r>
            <a:endParaRPr kumimoji="0" lang="de-DE" altLang="ja-JP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Any user-defined combinations of the above measures</a:t>
            </a:r>
            <a:endParaRPr kumimoji="0" lang="en-US" altLang="ja-JP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Personal “buddy”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Inhaltsplatzhalter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188640"/>
            <a:ext cx="1728191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Grafik 5" descr="C:\Users\pheumader\Desktop\UI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1844823"/>
            <a:ext cx="7957451" cy="2932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Grafik 6" descr="C:\Users\pheumader\Desktop\UI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894" y="2348297"/>
            <a:ext cx="7919507" cy="2934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Grafik 7" descr="C:\Users\pheumader\Desktop\UI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942" y="2798521"/>
            <a:ext cx="7919507" cy="2934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Grafik 8" descr="C:\Users\pheumader\Desktop\TestBild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996952"/>
            <a:ext cx="7632849" cy="3510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Personal “buddy”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Inhaltsplatzhalter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188640"/>
            <a:ext cx="1728191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feld 8"/>
          <p:cNvSpPr txBox="1"/>
          <p:nvPr/>
        </p:nvSpPr>
        <p:spPr>
          <a:xfrm>
            <a:off x="971600" y="2206605"/>
            <a:ext cx="705678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Presentation Layer</a:t>
            </a:r>
          </a:p>
          <a:p>
            <a:pPr algn="ctr"/>
            <a:r>
              <a:rPr lang="en-US" dirty="0" smtClean="0"/>
              <a:t>Query Interface, Query Result Presenter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971600" y="3358733"/>
            <a:ext cx="705678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 Layer </a:t>
            </a:r>
          </a:p>
          <a:p>
            <a:pPr algn="ctr"/>
            <a:r>
              <a:rPr lang="en-US" dirty="0" smtClean="0"/>
              <a:t>“</a:t>
            </a:r>
            <a:r>
              <a:rPr lang="en-US" dirty="0" err="1" smtClean="0"/>
              <a:t>Reasoner</a:t>
            </a:r>
            <a:r>
              <a:rPr lang="en-US" dirty="0" smtClean="0"/>
              <a:t>”, Query Engine, Presentation Engine  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971600" y="4510861"/>
            <a:ext cx="705678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Data/Web/Service Layer:</a:t>
            </a:r>
          </a:p>
          <a:p>
            <a:pPr algn="ctr"/>
            <a:r>
              <a:rPr lang="en-US" dirty="0" smtClean="0"/>
              <a:t>User Profile, e2r, OCR, Symbol translation, TTS, Restructurer, Sequencer   </a:t>
            </a:r>
            <a:endParaRPr lang="en-US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609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71600" y="5229200"/>
            <a:ext cx="6740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Allows to crowed source the approach: </a:t>
            </a:r>
            <a:br>
              <a:rPr lang="en-US" dirty="0" smtClean="0">
                <a:solidFill>
                  <a:schemeClr val="bg1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    Any technical solution should be integrated into a known and used 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    USER EXPERIENCE – KEEP THE PRESENTATION LAYER!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4499992" y="3934797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499992" y="2782669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0" y="308974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Personal “buddy”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Documents</a:t>
            </a:r>
          </a:p>
          <a:p>
            <a:r>
              <a:rPr lang="en-US" dirty="0" smtClean="0"/>
              <a:t>Web</a:t>
            </a:r>
          </a:p>
          <a:p>
            <a:r>
              <a:rPr lang="en-US" dirty="0" smtClean="0"/>
              <a:t>Desktop</a:t>
            </a:r>
          </a:p>
          <a:p>
            <a:r>
              <a:rPr lang="en-US" dirty="0" smtClean="0"/>
              <a:t>Phone</a:t>
            </a:r>
          </a:p>
          <a:p>
            <a:r>
              <a:rPr lang="en-US" dirty="0" smtClean="0"/>
              <a:t>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Inhaltsplatzhalter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188640"/>
            <a:ext cx="1728191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64088" y="3068960"/>
            <a:ext cx="3024336" cy="27363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Cognitive</a:t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Screen </a:t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Reader</a:t>
            </a: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07224"/>
            <a:ext cx="6018322" cy="403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hank you - written in the sand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979712" y="1844824"/>
            <a:ext cx="4874923" cy="3229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I‘m</a:t>
            </a:r>
            <a:r>
              <a:rPr lang="de-DE" dirty="0" smtClean="0"/>
              <a:t> a </a:t>
            </a:r>
            <a:r>
              <a:rPr lang="de-DE" dirty="0" err="1" smtClean="0"/>
              <a:t>scientist</a:t>
            </a:r>
            <a:endParaRPr lang="de-DE" dirty="0"/>
          </a:p>
        </p:txBody>
      </p:sp>
      <p:pic>
        <p:nvPicPr>
          <p:cNvPr id="61442" name="Picture 2" descr="http://image7.spreadshirt.net/image-server/v1/compositions/108867230/views/1,width=178,height=178,appearanceId=1/Dr.-Smiley-Doktorhut-Doktorant-Pruefung-Doktor-T-Shi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92896"/>
            <a:ext cx="3063602" cy="306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NOT (YET) do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People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Cognitive</a:t>
            </a:r>
            <a:r>
              <a:rPr lang="de-DE" dirty="0" smtClean="0"/>
              <a:t> </a:t>
            </a:r>
            <a:r>
              <a:rPr lang="de-DE" dirty="0" err="1" smtClean="0"/>
              <a:t>Disabilities</a:t>
            </a:r>
            <a:endParaRPr lang="de-DE" dirty="0" smtClean="0"/>
          </a:p>
          <a:p>
            <a:r>
              <a:rPr lang="de-DE" dirty="0" err="1" smtClean="0"/>
              <a:t>Statistics</a:t>
            </a:r>
            <a:endParaRPr lang="de-DE" dirty="0"/>
          </a:p>
        </p:txBody>
      </p:sp>
      <p:pic>
        <p:nvPicPr>
          <p:cNvPr id="5" name="Picture 3" descr="Symbol for Vision Impair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4283" y="5301208"/>
            <a:ext cx="1214438" cy="121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4" descr="Symbol for Hearing Impair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858" y="5301208"/>
            <a:ext cx="1214438" cy="121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5" descr="Symbol for Mobility and Motoric Impairm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301208"/>
            <a:ext cx="1214438" cy="121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6" descr="Symbol for Learning and Cognitive Impairment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83871" y="5301208"/>
            <a:ext cx="1214437" cy="121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323526" y="2924944"/>
          <a:ext cx="8640962" cy="3718560"/>
        </p:xfrm>
        <a:graphic>
          <a:graphicData uri="http://schemas.openxmlformats.org/drawingml/2006/table">
            <a:tbl>
              <a:tblPr/>
              <a:tblGrid>
                <a:gridCol w="2088234"/>
                <a:gridCol w="1224136"/>
                <a:gridCol w="1198872"/>
                <a:gridCol w="1414416"/>
                <a:gridCol w="1399526"/>
                <a:gridCol w="131577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Disability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(1000)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in %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&lt;20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20-60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&gt;60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All (at least one)</a:t>
                      </a:r>
                      <a:endParaRPr lang="de-DE" sz="18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1.687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46380" algn="l"/>
                          <a:tab pos="399415" algn="ctr"/>
                        </a:tabLs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		20,5</a:t>
                      </a:r>
                      <a:endParaRPr lang="de-DE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5,4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15,5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Times New Roman"/>
                          <a:cs typeface="Times New Roman"/>
                        </a:rPr>
                        <a:t>48,4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Vision</a:t>
                      </a:r>
                      <a:endParaRPr lang="de-DE" sz="18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318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3,9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1,2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10,8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Times New Roman"/>
                        </a:rPr>
                        <a:t>   Blind</a:t>
                      </a:r>
                      <a:endParaRPr lang="de-DE" sz="18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Hearing</a:t>
                      </a:r>
                      <a:endParaRPr lang="de-DE" sz="18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202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2,5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0,3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1,1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8,1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Times New Roman"/>
                        </a:rPr>
                        <a:t>   Deaf</a:t>
                      </a:r>
                      <a:endParaRPr lang="de-DE" sz="18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Speech</a:t>
                      </a:r>
                      <a:endParaRPr lang="de-DE" sz="18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0,8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0,7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0,6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Times New Roman"/>
                        </a:rPr>
                        <a:t>   Voiceless</a:t>
                      </a:r>
                      <a:endParaRPr lang="de-DE" sz="18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Mob/Motor</a:t>
                      </a:r>
                      <a:endParaRPr lang="de-DE" sz="18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1.070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13,0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1,1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9,9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32,6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Wheelchair</a:t>
                      </a:r>
                      <a:endParaRPr lang="de-DE" sz="18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Cognition/Learning</a:t>
                      </a:r>
                      <a:endParaRPr lang="de-DE" sz="18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</a:t>
                      </a:r>
                      <a:endParaRPr lang="de-DE" sz="180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</a:t>
                      </a:r>
                      <a:endParaRPr lang="de-DE" sz="180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1,2</a:t>
                      </a:r>
                      <a:endParaRPr lang="de-DE" sz="180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0,7</a:t>
                      </a:r>
                      <a:endParaRPr lang="de-DE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1,9</a:t>
                      </a:r>
                      <a:endParaRPr lang="de-DE" sz="18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Psychological</a:t>
                      </a:r>
                      <a:endParaRPr lang="de-DE" sz="18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205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2,5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0,7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2,5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4,4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other</a:t>
                      </a:r>
                      <a:endParaRPr lang="de-DE" sz="18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579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7,0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2,7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4,7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Times New Roman"/>
                          <a:cs typeface="Times New Roman"/>
                        </a:rPr>
                        <a:t>17,7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A6A6A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Multiple</a:t>
                      </a:r>
                      <a:endParaRPr lang="de-DE" sz="18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A6A6A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580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A6A6A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7,0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A6A6A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1,2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A6A6A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4,5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A6A6A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18,9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0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833786"/>
            <a:ext cx="7777237" cy="402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9" name="Rectangle 7"/>
          <p:cNvSpPr>
            <a:spLocks noChangeArrowheads="1"/>
          </p:cNvSpPr>
          <p:nvPr/>
        </p:nvSpPr>
        <p:spPr bwMode="auto">
          <a:xfrm>
            <a:off x="251520" y="1772816"/>
            <a:ext cx="82089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33450" lvl="1" indent="-476250">
              <a:tabLst>
                <a:tab pos="2070100" algn="r"/>
              </a:tabLst>
            </a:pPr>
            <a:r>
              <a:rPr lang="en-US" sz="1800" b="1" i="1">
                <a:solidFill>
                  <a:schemeClr val="bg1"/>
                </a:solidFill>
                <a:latin typeface="Arial" pitchFamily="34" charset="0"/>
              </a:rPr>
              <a:t>Sweden:</a:t>
            </a:r>
            <a:r>
              <a:rPr lang="en-US" sz="1800" i="1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chemeClr val="bg1"/>
                </a:solidFill>
                <a:latin typeface="Arial" pitchFamily="34" charset="0"/>
              </a:rPr>
              <a:t>5 – 8 % </a:t>
            </a:r>
            <a:r>
              <a:rPr lang="en-US" sz="1800" smtClean="0">
                <a:solidFill>
                  <a:schemeClr val="bg1"/>
                </a:solidFill>
                <a:latin typeface="Arial" pitchFamily="34" charset="0"/>
              </a:rPr>
              <a:t>Learning Disabilities (Hjälpmedelsintstitutet)</a:t>
            </a:r>
          </a:p>
          <a:p>
            <a:pPr marL="933450" lvl="1" indent="-476250">
              <a:tabLst>
                <a:tab pos="2070100" algn="r"/>
              </a:tabLst>
            </a:pPr>
            <a:r>
              <a:rPr lang="en-US" sz="1800" smtClean="0">
                <a:solidFill>
                  <a:schemeClr val="bg1"/>
                </a:solidFill>
                <a:latin typeface="Arial" pitchFamily="34" charset="0"/>
              </a:rPr>
              <a:t>	</a:t>
            </a:r>
          </a:p>
          <a:p>
            <a:pPr marL="933450" lvl="1" indent="-476250">
              <a:tabLst>
                <a:tab pos="2070100" algn="r"/>
              </a:tabLst>
            </a:pPr>
            <a:r>
              <a:rPr lang="en-US" sz="1800" b="1" smtClean="0">
                <a:solidFill>
                  <a:schemeClr val="bg1"/>
                </a:solidFill>
                <a:latin typeface="Arial" pitchFamily="34" charset="0"/>
              </a:rPr>
              <a:t>		University of Stockholm</a:t>
            </a:r>
          </a:p>
          <a:p>
            <a:pPr marL="933450" lvl="1" indent="-476250">
              <a:tabLst>
                <a:tab pos="2070100" algn="r"/>
              </a:tabLst>
            </a:pPr>
            <a:r>
              <a:rPr lang="en-US" sz="1800" smtClean="0">
                <a:solidFill>
                  <a:schemeClr val="bg1"/>
                </a:solidFill>
                <a:latin typeface="Arial" pitchFamily="34" charset="0"/>
              </a:rPr>
              <a:t>		34.000 	students</a:t>
            </a:r>
          </a:p>
          <a:p>
            <a:pPr marL="933450" lvl="1" indent="-476250">
              <a:tabLst>
                <a:tab pos="2070100" algn="r"/>
              </a:tabLst>
            </a:pPr>
            <a:r>
              <a:rPr lang="en-US" sz="1800" smtClean="0">
                <a:solidFill>
                  <a:schemeClr val="bg1"/>
                </a:solidFill>
                <a:latin typeface="Arial" pitchFamily="34" charset="0"/>
              </a:rPr>
              <a:t>		36 	hearing</a:t>
            </a:r>
            <a:r>
              <a:rPr lang="en-US" smtClean="0">
                <a:solidFill>
                  <a:schemeClr val="bg1"/>
                </a:solidFill>
                <a:latin typeface="Arial" pitchFamily="34" charset="0"/>
              </a:rPr>
              <a:t> impaired / deaf</a:t>
            </a:r>
            <a:endParaRPr lang="en-US" sz="1800" smtClean="0">
              <a:solidFill>
                <a:schemeClr val="bg1"/>
              </a:solidFill>
              <a:latin typeface="Arial" pitchFamily="34" charset="0"/>
            </a:endParaRPr>
          </a:p>
          <a:p>
            <a:pPr marL="933450" lvl="1" indent="-476250">
              <a:tabLst>
                <a:tab pos="2070100" algn="r"/>
              </a:tabLst>
            </a:pPr>
            <a:r>
              <a:rPr lang="en-US" sz="1800" smtClean="0">
                <a:solidFill>
                  <a:schemeClr val="bg1"/>
                </a:solidFill>
                <a:latin typeface="Arial" pitchFamily="34" charset="0"/>
              </a:rPr>
              <a:t>		17 	blind / low vision</a:t>
            </a:r>
          </a:p>
          <a:p>
            <a:pPr marL="933450" lvl="1" indent="-476250">
              <a:tabLst>
                <a:tab pos="2070100" algn="r"/>
              </a:tabLst>
            </a:pPr>
            <a:r>
              <a:rPr lang="en-US" sz="1800" smtClean="0">
                <a:solidFill>
                  <a:schemeClr val="bg1"/>
                </a:solidFill>
                <a:latin typeface="Arial" pitchFamily="34" charset="0"/>
              </a:rPr>
              <a:t>		43 	motor disabilities</a:t>
            </a:r>
          </a:p>
          <a:p>
            <a:pPr marL="933450" lvl="1" indent="-476250">
              <a:tabLst>
                <a:tab pos="2070100" algn="r"/>
              </a:tabLst>
            </a:pPr>
            <a:r>
              <a:rPr lang="en-US" sz="1800" smtClean="0">
                <a:solidFill>
                  <a:schemeClr val="bg1"/>
                </a:solidFill>
                <a:latin typeface="Arial" pitchFamily="34" charset="0"/>
              </a:rPr>
              <a:t>		134	</a:t>
            </a:r>
            <a:r>
              <a:rPr lang="en-US" smtClean="0">
                <a:solidFill>
                  <a:schemeClr val="bg1"/>
                </a:solidFill>
                <a:latin typeface="Arial" pitchFamily="34" charset="0"/>
              </a:rPr>
              <a:t>learning disabilities</a:t>
            </a:r>
            <a:endParaRPr lang="en-US" sz="1800" smtClean="0">
              <a:solidFill>
                <a:schemeClr val="bg1"/>
              </a:solidFill>
              <a:latin typeface="Arial" pitchFamily="34" charset="0"/>
            </a:endParaRPr>
          </a:p>
          <a:p>
            <a:pPr marL="933450" lvl="1" indent="-476250">
              <a:tabLst>
                <a:tab pos="2070100" algn="r"/>
              </a:tabLst>
            </a:pPr>
            <a:r>
              <a:rPr lang="en-US" sz="1800" smtClean="0">
                <a:solidFill>
                  <a:schemeClr val="bg1"/>
                </a:solidFill>
                <a:latin typeface="Arial" pitchFamily="34" charset="0"/>
              </a:rPr>
              <a:t>		…</a:t>
            </a:r>
          </a:p>
          <a:p>
            <a:pPr marL="933450" lvl="1" indent="-476250">
              <a:tabLst>
                <a:tab pos="2070100" algn="r"/>
              </a:tabLst>
            </a:pPr>
            <a:r>
              <a:rPr lang="en-US" sz="1800" b="1" i="1" smtClean="0">
                <a:solidFill>
                  <a:schemeClr val="bg1"/>
                </a:solidFill>
                <a:latin typeface="Arial" pitchFamily="34" charset="0"/>
              </a:rPr>
              <a:t>	University of Linz</a:t>
            </a:r>
            <a:endParaRPr lang="en-US" sz="1800" i="1">
              <a:solidFill>
                <a:schemeClr val="bg1"/>
              </a:solidFill>
              <a:latin typeface="Arial" pitchFamily="34" charset="0"/>
            </a:endParaRPr>
          </a:p>
          <a:p>
            <a:pPr marL="933450" lvl="1" indent="-476250">
              <a:tabLst>
                <a:tab pos="2070100" algn="r"/>
              </a:tabLst>
            </a:pPr>
            <a:r>
              <a:rPr lang="en-US" sz="180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en-US" sz="1800" smtClean="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en-US" smtClean="0">
                <a:solidFill>
                  <a:schemeClr val="bg1"/>
                </a:solidFill>
                <a:latin typeface="Arial" pitchFamily="34" charset="0"/>
              </a:rPr>
              <a:t>17.000 	students</a:t>
            </a:r>
          </a:p>
          <a:p>
            <a:pPr marL="933450" lvl="1" indent="-476250">
              <a:tabLst>
                <a:tab pos="2070100" algn="r"/>
              </a:tabLst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</a:rPr>
              <a:t>		5 	hearing impaired / deaf</a:t>
            </a:r>
          </a:p>
          <a:p>
            <a:pPr marL="933450" lvl="1" indent="-476250">
              <a:tabLst>
                <a:tab pos="2070100" algn="r"/>
              </a:tabLst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</a:rPr>
              <a:t>		32 	blind / low vision</a:t>
            </a:r>
          </a:p>
          <a:p>
            <a:pPr marL="933450" lvl="1" indent="-476250">
              <a:tabLst>
                <a:tab pos="2070100" algn="r"/>
              </a:tabLst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</a:rPr>
              <a:t>		27 	motor disabilities</a:t>
            </a:r>
          </a:p>
          <a:p>
            <a:pPr marL="933450" lvl="1" indent="-476250">
              <a:tabLst>
                <a:tab pos="2070100" algn="r"/>
              </a:tabLst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</a:rPr>
              <a:t>		2	learning disabilities</a:t>
            </a:r>
            <a:endParaRPr lang="en-US" b="1" smtClean="0">
              <a:solidFill>
                <a:schemeClr val="bg1"/>
              </a:solidFill>
              <a:latin typeface="Arial" pitchFamily="34" charset="0"/>
            </a:endParaRPr>
          </a:p>
          <a:p>
            <a:pPr marL="933450" lvl="1" indent="-476250">
              <a:tabLst>
                <a:tab pos="2070100" algn="r"/>
              </a:tabLst>
            </a:pPr>
            <a:r>
              <a:rPr lang="en-US" b="1" smtClean="0">
                <a:solidFill>
                  <a:schemeClr val="bg1"/>
                </a:solidFill>
                <a:latin typeface="Arial" pitchFamily="34" charset="0"/>
              </a:rPr>
              <a:t>		…</a:t>
            </a:r>
            <a:endParaRPr lang="en-US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Yes, we are behind</a:t>
            </a:r>
            <a:endParaRPr kumimoji="0" lang="en-US" sz="44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580112" y="3284984"/>
          <a:ext cx="3383516" cy="161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PHOTO-PAINT" r:id="rId4" imgW="7200000" imgH="3441270" progId="CorelPhotoPaint.Image.12">
                  <p:embed/>
                </p:oleObj>
              </mc:Choice>
              <mc:Fallback>
                <p:oleObj name="PHOTO-PAINT" r:id="rId4" imgW="7200000" imgH="3441270" progId="CorelPhotoPaint.Imag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3284984"/>
                        <a:ext cx="3383516" cy="161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Not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: „The last </a:t>
            </a:r>
            <a:r>
              <a:rPr lang="de-DE" dirty="0" err="1" smtClean="0"/>
              <a:t>group</a:t>
            </a:r>
            <a:r>
              <a:rPr lang="de-DE" dirty="0" smtClean="0"/>
              <a:t>“</a:t>
            </a:r>
            <a:endParaRPr lang="de-DE" dirty="0"/>
          </a:p>
        </p:txBody>
      </p:sp>
      <p:pic>
        <p:nvPicPr>
          <p:cNvPr id="9218" name="Picture 2" descr="http://www.ai-media.tv/images/news/5%20Facts%20WCAG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409" y="2996952"/>
            <a:ext cx="3365767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„What goes wrong“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“Talking about” but not with and by them</a:t>
            </a:r>
          </a:p>
          <a:p>
            <a:pPr>
              <a:buNone/>
            </a:pPr>
            <a:r>
              <a:rPr lang="en-US" dirty="0" smtClean="0"/>
              <a:t>Lacking involvement</a:t>
            </a:r>
          </a:p>
          <a:p>
            <a:pPr lvl="1"/>
            <a:r>
              <a:rPr lang="en-GB" dirty="0" smtClean="0"/>
              <a:t>not generally consulted</a:t>
            </a:r>
          </a:p>
          <a:p>
            <a:pPr lvl="1"/>
            <a:r>
              <a:rPr lang="en-GB" dirty="0" smtClean="0"/>
              <a:t>no self-advocacy</a:t>
            </a:r>
          </a:p>
          <a:p>
            <a:pPr lvl="1"/>
            <a:r>
              <a:rPr lang="en-GB" dirty="0" smtClean="0"/>
              <a:t>under-represented</a:t>
            </a:r>
          </a:p>
          <a:p>
            <a:pPr lvl="1"/>
            <a:r>
              <a:rPr lang="en-GB" dirty="0" smtClean="0"/>
              <a:t>limited research </a:t>
            </a:r>
          </a:p>
          <a:p>
            <a:pPr lvl="1"/>
            <a:r>
              <a:rPr lang="en-GB" dirty="0" smtClean="0"/>
              <a:t>limited legislation / regulation on accessibility</a:t>
            </a:r>
          </a:p>
          <a:p>
            <a:pPr lvl="1"/>
            <a:r>
              <a:rPr lang="en-GB" dirty="0" smtClean="0"/>
              <a:t>limited research on impact of technology for user‘s quality of life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challenge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Consistent user involvement </a:t>
            </a:r>
          </a:p>
          <a:p>
            <a:pPr lvl="1"/>
            <a:r>
              <a:rPr lang="en-GB" dirty="0" smtClean="0"/>
              <a:t>service planning</a:t>
            </a:r>
          </a:p>
          <a:p>
            <a:pPr lvl="1"/>
            <a:r>
              <a:rPr lang="en-GB" dirty="0" smtClean="0"/>
              <a:t>research process</a:t>
            </a:r>
          </a:p>
          <a:p>
            <a:pPr lvl="1"/>
            <a:r>
              <a:rPr lang="en-GB" dirty="0" smtClean="0"/>
              <a:t>teaching content and style</a:t>
            </a:r>
          </a:p>
          <a:p>
            <a:r>
              <a:rPr lang="en-GB" dirty="0" smtClean="0"/>
              <a:t>Increase knowledge </a:t>
            </a:r>
          </a:p>
          <a:p>
            <a:pPr lvl="1"/>
            <a:r>
              <a:rPr lang="en-GB" dirty="0" smtClean="0"/>
              <a:t>users</a:t>
            </a:r>
          </a:p>
          <a:p>
            <a:pPr lvl="1"/>
            <a:r>
              <a:rPr lang="en-GB" dirty="0" smtClean="0"/>
              <a:t>accessibility </a:t>
            </a:r>
          </a:p>
          <a:p>
            <a:pPr lvl="1"/>
            <a:r>
              <a:rPr lang="en-GB" dirty="0" smtClean="0"/>
              <a:t>Technology</a:t>
            </a:r>
          </a:p>
          <a:p>
            <a:r>
              <a:rPr lang="en-GB" dirty="0" smtClean="0"/>
              <a:t>Evidence: Quality of Life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 rot="21010368">
            <a:off x="857364" y="5397529"/>
            <a:ext cx="815819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en-US" sz="2800" b="1" dirty="0" smtClean="0"/>
              <a:t>“</a:t>
            </a:r>
            <a:r>
              <a:rPr lang="en-US" sz="2800" b="1" dirty="0" smtClean="0">
                <a:solidFill>
                  <a:srgbClr val="FF0000"/>
                </a:solidFill>
              </a:rPr>
              <a:t>Ownership</a:t>
            </a:r>
            <a:r>
              <a:rPr lang="en-US" sz="2800" b="1" dirty="0" smtClean="0"/>
              <a:t>” of ideas, projects, plans, goals, results …</a:t>
            </a:r>
          </a:p>
        </p:txBody>
      </p:sp>
      <p:sp>
        <p:nvSpPr>
          <p:cNvPr id="6" name="Rechteck 5"/>
          <p:cNvSpPr/>
          <p:nvPr/>
        </p:nvSpPr>
        <p:spPr>
          <a:xfrm rot="1676415">
            <a:off x="4665478" y="3159691"/>
            <a:ext cx="420583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en-US" sz="2800" b="1" dirty="0" smtClean="0"/>
              <a:t>Human right, self advocacy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challenge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405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Quality of Life </a:t>
            </a:r>
          </a:p>
          <a:p>
            <a:pPr lvl="1"/>
            <a:r>
              <a:rPr lang="en-US" dirty="0" smtClean="0"/>
              <a:t>Fun</a:t>
            </a:r>
          </a:p>
          <a:p>
            <a:pPr lvl="1"/>
            <a:r>
              <a:rPr lang="en-US" dirty="0" smtClean="0"/>
              <a:t>Fashion</a:t>
            </a:r>
          </a:p>
          <a:p>
            <a:pPr lvl="1"/>
            <a:r>
              <a:rPr lang="en-US" dirty="0" smtClean="0"/>
              <a:t>coolness factor</a:t>
            </a:r>
          </a:p>
          <a:p>
            <a:pPr lvl="1"/>
            <a:r>
              <a:rPr lang="en-US" dirty="0" smtClean="0"/>
              <a:t>Aesthetics</a:t>
            </a:r>
          </a:p>
          <a:p>
            <a:pPr lvl="1"/>
            <a:r>
              <a:rPr lang="en-US" dirty="0" smtClean="0"/>
              <a:t>COSTS</a:t>
            </a:r>
          </a:p>
          <a:p>
            <a:r>
              <a:rPr lang="en-US" dirty="0" smtClean="0"/>
              <a:t>Mainstreaming Accessibility</a:t>
            </a:r>
          </a:p>
          <a:p>
            <a:pPr lvl="1"/>
            <a:r>
              <a:rPr lang="en-US" dirty="0" smtClean="0"/>
              <a:t>Universal Design “but”</a:t>
            </a:r>
          </a:p>
          <a:p>
            <a:pPr lvl="1"/>
            <a:r>
              <a:rPr lang="en-US" dirty="0" smtClean="0"/>
              <a:t>Accessibility “but”</a:t>
            </a:r>
          </a:p>
          <a:p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assessment/selection</a:t>
            </a:r>
          </a:p>
          <a:p>
            <a:pPr lvl="1"/>
            <a:r>
              <a:rPr lang="en-US" dirty="0" smtClean="0"/>
              <a:t>instruction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ignorant environment</a:t>
            </a:r>
          </a:p>
          <a:p>
            <a:pPr lvl="1"/>
            <a:r>
              <a:rPr lang="en-US" dirty="0" smtClean="0"/>
              <a:t>negative attitudes (parents, service providers, teacher, employer)</a:t>
            </a:r>
          </a:p>
        </p:txBody>
      </p:sp>
      <p:sp>
        <p:nvSpPr>
          <p:cNvPr id="7" name="Rechteck 6"/>
          <p:cNvSpPr/>
          <p:nvPr/>
        </p:nvSpPr>
        <p:spPr>
          <a:xfrm rot="1676415">
            <a:off x="5303219" y="2017608"/>
            <a:ext cx="276114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/>
              <a:t>avoid stigmatization</a:t>
            </a:r>
          </a:p>
        </p:txBody>
      </p:sp>
      <p:sp>
        <p:nvSpPr>
          <p:cNvPr id="8" name="Rechteck 7"/>
          <p:cNvSpPr/>
          <p:nvPr/>
        </p:nvSpPr>
        <p:spPr>
          <a:xfrm rot="20565948">
            <a:off x="4925235" y="3557411"/>
            <a:ext cx="3871637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/>
              <a:t>frustration, abandonment, …</a:t>
            </a:r>
          </a:p>
          <a:p>
            <a:pPr algn="ctr">
              <a:buNone/>
            </a:pPr>
            <a:r>
              <a:rPr lang="en-US" sz="2400" b="1" dirty="0" smtClean="0"/>
              <a:t>exclusion</a:t>
            </a:r>
          </a:p>
        </p:txBody>
      </p:sp>
      <p:sp>
        <p:nvSpPr>
          <p:cNvPr id="9" name="Rechteck 8"/>
          <p:cNvSpPr/>
          <p:nvPr/>
        </p:nvSpPr>
        <p:spPr>
          <a:xfrm rot="249974">
            <a:off x="327317" y="6167667"/>
            <a:ext cx="8132179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en-US" sz="2000" b="1" dirty="0" smtClean="0"/>
              <a:t>“prescription</a:t>
            </a:r>
            <a:r>
              <a:rPr lang="en-US" sz="2000" b="1" dirty="0" smtClean="0"/>
              <a:t>”, </a:t>
            </a:r>
            <a:r>
              <a:rPr lang="en-US" sz="2000" b="1" dirty="0" smtClean="0"/>
              <a:t>not selection by user: AT to become part of service </a:t>
            </a:r>
            <a:r>
              <a:rPr lang="en-US" sz="2000" b="1" dirty="0" smtClean="0"/>
              <a:t>planning</a:t>
            </a:r>
            <a:endParaRPr lang="en-US" sz="2000" b="1" dirty="0" smtClean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Microsoft Macintosh PowerPoint</Application>
  <PresentationFormat>Bildschirmpräsentation (4:3)</PresentationFormat>
  <Paragraphs>286</Paragraphs>
  <Slides>27</Slides>
  <Notes>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Larissa-Design</vt:lpstr>
      <vt:lpstr>PHOTO-PAINT</vt:lpstr>
      <vt:lpstr>When Technology and Systems Adapt to the Individual End User (people with cognitive disabilities) </vt:lpstr>
      <vt:lpstr>What we do</vt:lpstr>
      <vt:lpstr>I‘m a scientist</vt:lpstr>
      <vt:lpstr>What we NOT (YET) do</vt:lpstr>
      <vt:lpstr>PowerPoint-Präsentation</vt:lpstr>
      <vt:lpstr>Not only here: „The last group“</vt:lpstr>
      <vt:lpstr>„What goes wrong“</vt:lpstr>
      <vt:lpstr>Our challenge</vt:lpstr>
      <vt:lpstr>Our challenge</vt:lpstr>
      <vt:lpstr>Our resource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Linz</dc:title>
  <dc:creator>Klaus Miesenberger</dc:creator>
  <cp:lastModifiedBy>Klaus Miesenberger</cp:lastModifiedBy>
  <cp:revision>25</cp:revision>
  <dcterms:created xsi:type="dcterms:W3CDTF">2014-03-26T09:56:10Z</dcterms:created>
  <dcterms:modified xsi:type="dcterms:W3CDTF">2014-03-28T08:15:47Z</dcterms:modified>
</cp:coreProperties>
</file>