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414" r:id="rId2"/>
    <p:sldId id="416" r:id="rId3"/>
    <p:sldId id="415" r:id="rId4"/>
    <p:sldId id="421" r:id="rId5"/>
    <p:sldId id="277" r:id="rId6"/>
    <p:sldId id="359" r:id="rId7"/>
    <p:sldId id="279" r:id="rId8"/>
    <p:sldId id="285" r:id="rId9"/>
    <p:sldId id="348" r:id="rId10"/>
    <p:sldId id="349" r:id="rId11"/>
    <p:sldId id="361" r:id="rId12"/>
    <p:sldId id="422" r:id="rId13"/>
    <p:sldId id="383" r:id="rId14"/>
    <p:sldId id="419" r:id="rId15"/>
    <p:sldId id="386" r:id="rId16"/>
    <p:sldId id="387" r:id="rId17"/>
    <p:sldId id="388" r:id="rId18"/>
    <p:sldId id="391" r:id="rId19"/>
    <p:sldId id="390" r:id="rId20"/>
    <p:sldId id="392" r:id="rId21"/>
    <p:sldId id="393" r:id="rId22"/>
    <p:sldId id="394" r:id="rId23"/>
    <p:sldId id="395" r:id="rId24"/>
    <p:sldId id="396" r:id="rId25"/>
    <p:sldId id="423" r:id="rId26"/>
    <p:sldId id="398" r:id="rId27"/>
    <p:sldId id="399" r:id="rId28"/>
    <p:sldId id="400" r:id="rId29"/>
    <p:sldId id="402" r:id="rId30"/>
    <p:sldId id="425" r:id="rId31"/>
    <p:sldId id="412" r:id="rId32"/>
    <p:sldId id="420" r:id="rId33"/>
    <p:sldId id="408" r:id="rId34"/>
    <p:sldId id="424" r:id="rId35"/>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4861D828-83BD-4B46-9B93-7C21F73A1F64}">
          <p14:sldIdLst/>
        </p14:section>
        <p14:section name="Namnlöst avsnitt" id="{11F60FF8-15FC-D145-AA32-9E679C9EC297}">
          <p14:sldIdLst>
            <p14:sldId id="414"/>
            <p14:sldId id="416"/>
            <p14:sldId id="415"/>
            <p14:sldId id="421"/>
            <p14:sldId id="277"/>
            <p14:sldId id="359"/>
            <p14:sldId id="279"/>
            <p14:sldId id="285"/>
            <p14:sldId id="348"/>
            <p14:sldId id="349"/>
            <p14:sldId id="361"/>
            <p14:sldId id="422"/>
            <p14:sldId id="383"/>
            <p14:sldId id="419"/>
            <p14:sldId id="386"/>
            <p14:sldId id="387"/>
            <p14:sldId id="388"/>
            <p14:sldId id="391"/>
            <p14:sldId id="390"/>
            <p14:sldId id="392"/>
            <p14:sldId id="393"/>
            <p14:sldId id="394"/>
            <p14:sldId id="395"/>
            <p14:sldId id="396"/>
            <p14:sldId id="423"/>
            <p14:sldId id="398"/>
            <p14:sldId id="399"/>
            <p14:sldId id="400"/>
            <p14:sldId id="402"/>
            <p14:sldId id="425"/>
            <p14:sldId id="412"/>
            <p14:sldId id="420"/>
            <p14:sldId id="408"/>
            <p14:sldId id="42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91C7"/>
    <a:srgbClr val="FFFFFF"/>
    <a:srgbClr val="F131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69" autoAdjust="0"/>
    <p:restoredTop sz="70408" autoAdjust="0"/>
  </p:normalViewPr>
  <p:slideViewPr>
    <p:cSldViewPr snapToGrid="0" snapToObjects="1">
      <p:cViewPr>
        <p:scale>
          <a:sx n="99" d="100"/>
          <a:sy n="99" d="100"/>
        </p:scale>
        <p:origin x="-2562" y="-138"/>
      </p:cViewPr>
      <p:guideLst>
        <p:guide orient="horz" pos="1320"/>
        <p:guide pos="120"/>
      </p:guideLst>
    </p:cSldViewPr>
  </p:slideViewPr>
  <p:notesTextViewPr>
    <p:cViewPr>
      <p:scale>
        <a:sx n="100" d="100"/>
        <a:sy n="100" d="100"/>
      </p:scale>
      <p:origin x="0" y="0"/>
    </p:cViewPr>
  </p:notesTextViewPr>
  <p:sorterViewPr>
    <p:cViewPr>
      <p:scale>
        <a:sx n="100" d="100"/>
        <a:sy n="100" d="100"/>
      </p:scale>
      <p:origin x="0" y="2604"/>
    </p:cViewPr>
  </p:sorterViewPr>
  <p:notesViewPr>
    <p:cSldViewPr snapToGrid="0" snapToObjects="1">
      <p:cViewPr varScale="1">
        <p:scale>
          <a:sx n="104" d="100"/>
          <a:sy n="104" d="100"/>
        </p:scale>
        <p:origin x="-4136"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12CDE6-8E7A-8B4F-A97F-589B08CE3AEC}" type="datetimeFigureOut">
              <a:rPr lang="sv-SE" smtClean="0"/>
              <a:t>2014-03-14</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4EEC0C-D85C-7E4B-BB37-AA9C52971DB1}" type="slidenum">
              <a:rPr lang="sv-SE" smtClean="0"/>
              <a:t>‹#›</a:t>
            </a:fld>
            <a:endParaRPr lang="sv-SE"/>
          </a:p>
        </p:txBody>
      </p:sp>
    </p:spTree>
    <p:extLst>
      <p:ext uri="{BB962C8B-B14F-4D97-AF65-F5344CB8AC3E}">
        <p14:creationId xmlns:p14="http://schemas.microsoft.com/office/powerpoint/2010/main" val="1532866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89361C-FF47-A14B-B3A7-1AA156F108F4}" type="datetimeFigureOut">
              <a:rPr lang="sv-SE" smtClean="0"/>
              <a:t>2014-03-14</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AAEDBD-E032-5E44-85BD-D5EA9E75EE50}" type="slidenum">
              <a:rPr lang="sv-SE" smtClean="0"/>
              <a:t>‹#›</a:t>
            </a:fld>
            <a:endParaRPr lang="sv-SE"/>
          </a:p>
        </p:txBody>
      </p:sp>
    </p:spTree>
    <p:extLst>
      <p:ext uri="{BB962C8B-B14F-4D97-AF65-F5344CB8AC3E}">
        <p14:creationId xmlns:p14="http://schemas.microsoft.com/office/powerpoint/2010/main" val="30705325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sv-SE" sz="1200" kern="1200" dirty="0" smtClean="0">
                <a:solidFill>
                  <a:schemeClr val="tx1"/>
                </a:solidFill>
                <a:effectLst/>
                <a:latin typeface="+mn-lt"/>
                <a:ea typeface="+mn-ea"/>
                <a:cs typeface="+mn-cs"/>
              </a:rPr>
              <a:t>Fråga</a:t>
            </a:r>
            <a:r>
              <a:rPr lang="sv-SE" sz="1200" kern="1200" baseline="0" dirty="0" smtClean="0">
                <a:solidFill>
                  <a:schemeClr val="tx1"/>
                </a:solidFill>
                <a:effectLst/>
                <a:latin typeface="+mn-lt"/>
                <a:ea typeface="+mn-ea"/>
                <a:cs typeface="+mn-cs"/>
              </a:rPr>
              <a:t> gärna när som helst under presentationen. Jag kommer även avsluta med en kort frågestund och om ni har några frågor ni vill ta efter presentationen så går det såklart också bra.</a:t>
            </a: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endParaRPr lang="sv-SE" sz="1200" kern="1200" baseline="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sv-SE" sz="1200" kern="1200" baseline="0" dirty="0" smtClean="0">
                <a:solidFill>
                  <a:schemeClr val="tx1"/>
                </a:solidFill>
                <a:effectLst/>
                <a:latin typeface="+mn-lt"/>
                <a:ea typeface="+mn-ea"/>
                <a:cs typeface="+mn-cs"/>
              </a:rPr>
              <a:t>Hur många här erfarenhet av att jobba med sökmotoroptimering?</a:t>
            </a:r>
            <a:endParaRPr lang="sv-SE" sz="1200"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endParaRPr lang="sv-SE" sz="1200" kern="1200" baseline="0" dirty="0" smtClean="0">
              <a:solidFill>
                <a:schemeClr val="tx1"/>
              </a:solidFill>
              <a:effectLst/>
              <a:latin typeface="+mn-lt"/>
              <a:ea typeface="+mn-ea"/>
              <a:cs typeface="+mn-cs"/>
            </a:endParaRPr>
          </a:p>
          <a:p>
            <a:pPr marL="171450" lvl="0" indent="-171450">
              <a:buFont typeface="Arial" pitchFamily="34" charset="0"/>
              <a:buChar char="•"/>
            </a:pPr>
            <a:r>
              <a:rPr lang="sv-SE" sz="1200" kern="1200" dirty="0" smtClean="0">
                <a:solidFill>
                  <a:schemeClr val="tx1"/>
                </a:solidFill>
                <a:effectLst/>
                <a:latin typeface="+mn-lt"/>
                <a:ea typeface="+mn-ea"/>
                <a:cs typeface="+mn-cs"/>
              </a:rPr>
              <a:t>Dagens ämne </a:t>
            </a:r>
            <a:r>
              <a:rPr lang="sv-SE" sz="1200" b="1" kern="1200" dirty="0" smtClean="0">
                <a:solidFill>
                  <a:schemeClr val="tx1"/>
                </a:solidFill>
                <a:effectLst/>
                <a:latin typeface="+mn-lt"/>
                <a:ea typeface="+mn-ea"/>
                <a:cs typeface="+mn-cs"/>
              </a:rPr>
              <a:t>– Gör din sajt tillgänglig på Google</a:t>
            </a:r>
            <a:r>
              <a:rPr lang="sv-SE" sz="1200" b="1" kern="1200" baseline="0" dirty="0" smtClean="0">
                <a:solidFill>
                  <a:schemeClr val="tx1"/>
                </a:solidFill>
                <a:effectLst/>
                <a:latin typeface="+mn-lt"/>
                <a:ea typeface="+mn-ea"/>
                <a:cs typeface="+mn-cs"/>
              </a:rPr>
              <a:t>?</a:t>
            </a:r>
          </a:p>
          <a:p>
            <a:pPr marL="171450" lvl="0" indent="-171450">
              <a:buFont typeface="Arial" pitchFamily="34" charset="0"/>
              <a:buChar char="•"/>
            </a:pPr>
            <a:endParaRPr lang="sv-SE" sz="1200" kern="1200" baseline="0" dirty="0" smtClean="0">
              <a:solidFill>
                <a:schemeClr val="tx1"/>
              </a:solidFill>
              <a:effectLst/>
              <a:latin typeface="+mn-lt"/>
              <a:ea typeface="+mn-ea"/>
              <a:cs typeface="+mn-cs"/>
            </a:endParaRPr>
          </a:p>
          <a:p>
            <a:pPr marL="171450" lvl="0" indent="-171450">
              <a:buFont typeface="Arial" pitchFamily="34" charset="0"/>
              <a:buChar char="•"/>
            </a:pPr>
            <a:r>
              <a:rPr lang="sv-SE" sz="1200" kern="1200" baseline="0" dirty="0" smtClean="0">
                <a:solidFill>
                  <a:schemeClr val="tx1"/>
                </a:solidFill>
                <a:effectLst/>
                <a:latin typeface="+mn-lt"/>
                <a:ea typeface="+mn-ea"/>
                <a:cs typeface="+mn-cs"/>
              </a:rPr>
              <a:t>Vi kommer att prata om vad som krävs för att synas på Google och hur detta samspelar med teknisk tillgänglighet</a:t>
            </a:r>
          </a:p>
          <a:p>
            <a:pPr marL="0" lvl="0" indent="0">
              <a:buFont typeface="Arial" pitchFamily="34" charset="0"/>
              <a:buNone/>
            </a:pPr>
            <a:endParaRPr lang="sv-SE" sz="1200" kern="1200" baseline="0" dirty="0" smtClean="0">
              <a:solidFill>
                <a:schemeClr val="tx1"/>
              </a:solidFill>
              <a:effectLst/>
              <a:latin typeface="+mn-lt"/>
              <a:ea typeface="+mn-ea"/>
              <a:cs typeface="+mn-cs"/>
            </a:endParaRPr>
          </a:p>
          <a:p>
            <a:pPr marL="171450" lvl="0" indent="-171450">
              <a:buFont typeface="Arial" pitchFamily="34" charset="0"/>
              <a:buChar char="•"/>
            </a:pPr>
            <a:endParaRPr lang="sv-SE" sz="1200" kern="1200" dirty="0" smtClean="0">
              <a:solidFill>
                <a:schemeClr val="tx1"/>
              </a:solidFill>
              <a:effectLst/>
              <a:latin typeface="+mn-lt"/>
              <a:ea typeface="+mn-ea"/>
              <a:cs typeface="+mn-cs"/>
            </a:endParaRPr>
          </a:p>
          <a:p>
            <a:pPr marL="171450" lvl="0" indent="-171450">
              <a:buFont typeface="Arial" pitchFamily="34" charset="0"/>
              <a:buChar char="•"/>
            </a:pPr>
            <a:endParaRPr lang="sv-SE" sz="1200" kern="1200" dirty="0" smtClean="0">
              <a:solidFill>
                <a:schemeClr val="tx1"/>
              </a:solidFill>
              <a:effectLst/>
              <a:latin typeface="+mn-lt"/>
              <a:ea typeface="+mn-ea"/>
              <a:cs typeface="+mn-cs"/>
            </a:endParaRPr>
          </a:p>
          <a:p>
            <a:pPr marL="171450" lvl="0" indent="-171450">
              <a:buFont typeface="Arial" pitchFamily="34" charset="0"/>
              <a:buChar char="•"/>
            </a:pP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A7AAEDBD-E032-5E44-85BD-D5EA9E75EE50}" type="slidenum">
              <a:rPr lang="sv-SE" smtClean="0"/>
              <a:t>1</a:t>
            </a:fld>
            <a:endParaRPr lang="sv-SE"/>
          </a:p>
        </p:txBody>
      </p:sp>
    </p:spTree>
    <p:extLst>
      <p:ext uri="{BB962C8B-B14F-4D97-AF65-F5344CB8AC3E}">
        <p14:creationId xmlns:p14="http://schemas.microsoft.com/office/powerpoint/2010/main" val="3024551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lvl="0" indent="-171450">
              <a:buFont typeface="Arial" pitchFamily="34" charset="0"/>
              <a:buChar char="•"/>
            </a:pPr>
            <a:r>
              <a:rPr lang="sv-SE" sz="1200" kern="1200" dirty="0" err="1" smtClean="0">
                <a:solidFill>
                  <a:schemeClr val="tx1"/>
                </a:solidFill>
                <a:effectLst/>
                <a:latin typeface="+mn-lt"/>
                <a:ea typeface="+mn-ea"/>
                <a:cs typeface="+mn-cs"/>
              </a:rPr>
              <a:t>eHow</a:t>
            </a:r>
            <a:r>
              <a:rPr lang="sv-SE" sz="1200" kern="120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 artikelsajt som fick en </a:t>
            </a:r>
            <a:r>
              <a:rPr lang="sv-SE" sz="1200" kern="1200" dirty="0" smtClean="0">
                <a:solidFill>
                  <a:schemeClr val="tx1"/>
                </a:solidFill>
                <a:effectLst/>
                <a:latin typeface="+mn-lt"/>
                <a:ea typeface="+mn-ea"/>
                <a:cs typeface="+mn-cs"/>
              </a:rPr>
              <a:t>stor</a:t>
            </a:r>
            <a:r>
              <a:rPr lang="sv-SE" sz="1200" kern="1200" baseline="0" dirty="0" smtClean="0">
                <a:solidFill>
                  <a:schemeClr val="tx1"/>
                </a:solidFill>
                <a:effectLst/>
                <a:latin typeface="+mn-lt"/>
                <a:ea typeface="+mn-ea"/>
                <a:cs typeface="+mn-cs"/>
              </a:rPr>
              <a:t> minskning i synlighet efter Pandan</a:t>
            </a:r>
            <a:endParaRPr lang="sv-SE" sz="1200" kern="1200" dirty="0" smtClean="0">
              <a:solidFill>
                <a:schemeClr val="tx1"/>
              </a:solidFill>
              <a:effectLst/>
              <a:latin typeface="+mn-lt"/>
              <a:ea typeface="+mn-ea"/>
              <a:cs typeface="+mn-cs"/>
            </a:endParaRPr>
          </a:p>
          <a:p>
            <a:pPr marL="171450" lvl="0" indent="-171450">
              <a:buFont typeface="Arial" pitchFamily="34" charset="0"/>
              <a:buChar char="•"/>
            </a:pPr>
            <a:r>
              <a:rPr lang="sv-SE" sz="1200" kern="1200" dirty="0" smtClean="0">
                <a:solidFill>
                  <a:schemeClr val="tx1"/>
                </a:solidFill>
                <a:effectLst/>
                <a:latin typeface="+mn-lt"/>
                <a:ea typeface="+mn-ea"/>
                <a:cs typeface="+mn-cs"/>
              </a:rPr>
              <a:t>Förklara </a:t>
            </a:r>
            <a:r>
              <a:rPr lang="sv-SE" sz="1200" kern="1200" dirty="0" smtClean="0">
                <a:solidFill>
                  <a:schemeClr val="tx1"/>
                </a:solidFill>
                <a:effectLst/>
                <a:latin typeface="+mn-lt"/>
                <a:ea typeface="+mn-ea"/>
                <a:cs typeface="+mn-cs"/>
              </a:rPr>
              <a:t>varför Google vill ”komma åt” sajter som </a:t>
            </a:r>
            <a:r>
              <a:rPr lang="sv-SE" sz="1200" kern="1200" dirty="0" err="1" smtClean="0">
                <a:solidFill>
                  <a:schemeClr val="tx1"/>
                </a:solidFill>
                <a:effectLst/>
                <a:latin typeface="+mn-lt"/>
                <a:ea typeface="+mn-ea"/>
                <a:cs typeface="+mn-cs"/>
              </a:rPr>
              <a:t>eHow</a:t>
            </a:r>
            <a:r>
              <a:rPr lang="sv-SE" sz="1200" kern="1200" dirty="0" smtClean="0">
                <a:solidFill>
                  <a:schemeClr val="tx1"/>
                </a:solidFill>
                <a:effectLst/>
                <a:latin typeface="+mn-lt"/>
                <a:ea typeface="+mn-ea"/>
                <a:cs typeface="+mn-cs"/>
              </a:rPr>
              <a:t>:</a:t>
            </a:r>
          </a:p>
          <a:p>
            <a:pPr lvl="1"/>
            <a:r>
              <a:rPr lang="sv-SE" sz="1200" kern="1200" dirty="0" smtClean="0">
                <a:solidFill>
                  <a:schemeClr val="tx1"/>
                </a:solidFill>
                <a:effectLst/>
                <a:latin typeface="+mn-lt"/>
                <a:ea typeface="+mn-ea"/>
                <a:cs typeface="+mn-cs"/>
              </a:rPr>
              <a:t>delvis för att förbättra sökresultatet</a:t>
            </a:r>
          </a:p>
          <a:p>
            <a:pPr lvl="1"/>
            <a:r>
              <a:rPr lang="sv-SE" sz="1200" kern="1200" dirty="0" smtClean="0">
                <a:solidFill>
                  <a:schemeClr val="tx1"/>
                </a:solidFill>
                <a:effectLst/>
                <a:latin typeface="+mn-lt"/>
                <a:ea typeface="+mn-ea"/>
                <a:cs typeface="+mn-cs"/>
              </a:rPr>
              <a:t>men även för att tjäna pengar, Google gillar inte sajter vars direkta syfte är att tjäna pengar på Google-trafik</a:t>
            </a:r>
          </a:p>
        </p:txBody>
      </p:sp>
      <p:sp>
        <p:nvSpPr>
          <p:cNvPr id="4" name="Platshållare för bildnummer 3"/>
          <p:cNvSpPr>
            <a:spLocks noGrp="1"/>
          </p:cNvSpPr>
          <p:nvPr>
            <p:ph type="sldNum" sz="quarter" idx="10"/>
          </p:nvPr>
        </p:nvSpPr>
        <p:spPr/>
        <p:txBody>
          <a:bodyPr/>
          <a:lstStyle/>
          <a:p>
            <a:fld id="{A7AAEDBD-E032-5E44-85BD-D5EA9E75EE50}" type="slidenum">
              <a:rPr lang="sv-SE" smtClean="0"/>
              <a:t>10</a:t>
            </a:fld>
            <a:endParaRPr lang="sv-SE"/>
          </a:p>
        </p:txBody>
      </p:sp>
    </p:spTree>
    <p:extLst>
      <p:ext uri="{BB962C8B-B14F-4D97-AF65-F5344CB8AC3E}">
        <p14:creationId xmlns:p14="http://schemas.microsoft.com/office/powerpoint/2010/main" val="3024551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dirty="0" smtClean="0"/>
              <a:t>Viktigt</a:t>
            </a:r>
            <a:r>
              <a:rPr lang="sv-SE" baseline="0" dirty="0" smtClean="0"/>
              <a:t> att välja rätt sökord att synas på, annars blir det inte lönsamt</a:t>
            </a:r>
            <a:endParaRPr lang="sv-SE" dirty="0" smtClean="0"/>
          </a:p>
          <a:p>
            <a:pPr marL="0" indent="0">
              <a:buFont typeface="Arial"/>
              <a:buNone/>
            </a:pPr>
            <a:endParaRPr lang="sv-SE" dirty="0" smtClean="0"/>
          </a:p>
          <a:p>
            <a:pPr marL="171450" indent="-171450">
              <a:buFont typeface="Arial"/>
              <a:buChar char="•"/>
            </a:pPr>
            <a:r>
              <a:rPr lang="sv-SE" dirty="0" smtClean="0"/>
              <a:t>Exempel</a:t>
            </a:r>
            <a:r>
              <a:rPr lang="sv-SE" baseline="0" dirty="0" smtClean="0"/>
              <a:t>: </a:t>
            </a:r>
            <a:r>
              <a:rPr lang="sv-SE" dirty="0" smtClean="0"/>
              <a:t>Tandläkare</a:t>
            </a:r>
            <a:r>
              <a:rPr lang="sv-SE" baseline="0" dirty="0" smtClean="0"/>
              <a:t> </a:t>
            </a:r>
            <a:r>
              <a:rPr lang="sv-SE" baseline="0" dirty="0" smtClean="0"/>
              <a:t>vs Tandläkare Stockholm – Gummistövlar vs skor</a:t>
            </a:r>
            <a:endParaRPr lang="sv-SE" dirty="0" smtClean="0"/>
          </a:p>
          <a:p>
            <a:pPr marL="171450" indent="-171450">
              <a:buFont typeface="Arial"/>
              <a:buChar char="•"/>
            </a:pPr>
            <a:endParaRPr lang="sv-SE" dirty="0" smtClean="0"/>
          </a:p>
          <a:p>
            <a:pPr marL="171450" indent="-171450">
              <a:buFont typeface="Arial"/>
              <a:buChar char="•"/>
            </a:pPr>
            <a:r>
              <a:rPr lang="sv-SE" dirty="0" smtClean="0"/>
              <a:t>Om</a:t>
            </a:r>
            <a:r>
              <a:rPr lang="sv-SE" baseline="0" dirty="0" smtClean="0"/>
              <a:t> du inte vet sökord alls är ett bra tips att testa med </a:t>
            </a:r>
            <a:r>
              <a:rPr lang="sv-SE" dirty="0" smtClean="0"/>
              <a:t>Testa </a:t>
            </a:r>
            <a:r>
              <a:rPr lang="sv-SE" dirty="0" smtClean="0"/>
              <a:t>med sökordsannonsering </a:t>
            </a:r>
            <a:r>
              <a:rPr lang="sv-SE" dirty="0" smtClean="0"/>
              <a:t>(Google </a:t>
            </a:r>
            <a:r>
              <a:rPr lang="sv-SE" dirty="0" err="1" smtClean="0"/>
              <a:t>AdWords</a:t>
            </a:r>
            <a:r>
              <a:rPr lang="sv-SE" dirty="0" smtClean="0"/>
              <a:t>)</a:t>
            </a:r>
          </a:p>
          <a:p>
            <a:endParaRPr lang="sv-SE" baseline="0" dirty="0" smtClean="0"/>
          </a:p>
          <a:p>
            <a:endParaRPr lang="sv-SE" baseline="0" dirty="0" smtClean="0"/>
          </a:p>
          <a:p>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A7AAEDBD-E032-5E44-85BD-D5EA9E75EE50}" type="slidenum">
              <a:rPr lang="sv-SE" smtClean="0"/>
              <a:t>11</a:t>
            </a:fld>
            <a:endParaRPr lang="sv-SE"/>
          </a:p>
        </p:txBody>
      </p:sp>
    </p:spTree>
    <p:extLst>
      <p:ext uri="{BB962C8B-B14F-4D97-AF65-F5344CB8AC3E}">
        <p14:creationId xmlns:p14="http://schemas.microsoft.com/office/powerpoint/2010/main" val="129443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sv-SE" sz="1200" kern="1200" dirty="0" smtClean="0">
                <a:solidFill>
                  <a:schemeClr val="tx1"/>
                </a:solidFill>
                <a:effectLst/>
                <a:latin typeface="+mn-lt"/>
                <a:ea typeface="+mn-ea"/>
                <a:cs typeface="+mn-cs"/>
              </a:rPr>
              <a:t>Nu ska</a:t>
            </a:r>
            <a:r>
              <a:rPr lang="sv-SE" sz="1200" kern="1200" baseline="0" dirty="0" smtClean="0">
                <a:solidFill>
                  <a:schemeClr val="tx1"/>
                </a:solidFill>
                <a:effectLst/>
                <a:latin typeface="+mn-lt"/>
                <a:ea typeface="+mn-ea"/>
                <a:cs typeface="+mn-cs"/>
              </a:rPr>
              <a:t> vi prata om vad som krävs för att optimera en webbsajt för Google</a:t>
            </a:r>
            <a:endParaRPr lang="sv-SE" sz="1200" kern="1200" baseline="0" dirty="0" smtClean="0">
              <a:solidFill>
                <a:schemeClr val="tx1"/>
              </a:solidFill>
              <a:effectLst/>
              <a:latin typeface="+mn-lt"/>
              <a:ea typeface="+mn-ea"/>
              <a:cs typeface="+mn-cs"/>
            </a:endParaRPr>
          </a:p>
          <a:p>
            <a:pPr marL="171450" lvl="0" indent="-171450">
              <a:buFont typeface="Arial" pitchFamily="34" charset="0"/>
              <a:buChar char="•"/>
            </a:pPr>
            <a:endParaRPr lang="sv-SE" sz="1200" kern="1200" baseline="0" dirty="0" smtClean="0">
              <a:solidFill>
                <a:schemeClr val="tx1"/>
              </a:solidFill>
              <a:effectLst/>
              <a:latin typeface="+mn-lt"/>
              <a:ea typeface="+mn-ea"/>
              <a:cs typeface="+mn-cs"/>
            </a:endParaRPr>
          </a:p>
          <a:p>
            <a:pPr marL="171450" lvl="0" indent="-171450">
              <a:buFont typeface="Arial" pitchFamily="34" charset="0"/>
              <a:buChar char="•"/>
            </a:pPr>
            <a:endParaRPr lang="sv-SE" sz="1200" kern="1200" dirty="0" smtClean="0">
              <a:solidFill>
                <a:schemeClr val="tx1"/>
              </a:solidFill>
              <a:effectLst/>
              <a:latin typeface="+mn-lt"/>
              <a:ea typeface="+mn-ea"/>
              <a:cs typeface="+mn-cs"/>
            </a:endParaRPr>
          </a:p>
          <a:p>
            <a:pPr marL="171450" lvl="0" indent="-171450">
              <a:buFont typeface="Arial" pitchFamily="34" charset="0"/>
              <a:buChar char="•"/>
            </a:pPr>
            <a:endParaRPr lang="sv-SE" sz="1200" kern="1200" dirty="0" smtClean="0">
              <a:solidFill>
                <a:schemeClr val="tx1"/>
              </a:solidFill>
              <a:effectLst/>
              <a:latin typeface="+mn-lt"/>
              <a:ea typeface="+mn-ea"/>
              <a:cs typeface="+mn-cs"/>
            </a:endParaRPr>
          </a:p>
          <a:p>
            <a:pPr marL="171450" lvl="0" indent="-171450">
              <a:buFont typeface="Arial" pitchFamily="34" charset="0"/>
              <a:buChar char="•"/>
            </a:pP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A7AAEDBD-E032-5E44-85BD-D5EA9E75EE50}" type="slidenum">
              <a:rPr lang="sv-SE" smtClean="0"/>
              <a:t>12</a:t>
            </a:fld>
            <a:endParaRPr lang="sv-SE"/>
          </a:p>
        </p:txBody>
      </p:sp>
    </p:spTree>
    <p:extLst>
      <p:ext uri="{BB962C8B-B14F-4D97-AF65-F5344CB8AC3E}">
        <p14:creationId xmlns:p14="http://schemas.microsoft.com/office/powerpoint/2010/main" val="3024551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Arial" charset="0"/>
                <a:ea typeface="ＭＳ Ｐゴシック" charset="0"/>
                <a:cs typeface="ＭＳ Ｐゴシック"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Arial" charset="0"/>
                <a:ea typeface="ＭＳ Ｐゴシック"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Arial" charset="0"/>
                <a:ea typeface="ＭＳ Ｐゴシック"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Arial" charset="0"/>
                <a:ea typeface="ＭＳ Ｐゴシック"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Arial" charset="0"/>
                <a:ea typeface="ＭＳ Ｐゴシック"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Arial" charset="0"/>
                <a:ea typeface="ＭＳ Ｐゴシック"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Arial" charset="0"/>
                <a:ea typeface="ＭＳ Ｐゴシック"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Arial" charset="0"/>
                <a:ea typeface="ＭＳ Ｐゴシック"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sz="2100">
                <a:solidFill>
                  <a:schemeClr val="bg1"/>
                </a:solidFill>
                <a:latin typeface="Arial" charset="0"/>
                <a:ea typeface="ＭＳ Ｐゴシック" charset="0"/>
              </a:defRPr>
            </a:lvl9pPr>
          </a:lstStyle>
          <a:p>
            <a:pPr eaLnBrk="1"/>
            <a:fld id="{A548F183-50E9-E64A-90A2-9C27BD974EE6}" type="slidenum">
              <a:rPr lang="sv-SE" sz="1200">
                <a:solidFill>
                  <a:srgbClr val="000000"/>
                </a:solidFill>
                <a:latin typeface="Times New Roman" charset="0"/>
              </a:rPr>
              <a:pPr eaLnBrk="1"/>
              <a:t>13</a:t>
            </a:fld>
            <a:endParaRPr lang="sv-SE" sz="1200">
              <a:solidFill>
                <a:srgbClr val="000000"/>
              </a:solidFill>
              <a:latin typeface="Times New Roman" charset="0"/>
            </a:endParaRPr>
          </a:p>
        </p:txBody>
      </p:sp>
      <p:sp>
        <p:nvSpPr>
          <p:cNvPr id="39939" name="Text Box 1"/>
          <p:cNvSpPr txBox="1">
            <a:spLocks noChangeArrowheads="1"/>
          </p:cNvSpPr>
          <p:nvPr/>
        </p:nvSpPr>
        <p:spPr bwMode="auto">
          <a:xfrm>
            <a:off x="1003786" y="695134"/>
            <a:ext cx="4848989" cy="3428152"/>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sv-SE"/>
          </a:p>
        </p:txBody>
      </p:sp>
      <p:sp>
        <p:nvSpPr>
          <p:cNvPr id="8194" name="Text Box 2"/>
          <p:cNvSpPr>
            <a:spLocks noGrp="1" noChangeArrowheads="1"/>
          </p:cNvSpPr>
          <p:nvPr>
            <p:ph type="body"/>
          </p:nvPr>
        </p:nvSpPr>
        <p:spPr>
          <a:xfrm>
            <a:off x="685512" y="4343231"/>
            <a:ext cx="5482656" cy="4111066"/>
          </a:xfrm>
        </p:spPr>
        <p:txBody>
          <a:bodyPr wrap="none" anchor="ctr"/>
          <a:lstStyle/>
          <a:p>
            <a:pPr marL="171450" indent="-171450">
              <a:buFont typeface="Arial" panose="020B0604020202020204" pitchFamily="34" charset="0"/>
              <a:buChar char="•"/>
              <a:defRPr/>
            </a:pPr>
            <a:r>
              <a:rPr lang="sv-SE" dirty="0" smtClean="0">
                <a:ea typeface="ＭＳ Ｐゴシック" charset="0"/>
                <a:cs typeface="+mn-cs"/>
              </a:rPr>
              <a:t>Google bygger sitt sökresultat</a:t>
            </a:r>
            <a:r>
              <a:rPr lang="sv-SE" baseline="0" dirty="0" smtClean="0">
                <a:ea typeface="ＭＳ Ｐゴシック" charset="0"/>
                <a:cs typeface="+mn-cs"/>
              </a:rPr>
              <a:t> kring innehåll därför älskar de såklart innehåll. Innehåll är främst text, men såklart även bilder och video osv.</a:t>
            </a:r>
          </a:p>
          <a:p>
            <a:pPr marL="171450" indent="-171450">
              <a:buFont typeface="Arial" panose="020B0604020202020204" pitchFamily="34" charset="0"/>
              <a:buChar char="•"/>
              <a:defRPr/>
            </a:pPr>
            <a:r>
              <a:rPr lang="sv-SE" baseline="0" dirty="0" smtClean="0">
                <a:ea typeface="ＭＳ Ｐゴシック" charset="0"/>
                <a:cs typeface="+mn-cs"/>
              </a:rPr>
              <a:t>Bra innehåll i Googles ögon är innehåll som är relevant för sökningen, unikt (dvs inte en dubblett) och strukturerat på ett sådant sätt att Google enkelt förstår vad innehållet handlar om</a:t>
            </a:r>
            <a:endParaRPr lang="sv-SE" dirty="0" smtClean="0">
              <a:ea typeface="ＭＳ Ｐゴシック" charset="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lvl="0" indent="-171450">
              <a:buFont typeface="Arial" pitchFamily="34" charset="0"/>
              <a:buChar char="•"/>
            </a:pPr>
            <a:r>
              <a:rPr lang="sv-SE" sz="1200" kern="1200" baseline="0" dirty="0" smtClean="0">
                <a:solidFill>
                  <a:schemeClr val="tx1"/>
                </a:solidFill>
                <a:effectLst/>
                <a:latin typeface="+mn-lt"/>
                <a:ea typeface="+mn-ea"/>
                <a:cs typeface="+mn-cs"/>
              </a:rPr>
              <a:t>Viktig skillnad mellan Webbsajt och Webbsida när det gäller optimering. </a:t>
            </a:r>
          </a:p>
          <a:p>
            <a:pPr marL="171450" lvl="0" indent="-171450">
              <a:buFont typeface="Arial" pitchFamily="34" charset="0"/>
              <a:buChar char="•"/>
            </a:pPr>
            <a:r>
              <a:rPr lang="sv-SE" sz="1200" kern="1200" baseline="0" dirty="0" smtClean="0">
                <a:solidFill>
                  <a:schemeClr val="tx1"/>
                </a:solidFill>
                <a:effectLst/>
                <a:latin typeface="+mn-lt"/>
                <a:ea typeface="+mn-ea"/>
                <a:cs typeface="+mn-cs"/>
              </a:rPr>
              <a:t>I Googles värld kretstar allt kring URL:er. En URL är lika med en Webbsida. </a:t>
            </a:r>
          </a:p>
          <a:p>
            <a:pPr marL="171450" lvl="0" indent="-171450">
              <a:buFont typeface="Arial" pitchFamily="34" charset="0"/>
              <a:buChar char="•"/>
            </a:pPr>
            <a:r>
              <a:rPr lang="sv-SE" sz="1200" kern="1200" baseline="0" dirty="0" smtClean="0">
                <a:solidFill>
                  <a:schemeClr val="tx1"/>
                </a:solidFill>
                <a:effectLst/>
                <a:latin typeface="+mn-lt"/>
                <a:ea typeface="+mn-ea"/>
                <a:cs typeface="+mn-cs"/>
              </a:rPr>
              <a:t>En del av optimering rör specifika webbsidor (URL:er) andra delar mer generellt hur en webbsajt är strukturerad och </a:t>
            </a:r>
            <a:r>
              <a:rPr lang="sv-SE" sz="1200" kern="1200" baseline="0" dirty="0" err="1" smtClean="0">
                <a:solidFill>
                  <a:schemeClr val="tx1"/>
                </a:solidFill>
                <a:effectLst/>
                <a:latin typeface="+mn-lt"/>
                <a:ea typeface="+mn-ea"/>
                <a:cs typeface="+mn-cs"/>
              </a:rPr>
              <a:t>uppyggd</a:t>
            </a:r>
            <a:endParaRPr lang="sv-SE" sz="1200" kern="1200" baseline="0" dirty="0" smtClean="0">
              <a:solidFill>
                <a:schemeClr val="tx1"/>
              </a:solidFill>
              <a:effectLst/>
              <a:latin typeface="+mn-lt"/>
              <a:ea typeface="+mn-ea"/>
              <a:cs typeface="+mn-cs"/>
            </a:endParaRPr>
          </a:p>
          <a:p>
            <a:pPr marL="171450" lvl="0" indent="-171450">
              <a:buFont typeface="Arial" pitchFamily="34" charset="0"/>
              <a:buChar char="•"/>
            </a:pP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A7AAEDBD-E032-5E44-85BD-D5EA9E75EE50}" type="slidenum">
              <a:rPr lang="sv-SE" smtClean="0"/>
              <a:t>14</a:t>
            </a:fld>
            <a:endParaRPr lang="sv-SE"/>
          </a:p>
        </p:txBody>
      </p:sp>
    </p:spTree>
    <p:extLst>
      <p:ext uri="{BB962C8B-B14F-4D97-AF65-F5344CB8AC3E}">
        <p14:creationId xmlns:p14="http://schemas.microsoft.com/office/powerpoint/2010/main" val="3024551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lvl="0" indent="-171450">
              <a:buFont typeface="Arial" pitchFamily="34" charset="0"/>
              <a:buChar char="•"/>
            </a:pPr>
            <a:r>
              <a:rPr lang="sv-SE" sz="1200" kern="1200" baseline="0" dirty="0" smtClean="0">
                <a:solidFill>
                  <a:schemeClr val="tx1"/>
                </a:solidFill>
                <a:effectLst/>
                <a:latin typeface="+mn-lt"/>
                <a:ea typeface="+mn-ea"/>
                <a:cs typeface="+mn-cs"/>
              </a:rPr>
              <a:t>En titel är det som syns högst upp i webbläsaren och oftast i sökresultat</a:t>
            </a:r>
          </a:p>
          <a:p>
            <a:pPr marL="171450" lvl="0" indent="-171450">
              <a:buFont typeface="Arial" pitchFamily="34" charset="0"/>
              <a:buChar char="•"/>
            </a:pPr>
            <a:r>
              <a:rPr lang="sv-SE" sz="1200" kern="1200" baseline="0" dirty="0" smtClean="0">
                <a:solidFill>
                  <a:schemeClr val="tx1"/>
                </a:solidFill>
                <a:effectLst/>
                <a:latin typeface="+mn-lt"/>
                <a:ea typeface="+mn-ea"/>
                <a:cs typeface="+mn-cs"/>
              </a:rPr>
              <a:t>Absolut viktigaste elementet på en webbsida</a:t>
            </a:r>
          </a:p>
          <a:p>
            <a:pPr marL="171450" lvl="0" indent="-171450">
              <a:buFont typeface="Arial" pitchFamily="34" charset="0"/>
              <a:buChar char="•"/>
            </a:pPr>
            <a:r>
              <a:rPr lang="sv-SE" sz="1200" kern="1200" baseline="0" dirty="0" smtClean="0">
                <a:solidFill>
                  <a:schemeClr val="tx1"/>
                </a:solidFill>
                <a:effectLst/>
                <a:latin typeface="+mn-lt"/>
                <a:ea typeface="+mn-ea"/>
                <a:cs typeface="+mn-cs"/>
              </a:rPr>
              <a:t>Om du bara ska optimera en sak, optimera då dina titlar</a:t>
            </a:r>
          </a:p>
          <a:p>
            <a:pPr marL="171450" lvl="0" indent="-171450">
              <a:buFont typeface="Arial" pitchFamily="34" charset="0"/>
              <a:buChar char="•"/>
            </a:pPr>
            <a:r>
              <a:rPr lang="sv-SE" sz="1200" kern="1200" baseline="0" dirty="0" smtClean="0">
                <a:solidFill>
                  <a:schemeClr val="tx1"/>
                </a:solidFill>
                <a:effectLst/>
                <a:latin typeface="+mn-lt"/>
                <a:ea typeface="+mn-ea"/>
                <a:cs typeface="+mn-cs"/>
              </a:rPr>
              <a:t>Är ju även viktig för tekniskt tillgänglighet</a:t>
            </a:r>
            <a:endParaRPr lang="sv-SE" sz="1200" kern="1200" baseline="0" dirty="0" smtClean="0">
              <a:solidFill>
                <a:schemeClr val="tx1"/>
              </a:solidFill>
              <a:effectLst/>
              <a:latin typeface="+mn-lt"/>
              <a:ea typeface="+mn-ea"/>
              <a:cs typeface="+mn-cs"/>
            </a:endParaRPr>
          </a:p>
          <a:p>
            <a:pPr marL="171450" lvl="0" indent="-171450">
              <a:buFont typeface="Arial" pitchFamily="34" charset="0"/>
              <a:buChar char="•"/>
            </a:pP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A7AAEDBD-E032-5E44-85BD-D5EA9E75EE50}" type="slidenum">
              <a:rPr lang="sv-SE" smtClean="0"/>
              <a:t>15</a:t>
            </a:fld>
            <a:endParaRPr lang="sv-SE"/>
          </a:p>
        </p:txBody>
      </p:sp>
    </p:spTree>
    <p:extLst>
      <p:ext uri="{BB962C8B-B14F-4D97-AF65-F5344CB8AC3E}">
        <p14:creationId xmlns:p14="http://schemas.microsoft.com/office/powerpoint/2010/main" val="3024551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sv-SE" sz="1200" kern="1200" baseline="0" dirty="0" smtClean="0">
                <a:solidFill>
                  <a:schemeClr val="tx1"/>
                </a:solidFill>
                <a:effectLst/>
                <a:latin typeface="+mn-lt"/>
                <a:ea typeface="+mn-ea"/>
                <a:cs typeface="+mn-cs"/>
              </a:rPr>
              <a:t>H1 är en tekniskt markering i HTML som anger att det är huvudrubriken</a:t>
            </a: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sv-SE" sz="1200" kern="1200" baseline="0" dirty="0" smtClean="0">
                <a:solidFill>
                  <a:schemeClr val="tx1"/>
                </a:solidFill>
                <a:effectLst/>
                <a:latin typeface="+mn-lt"/>
                <a:ea typeface="+mn-ea"/>
                <a:cs typeface="+mn-cs"/>
              </a:rPr>
              <a:t>Även om HTML5 anger att man kan ha flera H1:or per sida är mitt SEO-råd att bara ha 1</a:t>
            </a: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sv-SE" sz="1200" kern="1200" baseline="0" dirty="0" smtClean="0">
                <a:solidFill>
                  <a:schemeClr val="tx1"/>
                </a:solidFill>
                <a:effectLst/>
                <a:latin typeface="+mn-lt"/>
                <a:ea typeface="+mn-ea"/>
                <a:cs typeface="+mn-cs"/>
              </a:rPr>
              <a:t>Numera är det viktigt att H1:an verkligen är den mest framträdande rubriken på sidan, går inte att ”gömma undan”</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A7AAEDBD-E032-5E44-85BD-D5EA9E75EE50}" type="slidenum">
              <a:rPr lang="sv-SE" smtClean="0"/>
              <a:t>16</a:t>
            </a:fld>
            <a:endParaRPr lang="sv-SE"/>
          </a:p>
        </p:txBody>
      </p:sp>
    </p:spTree>
    <p:extLst>
      <p:ext uri="{BB962C8B-B14F-4D97-AF65-F5344CB8AC3E}">
        <p14:creationId xmlns:p14="http://schemas.microsoft.com/office/powerpoint/2010/main" val="3024551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lvl="0" indent="-171450">
              <a:buFont typeface="Arial" pitchFamily="34" charset="0"/>
              <a:buChar char="•"/>
            </a:pPr>
            <a:r>
              <a:rPr lang="sv-SE" sz="1200" kern="1200" baseline="0" dirty="0" smtClean="0">
                <a:solidFill>
                  <a:schemeClr val="tx1"/>
                </a:solidFill>
                <a:effectLst/>
                <a:latin typeface="+mn-lt"/>
                <a:ea typeface="+mn-ea"/>
                <a:cs typeface="+mn-cs"/>
              </a:rPr>
              <a:t>Man gör det ofta svårare än vad det är när man ska skriva bra brödtext för sökmotorer</a:t>
            </a:r>
          </a:p>
          <a:p>
            <a:pPr marL="171450" lvl="0" indent="-171450">
              <a:buFont typeface="Arial" pitchFamily="34" charset="0"/>
              <a:buChar char="•"/>
            </a:pPr>
            <a:r>
              <a:rPr lang="sv-SE" sz="1200" kern="1200" baseline="0" dirty="0" smtClean="0">
                <a:solidFill>
                  <a:schemeClr val="tx1"/>
                </a:solidFill>
                <a:effectLst/>
                <a:latin typeface="+mn-lt"/>
                <a:ea typeface="+mn-ea"/>
                <a:cs typeface="+mn-cs"/>
              </a:rPr>
              <a:t>Skriv en relevant text för besökaren så är den nästan alltid även bra för Google</a:t>
            </a:r>
          </a:p>
          <a:p>
            <a:pPr marL="171450" lvl="0" indent="-171450">
              <a:buFont typeface="Arial" pitchFamily="34" charset="0"/>
              <a:buChar char="•"/>
            </a:pPr>
            <a:r>
              <a:rPr lang="sv-SE" sz="1200" kern="1200" baseline="0" dirty="0" smtClean="0">
                <a:solidFill>
                  <a:schemeClr val="tx1"/>
                </a:solidFill>
                <a:effectLst/>
                <a:latin typeface="+mn-lt"/>
                <a:ea typeface="+mn-ea"/>
                <a:cs typeface="+mn-cs"/>
              </a:rPr>
              <a:t>Ofta ges rådet att brödtexter ska vara korta för användarvänlighet. Jag håller inte med. </a:t>
            </a:r>
          </a:p>
          <a:p>
            <a:pPr marL="171450" lvl="0" indent="-171450">
              <a:buFont typeface="Arial" pitchFamily="34" charset="0"/>
              <a:buChar char="•"/>
            </a:pPr>
            <a:r>
              <a:rPr lang="sv-SE" sz="1200" kern="1200" baseline="0" dirty="0" smtClean="0">
                <a:solidFill>
                  <a:schemeClr val="tx1"/>
                </a:solidFill>
                <a:effectLst/>
                <a:latin typeface="+mn-lt"/>
                <a:ea typeface="+mn-ea"/>
                <a:cs typeface="+mn-cs"/>
              </a:rPr>
              <a:t>Det går att dela upp text och att använda tekniker för att enbart visa en del av brödtexten direkt</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A7AAEDBD-E032-5E44-85BD-D5EA9E75EE50}" type="slidenum">
              <a:rPr lang="sv-SE" smtClean="0"/>
              <a:t>17</a:t>
            </a:fld>
            <a:endParaRPr lang="sv-SE"/>
          </a:p>
        </p:txBody>
      </p:sp>
    </p:spTree>
    <p:extLst>
      <p:ext uri="{BB962C8B-B14F-4D97-AF65-F5344CB8AC3E}">
        <p14:creationId xmlns:p14="http://schemas.microsoft.com/office/powerpoint/2010/main" val="3024551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lvl="0" indent="-171450">
              <a:buFont typeface="Arial" pitchFamily="34" charset="0"/>
              <a:buChar char="•"/>
            </a:pPr>
            <a:r>
              <a:rPr lang="sv-SE" sz="1200" kern="1200" baseline="0" dirty="0" smtClean="0">
                <a:solidFill>
                  <a:schemeClr val="tx1"/>
                </a:solidFill>
                <a:effectLst/>
                <a:latin typeface="+mn-lt"/>
                <a:ea typeface="+mn-ea"/>
                <a:cs typeface="+mn-cs"/>
              </a:rPr>
              <a:t>Jätteviktigt element. Syns inte på sajten utan är den beskrivning som Google hämtar och visar i sökresultatet. </a:t>
            </a:r>
          </a:p>
          <a:p>
            <a:pPr marL="171450" lvl="0" indent="-171450">
              <a:buFont typeface="Arial" pitchFamily="34" charset="0"/>
              <a:buChar char="•"/>
            </a:pPr>
            <a:r>
              <a:rPr lang="sv-SE" sz="1200" kern="1200" baseline="0" dirty="0" smtClean="0">
                <a:solidFill>
                  <a:schemeClr val="tx1"/>
                </a:solidFill>
                <a:effectLst/>
                <a:latin typeface="+mn-lt"/>
                <a:ea typeface="+mn-ea"/>
                <a:cs typeface="+mn-cs"/>
              </a:rPr>
              <a:t>Vad är en bra meta </a:t>
            </a:r>
            <a:r>
              <a:rPr lang="sv-SE" sz="1200" kern="1200" baseline="0" dirty="0" err="1" smtClean="0">
                <a:solidFill>
                  <a:schemeClr val="tx1"/>
                </a:solidFill>
                <a:effectLst/>
                <a:latin typeface="+mn-lt"/>
                <a:ea typeface="+mn-ea"/>
                <a:cs typeface="+mn-cs"/>
              </a:rPr>
              <a:t>description</a:t>
            </a:r>
            <a:r>
              <a:rPr lang="sv-SE" sz="1200" kern="1200" baseline="0" dirty="0" smtClean="0">
                <a:solidFill>
                  <a:schemeClr val="tx1"/>
                </a:solidFill>
                <a:effectLst/>
                <a:latin typeface="+mn-lt"/>
                <a:ea typeface="+mn-ea"/>
                <a:cs typeface="+mn-cs"/>
              </a:rPr>
              <a:t>?</a:t>
            </a:r>
          </a:p>
          <a:p>
            <a:pPr marL="171450" lvl="0" indent="-171450">
              <a:buFont typeface="Arial" pitchFamily="34" charset="0"/>
              <a:buChar char="•"/>
            </a:pPr>
            <a:r>
              <a:rPr lang="sv-SE" sz="1200" kern="1200" baseline="0" dirty="0" smtClean="0">
                <a:solidFill>
                  <a:schemeClr val="tx1"/>
                </a:solidFill>
                <a:effectLst/>
                <a:latin typeface="+mn-lt"/>
                <a:ea typeface="+mn-ea"/>
                <a:cs typeface="+mn-cs"/>
              </a:rPr>
              <a:t>Framhäv din </a:t>
            </a:r>
            <a:r>
              <a:rPr lang="sv-SE" sz="1200" kern="1200" baseline="0" dirty="0" err="1" smtClean="0">
                <a:solidFill>
                  <a:schemeClr val="tx1"/>
                </a:solidFill>
                <a:effectLst/>
                <a:latin typeface="+mn-lt"/>
                <a:ea typeface="+mn-ea"/>
                <a:cs typeface="+mn-cs"/>
              </a:rPr>
              <a:t>usp</a:t>
            </a:r>
            <a:r>
              <a:rPr lang="sv-SE" sz="1200" kern="1200" baseline="0" dirty="0" smtClean="0">
                <a:solidFill>
                  <a:schemeClr val="tx1"/>
                </a:solidFill>
                <a:effectLst/>
                <a:latin typeface="+mn-lt"/>
                <a:ea typeface="+mn-ea"/>
                <a:cs typeface="+mn-cs"/>
              </a:rPr>
              <a:t>. Om du har gratis frakt? Har du billigast priser? Vad gör dig unik? Denna text ska vara informativ och säljande. Här är din chans att presentera dig. Välj dina ord!</a:t>
            </a:r>
          </a:p>
        </p:txBody>
      </p:sp>
      <p:sp>
        <p:nvSpPr>
          <p:cNvPr id="4" name="Platshållare för bildnummer 3"/>
          <p:cNvSpPr>
            <a:spLocks noGrp="1"/>
          </p:cNvSpPr>
          <p:nvPr>
            <p:ph type="sldNum" sz="quarter" idx="10"/>
          </p:nvPr>
        </p:nvSpPr>
        <p:spPr/>
        <p:txBody>
          <a:bodyPr/>
          <a:lstStyle/>
          <a:p>
            <a:fld id="{A7AAEDBD-E032-5E44-85BD-D5EA9E75EE50}" type="slidenum">
              <a:rPr lang="sv-SE" smtClean="0"/>
              <a:t>18</a:t>
            </a:fld>
            <a:endParaRPr lang="sv-SE"/>
          </a:p>
        </p:txBody>
      </p:sp>
    </p:spTree>
    <p:extLst>
      <p:ext uri="{BB962C8B-B14F-4D97-AF65-F5344CB8AC3E}">
        <p14:creationId xmlns:p14="http://schemas.microsoft.com/office/powerpoint/2010/main" val="3024551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lvl="0" indent="-171450">
              <a:buFont typeface="Arial" pitchFamily="34" charset="0"/>
              <a:buChar char="•"/>
            </a:pPr>
            <a:r>
              <a:rPr lang="sv-SE" sz="1200" kern="1200" baseline="0" dirty="0" err="1" smtClean="0">
                <a:solidFill>
                  <a:schemeClr val="tx1"/>
                </a:solidFill>
                <a:effectLst/>
                <a:latin typeface="+mn-lt"/>
                <a:ea typeface="+mn-ea"/>
                <a:cs typeface="+mn-cs"/>
              </a:rPr>
              <a:t>Vverktyg</a:t>
            </a:r>
            <a:r>
              <a:rPr lang="sv-SE" sz="1200" kern="1200" baseline="0" dirty="0" smtClean="0">
                <a:solidFill>
                  <a:schemeClr val="tx1"/>
                </a:solidFill>
                <a:effectLst/>
                <a:latin typeface="+mn-lt"/>
                <a:ea typeface="+mn-ea"/>
                <a:cs typeface="+mn-cs"/>
              </a:rPr>
              <a:t> </a:t>
            </a:r>
            <a:r>
              <a:rPr lang="sv-SE" sz="1200" kern="1200" baseline="0" dirty="0" smtClean="0">
                <a:solidFill>
                  <a:schemeClr val="tx1"/>
                </a:solidFill>
                <a:effectLst/>
                <a:latin typeface="+mn-lt"/>
                <a:ea typeface="+mn-ea"/>
                <a:cs typeface="+mn-cs"/>
              </a:rPr>
              <a:t>för både sök- och bildresultatet. </a:t>
            </a:r>
            <a:endParaRPr lang="sv-SE" sz="1200" kern="1200" baseline="0" dirty="0" smtClean="0">
              <a:solidFill>
                <a:schemeClr val="tx1"/>
              </a:solidFill>
              <a:effectLst/>
              <a:latin typeface="+mn-lt"/>
              <a:ea typeface="+mn-ea"/>
              <a:cs typeface="+mn-cs"/>
            </a:endParaRPr>
          </a:p>
          <a:p>
            <a:pPr marL="171450" lvl="0" indent="-171450">
              <a:buFont typeface="Arial" pitchFamily="34" charset="0"/>
              <a:buChar char="•"/>
            </a:pPr>
            <a:r>
              <a:rPr lang="sv-SE" sz="1200" kern="1200" baseline="0" dirty="0" smtClean="0">
                <a:solidFill>
                  <a:schemeClr val="tx1"/>
                </a:solidFill>
                <a:effectLst/>
                <a:latin typeface="+mn-lt"/>
                <a:ea typeface="+mn-ea"/>
                <a:cs typeface="+mn-cs"/>
              </a:rPr>
              <a:t>Beskriv alltid bilden och inget annat </a:t>
            </a:r>
          </a:p>
          <a:p>
            <a:pPr marL="171450" lvl="0" indent="-171450">
              <a:buFont typeface="Arial" pitchFamily="34" charset="0"/>
              <a:buChar char="•"/>
            </a:pPr>
            <a:r>
              <a:rPr lang="sv-SE" sz="1200" kern="1200" baseline="0" dirty="0" smtClean="0">
                <a:solidFill>
                  <a:schemeClr val="tx1"/>
                </a:solidFill>
                <a:effectLst/>
                <a:latin typeface="+mn-lt"/>
                <a:ea typeface="+mn-ea"/>
                <a:cs typeface="+mn-cs"/>
              </a:rPr>
              <a:t>Är ju även viktig för tekniskt tillgänglighet</a:t>
            </a:r>
          </a:p>
          <a:p>
            <a:pPr marL="171450" lvl="0" indent="-171450">
              <a:buFont typeface="Arial" pitchFamily="34" charset="0"/>
              <a:buChar char="•"/>
            </a:pPr>
            <a:endParaRPr lang="sv-SE" sz="1200" kern="1200" baseline="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A7AAEDBD-E032-5E44-85BD-D5EA9E75EE50}" type="slidenum">
              <a:rPr lang="sv-SE" smtClean="0"/>
              <a:t>19</a:t>
            </a:fld>
            <a:endParaRPr lang="sv-SE"/>
          </a:p>
        </p:txBody>
      </p:sp>
    </p:spTree>
    <p:extLst>
      <p:ext uri="{BB962C8B-B14F-4D97-AF65-F5344CB8AC3E}">
        <p14:creationId xmlns:p14="http://schemas.microsoft.com/office/powerpoint/2010/main" val="3024551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sv-SE" sz="1200" kern="1200" dirty="0" smtClean="0">
                <a:solidFill>
                  <a:schemeClr val="tx1"/>
                </a:solidFill>
                <a:effectLst/>
                <a:latin typeface="+mn-lt"/>
                <a:ea typeface="+mn-ea"/>
                <a:cs typeface="+mn-cs"/>
              </a:rPr>
              <a:t>Känner</a:t>
            </a:r>
            <a:r>
              <a:rPr lang="sv-SE" sz="1200" kern="1200" baseline="0" dirty="0" smtClean="0">
                <a:solidFill>
                  <a:schemeClr val="tx1"/>
                </a:solidFill>
                <a:effectLst/>
                <a:latin typeface="+mn-lt"/>
                <a:ea typeface="+mn-ea"/>
                <a:cs typeface="+mn-cs"/>
              </a:rPr>
              <a:t> ni igen mannen på bilden?</a:t>
            </a: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sv-SE" sz="1200" kern="1200" baseline="0" dirty="0" smtClean="0">
                <a:solidFill>
                  <a:schemeClr val="tx1"/>
                </a:solidFill>
                <a:effectLst/>
                <a:latin typeface="+mn-lt"/>
                <a:ea typeface="+mn-ea"/>
                <a:cs typeface="+mn-cs"/>
              </a:rPr>
              <a:t>Karaktären Chase </a:t>
            </a:r>
            <a:r>
              <a:rPr lang="sv-SE" sz="1200" kern="1200" baseline="0" dirty="0" err="1" smtClean="0">
                <a:solidFill>
                  <a:schemeClr val="tx1"/>
                </a:solidFill>
                <a:effectLst/>
                <a:latin typeface="+mn-lt"/>
                <a:ea typeface="+mn-ea"/>
                <a:cs typeface="+mn-cs"/>
              </a:rPr>
              <a:t>Gioberti</a:t>
            </a:r>
            <a:r>
              <a:rPr lang="sv-SE" sz="1200" kern="1200" baseline="0" dirty="0" smtClean="0">
                <a:solidFill>
                  <a:schemeClr val="tx1"/>
                </a:solidFill>
                <a:effectLst/>
                <a:latin typeface="+mn-lt"/>
                <a:ea typeface="+mn-ea"/>
                <a:cs typeface="+mn-cs"/>
              </a:rPr>
              <a:t> i populära 80-tals serien Falcon Crest. Skådespelarens riktiga namn är Robert </a:t>
            </a:r>
            <a:r>
              <a:rPr lang="sv-SE" sz="1200" kern="1200" baseline="0" dirty="0" err="1" smtClean="0">
                <a:solidFill>
                  <a:schemeClr val="tx1"/>
                </a:solidFill>
                <a:effectLst/>
                <a:latin typeface="+mn-lt"/>
                <a:ea typeface="+mn-ea"/>
                <a:cs typeface="+mn-cs"/>
              </a:rPr>
              <a:t>Foxworth</a:t>
            </a:r>
            <a:endParaRPr lang="sv-SE" sz="1200" kern="1200" baseline="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sv-SE" sz="1200" kern="1200" baseline="0" dirty="0" smtClean="0">
                <a:solidFill>
                  <a:schemeClr val="tx1"/>
                </a:solidFill>
                <a:effectLst/>
                <a:latin typeface="+mn-lt"/>
                <a:ea typeface="+mn-ea"/>
                <a:cs typeface="+mn-cs"/>
              </a:rPr>
              <a:t>Tycker ni jag är lik honom?</a:t>
            </a:r>
          </a:p>
          <a:p>
            <a:pPr marL="171450" lvl="0" indent="-171450">
              <a:buFont typeface="Arial" pitchFamily="34" charset="0"/>
              <a:buChar char="•"/>
            </a:pPr>
            <a:endParaRPr lang="sv-SE" sz="1200" kern="1200" baseline="0" dirty="0" smtClean="0">
              <a:solidFill>
                <a:schemeClr val="tx1"/>
              </a:solidFill>
              <a:effectLst/>
              <a:latin typeface="+mn-lt"/>
              <a:ea typeface="+mn-ea"/>
              <a:cs typeface="+mn-cs"/>
            </a:endParaRPr>
          </a:p>
          <a:p>
            <a:pPr marL="171450" lvl="0" indent="-171450">
              <a:buFont typeface="Arial" pitchFamily="34" charset="0"/>
              <a:buChar char="•"/>
            </a:pPr>
            <a:endParaRPr lang="sv-SE" sz="1200" kern="1200" dirty="0" smtClean="0">
              <a:solidFill>
                <a:schemeClr val="tx1"/>
              </a:solidFill>
              <a:effectLst/>
              <a:latin typeface="+mn-lt"/>
              <a:ea typeface="+mn-ea"/>
              <a:cs typeface="+mn-cs"/>
            </a:endParaRPr>
          </a:p>
          <a:p>
            <a:pPr marL="171450" lvl="0" indent="-171450">
              <a:buFont typeface="Arial" pitchFamily="34" charset="0"/>
              <a:buChar char="•"/>
            </a:pPr>
            <a:endParaRPr lang="sv-SE" sz="1200" kern="1200" dirty="0" smtClean="0">
              <a:solidFill>
                <a:schemeClr val="tx1"/>
              </a:solidFill>
              <a:effectLst/>
              <a:latin typeface="+mn-lt"/>
              <a:ea typeface="+mn-ea"/>
              <a:cs typeface="+mn-cs"/>
            </a:endParaRPr>
          </a:p>
          <a:p>
            <a:pPr marL="171450" lvl="0" indent="-171450">
              <a:buFont typeface="Arial" pitchFamily="34" charset="0"/>
              <a:buChar char="•"/>
            </a:pP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A7AAEDBD-E032-5E44-85BD-D5EA9E75EE50}" type="slidenum">
              <a:rPr lang="sv-SE" smtClean="0"/>
              <a:t>2</a:t>
            </a:fld>
            <a:endParaRPr lang="sv-SE"/>
          </a:p>
        </p:txBody>
      </p:sp>
    </p:spTree>
    <p:extLst>
      <p:ext uri="{BB962C8B-B14F-4D97-AF65-F5344CB8AC3E}">
        <p14:creationId xmlns:p14="http://schemas.microsoft.com/office/powerpoint/2010/main" val="3024551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lvl="0" indent="-171450">
              <a:buFont typeface="Arial" pitchFamily="34" charset="0"/>
              <a:buChar char="•"/>
            </a:pPr>
            <a:r>
              <a:rPr lang="sv-SE" sz="1200" b="0" kern="1200" baseline="0" dirty="0" smtClean="0">
                <a:solidFill>
                  <a:schemeClr val="tx1"/>
                </a:solidFill>
                <a:effectLst/>
                <a:latin typeface="+mn-lt"/>
                <a:ea typeface="+mn-ea"/>
                <a:cs typeface="+mn-cs"/>
              </a:rPr>
              <a:t>Interna ankartexter som det står Läs mer eller Köp på är inte optimal då de inte berättar vad sidan de länkar till handlar om</a:t>
            </a:r>
            <a:endParaRPr lang="sv-SE" sz="1200" b="1" kern="1200" baseline="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sv-SE" sz="1200" kern="1200" baseline="0" dirty="0" smtClean="0">
                <a:solidFill>
                  <a:schemeClr val="tx1"/>
                </a:solidFill>
                <a:effectLst/>
                <a:latin typeface="+mn-lt"/>
                <a:ea typeface="+mn-ea"/>
                <a:cs typeface="+mn-cs"/>
              </a:rPr>
              <a:t>Är ju även viktig för tekniskt tillgänglighet, med skillnaden att det för SEO är viktigt med variation</a:t>
            </a:r>
          </a:p>
          <a:p>
            <a:pPr marL="171450" lvl="0" indent="-171450">
              <a:buFont typeface="Arial" pitchFamily="34" charset="0"/>
              <a:buChar char="•"/>
            </a:pPr>
            <a:endParaRPr lang="sv-SE" sz="1200" b="1" kern="1200" baseline="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A7AAEDBD-E032-5E44-85BD-D5EA9E75EE50}" type="slidenum">
              <a:rPr lang="sv-SE" smtClean="0"/>
              <a:t>20</a:t>
            </a:fld>
            <a:endParaRPr lang="sv-SE"/>
          </a:p>
        </p:txBody>
      </p:sp>
    </p:spTree>
    <p:extLst>
      <p:ext uri="{BB962C8B-B14F-4D97-AF65-F5344CB8AC3E}">
        <p14:creationId xmlns:p14="http://schemas.microsoft.com/office/powerpoint/2010/main" val="3024551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lvl="0" indent="-171450">
              <a:buFont typeface="Arial" pitchFamily="34" charset="0"/>
              <a:buChar char="•"/>
            </a:pPr>
            <a:r>
              <a:rPr lang="sv-SE" sz="1200" kern="1200" dirty="0" smtClean="0">
                <a:solidFill>
                  <a:schemeClr val="tx1"/>
                </a:solidFill>
                <a:effectLst/>
                <a:latin typeface="+mn-lt"/>
                <a:ea typeface="+mn-ea"/>
                <a:cs typeface="+mn-cs"/>
              </a:rPr>
              <a:t>Duplicerat</a:t>
            </a:r>
            <a:r>
              <a:rPr lang="sv-SE" sz="1200" kern="1200" baseline="0" dirty="0" smtClean="0">
                <a:solidFill>
                  <a:schemeClr val="tx1"/>
                </a:solidFill>
                <a:effectLst/>
                <a:latin typeface="+mn-lt"/>
                <a:ea typeface="+mn-ea"/>
                <a:cs typeface="+mn-cs"/>
              </a:rPr>
              <a:t> innehåll är när samma innehåll finns på flera olika URL:er</a:t>
            </a:r>
          </a:p>
          <a:p>
            <a:pPr marL="171450" lvl="0" indent="-171450">
              <a:buFont typeface="Arial" pitchFamily="34" charset="0"/>
              <a:buChar char="•"/>
            </a:pPr>
            <a:r>
              <a:rPr lang="sv-SE" sz="1200" kern="1200" baseline="0" dirty="0" smtClean="0">
                <a:solidFill>
                  <a:schemeClr val="tx1"/>
                </a:solidFill>
                <a:effectLst/>
                <a:latin typeface="+mn-lt"/>
                <a:ea typeface="+mn-ea"/>
                <a:cs typeface="+mn-cs"/>
              </a:rPr>
              <a:t>E-handlare har ofta problem med duplicerat innehåll. Dels </a:t>
            </a:r>
            <a:r>
              <a:rPr lang="sv-SE" sz="1200" kern="1200" baseline="0" dirty="0" err="1" smtClean="0">
                <a:solidFill>
                  <a:schemeClr val="tx1"/>
                </a:solidFill>
                <a:effectLst/>
                <a:latin typeface="+mn-lt"/>
                <a:ea typeface="+mn-ea"/>
                <a:cs typeface="+mn-cs"/>
              </a:rPr>
              <a:t>pga</a:t>
            </a:r>
            <a:r>
              <a:rPr lang="sv-SE" sz="1200" kern="1200" baseline="0" dirty="0" smtClean="0">
                <a:solidFill>
                  <a:schemeClr val="tx1"/>
                </a:solidFill>
                <a:effectLst/>
                <a:latin typeface="+mn-lt"/>
                <a:ea typeface="+mn-ea"/>
                <a:cs typeface="+mn-cs"/>
              </a:rPr>
              <a:t> olika sorteringsfunktioner och dels för att de använder samma produktinformation som sina konkurrenter</a:t>
            </a:r>
          </a:p>
          <a:p>
            <a:pPr marL="0" lvl="0" indent="0">
              <a:buFont typeface="Arial" pitchFamily="34" charset="0"/>
              <a:buNone/>
            </a:pPr>
            <a:endParaRPr lang="sv-SE" sz="1200" kern="1200" baseline="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A7AAEDBD-E032-5E44-85BD-D5EA9E75EE50}" type="slidenum">
              <a:rPr lang="sv-SE" smtClean="0"/>
              <a:t>21</a:t>
            </a:fld>
            <a:endParaRPr lang="sv-SE"/>
          </a:p>
        </p:txBody>
      </p:sp>
    </p:spTree>
    <p:extLst>
      <p:ext uri="{BB962C8B-B14F-4D97-AF65-F5344CB8AC3E}">
        <p14:creationId xmlns:p14="http://schemas.microsoft.com/office/powerpoint/2010/main" val="3024551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itchFamily="34" charset="0"/>
              <a:buChar char="•"/>
            </a:pPr>
            <a:r>
              <a:rPr lang="sv-SE" sz="1200" kern="1200" dirty="0" smtClean="0">
                <a:solidFill>
                  <a:schemeClr val="tx1"/>
                </a:solidFill>
                <a:effectLst/>
                <a:latin typeface="+mn-lt"/>
                <a:ea typeface="+mn-ea"/>
                <a:cs typeface="+mn-cs"/>
              </a:rPr>
              <a:t>Exempel på duplicerad innehåll</a:t>
            </a:r>
          </a:p>
          <a:p>
            <a:pPr marL="171450" indent="-171450">
              <a:buFont typeface="Arial" pitchFamily="34" charset="0"/>
              <a:buChar char="•"/>
            </a:pPr>
            <a:r>
              <a:rPr lang="sv-SE" sz="1200" kern="1200" dirty="0" smtClean="0">
                <a:solidFill>
                  <a:schemeClr val="tx1"/>
                </a:solidFill>
                <a:effectLst/>
                <a:latin typeface="+mn-lt"/>
                <a:ea typeface="+mn-ea"/>
                <a:cs typeface="+mn-cs"/>
              </a:rPr>
              <a:t>Google väljer att visa</a:t>
            </a:r>
            <a:r>
              <a:rPr lang="sv-SE" sz="1200" kern="1200" baseline="0" dirty="0" smtClean="0">
                <a:solidFill>
                  <a:schemeClr val="tx1"/>
                </a:solidFill>
                <a:effectLst/>
                <a:latin typeface="+mn-lt"/>
                <a:ea typeface="+mn-ea"/>
                <a:cs typeface="+mn-cs"/>
              </a:rPr>
              <a:t> ca 175 resultat vid en sökning på en mening ur beskrivning av Zlatans bok</a:t>
            </a:r>
          </a:p>
          <a:p>
            <a:pPr marL="171450" indent="-171450">
              <a:buFont typeface="Arial" pitchFamily="34" charset="0"/>
              <a:buChar char="•"/>
            </a:pPr>
            <a:r>
              <a:rPr lang="sv-SE" sz="1200" kern="1200" baseline="0" dirty="0" smtClean="0">
                <a:solidFill>
                  <a:schemeClr val="tx1"/>
                </a:solidFill>
                <a:effectLst/>
                <a:latin typeface="+mn-lt"/>
                <a:ea typeface="+mn-ea"/>
                <a:cs typeface="+mn-cs"/>
              </a:rPr>
              <a:t>Samtidigt väljer Google att inte visa 175 andra resultat, dessa ligger i Googles </a:t>
            </a:r>
            <a:r>
              <a:rPr lang="sv-SE" sz="1200" kern="1200" baseline="0" dirty="0" err="1" smtClean="0">
                <a:solidFill>
                  <a:schemeClr val="tx1"/>
                </a:solidFill>
                <a:effectLst/>
                <a:latin typeface="+mn-lt"/>
                <a:ea typeface="+mn-ea"/>
                <a:cs typeface="+mn-cs"/>
              </a:rPr>
              <a:t>skräppkorg</a:t>
            </a:r>
            <a:endParaRPr lang="sv-SE" dirty="0"/>
          </a:p>
        </p:txBody>
      </p:sp>
      <p:sp>
        <p:nvSpPr>
          <p:cNvPr id="4" name="Platshållare för bildnummer 3"/>
          <p:cNvSpPr>
            <a:spLocks noGrp="1"/>
          </p:cNvSpPr>
          <p:nvPr>
            <p:ph type="sldNum" sz="quarter" idx="10"/>
          </p:nvPr>
        </p:nvSpPr>
        <p:spPr/>
        <p:txBody>
          <a:bodyPr/>
          <a:lstStyle/>
          <a:p>
            <a:fld id="{A7AAEDBD-E032-5E44-85BD-D5EA9E75EE50}" type="slidenum">
              <a:rPr lang="sv-SE" smtClean="0"/>
              <a:t>22</a:t>
            </a:fld>
            <a:endParaRPr lang="sv-SE"/>
          </a:p>
        </p:txBody>
      </p:sp>
    </p:spTree>
    <p:extLst>
      <p:ext uri="{BB962C8B-B14F-4D97-AF65-F5344CB8AC3E}">
        <p14:creationId xmlns:p14="http://schemas.microsoft.com/office/powerpoint/2010/main" val="30245517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lvl="0" indent="-171450">
              <a:buFont typeface="Arial" pitchFamily="34" charset="0"/>
              <a:buChar char="•"/>
            </a:pPr>
            <a:endParaRPr lang="sv-SE" sz="1200" kern="1200" dirty="0" smtClean="0">
              <a:solidFill>
                <a:schemeClr val="tx1"/>
              </a:solidFill>
              <a:effectLst/>
              <a:latin typeface="+mn-lt"/>
              <a:ea typeface="+mn-ea"/>
              <a:cs typeface="+mn-cs"/>
            </a:endParaRPr>
          </a:p>
          <a:p>
            <a:pPr marL="171450" lvl="0" indent="-171450">
              <a:buFont typeface="Arial" pitchFamily="34" charset="0"/>
              <a:buChar char="•"/>
            </a:pPr>
            <a:r>
              <a:rPr lang="sv-SE" sz="1200" kern="1200" dirty="0" smtClean="0">
                <a:solidFill>
                  <a:schemeClr val="tx1"/>
                </a:solidFill>
                <a:effectLst/>
                <a:latin typeface="+mn-lt"/>
                <a:ea typeface="+mn-ea"/>
                <a:cs typeface="+mn-cs"/>
              </a:rPr>
              <a:t>Du behöver berätta för Google vilket av ditt</a:t>
            </a:r>
            <a:r>
              <a:rPr lang="sv-SE" sz="1200" kern="1200" baseline="0" dirty="0" smtClean="0">
                <a:solidFill>
                  <a:schemeClr val="tx1"/>
                </a:solidFill>
                <a:effectLst/>
                <a:latin typeface="+mn-lt"/>
                <a:ea typeface="+mn-ea"/>
                <a:cs typeface="+mn-cs"/>
              </a:rPr>
              <a:t> innehåll som är viktigast. </a:t>
            </a:r>
          </a:p>
          <a:p>
            <a:pPr marL="171450" lvl="0" indent="-171450">
              <a:buFont typeface="Arial" pitchFamily="34" charset="0"/>
              <a:buChar char="•"/>
            </a:pPr>
            <a:r>
              <a:rPr lang="sv-SE" sz="1200" b="0" kern="1200" baseline="0" dirty="0" smtClean="0">
                <a:solidFill>
                  <a:schemeClr val="tx1"/>
                </a:solidFill>
                <a:effectLst/>
                <a:latin typeface="+mn-lt"/>
                <a:ea typeface="+mn-ea"/>
                <a:cs typeface="+mn-cs"/>
              </a:rPr>
              <a:t>Detta gör du genom en genomtänkt sajtstruktur</a:t>
            </a:r>
            <a:endParaRPr lang="sv-SE" sz="1200" b="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A7AAEDBD-E032-5E44-85BD-D5EA9E75EE50}" type="slidenum">
              <a:rPr lang="sv-SE" smtClean="0"/>
              <a:t>23</a:t>
            </a:fld>
            <a:endParaRPr lang="sv-SE"/>
          </a:p>
        </p:txBody>
      </p:sp>
    </p:spTree>
    <p:extLst>
      <p:ext uri="{BB962C8B-B14F-4D97-AF65-F5344CB8AC3E}">
        <p14:creationId xmlns:p14="http://schemas.microsoft.com/office/powerpoint/2010/main" val="30245517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lvl="0" indent="-171450">
              <a:buFont typeface="Arial" pitchFamily="34" charset="0"/>
              <a:buChar char="•"/>
            </a:pPr>
            <a:r>
              <a:rPr lang="sv-SE" sz="1200" kern="1200" dirty="0" smtClean="0">
                <a:solidFill>
                  <a:schemeClr val="tx1"/>
                </a:solidFill>
                <a:effectLst/>
                <a:latin typeface="+mn-lt"/>
                <a:ea typeface="+mn-ea"/>
                <a:cs typeface="+mn-cs"/>
              </a:rPr>
              <a:t>Ett av de absolut</a:t>
            </a:r>
            <a:r>
              <a:rPr lang="sv-SE" sz="1200" kern="1200" baseline="0" dirty="0" smtClean="0">
                <a:solidFill>
                  <a:schemeClr val="tx1"/>
                </a:solidFill>
                <a:effectLst/>
                <a:latin typeface="+mn-lt"/>
                <a:ea typeface="+mn-ea"/>
                <a:cs typeface="+mn-cs"/>
              </a:rPr>
              <a:t> vanligaste orsakerna till att sajter tappar mänger av trafik</a:t>
            </a:r>
          </a:p>
          <a:p>
            <a:pPr marL="171450" lvl="0" indent="-171450">
              <a:buFont typeface="Arial" pitchFamily="34" charset="0"/>
              <a:buChar char="•"/>
            </a:pPr>
            <a:r>
              <a:rPr lang="sv-SE" sz="1200" kern="1200" baseline="0" dirty="0" smtClean="0">
                <a:solidFill>
                  <a:schemeClr val="tx1"/>
                </a:solidFill>
                <a:effectLst/>
                <a:latin typeface="+mn-lt"/>
                <a:ea typeface="+mn-ea"/>
                <a:cs typeface="+mn-cs"/>
              </a:rPr>
              <a:t>Vi får tyvärr många samtal där företag berättar att de tappat 60 % av sin trafik efter att de bytte plattform. Och anledningen är alltid att de inte gjort korrekt 301 </a:t>
            </a:r>
            <a:r>
              <a:rPr lang="sv-SE" sz="1200" kern="1200" baseline="0" dirty="0" err="1" smtClean="0">
                <a:solidFill>
                  <a:schemeClr val="tx1"/>
                </a:solidFill>
                <a:effectLst/>
                <a:latin typeface="+mn-lt"/>
                <a:ea typeface="+mn-ea"/>
                <a:cs typeface="+mn-cs"/>
              </a:rPr>
              <a:t>redirects</a:t>
            </a:r>
            <a:r>
              <a:rPr lang="sv-SE" sz="1200" kern="1200" baseline="0" dirty="0" smtClean="0">
                <a:solidFill>
                  <a:schemeClr val="tx1"/>
                </a:solidFill>
                <a:effectLst/>
                <a:latin typeface="+mn-lt"/>
                <a:ea typeface="+mn-ea"/>
                <a:cs typeface="+mn-cs"/>
              </a:rPr>
              <a:t>.</a:t>
            </a:r>
            <a:endParaRPr lang="sv-SE" sz="1200" kern="1200" baseline="0" dirty="0" smtClean="0">
              <a:solidFill>
                <a:schemeClr val="tx1"/>
              </a:solidFill>
              <a:effectLst/>
              <a:latin typeface="+mn-lt"/>
              <a:ea typeface="+mn-ea"/>
              <a:cs typeface="+mn-cs"/>
            </a:endParaRPr>
          </a:p>
          <a:p>
            <a:pPr marL="171450" lvl="0" indent="-171450">
              <a:buFont typeface="Arial" pitchFamily="34" charset="0"/>
              <a:buChar char="•"/>
            </a:pPr>
            <a:r>
              <a:rPr lang="sv-SE" sz="1200" kern="1200" dirty="0" smtClean="0">
                <a:solidFill>
                  <a:schemeClr val="tx1"/>
                </a:solidFill>
                <a:effectLst/>
                <a:latin typeface="+mn-lt"/>
                <a:ea typeface="+mn-ea"/>
                <a:cs typeface="+mn-cs"/>
              </a:rPr>
              <a:t>Skulle </a:t>
            </a:r>
            <a:r>
              <a:rPr lang="sv-SE" sz="1200" kern="1200" dirty="0" smtClean="0">
                <a:solidFill>
                  <a:schemeClr val="tx1"/>
                </a:solidFill>
                <a:effectLst/>
                <a:latin typeface="+mn-lt"/>
                <a:ea typeface="+mn-ea"/>
                <a:cs typeface="+mn-cs"/>
              </a:rPr>
              <a:t>inte byta telefonnummer utan</a:t>
            </a:r>
            <a:r>
              <a:rPr lang="sv-SE" sz="1200" kern="1200" baseline="0" dirty="0" smtClean="0">
                <a:solidFill>
                  <a:schemeClr val="tx1"/>
                </a:solidFill>
                <a:effectLst/>
                <a:latin typeface="+mn-lt"/>
                <a:ea typeface="+mn-ea"/>
                <a:cs typeface="+mn-cs"/>
              </a:rPr>
              <a:t> att berätta det för folk.. Samma på internet, kan inte byta adress utan att berätta det för Google, annars hittar ingen dig. </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A7AAEDBD-E032-5E44-85BD-D5EA9E75EE50}" type="slidenum">
              <a:rPr lang="sv-SE" smtClean="0"/>
              <a:t>24</a:t>
            </a:fld>
            <a:endParaRPr lang="sv-SE"/>
          </a:p>
        </p:txBody>
      </p:sp>
    </p:spTree>
    <p:extLst>
      <p:ext uri="{BB962C8B-B14F-4D97-AF65-F5344CB8AC3E}">
        <p14:creationId xmlns:p14="http://schemas.microsoft.com/office/powerpoint/2010/main" val="30245517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sv-SE" sz="1200" kern="1200" dirty="0" smtClean="0">
                <a:solidFill>
                  <a:schemeClr val="tx1"/>
                </a:solidFill>
                <a:effectLst/>
                <a:latin typeface="+mn-lt"/>
                <a:ea typeface="+mn-ea"/>
                <a:cs typeface="+mn-cs"/>
              </a:rPr>
              <a:t>Nu går vi över</a:t>
            </a:r>
            <a:r>
              <a:rPr lang="sv-SE" sz="1200" kern="1200" baseline="0" dirty="0" smtClean="0">
                <a:solidFill>
                  <a:schemeClr val="tx1"/>
                </a:solidFill>
                <a:effectLst/>
                <a:latin typeface="+mn-lt"/>
                <a:ea typeface="+mn-ea"/>
                <a:cs typeface="+mn-cs"/>
              </a:rPr>
              <a:t> till de andra benet av synas på Google - Länkar</a:t>
            </a:r>
            <a:endParaRPr lang="sv-SE" sz="1200" kern="1200" baseline="0" dirty="0" smtClean="0">
              <a:solidFill>
                <a:schemeClr val="tx1"/>
              </a:solidFill>
              <a:effectLst/>
              <a:latin typeface="+mn-lt"/>
              <a:ea typeface="+mn-ea"/>
              <a:cs typeface="+mn-cs"/>
            </a:endParaRPr>
          </a:p>
          <a:p>
            <a:pPr marL="171450" lvl="0" indent="-171450">
              <a:buFont typeface="Arial" pitchFamily="34" charset="0"/>
              <a:buChar char="•"/>
            </a:pPr>
            <a:endParaRPr lang="sv-SE" sz="1200" kern="1200" baseline="0" dirty="0" smtClean="0">
              <a:solidFill>
                <a:schemeClr val="tx1"/>
              </a:solidFill>
              <a:effectLst/>
              <a:latin typeface="+mn-lt"/>
              <a:ea typeface="+mn-ea"/>
              <a:cs typeface="+mn-cs"/>
            </a:endParaRPr>
          </a:p>
          <a:p>
            <a:pPr marL="171450" lvl="0" indent="-171450">
              <a:buFont typeface="Arial" pitchFamily="34" charset="0"/>
              <a:buChar char="•"/>
            </a:pPr>
            <a:endParaRPr lang="sv-SE" sz="1200" kern="1200" dirty="0" smtClean="0">
              <a:solidFill>
                <a:schemeClr val="tx1"/>
              </a:solidFill>
              <a:effectLst/>
              <a:latin typeface="+mn-lt"/>
              <a:ea typeface="+mn-ea"/>
              <a:cs typeface="+mn-cs"/>
            </a:endParaRPr>
          </a:p>
          <a:p>
            <a:pPr marL="171450" lvl="0" indent="-171450">
              <a:buFont typeface="Arial" pitchFamily="34" charset="0"/>
              <a:buChar char="•"/>
            </a:pPr>
            <a:endParaRPr lang="sv-SE" sz="1200" kern="1200" dirty="0" smtClean="0">
              <a:solidFill>
                <a:schemeClr val="tx1"/>
              </a:solidFill>
              <a:effectLst/>
              <a:latin typeface="+mn-lt"/>
              <a:ea typeface="+mn-ea"/>
              <a:cs typeface="+mn-cs"/>
            </a:endParaRPr>
          </a:p>
          <a:p>
            <a:pPr marL="171450" lvl="0" indent="-171450">
              <a:buFont typeface="Arial" pitchFamily="34" charset="0"/>
              <a:buChar char="•"/>
            </a:pP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A7AAEDBD-E032-5E44-85BD-D5EA9E75EE50}" type="slidenum">
              <a:rPr lang="sv-SE" smtClean="0"/>
              <a:t>25</a:t>
            </a:fld>
            <a:endParaRPr lang="sv-SE"/>
          </a:p>
        </p:txBody>
      </p:sp>
    </p:spTree>
    <p:extLst>
      <p:ext uri="{BB962C8B-B14F-4D97-AF65-F5344CB8AC3E}">
        <p14:creationId xmlns:p14="http://schemas.microsoft.com/office/powerpoint/2010/main" val="30245517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lvl="0" indent="-171450">
              <a:buFont typeface="Arial" pitchFamily="34" charset="0"/>
              <a:buChar char="•"/>
            </a:pPr>
            <a:r>
              <a:rPr lang="sv-SE" sz="1200" kern="1200" dirty="0" smtClean="0">
                <a:solidFill>
                  <a:schemeClr val="tx1"/>
                </a:solidFill>
                <a:effectLst/>
                <a:latin typeface="+mn-lt"/>
                <a:ea typeface="+mn-ea"/>
                <a:cs typeface="+mn-cs"/>
              </a:rPr>
              <a:t>En av de stora</a:t>
            </a:r>
            <a:r>
              <a:rPr lang="sv-SE" sz="1200" kern="1200" baseline="0" dirty="0" smtClean="0">
                <a:solidFill>
                  <a:schemeClr val="tx1"/>
                </a:solidFill>
                <a:effectLst/>
                <a:latin typeface="+mn-lt"/>
                <a:ea typeface="+mn-ea"/>
                <a:cs typeface="+mn-cs"/>
              </a:rPr>
              <a:t> anledningarna att Google tog över sökmarknaden mer eller mindre över en natt är att de levererade mycket mer relevanta sökresultat. Huvudanledning till detta är att de använde och fortfarande använder länkar i sin algoritm.</a:t>
            </a:r>
          </a:p>
          <a:p>
            <a:pPr marL="171450" lvl="0" indent="-171450">
              <a:buFont typeface="Arial" pitchFamily="34" charset="0"/>
              <a:buChar char="•"/>
            </a:pPr>
            <a:r>
              <a:rPr lang="sv-SE" sz="1200" kern="1200" baseline="0" dirty="0" smtClean="0">
                <a:solidFill>
                  <a:schemeClr val="tx1"/>
                </a:solidFill>
                <a:effectLst/>
                <a:latin typeface="+mn-lt"/>
                <a:ea typeface="+mn-ea"/>
                <a:cs typeface="+mn-cs"/>
              </a:rPr>
              <a:t>Länkar är främst textlänkar men alla typer av länkar ”räknas”. </a:t>
            </a:r>
          </a:p>
          <a:p>
            <a:pPr marL="171450" lvl="0" indent="-171450">
              <a:buFont typeface="Arial" pitchFamily="34" charset="0"/>
              <a:buChar char="•"/>
            </a:pPr>
            <a:r>
              <a:rPr lang="sv-SE" sz="1200" kern="1200" baseline="0" dirty="0" smtClean="0">
                <a:solidFill>
                  <a:schemeClr val="tx1"/>
                </a:solidFill>
                <a:effectLst/>
                <a:latin typeface="+mn-lt"/>
                <a:ea typeface="+mn-ea"/>
                <a:cs typeface="+mn-cs"/>
              </a:rPr>
              <a:t>Google använder länkar som ett sätt att förstå att en sida är bra och även vad den handlar om (via ankartexten)</a:t>
            </a:r>
          </a:p>
          <a:p>
            <a:pPr marL="171450" lvl="0" indent="-171450">
              <a:buFont typeface="Arial" pitchFamily="34" charset="0"/>
              <a:buChar char="•"/>
            </a:pPr>
            <a:r>
              <a:rPr lang="sv-SE" sz="1200" kern="1200" baseline="0" dirty="0" smtClean="0">
                <a:solidFill>
                  <a:schemeClr val="tx1"/>
                </a:solidFill>
                <a:effectLst/>
                <a:latin typeface="+mn-lt"/>
                <a:ea typeface="+mn-ea"/>
                <a:cs typeface="+mn-cs"/>
              </a:rPr>
              <a:t>Logiken är hämtad från akademins värld. Länkar är som källhänvisningar</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A7AAEDBD-E032-5E44-85BD-D5EA9E75EE50}" type="slidenum">
              <a:rPr lang="sv-SE" smtClean="0"/>
              <a:t>26</a:t>
            </a:fld>
            <a:endParaRPr lang="sv-SE"/>
          </a:p>
        </p:txBody>
      </p:sp>
    </p:spTree>
    <p:extLst>
      <p:ext uri="{BB962C8B-B14F-4D97-AF65-F5344CB8AC3E}">
        <p14:creationId xmlns:p14="http://schemas.microsoft.com/office/powerpoint/2010/main" val="3024551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lvl="0" indent="-171450">
              <a:buFont typeface="Arial" pitchFamily="34" charset="0"/>
              <a:buChar char="•"/>
            </a:pPr>
            <a:r>
              <a:rPr lang="sv-SE" sz="1200" kern="1200" dirty="0" smtClean="0">
                <a:solidFill>
                  <a:schemeClr val="tx1"/>
                </a:solidFill>
                <a:effectLst/>
                <a:latin typeface="+mn-lt"/>
                <a:ea typeface="+mn-ea"/>
                <a:cs typeface="+mn-cs"/>
              </a:rPr>
              <a:t>Länkar är</a:t>
            </a:r>
            <a:r>
              <a:rPr lang="sv-SE" sz="1200" kern="1200" baseline="0" dirty="0" smtClean="0">
                <a:solidFill>
                  <a:schemeClr val="tx1"/>
                </a:solidFill>
                <a:effectLst/>
                <a:latin typeface="+mn-lt"/>
                <a:ea typeface="+mn-ea"/>
                <a:cs typeface="+mn-cs"/>
              </a:rPr>
              <a:t> v</a:t>
            </a:r>
            <a:r>
              <a:rPr lang="sv-SE" sz="1200" kern="1200" dirty="0" smtClean="0">
                <a:solidFill>
                  <a:schemeClr val="tx1"/>
                </a:solidFill>
                <a:effectLst/>
                <a:latin typeface="+mn-lt"/>
                <a:ea typeface="+mn-ea"/>
                <a:cs typeface="+mn-cs"/>
              </a:rPr>
              <a:t>ärldens</a:t>
            </a:r>
            <a:r>
              <a:rPr lang="sv-SE" sz="1200" kern="1200" baseline="0" dirty="0" smtClean="0">
                <a:solidFill>
                  <a:schemeClr val="tx1"/>
                </a:solidFill>
                <a:effectLst/>
                <a:latin typeface="+mn-lt"/>
                <a:ea typeface="+mn-ea"/>
                <a:cs typeface="+mn-cs"/>
              </a:rPr>
              <a:t> största val, som sker hela tiden. Men det är odemokratisk. Alla har inte lika stor röst.</a:t>
            </a: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A7AAEDBD-E032-5E44-85BD-D5EA9E75EE50}" type="slidenum">
              <a:rPr lang="sv-SE" smtClean="0"/>
              <a:t>27</a:t>
            </a:fld>
            <a:endParaRPr lang="sv-SE"/>
          </a:p>
        </p:txBody>
      </p:sp>
    </p:spTree>
    <p:extLst>
      <p:ext uri="{BB962C8B-B14F-4D97-AF65-F5344CB8AC3E}">
        <p14:creationId xmlns:p14="http://schemas.microsoft.com/office/powerpoint/2010/main" val="30245517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lvl="0" indent="-171450">
              <a:buFont typeface="Arial" pitchFamily="34" charset="0"/>
              <a:buChar char="•"/>
            </a:pPr>
            <a:r>
              <a:rPr lang="sv-SE" sz="1200" kern="1200" dirty="0" smtClean="0">
                <a:solidFill>
                  <a:schemeClr val="tx1"/>
                </a:solidFill>
                <a:effectLst/>
                <a:latin typeface="+mn-lt"/>
                <a:ea typeface="+mn-ea"/>
                <a:cs typeface="+mn-cs"/>
              </a:rPr>
              <a:t>En</a:t>
            </a:r>
            <a:r>
              <a:rPr lang="sv-SE" sz="1200" kern="1200" baseline="0" dirty="0" smtClean="0">
                <a:solidFill>
                  <a:schemeClr val="tx1"/>
                </a:solidFill>
                <a:effectLst/>
                <a:latin typeface="+mn-lt"/>
                <a:ea typeface="+mn-ea"/>
                <a:cs typeface="+mn-cs"/>
              </a:rPr>
              <a:t> modern myt att sociala länkar ger bättre synlighet på Google</a:t>
            </a:r>
          </a:p>
          <a:p>
            <a:pPr marL="171450" lvl="0" indent="-171450">
              <a:buFont typeface="Arial" pitchFamily="34" charset="0"/>
              <a:buChar char="•"/>
            </a:pPr>
            <a:r>
              <a:rPr lang="sv-SE" sz="1200" kern="1200" dirty="0" smtClean="0">
                <a:solidFill>
                  <a:schemeClr val="tx1"/>
                </a:solidFill>
                <a:effectLst/>
                <a:latin typeface="+mn-lt"/>
                <a:ea typeface="+mn-ea"/>
                <a:cs typeface="+mn-cs"/>
              </a:rPr>
              <a:t>PR </a:t>
            </a:r>
            <a:r>
              <a:rPr lang="sv-SE" sz="1200" kern="1200" dirty="0" smtClean="0">
                <a:solidFill>
                  <a:schemeClr val="tx1"/>
                </a:solidFill>
                <a:effectLst/>
                <a:latin typeface="+mn-lt"/>
                <a:ea typeface="+mn-ea"/>
                <a:cs typeface="+mn-cs"/>
              </a:rPr>
              <a:t>är mest naturliga annan marknadsaktivitet som kan ge länkar, men det går att få in länktänk i alla aktiviteter. </a:t>
            </a:r>
          </a:p>
          <a:p>
            <a:pPr marL="171450" lvl="0" indent="-171450">
              <a:buFont typeface="Arial" pitchFamily="34" charset="0"/>
              <a:buChar char="•"/>
            </a:pPr>
            <a:r>
              <a:rPr lang="sv-SE" sz="1200" kern="1200" dirty="0" smtClean="0">
                <a:solidFill>
                  <a:schemeClr val="tx1"/>
                </a:solidFill>
                <a:effectLst/>
                <a:latin typeface="+mn-lt"/>
                <a:ea typeface="+mn-ea"/>
                <a:cs typeface="+mn-cs"/>
              </a:rPr>
              <a:t>Kunder och partners brukar vara relativt tacksamma att bearbeta för att få </a:t>
            </a:r>
            <a:r>
              <a:rPr lang="sv-SE" sz="1200" kern="1200" dirty="0" smtClean="0">
                <a:solidFill>
                  <a:schemeClr val="tx1"/>
                </a:solidFill>
                <a:effectLst/>
                <a:latin typeface="+mn-lt"/>
                <a:ea typeface="+mn-ea"/>
                <a:cs typeface="+mn-cs"/>
              </a:rPr>
              <a:t>länkar</a:t>
            </a: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A7AAEDBD-E032-5E44-85BD-D5EA9E75EE50}" type="slidenum">
              <a:rPr lang="sv-SE" smtClean="0"/>
              <a:t>28</a:t>
            </a:fld>
            <a:endParaRPr lang="sv-SE"/>
          </a:p>
        </p:txBody>
      </p:sp>
    </p:spTree>
    <p:extLst>
      <p:ext uri="{BB962C8B-B14F-4D97-AF65-F5344CB8AC3E}">
        <p14:creationId xmlns:p14="http://schemas.microsoft.com/office/powerpoint/2010/main" val="30245517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itchFamily="34" charset="0"/>
              <a:buChar char="•"/>
            </a:pPr>
            <a:r>
              <a:rPr lang="sv-SE" sz="1200" kern="120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Varför</a:t>
            </a:r>
            <a:r>
              <a:rPr lang="sv-SE" sz="1200" kern="1200" baseline="0" dirty="0" smtClean="0">
                <a:solidFill>
                  <a:schemeClr val="tx1"/>
                </a:solidFill>
                <a:effectLst/>
                <a:latin typeface="+mn-lt"/>
                <a:ea typeface="+mn-ea"/>
                <a:cs typeface="+mn-cs"/>
              </a:rPr>
              <a:t> syns inga av de 4 storbankerna i topp på en sökning på ”lån”? </a:t>
            </a:r>
          </a:p>
          <a:p>
            <a:pPr marL="171450" indent="-171450">
              <a:buFont typeface="Arial" pitchFamily="34" charset="0"/>
              <a:buChar char="•"/>
            </a:pPr>
            <a:r>
              <a:rPr lang="sv-SE" sz="1200" kern="1200" baseline="0" dirty="0" smtClean="0">
                <a:solidFill>
                  <a:schemeClr val="tx1"/>
                </a:solidFill>
                <a:effectLst/>
                <a:latin typeface="+mn-lt"/>
                <a:ea typeface="+mn-ea"/>
                <a:cs typeface="+mn-cs"/>
              </a:rPr>
              <a:t>Beror på flera saker, men en viktig faktor är avsaknad av relevanta ankartexter i deras länkar</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A7AAEDBD-E032-5E44-85BD-D5EA9E75EE50}" type="slidenum">
              <a:rPr lang="sv-SE" smtClean="0"/>
              <a:t>29</a:t>
            </a:fld>
            <a:endParaRPr lang="sv-SE"/>
          </a:p>
        </p:txBody>
      </p:sp>
    </p:spTree>
    <p:extLst>
      <p:ext uri="{BB962C8B-B14F-4D97-AF65-F5344CB8AC3E}">
        <p14:creationId xmlns:p14="http://schemas.microsoft.com/office/powerpoint/2010/main" val="3024551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sv-SE" sz="1200" kern="1200" dirty="0" smtClean="0">
                <a:solidFill>
                  <a:schemeClr val="tx1"/>
                </a:solidFill>
                <a:effectLst/>
                <a:latin typeface="+mn-lt"/>
                <a:ea typeface="+mn-ea"/>
                <a:cs typeface="+mn-cs"/>
              </a:rPr>
              <a:t>Google</a:t>
            </a:r>
            <a:r>
              <a:rPr lang="sv-SE" sz="1200" kern="1200" baseline="0" dirty="0" smtClean="0">
                <a:solidFill>
                  <a:schemeClr val="tx1"/>
                </a:solidFill>
                <a:effectLst/>
                <a:latin typeface="+mn-lt"/>
                <a:ea typeface="+mn-ea"/>
                <a:cs typeface="+mn-cs"/>
              </a:rPr>
              <a:t> tycker att vi är ”lika”. Den fjärde bilden där är en något yngre version av mig</a:t>
            </a: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sv-SE" sz="1200" kern="1200" baseline="0" dirty="0" smtClean="0">
                <a:solidFill>
                  <a:schemeClr val="tx1"/>
                </a:solidFill>
                <a:effectLst/>
                <a:latin typeface="+mn-lt"/>
                <a:ea typeface="+mn-ea"/>
                <a:cs typeface="+mn-cs"/>
              </a:rPr>
              <a:t>Google blir bättre och bättre på att själva förstå vad en webbsida innehåller, men de behöver hjälp på traven</a:t>
            </a: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sv-SE" sz="1200" kern="1200" baseline="0" dirty="0" smtClean="0">
                <a:solidFill>
                  <a:schemeClr val="tx1"/>
                </a:solidFill>
                <a:effectLst/>
                <a:latin typeface="+mn-lt"/>
                <a:ea typeface="+mn-ea"/>
                <a:cs typeface="+mn-cs"/>
              </a:rPr>
              <a:t>I vissa fall är Google att likna vid en blind person och Google behöver hjälp för att förstå. </a:t>
            </a:r>
            <a:endParaRPr lang="sv-SE" sz="1200" kern="1200" baseline="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sv-SE" sz="1200" kern="1200" baseline="0" dirty="0" smtClean="0">
                <a:solidFill>
                  <a:schemeClr val="tx1"/>
                </a:solidFill>
                <a:effectLst/>
                <a:latin typeface="+mn-lt"/>
                <a:ea typeface="+mn-ea"/>
                <a:cs typeface="+mn-cs"/>
              </a:rPr>
              <a:t>Det är viktigt att vara väldigt tydlig med Google annars kan det bli fel som detta exempel illustrerar</a:t>
            </a:r>
            <a:endParaRPr lang="sv-SE" sz="1200" kern="1200" baseline="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sv-SE" sz="1200" kern="1200" baseline="0" dirty="0" smtClean="0">
                <a:solidFill>
                  <a:schemeClr val="tx1"/>
                </a:solidFill>
                <a:effectLst/>
                <a:latin typeface="+mn-lt"/>
                <a:ea typeface="+mn-ea"/>
                <a:cs typeface="+mn-cs"/>
              </a:rPr>
              <a:t>Google kan exempelvis inte förstå vad en bild föreställer, och anledningen till att min bild syns på sökningen ”</a:t>
            </a:r>
            <a:r>
              <a:rPr lang="sv-SE" sz="1200" kern="1200" baseline="0" dirty="0" err="1" smtClean="0">
                <a:solidFill>
                  <a:schemeClr val="tx1"/>
                </a:solidFill>
                <a:effectLst/>
                <a:latin typeface="+mn-lt"/>
                <a:ea typeface="+mn-ea"/>
                <a:cs typeface="+mn-cs"/>
              </a:rPr>
              <a:t>chase</a:t>
            </a:r>
            <a:r>
              <a:rPr lang="sv-SE" sz="1200" kern="1200" baseline="0" dirty="0" smtClean="0">
                <a:solidFill>
                  <a:schemeClr val="tx1"/>
                </a:solidFill>
                <a:effectLst/>
                <a:latin typeface="+mn-lt"/>
                <a:ea typeface="+mn-ea"/>
                <a:cs typeface="+mn-cs"/>
              </a:rPr>
              <a:t> </a:t>
            </a:r>
            <a:r>
              <a:rPr lang="sv-SE" sz="1200" kern="1200" baseline="0" dirty="0" err="1" smtClean="0">
                <a:solidFill>
                  <a:schemeClr val="tx1"/>
                </a:solidFill>
                <a:effectLst/>
                <a:latin typeface="+mn-lt"/>
                <a:ea typeface="+mn-ea"/>
                <a:cs typeface="+mn-cs"/>
              </a:rPr>
              <a:t>gioberti</a:t>
            </a:r>
            <a:r>
              <a:rPr lang="sv-SE" sz="1200" kern="1200" baseline="0" dirty="0" smtClean="0">
                <a:solidFill>
                  <a:schemeClr val="tx1"/>
                </a:solidFill>
                <a:effectLst/>
                <a:latin typeface="+mn-lt"/>
                <a:ea typeface="+mn-ea"/>
                <a:cs typeface="+mn-cs"/>
              </a:rPr>
              <a:t>” är att några vänner till mig gjorde en ”lika som bär”-bloggpost för 6 år sedan</a:t>
            </a: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A7AAEDBD-E032-5E44-85BD-D5EA9E75EE50}" type="slidenum">
              <a:rPr lang="sv-SE" smtClean="0"/>
              <a:t>3</a:t>
            </a:fld>
            <a:endParaRPr lang="sv-SE"/>
          </a:p>
        </p:txBody>
      </p:sp>
    </p:spTree>
    <p:extLst>
      <p:ext uri="{BB962C8B-B14F-4D97-AF65-F5344CB8AC3E}">
        <p14:creationId xmlns:p14="http://schemas.microsoft.com/office/powerpoint/2010/main" val="30245517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lvl="0" indent="-171450">
              <a:buFont typeface="Arial" pitchFamily="34" charset="0"/>
              <a:buChar char="•"/>
            </a:pPr>
            <a:r>
              <a:rPr lang="sv-SE" sz="1200" kern="1200" dirty="0" smtClean="0">
                <a:solidFill>
                  <a:schemeClr val="tx1"/>
                </a:solidFill>
                <a:effectLst/>
                <a:latin typeface="+mn-lt"/>
                <a:ea typeface="+mn-ea"/>
                <a:cs typeface="+mn-cs"/>
              </a:rPr>
              <a:t>Så</a:t>
            </a:r>
            <a:r>
              <a:rPr lang="sv-SE" sz="1200" kern="1200" baseline="0" dirty="0" smtClean="0">
                <a:solidFill>
                  <a:schemeClr val="tx1"/>
                </a:solidFill>
                <a:effectLst/>
                <a:latin typeface="+mn-lt"/>
                <a:ea typeface="+mn-ea"/>
                <a:cs typeface="+mn-cs"/>
              </a:rPr>
              <a:t> var vi tillbaka till frågan. Någon som har en gissning?</a:t>
            </a: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A7AAEDBD-E032-5E44-85BD-D5EA9E75EE50}" type="slidenum">
              <a:rPr lang="sv-SE" smtClean="0"/>
              <a:t>30</a:t>
            </a:fld>
            <a:endParaRPr lang="sv-SE"/>
          </a:p>
        </p:txBody>
      </p:sp>
    </p:spTree>
    <p:extLst>
      <p:ext uri="{BB962C8B-B14F-4D97-AF65-F5344CB8AC3E}">
        <p14:creationId xmlns:p14="http://schemas.microsoft.com/office/powerpoint/2010/main" val="30245517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lvl="0" indent="-171450">
              <a:buFont typeface="Arial" pitchFamily="34" charset="0"/>
              <a:buChar char="•"/>
            </a:pPr>
            <a:r>
              <a:rPr lang="sv-SE" sz="1200" kern="1200" dirty="0" smtClean="0">
                <a:solidFill>
                  <a:schemeClr val="tx1"/>
                </a:solidFill>
                <a:effectLst/>
                <a:latin typeface="+mn-lt"/>
                <a:ea typeface="+mn-ea"/>
                <a:cs typeface="+mn-cs"/>
              </a:rPr>
              <a:t>Anledning att Swedbank syns</a:t>
            </a:r>
            <a:r>
              <a:rPr lang="sv-SE" sz="1200" kern="1200" baseline="0" dirty="0" smtClean="0">
                <a:solidFill>
                  <a:schemeClr val="tx1"/>
                </a:solidFill>
                <a:effectLst/>
                <a:latin typeface="+mn-lt"/>
                <a:ea typeface="+mn-ea"/>
                <a:cs typeface="+mn-cs"/>
              </a:rPr>
              <a:t> i topp på ”privat” är att de missat allt vad SEO heter. Deras titel på startsidan är ”Privat”</a:t>
            </a:r>
          </a:p>
          <a:p>
            <a:pPr marL="171450" lvl="0" indent="-171450">
              <a:buFont typeface="Arial" pitchFamily="34" charset="0"/>
              <a:buChar char="•"/>
            </a:pPr>
            <a:r>
              <a:rPr lang="sv-SE" sz="1200" kern="1200" baseline="0" dirty="0" smtClean="0">
                <a:solidFill>
                  <a:schemeClr val="tx1"/>
                </a:solidFill>
                <a:effectLst/>
                <a:latin typeface="+mn-lt"/>
                <a:ea typeface="+mn-ea"/>
                <a:cs typeface="+mn-cs"/>
              </a:rPr>
              <a:t>En mycket rimligare titel hade innehållit bank, lån eller liknande.</a:t>
            </a:r>
          </a:p>
        </p:txBody>
      </p:sp>
      <p:sp>
        <p:nvSpPr>
          <p:cNvPr id="4" name="Platshållare för bildnummer 3"/>
          <p:cNvSpPr>
            <a:spLocks noGrp="1"/>
          </p:cNvSpPr>
          <p:nvPr>
            <p:ph type="sldNum" sz="quarter" idx="10"/>
          </p:nvPr>
        </p:nvSpPr>
        <p:spPr/>
        <p:txBody>
          <a:bodyPr/>
          <a:lstStyle/>
          <a:p>
            <a:fld id="{A7AAEDBD-E032-5E44-85BD-D5EA9E75EE50}" type="slidenum">
              <a:rPr lang="sv-SE" smtClean="0"/>
              <a:t>31</a:t>
            </a:fld>
            <a:endParaRPr lang="sv-SE"/>
          </a:p>
        </p:txBody>
      </p:sp>
    </p:spTree>
    <p:extLst>
      <p:ext uri="{BB962C8B-B14F-4D97-AF65-F5344CB8AC3E}">
        <p14:creationId xmlns:p14="http://schemas.microsoft.com/office/powerpoint/2010/main" val="30245517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lvl="0" indent="-171450">
              <a:buFont typeface="Arial" pitchFamily="34" charset="0"/>
              <a:buChar char="•"/>
            </a:pPr>
            <a:r>
              <a:rPr lang="sv-SE" sz="1200" kern="1200" dirty="0" smtClean="0">
                <a:solidFill>
                  <a:schemeClr val="tx1"/>
                </a:solidFill>
                <a:effectLst/>
                <a:latin typeface="+mn-lt"/>
                <a:ea typeface="+mn-ea"/>
                <a:cs typeface="+mn-cs"/>
              </a:rPr>
              <a:t>Innan vi avslutar med eventuella frågor, så har jag två erbjudande för er som kanske vill tränga djupare</a:t>
            </a:r>
            <a:r>
              <a:rPr lang="sv-SE" sz="1200" kern="1200" baseline="0" dirty="0" smtClean="0">
                <a:solidFill>
                  <a:schemeClr val="tx1"/>
                </a:solidFill>
                <a:effectLst/>
                <a:latin typeface="+mn-lt"/>
                <a:ea typeface="+mn-ea"/>
                <a:cs typeface="+mn-cs"/>
              </a:rPr>
              <a:t> in i </a:t>
            </a:r>
            <a:r>
              <a:rPr lang="sv-SE" sz="1200" kern="1200" baseline="0" dirty="0" err="1" smtClean="0">
                <a:solidFill>
                  <a:schemeClr val="tx1"/>
                </a:solidFill>
                <a:effectLst/>
                <a:latin typeface="+mn-lt"/>
                <a:ea typeface="+mn-ea"/>
                <a:cs typeface="+mn-cs"/>
              </a:rPr>
              <a:t>SEOns</a:t>
            </a:r>
            <a:r>
              <a:rPr lang="sv-SE" sz="1200" kern="1200" baseline="0" dirty="0" smtClean="0">
                <a:solidFill>
                  <a:schemeClr val="tx1"/>
                </a:solidFill>
                <a:effectLst/>
                <a:latin typeface="+mn-lt"/>
                <a:ea typeface="+mn-ea"/>
                <a:cs typeface="+mn-cs"/>
              </a:rPr>
              <a:t> fantastiska värld.</a:t>
            </a: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A7AAEDBD-E032-5E44-85BD-D5EA9E75EE50}" type="slidenum">
              <a:rPr lang="sv-SE" smtClean="0"/>
              <a:t>32</a:t>
            </a:fld>
            <a:endParaRPr lang="sv-SE"/>
          </a:p>
        </p:txBody>
      </p:sp>
    </p:spTree>
    <p:extLst>
      <p:ext uri="{BB962C8B-B14F-4D97-AF65-F5344CB8AC3E}">
        <p14:creationId xmlns:p14="http://schemas.microsoft.com/office/powerpoint/2010/main" val="30245517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lvl="0" indent="-171450">
              <a:buFont typeface="Arial" pitchFamily="34" charset="0"/>
              <a:buChar char="•"/>
            </a:pPr>
            <a:r>
              <a:rPr lang="sv-SE" sz="1200" kern="1200" dirty="0" smtClean="0">
                <a:solidFill>
                  <a:schemeClr val="tx1"/>
                </a:solidFill>
                <a:effectLst/>
                <a:latin typeface="+mn-lt"/>
                <a:ea typeface="+mn-ea"/>
                <a:cs typeface="+mn-cs"/>
              </a:rPr>
              <a:t>Har ni några</a:t>
            </a:r>
            <a:r>
              <a:rPr lang="sv-SE" sz="1200" kern="1200" baseline="0" dirty="0" smtClean="0">
                <a:solidFill>
                  <a:schemeClr val="tx1"/>
                </a:solidFill>
                <a:effectLst/>
                <a:latin typeface="+mn-lt"/>
                <a:ea typeface="+mn-ea"/>
                <a:cs typeface="+mn-cs"/>
              </a:rPr>
              <a:t> avslutande frågor kring dagens ämnen eller sök i allmänhet?</a:t>
            </a:r>
          </a:p>
          <a:p>
            <a:pPr marL="171450" lvl="0" indent="-171450">
              <a:buFont typeface="Arial" pitchFamily="34" charset="0"/>
              <a:buChar char="•"/>
            </a:pPr>
            <a:r>
              <a:rPr lang="sv-SE" sz="1200" kern="1200" baseline="0" dirty="0" smtClean="0">
                <a:solidFill>
                  <a:schemeClr val="tx1"/>
                </a:solidFill>
                <a:effectLst/>
                <a:latin typeface="+mn-lt"/>
                <a:ea typeface="+mn-ea"/>
                <a:cs typeface="+mn-cs"/>
              </a:rPr>
              <a:t>Ni får gärna fråga mig </a:t>
            </a:r>
            <a:r>
              <a:rPr lang="sv-SE" sz="1200" kern="1200" baseline="0" dirty="0" smtClean="0">
                <a:solidFill>
                  <a:schemeClr val="tx1"/>
                </a:solidFill>
                <a:effectLst/>
                <a:latin typeface="+mn-lt"/>
                <a:ea typeface="+mn-ea"/>
                <a:cs typeface="+mn-cs"/>
              </a:rPr>
              <a:t>efteråt</a:t>
            </a:r>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A7AAEDBD-E032-5E44-85BD-D5EA9E75EE50}" type="slidenum">
              <a:rPr lang="sv-SE" smtClean="0"/>
              <a:t>33</a:t>
            </a:fld>
            <a:endParaRPr lang="sv-SE"/>
          </a:p>
        </p:txBody>
      </p:sp>
    </p:spTree>
    <p:extLst>
      <p:ext uri="{BB962C8B-B14F-4D97-AF65-F5344CB8AC3E}">
        <p14:creationId xmlns:p14="http://schemas.microsoft.com/office/powerpoint/2010/main" val="30245517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lvl="0" indent="-171450">
              <a:buFont typeface="Arial" pitchFamily="34" charset="0"/>
              <a:buChar char="•"/>
            </a:pPr>
            <a:r>
              <a:rPr lang="sv-SE" sz="1200" kern="1200" dirty="0" smtClean="0">
                <a:solidFill>
                  <a:schemeClr val="tx1"/>
                </a:solidFill>
                <a:effectLst/>
                <a:latin typeface="+mn-lt"/>
                <a:ea typeface="+mn-ea"/>
                <a:cs typeface="+mn-cs"/>
              </a:rPr>
              <a:t>Tack för mig</a:t>
            </a: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A7AAEDBD-E032-5E44-85BD-D5EA9E75EE50}" type="slidenum">
              <a:rPr lang="sv-SE" smtClean="0"/>
              <a:t>34</a:t>
            </a:fld>
            <a:endParaRPr lang="sv-SE"/>
          </a:p>
        </p:txBody>
      </p:sp>
    </p:spTree>
    <p:extLst>
      <p:ext uri="{BB962C8B-B14F-4D97-AF65-F5344CB8AC3E}">
        <p14:creationId xmlns:p14="http://schemas.microsoft.com/office/powerpoint/2010/main" val="3024551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sv-SE" sz="1200" kern="1200" dirty="0" smtClean="0">
                <a:solidFill>
                  <a:schemeClr val="tx1"/>
                </a:solidFill>
                <a:effectLst/>
                <a:latin typeface="+mn-lt"/>
                <a:ea typeface="+mn-ea"/>
                <a:cs typeface="+mn-cs"/>
              </a:rPr>
              <a:t>Dagens Agenda är en</a:t>
            </a:r>
            <a:r>
              <a:rPr lang="sv-SE" sz="1200" kern="1200" baseline="0" dirty="0" smtClean="0">
                <a:solidFill>
                  <a:schemeClr val="tx1"/>
                </a:solidFill>
                <a:effectLst/>
                <a:latin typeface="+mn-lt"/>
                <a:ea typeface="+mn-ea"/>
                <a:cs typeface="+mn-cs"/>
              </a:rPr>
              <a:t> kort introduktion till ämnet och sedan kommer jag gå igenom hur du optimerar en sajt för Google samt Länkar. Detta är de två komponenter som krävs för att synas bra på Google.</a:t>
            </a:r>
          </a:p>
          <a:p>
            <a:pPr marL="0" lvl="0" indent="0">
              <a:buFont typeface="Arial" pitchFamily="34" charset="0"/>
              <a:buNone/>
            </a:pPr>
            <a:endParaRPr lang="sv-SE" sz="1200" kern="1200" baseline="0" dirty="0" smtClean="0">
              <a:solidFill>
                <a:schemeClr val="tx1"/>
              </a:solidFill>
              <a:effectLst/>
              <a:latin typeface="+mn-lt"/>
              <a:ea typeface="+mn-ea"/>
              <a:cs typeface="+mn-cs"/>
            </a:endParaRPr>
          </a:p>
          <a:p>
            <a:pPr marL="171450" lvl="0" indent="-171450">
              <a:buFont typeface="Arial" pitchFamily="34" charset="0"/>
              <a:buChar char="•"/>
            </a:pPr>
            <a:endParaRPr lang="sv-SE" sz="1200" kern="1200" dirty="0" smtClean="0">
              <a:solidFill>
                <a:schemeClr val="tx1"/>
              </a:solidFill>
              <a:effectLst/>
              <a:latin typeface="+mn-lt"/>
              <a:ea typeface="+mn-ea"/>
              <a:cs typeface="+mn-cs"/>
            </a:endParaRPr>
          </a:p>
          <a:p>
            <a:pPr marL="171450" lvl="0" indent="-171450">
              <a:buFont typeface="Arial" pitchFamily="34" charset="0"/>
              <a:buChar char="•"/>
            </a:pPr>
            <a:endParaRPr lang="sv-SE" sz="1200" kern="1200" dirty="0" smtClean="0">
              <a:solidFill>
                <a:schemeClr val="tx1"/>
              </a:solidFill>
              <a:effectLst/>
              <a:latin typeface="+mn-lt"/>
              <a:ea typeface="+mn-ea"/>
              <a:cs typeface="+mn-cs"/>
            </a:endParaRPr>
          </a:p>
          <a:p>
            <a:pPr marL="171450" lvl="0" indent="-171450">
              <a:buFont typeface="Arial" pitchFamily="34" charset="0"/>
              <a:buChar char="•"/>
            </a:pP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A7AAEDBD-E032-5E44-85BD-D5EA9E75EE50}" type="slidenum">
              <a:rPr lang="sv-SE" smtClean="0"/>
              <a:t>4</a:t>
            </a:fld>
            <a:endParaRPr lang="sv-SE"/>
          </a:p>
        </p:txBody>
      </p:sp>
    </p:spTree>
    <p:extLst>
      <p:ext uri="{BB962C8B-B14F-4D97-AF65-F5344CB8AC3E}">
        <p14:creationId xmlns:p14="http://schemas.microsoft.com/office/powerpoint/2010/main" val="3024551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lvl="0" indent="-171450">
              <a:buFont typeface="Arial" pitchFamily="34" charset="0"/>
              <a:buChar char="•"/>
            </a:pPr>
            <a:r>
              <a:rPr lang="sv-SE" sz="1200" kern="1200" dirty="0" smtClean="0">
                <a:solidFill>
                  <a:schemeClr val="tx1"/>
                </a:solidFill>
                <a:effectLst/>
                <a:latin typeface="+mn-lt"/>
                <a:ea typeface="+mn-ea"/>
                <a:cs typeface="+mn-cs"/>
              </a:rPr>
              <a:t>Presentera kort mig. Ekonom,</a:t>
            </a:r>
            <a:r>
              <a:rPr lang="sv-SE" sz="1200" kern="1200" baseline="0" dirty="0" smtClean="0">
                <a:solidFill>
                  <a:schemeClr val="tx1"/>
                </a:solidFill>
                <a:effectLst/>
                <a:latin typeface="+mn-lt"/>
                <a:ea typeface="+mn-ea"/>
                <a:cs typeface="+mn-cs"/>
              </a:rPr>
              <a:t> som hamnade i internetvärlden av misstag</a:t>
            </a:r>
            <a:r>
              <a:rPr lang="sv-SE" sz="1200" kern="1200" baseline="0" dirty="0" smtClean="0">
                <a:solidFill>
                  <a:schemeClr val="tx1"/>
                </a:solidFill>
                <a:effectLst/>
                <a:latin typeface="+mn-lt"/>
                <a:ea typeface="+mn-ea"/>
                <a:cs typeface="+mn-cs"/>
              </a:rPr>
              <a:t>.</a:t>
            </a:r>
          </a:p>
          <a:p>
            <a:pPr marL="171450" lvl="0" indent="-171450">
              <a:buFont typeface="Arial" pitchFamily="34" charset="0"/>
              <a:buChar char="•"/>
            </a:pPr>
            <a:r>
              <a:rPr lang="sv-SE" sz="1200" kern="1200" baseline="0" dirty="0" smtClean="0">
                <a:solidFill>
                  <a:schemeClr val="tx1"/>
                </a:solidFill>
                <a:effectLst/>
                <a:latin typeface="+mn-lt"/>
                <a:ea typeface="+mn-ea"/>
                <a:cs typeface="+mn-cs"/>
              </a:rPr>
              <a:t>Jobbat med SEO i över 10 år</a:t>
            </a:r>
          </a:p>
          <a:p>
            <a:pPr marL="171450" lvl="0" indent="-171450">
              <a:buFont typeface="Arial" pitchFamily="34" charset="0"/>
              <a:buChar char="•"/>
            </a:pPr>
            <a:r>
              <a:rPr lang="sv-SE" sz="1200" kern="1200" baseline="0" dirty="0" smtClean="0">
                <a:solidFill>
                  <a:schemeClr val="tx1"/>
                </a:solidFill>
                <a:effectLst/>
                <a:latin typeface="+mn-lt"/>
                <a:ea typeface="+mn-ea"/>
                <a:cs typeface="+mn-cs"/>
              </a:rPr>
              <a:t>Fastnade för SEO när jag insåg hur effektiv marknadsföring det kan vara</a:t>
            </a:r>
          </a:p>
          <a:p>
            <a:pPr marL="171450" lvl="0" indent="-171450">
              <a:buFont typeface="Arial" pitchFamily="34" charset="0"/>
              <a:buChar char="•"/>
            </a:pPr>
            <a:r>
              <a:rPr lang="sv-SE" sz="1200" kern="1200" baseline="0" dirty="0" err="1" smtClean="0">
                <a:solidFill>
                  <a:schemeClr val="tx1"/>
                </a:solidFill>
                <a:effectLst/>
                <a:latin typeface="+mn-lt"/>
                <a:ea typeface="+mn-ea"/>
                <a:cs typeface="+mn-cs"/>
              </a:rPr>
              <a:t>Pineberry</a:t>
            </a:r>
            <a:r>
              <a:rPr lang="sv-SE" sz="1200" kern="1200" baseline="0" dirty="0" smtClean="0">
                <a:solidFill>
                  <a:schemeClr val="tx1"/>
                </a:solidFill>
                <a:effectLst/>
                <a:latin typeface="+mn-lt"/>
                <a:ea typeface="+mn-ea"/>
                <a:cs typeface="+mn-cs"/>
              </a:rPr>
              <a:t>, grundades 2007. 25 anställda som jobbar med sökmotormarkandsföring. Både SEO (sökmotoroptimering) och SEM (Google </a:t>
            </a:r>
            <a:r>
              <a:rPr lang="sv-SE" sz="1200" kern="1200" baseline="0" dirty="0" err="1" smtClean="0">
                <a:solidFill>
                  <a:schemeClr val="tx1"/>
                </a:solidFill>
                <a:effectLst/>
                <a:latin typeface="+mn-lt"/>
                <a:ea typeface="+mn-ea"/>
                <a:cs typeface="+mn-cs"/>
              </a:rPr>
              <a:t>Adwords</a:t>
            </a:r>
            <a:r>
              <a:rPr lang="sv-SE" sz="1200" kern="1200" baseline="0" dirty="0" smtClean="0">
                <a:solidFill>
                  <a:schemeClr val="tx1"/>
                </a:solidFill>
                <a:effectLst/>
                <a:latin typeface="+mn-lt"/>
                <a:ea typeface="+mn-ea"/>
                <a:cs typeface="+mn-cs"/>
              </a:rPr>
              <a:t>)</a:t>
            </a:r>
            <a:endParaRPr lang="sv-SE" sz="1200" kern="1200" dirty="0" smtClean="0">
              <a:solidFill>
                <a:schemeClr val="tx1"/>
              </a:solidFill>
              <a:effectLst/>
              <a:latin typeface="+mn-lt"/>
              <a:ea typeface="+mn-ea"/>
              <a:cs typeface="+mn-cs"/>
            </a:endParaRPr>
          </a:p>
          <a:p>
            <a:pPr marL="171450" lvl="0" indent="-171450">
              <a:buFont typeface="Arial" pitchFamily="34" charset="0"/>
              <a:buChar char="•"/>
            </a:pPr>
            <a:r>
              <a:rPr lang="sv-SE" sz="1200" kern="1200" dirty="0" smtClean="0">
                <a:solidFill>
                  <a:schemeClr val="tx1"/>
                </a:solidFill>
                <a:effectLst/>
                <a:latin typeface="+mn-lt"/>
                <a:ea typeface="+mn-ea"/>
                <a:cs typeface="+mn-cs"/>
              </a:rPr>
              <a:t>Författare</a:t>
            </a:r>
            <a:r>
              <a:rPr lang="sv-SE" sz="1200" kern="1200" baseline="0" dirty="0" smtClean="0">
                <a:solidFill>
                  <a:schemeClr val="tx1"/>
                </a:solidFill>
                <a:effectLst/>
                <a:latin typeface="+mn-lt"/>
                <a:ea typeface="+mn-ea"/>
                <a:cs typeface="+mn-cs"/>
              </a:rPr>
              <a:t> till populära </a:t>
            </a:r>
            <a:r>
              <a:rPr lang="sv-SE" sz="1200" kern="1200" dirty="0" smtClean="0">
                <a:solidFill>
                  <a:schemeClr val="tx1"/>
                </a:solidFill>
                <a:effectLst/>
                <a:latin typeface="+mn-lt"/>
                <a:ea typeface="+mn-ea"/>
                <a:cs typeface="+mn-cs"/>
              </a:rPr>
              <a:t>SEO-boken Guldläge på</a:t>
            </a:r>
            <a:r>
              <a:rPr lang="sv-SE" sz="1200" kern="1200" baseline="0" dirty="0" smtClean="0">
                <a:solidFill>
                  <a:schemeClr val="tx1"/>
                </a:solidFill>
                <a:effectLst/>
                <a:latin typeface="+mn-lt"/>
                <a:ea typeface="+mn-ea"/>
                <a:cs typeface="+mn-cs"/>
              </a:rPr>
              <a:t> nätet</a:t>
            </a:r>
            <a:endParaRPr lang="sv-SE" dirty="0"/>
          </a:p>
        </p:txBody>
      </p:sp>
      <p:sp>
        <p:nvSpPr>
          <p:cNvPr id="4" name="Platshållare för bildnummer 3"/>
          <p:cNvSpPr>
            <a:spLocks noGrp="1"/>
          </p:cNvSpPr>
          <p:nvPr>
            <p:ph type="sldNum" sz="quarter" idx="10"/>
          </p:nvPr>
        </p:nvSpPr>
        <p:spPr/>
        <p:txBody>
          <a:bodyPr/>
          <a:lstStyle/>
          <a:p>
            <a:fld id="{A7AAEDBD-E032-5E44-85BD-D5EA9E75EE50}" type="slidenum">
              <a:rPr lang="sv-SE" smtClean="0"/>
              <a:t>5</a:t>
            </a:fld>
            <a:endParaRPr lang="sv-SE"/>
          </a:p>
        </p:txBody>
      </p:sp>
    </p:spTree>
    <p:extLst>
      <p:ext uri="{BB962C8B-B14F-4D97-AF65-F5344CB8AC3E}">
        <p14:creationId xmlns:p14="http://schemas.microsoft.com/office/powerpoint/2010/main" val="3024551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lvl="0" indent="-171450">
              <a:buFont typeface="Arial" pitchFamily="34" charset="0"/>
              <a:buChar char="•"/>
            </a:pPr>
            <a:r>
              <a:rPr lang="sv-SE" sz="1200" kern="1200" dirty="0" smtClean="0">
                <a:solidFill>
                  <a:schemeClr val="tx1"/>
                </a:solidFill>
                <a:effectLst/>
                <a:latin typeface="+mn-lt"/>
                <a:ea typeface="+mn-ea"/>
                <a:cs typeface="+mn-cs"/>
              </a:rPr>
              <a:t>Börjar med </a:t>
            </a:r>
            <a:r>
              <a:rPr lang="sv-SE" sz="1200" kern="1200" dirty="0" smtClean="0">
                <a:solidFill>
                  <a:schemeClr val="tx1"/>
                </a:solidFill>
                <a:effectLst/>
                <a:latin typeface="+mn-lt"/>
                <a:ea typeface="+mn-ea"/>
                <a:cs typeface="+mn-cs"/>
              </a:rPr>
              <a:t>en liten frågetävling</a:t>
            </a:r>
            <a:endParaRPr lang="sv-SE" sz="1200" kern="1200" dirty="0" smtClean="0">
              <a:solidFill>
                <a:schemeClr val="tx1"/>
              </a:solidFill>
              <a:effectLst/>
              <a:latin typeface="+mn-lt"/>
              <a:ea typeface="+mn-ea"/>
              <a:cs typeface="+mn-cs"/>
            </a:endParaRPr>
          </a:p>
          <a:p>
            <a:pPr marL="171450" lvl="0" indent="-171450">
              <a:buFont typeface="Arial" pitchFamily="34" charset="0"/>
              <a:buChar char="•"/>
            </a:pPr>
            <a:r>
              <a:rPr lang="sv-SE" sz="1200" kern="1200" dirty="0" smtClean="0">
                <a:solidFill>
                  <a:schemeClr val="tx1"/>
                </a:solidFill>
                <a:effectLst/>
                <a:latin typeface="+mn-lt"/>
                <a:ea typeface="+mn-ea"/>
                <a:cs typeface="+mn-cs"/>
              </a:rPr>
              <a:t>Vad ser ni som är gemensamt med dessa företag?</a:t>
            </a:r>
          </a:p>
          <a:p>
            <a:pPr marL="171450" lvl="0" indent="-171450">
              <a:buFont typeface="Arial" pitchFamily="34" charset="0"/>
              <a:buChar char="•"/>
            </a:pPr>
            <a:r>
              <a:rPr lang="sv-SE" sz="1200" kern="1200" dirty="0" smtClean="0">
                <a:solidFill>
                  <a:schemeClr val="tx1"/>
                </a:solidFill>
                <a:effectLst/>
                <a:latin typeface="+mn-lt"/>
                <a:ea typeface="+mn-ea"/>
                <a:cs typeface="+mn-cs"/>
              </a:rPr>
              <a:t>Funderar på</a:t>
            </a:r>
            <a:r>
              <a:rPr lang="sv-SE" sz="1200" kern="1200" baseline="0" dirty="0" smtClean="0">
                <a:solidFill>
                  <a:schemeClr val="tx1"/>
                </a:solidFill>
                <a:effectLst/>
                <a:latin typeface="+mn-lt"/>
                <a:ea typeface="+mn-ea"/>
                <a:cs typeface="+mn-cs"/>
              </a:rPr>
              <a:t> detta så återkommer vi till det på slutet.</a:t>
            </a: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A7AAEDBD-E032-5E44-85BD-D5EA9E75EE50}" type="slidenum">
              <a:rPr lang="sv-SE" smtClean="0"/>
              <a:t>6</a:t>
            </a:fld>
            <a:endParaRPr lang="sv-SE"/>
          </a:p>
        </p:txBody>
      </p:sp>
    </p:spTree>
    <p:extLst>
      <p:ext uri="{BB962C8B-B14F-4D97-AF65-F5344CB8AC3E}">
        <p14:creationId xmlns:p14="http://schemas.microsoft.com/office/powerpoint/2010/main" val="3024551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lvl="0" indent="-171450">
              <a:buFont typeface="Arial" pitchFamily="34" charset="0"/>
              <a:buChar char="•"/>
            </a:pPr>
            <a:r>
              <a:rPr lang="sv-SE" dirty="0" smtClean="0"/>
              <a:t>Varför</a:t>
            </a:r>
            <a:r>
              <a:rPr lang="sv-SE" baseline="0" dirty="0" smtClean="0"/>
              <a:t> synas i sökresultatet?</a:t>
            </a: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sv-SE" dirty="0" smtClean="0">
                <a:latin typeface="Droid Sans"/>
                <a:cs typeface="Droid Sans"/>
              </a:rPr>
              <a:t>Mer än 90 % söker efter</a:t>
            </a:r>
            <a:r>
              <a:rPr lang="sv-SE" baseline="0" dirty="0" smtClean="0">
                <a:latin typeface="Droid Sans"/>
                <a:cs typeface="Droid Sans"/>
              </a:rPr>
              <a:t> produkter och tjänster (Källa .SE Internet och Svenskarna 2012 Rapport)</a:t>
            </a:r>
            <a:endParaRPr lang="sv-SE" baseline="0" dirty="0" smtClean="0"/>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sv-SE" dirty="0" smtClean="0">
                <a:latin typeface="Droid Sans"/>
                <a:cs typeface="Droid Sans"/>
              </a:rPr>
              <a:t>Lägg</a:t>
            </a:r>
            <a:r>
              <a:rPr lang="sv-SE" baseline="0" dirty="0" smtClean="0">
                <a:latin typeface="Droid Sans"/>
                <a:cs typeface="Droid Sans"/>
              </a:rPr>
              <a:t> majoriteten av din budget på sök, för där fångar du upp andras MF insatser också. (talar lite i egen sak)</a:t>
            </a: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sv-SE" baseline="0" dirty="0" smtClean="0">
                <a:latin typeface="Droid Sans"/>
                <a:cs typeface="Droid Sans"/>
              </a:rPr>
              <a:t>Elda för kråkorna</a:t>
            </a: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sv-SE" baseline="0" dirty="0" smtClean="0">
                <a:latin typeface="Droid Sans"/>
                <a:cs typeface="Droid Sans"/>
              </a:rPr>
              <a:t>Ta exempel, från poker där jag jobbat (10 USD vs 400 USD)</a:t>
            </a:r>
          </a:p>
          <a:p>
            <a:pPr marL="171450" lvl="0" indent="-171450">
              <a:buFont typeface="Arial" pitchFamily="34" charset="0"/>
              <a:buChar char="•"/>
            </a:pPr>
            <a:r>
              <a:rPr lang="sv-SE" sz="1200" kern="1200" dirty="0" smtClean="0">
                <a:solidFill>
                  <a:schemeClr val="tx1"/>
                </a:solidFill>
                <a:effectLst/>
                <a:latin typeface="+mn-lt"/>
                <a:ea typeface="+mn-ea"/>
                <a:cs typeface="+mn-cs"/>
              </a:rPr>
              <a:t>Väldigt billig investering jämfört med de mesta andra marknadsinvesteringar – Det går fort att genom</a:t>
            </a:r>
            <a:r>
              <a:rPr lang="sv-SE" sz="1200" kern="1200" baseline="0" dirty="0" smtClean="0">
                <a:solidFill>
                  <a:schemeClr val="tx1"/>
                </a:solidFill>
                <a:effectLst/>
                <a:latin typeface="+mn-lt"/>
                <a:ea typeface="+mn-ea"/>
                <a:cs typeface="+mn-cs"/>
              </a:rPr>
              <a:t>föra förändringar</a:t>
            </a:r>
            <a:endParaRPr lang="sv-SE" sz="1200" kern="1200" dirty="0" smtClean="0">
              <a:solidFill>
                <a:schemeClr val="tx1"/>
              </a:solidFill>
              <a:effectLst/>
              <a:latin typeface="+mn-lt"/>
              <a:ea typeface="+mn-ea"/>
              <a:cs typeface="+mn-cs"/>
            </a:endParaRPr>
          </a:p>
          <a:p>
            <a:pPr marL="171450" lvl="0" indent="-171450">
              <a:buFont typeface="Arial" pitchFamily="34" charset="0"/>
              <a:buChar char="•"/>
            </a:pPr>
            <a:r>
              <a:rPr lang="sv-SE" sz="1200" kern="1200" dirty="0" smtClean="0">
                <a:solidFill>
                  <a:schemeClr val="tx1"/>
                </a:solidFill>
                <a:effectLst/>
                <a:latin typeface="+mn-lt"/>
                <a:ea typeface="+mn-ea"/>
                <a:cs typeface="+mn-cs"/>
              </a:rPr>
              <a:t>Istället för att lägga 100 miljoner på traditionell marknadsföring så lägg din budget på sök. Kan nästan lova att avkastningen kommer vara betydligt bättre</a:t>
            </a:r>
          </a:p>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sv-SE" baseline="0" dirty="0" smtClean="0">
              <a:latin typeface="Droid Sans"/>
              <a:cs typeface="Droid Sans"/>
            </a:endParaRPr>
          </a:p>
          <a:p>
            <a:pPr marL="171450" lvl="0" indent="-171450">
              <a:buFont typeface="Arial" pitchFamily="34" charset="0"/>
              <a:buChar char="•"/>
            </a:pPr>
            <a:endParaRPr lang="sv-SE" sz="1200"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endParaRPr lang="sv-SE" baseline="0" dirty="0" smtClean="0">
              <a:latin typeface="Droid Sans"/>
              <a:cs typeface="Droid Sans"/>
            </a:endParaRP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endParaRPr lang="sv-SE" dirty="0" smtClean="0">
              <a:latin typeface="Droid Sans"/>
              <a:cs typeface="Droid Sans"/>
            </a:endParaRPr>
          </a:p>
          <a:p>
            <a:pPr marL="171450" lvl="0" indent="-171450">
              <a:buFont typeface="Arial" pitchFamily="34" charset="0"/>
              <a:buChar char="•"/>
            </a:pPr>
            <a:endParaRPr lang="sv-SE" dirty="0"/>
          </a:p>
        </p:txBody>
      </p:sp>
      <p:sp>
        <p:nvSpPr>
          <p:cNvPr id="4" name="Platshållare för bildnummer 3"/>
          <p:cNvSpPr>
            <a:spLocks noGrp="1"/>
          </p:cNvSpPr>
          <p:nvPr>
            <p:ph type="sldNum" sz="quarter" idx="10"/>
          </p:nvPr>
        </p:nvSpPr>
        <p:spPr/>
        <p:txBody>
          <a:bodyPr/>
          <a:lstStyle/>
          <a:p>
            <a:fld id="{A7AAEDBD-E032-5E44-85BD-D5EA9E75EE50}" type="slidenum">
              <a:rPr lang="sv-SE" smtClean="0"/>
              <a:t>7</a:t>
            </a:fld>
            <a:endParaRPr lang="sv-SE"/>
          </a:p>
        </p:txBody>
      </p:sp>
    </p:spTree>
    <p:extLst>
      <p:ext uri="{BB962C8B-B14F-4D97-AF65-F5344CB8AC3E}">
        <p14:creationId xmlns:p14="http://schemas.microsoft.com/office/powerpoint/2010/main" val="3024551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sv-SE" baseline="0" dirty="0" smtClean="0"/>
              <a:t>Vad består sökresultatet av? Hur är det uppbyggt?</a:t>
            </a: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sv-SE" baseline="0" dirty="0" smtClean="0"/>
              <a:t>Organiska sökresultatet vs betalda annonser (Google </a:t>
            </a:r>
            <a:r>
              <a:rPr lang="sv-SE" baseline="0" dirty="0" err="1" smtClean="0"/>
              <a:t>Adwords</a:t>
            </a:r>
            <a:r>
              <a:rPr lang="sv-SE" baseline="0" dirty="0" smtClean="0"/>
              <a:t>)</a:t>
            </a:r>
            <a:endParaRPr lang="sv-SE" baseline="0" dirty="0" smtClean="0"/>
          </a:p>
          <a:p>
            <a:pPr marL="171450" indent="-171450">
              <a:buFont typeface="Arial" pitchFamily="34" charset="0"/>
              <a:buChar char="•"/>
            </a:pPr>
            <a:r>
              <a:rPr lang="sv-SE" dirty="0" smtClean="0"/>
              <a:t>Avgränsning.</a:t>
            </a:r>
            <a:r>
              <a:rPr lang="sv-SE" baseline="0" dirty="0" smtClean="0"/>
              <a:t> Idag är det enbart </a:t>
            </a:r>
            <a:r>
              <a:rPr lang="sv-SE" baseline="0" dirty="0" smtClean="0"/>
              <a:t>sökmotoroptimering (SEO) </a:t>
            </a:r>
            <a:r>
              <a:rPr lang="sv-SE" baseline="0" dirty="0" smtClean="0"/>
              <a:t>på </a:t>
            </a:r>
            <a:r>
              <a:rPr lang="sv-SE" baseline="0" dirty="0" smtClean="0"/>
              <a:t>menyn</a:t>
            </a:r>
            <a:endParaRPr lang="sv-SE" baseline="0" dirty="0" smtClean="0"/>
          </a:p>
        </p:txBody>
      </p:sp>
      <p:sp>
        <p:nvSpPr>
          <p:cNvPr id="4" name="Platshållare för bildnummer 3"/>
          <p:cNvSpPr>
            <a:spLocks noGrp="1"/>
          </p:cNvSpPr>
          <p:nvPr>
            <p:ph type="sldNum" sz="quarter" idx="10"/>
          </p:nvPr>
        </p:nvSpPr>
        <p:spPr/>
        <p:txBody>
          <a:bodyPr/>
          <a:lstStyle/>
          <a:p>
            <a:fld id="{A7AAEDBD-E032-5E44-85BD-D5EA9E75EE50}" type="slidenum">
              <a:rPr lang="sv-SE" smtClean="0"/>
              <a:t>8</a:t>
            </a:fld>
            <a:endParaRPr lang="sv-SE"/>
          </a:p>
        </p:txBody>
      </p:sp>
    </p:spTree>
    <p:extLst>
      <p:ext uri="{BB962C8B-B14F-4D97-AF65-F5344CB8AC3E}">
        <p14:creationId xmlns:p14="http://schemas.microsoft.com/office/powerpoint/2010/main" val="3024551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lvl="0" indent="-171450">
              <a:buFont typeface="Arial" pitchFamily="34" charset="0"/>
              <a:buChar char="•"/>
            </a:pPr>
            <a:r>
              <a:rPr lang="sv-SE" sz="1200" kern="1200" dirty="0" smtClean="0">
                <a:solidFill>
                  <a:schemeClr val="tx1"/>
                </a:solidFill>
                <a:effectLst/>
                <a:latin typeface="+mn-lt"/>
                <a:ea typeface="+mn-ea"/>
                <a:cs typeface="+mn-cs"/>
              </a:rPr>
              <a:t>Hur fungerar</a:t>
            </a:r>
            <a:r>
              <a:rPr lang="sv-SE" sz="1200" kern="1200" baseline="0" dirty="0" smtClean="0">
                <a:solidFill>
                  <a:schemeClr val="tx1"/>
                </a:solidFill>
                <a:effectLst/>
                <a:latin typeface="+mn-lt"/>
                <a:ea typeface="+mn-ea"/>
                <a:cs typeface="+mn-cs"/>
              </a:rPr>
              <a:t> en sökmotor som Google?</a:t>
            </a:r>
          </a:p>
          <a:p>
            <a:pPr marL="171450" lvl="0" indent="-171450">
              <a:buFont typeface="Arial" pitchFamily="34" charset="0"/>
              <a:buChar char="•"/>
            </a:pPr>
            <a:r>
              <a:rPr lang="sv-SE" sz="1200" kern="1200" dirty="0" smtClean="0">
                <a:solidFill>
                  <a:schemeClr val="tx1"/>
                </a:solidFill>
                <a:effectLst/>
                <a:latin typeface="+mn-lt"/>
                <a:ea typeface="+mn-ea"/>
                <a:cs typeface="+mn-cs"/>
              </a:rPr>
              <a:t>Sökmotoroptimering</a:t>
            </a:r>
            <a:r>
              <a:rPr lang="sv-SE" sz="1200" kern="1200" baseline="0" dirty="0" smtClean="0">
                <a:solidFill>
                  <a:schemeClr val="tx1"/>
                </a:solidFill>
                <a:effectLst/>
                <a:latin typeface="+mn-lt"/>
                <a:ea typeface="+mn-ea"/>
                <a:cs typeface="+mn-cs"/>
              </a:rPr>
              <a:t> </a:t>
            </a:r>
            <a:r>
              <a:rPr lang="sv-SE" sz="1200" kern="1200" baseline="0" dirty="0" smtClean="0">
                <a:solidFill>
                  <a:schemeClr val="tx1"/>
                </a:solidFill>
                <a:effectLst/>
                <a:latin typeface="+mn-lt"/>
                <a:ea typeface="+mn-ea"/>
                <a:cs typeface="+mn-cs"/>
              </a:rPr>
              <a:t>handlar om att förstå Google, Google är uppbyggt en algoritm med olika delar och spindlar som läser av sajten.</a:t>
            </a:r>
            <a:endParaRPr lang="sv-SE" sz="1200" kern="1200" dirty="0" smtClean="0">
              <a:solidFill>
                <a:schemeClr val="tx1"/>
              </a:solidFill>
              <a:effectLst/>
              <a:latin typeface="+mn-lt"/>
              <a:ea typeface="+mn-ea"/>
              <a:cs typeface="+mn-cs"/>
            </a:endParaRPr>
          </a:p>
          <a:p>
            <a:pPr marL="171450" lvl="0" indent="-171450">
              <a:buFont typeface="Arial" pitchFamily="34" charset="0"/>
              <a:buChar char="•"/>
            </a:pPr>
            <a:r>
              <a:rPr lang="sv-SE" sz="1200" kern="1200" dirty="0" smtClean="0">
                <a:solidFill>
                  <a:schemeClr val="tx1"/>
                </a:solidFill>
                <a:effectLst/>
                <a:latin typeface="+mn-lt"/>
                <a:ea typeface="+mn-ea"/>
                <a:cs typeface="+mn-cs"/>
              </a:rPr>
              <a:t>Listan är några av de största</a:t>
            </a:r>
            <a:r>
              <a:rPr lang="sv-SE" sz="1200" kern="1200" baseline="0" dirty="0" smtClean="0">
                <a:solidFill>
                  <a:schemeClr val="tx1"/>
                </a:solidFill>
                <a:effectLst/>
                <a:latin typeface="+mn-lt"/>
                <a:ea typeface="+mn-ea"/>
                <a:cs typeface="+mn-cs"/>
              </a:rPr>
              <a:t> och mest kända uppdateringar under åren</a:t>
            </a:r>
            <a:endParaRPr lang="sv-SE" sz="1200" kern="1200" dirty="0" smtClean="0">
              <a:solidFill>
                <a:schemeClr val="tx1"/>
              </a:solidFill>
              <a:effectLst/>
              <a:latin typeface="+mn-lt"/>
              <a:ea typeface="+mn-ea"/>
              <a:cs typeface="+mn-cs"/>
            </a:endParaRPr>
          </a:p>
          <a:p>
            <a:pPr marL="171450" lvl="0" indent="-171450">
              <a:buFont typeface="Arial" pitchFamily="34" charset="0"/>
              <a:buChar char="•"/>
            </a:pPr>
            <a:r>
              <a:rPr lang="sv-SE" sz="1200" kern="1200" dirty="0" smtClean="0">
                <a:solidFill>
                  <a:schemeClr val="tx1"/>
                </a:solidFill>
                <a:effectLst/>
                <a:latin typeface="+mn-lt"/>
                <a:ea typeface="+mn-ea"/>
                <a:cs typeface="+mn-cs"/>
              </a:rPr>
              <a:t>Två</a:t>
            </a:r>
            <a:r>
              <a:rPr lang="sv-SE" sz="1200" kern="1200" baseline="0" dirty="0" smtClean="0">
                <a:solidFill>
                  <a:schemeClr val="tx1"/>
                </a:solidFill>
                <a:effectLst/>
                <a:latin typeface="+mn-lt"/>
                <a:ea typeface="+mn-ea"/>
                <a:cs typeface="+mn-cs"/>
              </a:rPr>
              <a:t> någorlunda nya har </a:t>
            </a:r>
            <a:r>
              <a:rPr lang="sv-SE" sz="1200" kern="1200" baseline="0" dirty="0" smtClean="0">
                <a:solidFill>
                  <a:schemeClr val="tx1"/>
                </a:solidFill>
                <a:effectLst/>
                <a:latin typeface="+mn-lt"/>
                <a:ea typeface="+mn-ea"/>
                <a:cs typeface="+mn-cs"/>
              </a:rPr>
              <a:t>blivit ganska kända, Panda slår mot tunna sajter och Pingvinen mot tunna länkprofiler</a:t>
            </a:r>
          </a:p>
          <a:p>
            <a:pPr marL="171450" lvl="0" indent="-171450">
              <a:buFont typeface="Arial" pitchFamily="34" charset="0"/>
              <a:buChar char="•"/>
            </a:pPr>
            <a:r>
              <a:rPr lang="sv-SE" sz="1200" kern="1200" baseline="0" dirty="0" smtClean="0">
                <a:solidFill>
                  <a:schemeClr val="tx1"/>
                </a:solidFill>
                <a:effectLst/>
                <a:latin typeface="+mn-lt"/>
                <a:ea typeface="+mn-ea"/>
                <a:cs typeface="+mn-cs"/>
              </a:rPr>
              <a:t>Sökmotoroptimering är ett löpande, föränderligt och långsiktigt arbete. </a:t>
            </a:r>
          </a:p>
          <a:p>
            <a:pPr marL="171450" lvl="0" indent="-171450">
              <a:buFont typeface="Arial" pitchFamily="34" charset="0"/>
              <a:buChar char="•"/>
            </a:pPr>
            <a:r>
              <a:rPr lang="sv-SE" sz="1200" kern="1200" baseline="0" dirty="0" smtClean="0">
                <a:solidFill>
                  <a:schemeClr val="tx1"/>
                </a:solidFill>
                <a:effectLst/>
                <a:latin typeface="+mn-lt"/>
                <a:ea typeface="+mn-ea"/>
                <a:cs typeface="+mn-cs"/>
              </a:rPr>
              <a:t>Vad som gäller en dag gäller nödvändigtvis inte i </a:t>
            </a:r>
            <a:r>
              <a:rPr lang="sv-SE" sz="1200" kern="1200" baseline="0" dirty="0" smtClean="0">
                <a:solidFill>
                  <a:schemeClr val="tx1"/>
                </a:solidFill>
                <a:effectLst/>
                <a:latin typeface="+mn-lt"/>
                <a:ea typeface="+mn-ea"/>
                <a:cs typeface="+mn-cs"/>
              </a:rPr>
              <a:t>morgon</a:t>
            </a:r>
            <a:endParaRPr lang="sv-SE" sz="1200" kern="1200" baseline="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A7AAEDBD-E032-5E44-85BD-D5EA9E75EE50}" type="slidenum">
              <a:rPr lang="sv-SE" smtClean="0"/>
              <a:t>9</a:t>
            </a:fld>
            <a:endParaRPr lang="sv-SE"/>
          </a:p>
        </p:txBody>
      </p:sp>
    </p:spTree>
    <p:extLst>
      <p:ext uri="{BB962C8B-B14F-4D97-AF65-F5344CB8AC3E}">
        <p14:creationId xmlns:p14="http://schemas.microsoft.com/office/powerpoint/2010/main" val="3024551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9011BCCB-11EA-3445-BC88-1C7ABD28D3EB}" type="datetimeFigureOut">
              <a:rPr lang="sv-SE" smtClean="0"/>
              <a:t>2014-03-14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7DB24BA-6637-504D-BAB5-10C2D1B772E8}" type="slidenum">
              <a:rPr lang="sv-SE" smtClean="0"/>
              <a:t>‹#›</a:t>
            </a:fld>
            <a:endParaRPr lang="sv-SE"/>
          </a:p>
        </p:txBody>
      </p:sp>
    </p:spTree>
    <p:extLst>
      <p:ext uri="{BB962C8B-B14F-4D97-AF65-F5344CB8AC3E}">
        <p14:creationId xmlns:p14="http://schemas.microsoft.com/office/powerpoint/2010/main" val="1077390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9011BCCB-11EA-3445-BC88-1C7ABD28D3EB}" type="datetimeFigureOut">
              <a:rPr lang="sv-SE" smtClean="0"/>
              <a:t>2014-03-14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7DB24BA-6637-504D-BAB5-10C2D1B772E8}" type="slidenum">
              <a:rPr lang="sv-SE" smtClean="0"/>
              <a:t>‹#›</a:t>
            </a:fld>
            <a:endParaRPr lang="sv-SE"/>
          </a:p>
        </p:txBody>
      </p:sp>
    </p:spTree>
    <p:extLst>
      <p:ext uri="{BB962C8B-B14F-4D97-AF65-F5344CB8AC3E}">
        <p14:creationId xmlns:p14="http://schemas.microsoft.com/office/powerpoint/2010/main" val="2978277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9011BCCB-11EA-3445-BC88-1C7ABD28D3EB}" type="datetimeFigureOut">
              <a:rPr lang="sv-SE" smtClean="0"/>
              <a:t>2014-03-14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7DB24BA-6637-504D-BAB5-10C2D1B772E8}" type="slidenum">
              <a:rPr lang="sv-SE" smtClean="0"/>
              <a:t>‹#›</a:t>
            </a:fld>
            <a:endParaRPr lang="sv-SE"/>
          </a:p>
        </p:txBody>
      </p:sp>
    </p:spTree>
    <p:extLst>
      <p:ext uri="{BB962C8B-B14F-4D97-AF65-F5344CB8AC3E}">
        <p14:creationId xmlns:p14="http://schemas.microsoft.com/office/powerpoint/2010/main" val="4056920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9011BCCB-11EA-3445-BC88-1C7ABD28D3EB}" type="datetimeFigureOut">
              <a:rPr lang="sv-SE" smtClean="0"/>
              <a:t>2014-03-14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7DB24BA-6637-504D-BAB5-10C2D1B772E8}" type="slidenum">
              <a:rPr lang="sv-SE" smtClean="0"/>
              <a:t>‹#›</a:t>
            </a:fld>
            <a:endParaRPr lang="sv-SE"/>
          </a:p>
        </p:txBody>
      </p:sp>
    </p:spTree>
    <p:extLst>
      <p:ext uri="{BB962C8B-B14F-4D97-AF65-F5344CB8AC3E}">
        <p14:creationId xmlns:p14="http://schemas.microsoft.com/office/powerpoint/2010/main" val="1280540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9011BCCB-11EA-3445-BC88-1C7ABD28D3EB}" type="datetimeFigureOut">
              <a:rPr lang="sv-SE" smtClean="0"/>
              <a:t>2014-03-14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7DB24BA-6637-504D-BAB5-10C2D1B772E8}" type="slidenum">
              <a:rPr lang="sv-SE" smtClean="0"/>
              <a:t>‹#›</a:t>
            </a:fld>
            <a:endParaRPr lang="sv-SE"/>
          </a:p>
        </p:txBody>
      </p:sp>
    </p:spTree>
    <p:extLst>
      <p:ext uri="{BB962C8B-B14F-4D97-AF65-F5344CB8AC3E}">
        <p14:creationId xmlns:p14="http://schemas.microsoft.com/office/powerpoint/2010/main" val="1859790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9011BCCB-11EA-3445-BC88-1C7ABD28D3EB}" type="datetimeFigureOut">
              <a:rPr lang="sv-SE" smtClean="0"/>
              <a:t>2014-03-14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D7DB24BA-6637-504D-BAB5-10C2D1B772E8}" type="slidenum">
              <a:rPr lang="sv-SE" smtClean="0"/>
              <a:t>‹#›</a:t>
            </a:fld>
            <a:endParaRPr lang="sv-SE"/>
          </a:p>
        </p:txBody>
      </p:sp>
    </p:spTree>
    <p:extLst>
      <p:ext uri="{BB962C8B-B14F-4D97-AF65-F5344CB8AC3E}">
        <p14:creationId xmlns:p14="http://schemas.microsoft.com/office/powerpoint/2010/main" val="39607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9011BCCB-11EA-3445-BC88-1C7ABD28D3EB}" type="datetimeFigureOut">
              <a:rPr lang="sv-SE" smtClean="0"/>
              <a:t>2014-03-14</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D7DB24BA-6637-504D-BAB5-10C2D1B772E8}" type="slidenum">
              <a:rPr lang="sv-SE" smtClean="0"/>
              <a:t>‹#›</a:t>
            </a:fld>
            <a:endParaRPr lang="sv-SE"/>
          </a:p>
        </p:txBody>
      </p:sp>
    </p:spTree>
    <p:extLst>
      <p:ext uri="{BB962C8B-B14F-4D97-AF65-F5344CB8AC3E}">
        <p14:creationId xmlns:p14="http://schemas.microsoft.com/office/powerpoint/2010/main" val="2420354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9011BCCB-11EA-3445-BC88-1C7ABD28D3EB}" type="datetimeFigureOut">
              <a:rPr lang="sv-SE" smtClean="0"/>
              <a:t>2014-03-14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D7DB24BA-6637-504D-BAB5-10C2D1B772E8}" type="slidenum">
              <a:rPr lang="sv-SE" smtClean="0"/>
              <a:t>‹#›</a:t>
            </a:fld>
            <a:endParaRPr lang="sv-SE"/>
          </a:p>
        </p:txBody>
      </p:sp>
    </p:spTree>
    <p:extLst>
      <p:ext uri="{BB962C8B-B14F-4D97-AF65-F5344CB8AC3E}">
        <p14:creationId xmlns:p14="http://schemas.microsoft.com/office/powerpoint/2010/main" val="205891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9011BCCB-11EA-3445-BC88-1C7ABD28D3EB}" type="datetimeFigureOut">
              <a:rPr lang="sv-SE" smtClean="0"/>
              <a:t>2014-03-14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D7DB24BA-6637-504D-BAB5-10C2D1B772E8}" type="slidenum">
              <a:rPr lang="sv-SE" smtClean="0"/>
              <a:t>‹#›</a:t>
            </a:fld>
            <a:endParaRPr lang="sv-SE"/>
          </a:p>
        </p:txBody>
      </p:sp>
    </p:spTree>
    <p:extLst>
      <p:ext uri="{BB962C8B-B14F-4D97-AF65-F5344CB8AC3E}">
        <p14:creationId xmlns:p14="http://schemas.microsoft.com/office/powerpoint/2010/main" val="676380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9011BCCB-11EA-3445-BC88-1C7ABD28D3EB}" type="datetimeFigureOut">
              <a:rPr lang="sv-SE" smtClean="0"/>
              <a:t>2014-03-14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D7DB24BA-6637-504D-BAB5-10C2D1B772E8}" type="slidenum">
              <a:rPr lang="sv-SE" smtClean="0"/>
              <a:t>‹#›</a:t>
            </a:fld>
            <a:endParaRPr lang="sv-SE"/>
          </a:p>
        </p:txBody>
      </p:sp>
    </p:spTree>
    <p:extLst>
      <p:ext uri="{BB962C8B-B14F-4D97-AF65-F5344CB8AC3E}">
        <p14:creationId xmlns:p14="http://schemas.microsoft.com/office/powerpoint/2010/main" val="1483849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9011BCCB-11EA-3445-BC88-1C7ABD28D3EB}" type="datetimeFigureOut">
              <a:rPr lang="sv-SE" smtClean="0"/>
              <a:t>2014-03-14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D7DB24BA-6637-504D-BAB5-10C2D1B772E8}" type="slidenum">
              <a:rPr lang="sv-SE" smtClean="0"/>
              <a:t>‹#›</a:t>
            </a:fld>
            <a:endParaRPr lang="sv-SE"/>
          </a:p>
        </p:txBody>
      </p:sp>
    </p:spTree>
    <p:extLst>
      <p:ext uri="{BB962C8B-B14F-4D97-AF65-F5344CB8AC3E}">
        <p14:creationId xmlns:p14="http://schemas.microsoft.com/office/powerpoint/2010/main" val="1660774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11BCCB-11EA-3445-BC88-1C7ABD28D3EB}" type="datetimeFigureOut">
              <a:rPr lang="sv-SE" smtClean="0"/>
              <a:t>2014-03-14</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DB24BA-6637-504D-BAB5-10C2D1B772E8}" type="slidenum">
              <a:rPr lang="sv-SE" smtClean="0"/>
              <a:t>‹#›</a:t>
            </a:fld>
            <a:endParaRPr lang="sv-SE"/>
          </a:p>
        </p:txBody>
      </p:sp>
    </p:spTree>
    <p:extLst>
      <p:ext uri="{BB962C8B-B14F-4D97-AF65-F5344CB8AC3E}">
        <p14:creationId xmlns:p14="http://schemas.microsoft.com/office/powerpoint/2010/main" val="967239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gif"/><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emf"/></Relationships>
</file>

<file path=ppt/slides/_rels/slide2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emf"/></Relationships>
</file>

<file path=ppt/slides/_rels/slide2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emf"/></Relationships>
</file>

<file path=ppt/slides/_rels/slide2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3.gif"/><Relationship Id="rId4" Type="http://schemas.openxmlformats.org/officeDocument/2006/relationships/image" Target="../media/image1.emf"/></Relationships>
</file>

<file path=ppt/slides/_rels/slide2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1.emf"/></Relationships>
</file>

<file path=ppt/slides/_rels/slide2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emf"/></Relationships>
</file>

<file path=ppt/slides/_rels/slide3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emf"/></Relationships>
</file>

<file path=ppt/slides/_rels/slide3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5.png"/><Relationship Id="rId4" Type="http://schemas.openxmlformats.org/officeDocument/2006/relationships/image" Target="../media/image1.emf"/></Relationships>
</file>

<file path=ppt/slides/_rels/slide3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3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6.gif"/><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6.gif"/><Relationship Id="rId5" Type="http://schemas.openxmlformats.org/officeDocument/2006/relationships/image" Target="../media/image1.emf"/><Relationship Id="rId4" Type="http://schemas.openxmlformats.org/officeDocument/2006/relationships/slide" Target="slide7.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slide" Target="slide7.xml"/></Relationships>
</file>

<file path=ppt/slides/_rels/slide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4">
            <a:hlinkClick r:id="" action="ppaction://hlinkshowjump?jump=firstslide"/>
          </p:cNvPr>
          <p:cNvSpPr>
            <a:spLocks noChangeArrowheads="1"/>
          </p:cNvSpPr>
          <p:nvPr/>
        </p:nvSpPr>
        <p:spPr bwMode="auto">
          <a:xfrm>
            <a:off x="-9525" y="6714067"/>
            <a:ext cx="9202244" cy="193306"/>
          </a:xfrm>
          <a:prstGeom prst="rect">
            <a:avLst/>
          </a:prstGeom>
          <a:solidFill>
            <a:srgbClr val="000000">
              <a:lumMod val="95000"/>
              <a:lumOff val="5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dirty="0">
              <a:ln>
                <a:noFill/>
              </a:ln>
              <a:solidFill>
                <a:sysClr val="windowText" lastClr="000000"/>
              </a:solidFill>
              <a:effectLst/>
              <a:uLnTx/>
              <a:uFillTx/>
            </a:endParaRPr>
          </a:p>
        </p:txBody>
      </p:sp>
      <p:sp>
        <p:nvSpPr>
          <p:cNvPr id="19" name="Rektangel 18"/>
          <p:cNvSpPr/>
          <p:nvPr/>
        </p:nvSpPr>
        <p:spPr bwMode="auto">
          <a:xfrm>
            <a:off x="-152400" y="0"/>
            <a:ext cx="9345119" cy="652463"/>
          </a:xfrm>
          <a:prstGeom prst="rect">
            <a:avLst/>
          </a:prstGeom>
          <a:solidFill>
            <a:srgbClr val="000000"/>
          </a:solidFill>
          <a:ln w="25400" cap="flat" cmpd="sng" algn="ctr">
            <a:noFill/>
            <a:prstDash val="soli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dirty="0">
              <a:ln>
                <a:noFill/>
              </a:ln>
              <a:solidFill>
                <a:srgbClr val="FF954A"/>
              </a:solidFill>
              <a:effectLst/>
              <a:uLnTx/>
              <a:uFillTx/>
              <a:latin typeface="Arial"/>
              <a:ea typeface="Arial Unicode MS"/>
              <a:cs typeface="Arial Unicode MS"/>
            </a:endParaRPr>
          </a:p>
        </p:txBody>
      </p:sp>
      <p:pic>
        <p:nvPicPr>
          <p:cNvPr id="20"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13" y="227013"/>
            <a:ext cx="1201737"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ktangel 22"/>
          <p:cNvSpPr>
            <a:spLocks noChangeArrowheads="1"/>
          </p:cNvSpPr>
          <p:nvPr/>
        </p:nvSpPr>
        <p:spPr bwMode="auto">
          <a:xfrm>
            <a:off x="665241" y="3681301"/>
            <a:ext cx="770983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sv-SE" sz="3200" b="1" dirty="0" smtClean="0">
                <a:solidFill>
                  <a:srgbClr val="262626"/>
                </a:solidFill>
                <a:latin typeface="Droid Serif"/>
                <a:cs typeface="Droid Serif"/>
              </a:rPr>
              <a:t>Gör din sajt tillgänglig på Google</a:t>
            </a:r>
          </a:p>
          <a:p>
            <a:pPr algn="ctr"/>
            <a:endParaRPr lang="sv-SE" sz="3200" b="1" dirty="0">
              <a:solidFill>
                <a:srgbClr val="262626"/>
              </a:solidFill>
              <a:latin typeface="Droid Serif"/>
              <a:cs typeface="Droid Serif"/>
            </a:endParaRPr>
          </a:p>
          <a:p>
            <a:pPr algn="ctr"/>
            <a:r>
              <a:rPr lang="sv-SE" sz="2400" b="1" dirty="0" smtClean="0">
                <a:solidFill>
                  <a:srgbClr val="262626"/>
                </a:solidFill>
                <a:latin typeface="Droid Serif"/>
                <a:cs typeface="Droid Serif"/>
              </a:rPr>
              <a:t>Michael Wahlgren</a:t>
            </a:r>
          </a:p>
        </p:txBody>
      </p:sp>
      <p:sp>
        <p:nvSpPr>
          <p:cNvPr id="3" name="AutoShape 2" descr="Infogad bild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4" name="AutoShape 4" descr="Infogad bild 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 name="AutoShape 6" descr="Infogad bild 1"/>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 name="AutoShape 8" descr="Infogad bild 1"/>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7" name="AutoShape 10" descr="Infogad bild 1"/>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103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3397" y="977404"/>
            <a:ext cx="3028390" cy="2449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84332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4">
            <a:hlinkClick r:id="" action="ppaction://hlinkshowjump?jump=firstslide"/>
          </p:cNvPr>
          <p:cNvSpPr>
            <a:spLocks noChangeArrowheads="1"/>
          </p:cNvSpPr>
          <p:nvPr/>
        </p:nvSpPr>
        <p:spPr bwMode="auto">
          <a:xfrm>
            <a:off x="-9525" y="6714067"/>
            <a:ext cx="9202244" cy="193306"/>
          </a:xfrm>
          <a:prstGeom prst="rect">
            <a:avLst/>
          </a:prstGeom>
          <a:solidFill>
            <a:srgbClr val="000000">
              <a:lumMod val="95000"/>
              <a:lumOff val="5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Text" lastClr="000000"/>
              </a:solidFill>
              <a:effectLst/>
              <a:uLnTx/>
              <a:uFillTx/>
            </a:endParaRPr>
          </a:p>
        </p:txBody>
      </p:sp>
      <p:sp>
        <p:nvSpPr>
          <p:cNvPr id="19" name="Rektangel 18"/>
          <p:cNvSpPr/>
          <p:nvPr/>
        </p:nvSpPr>
        <p:spPr bwMode="auto">
          <a:xfrm>
            <a:off x="-152400" y="0"/>
            <a:ext cx="9345119" cy="652463"/>
          </a:xfrm>
          <a:prstGeom prst="rect">
            <a:avLst/>
          </a:prstGeom>
          <a:solidFill>
            <a:srgbClr val="000000"/>
          </a:solidFill>
          <a:ln w="25400" cap="flat" cmpd="sng" algn="ctr">
            <a:noFill/>
            <a:prstDash val="soli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FF954A"/>
              </a:solidFill>
              <a:effectLst/>
              <a:uLnTx/>
              <a:uFillTx/>
              <a:latin typeface="Arial"/>
              <a:ea typeface="Arial Unicode MS"/>
              <a:cs typeface="Arial Unicode MS"/>
            </a:endParaRPr>
          </a:p>
        </p:txBody>
      </p:sp>
      <p:pic>
        <p:nvPicPr>
          <p:cNvPr id="20"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13" y="227013"/>
            <a:ext cx="1201737"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376" y="1710925"/>
            <a:ext cx="8767991" cy="4442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ruta 8"/>
          <p:cNvSpPr txBox="1"/>
          <p:nvPr/>
        </p:nvSpPr>
        <p:spPr>
          <a:xfrm>
            <a:off x="457200" y="6156205"/>
            <a:ext cx="7917629" cy="369332"/>
          </a:xfrm>
          <a:prstGeom prst="rect">
            <a:avLst/>
          </a:prstGeom>
          <a:noFill/>
        </p:spPr>
        <p:txBody>
          <a:bodyPr wrap="square" rtlCol="0">
            <a:spAutoFit/>
          </a:bodyPr>
          <a:lstStyle/>
          <a:p>
            <a:r>
              <a:rPr lang="sv-SE" dirty="0" smtClean="0">
                <a:solidFill>
                  <a:schemeClr val="tx1"/>
                </a:solidFill>
                <a:latin typeface="Droid Sans"/>
                <a:cs typeface="Droid Sans"/>
              </a:rPr>
              <a:t>Artikelsajten eHow.com tappade 66 % vid Pandauppdateringen </a:t>
            </a:r>
          </a:p>
        </p:txBody>
      </p:sp>
      <p:sp>
        <p:nvSpPr>
          <p:cNvPr id="10" name="Rubrik 3"/>
          <p:cNvSpPr>
            <a:spLocks noGrp="1"/>
          </p:cNvSpPr>
          <p:nvPr>
            <p:ph type="title"/>
          </p:nvPr>
        </p:nvSpPr>
        <p:spPr>
          <a:xfrm>
            <a:off x="457200" y="274638"/>
            <a:ext cx="8229600" cy="1143000"/>
          </a:xfrm>
        </p:spPr>
        <p:txBody>
          <a:bodyPr anchor="b">
            <a:normAutofit/>
          </a:bodyPr>
          <a:lstStyle/>
          <a:p>
            <a:pPr algn="l"/>
            <a:r>
              <a:rPr lang="sv-SE" sz="2000" b="1" dirty="0" smtClean="0">
                <a:latin typeface="Droid Serif"/>
                <a:cs typeface="Droid Serif"/>
              </a:rPr>
              <a:t>Det som fungerar idag gör det nödvändigtvis inte imorgon</a:t>
            </a:r>
            <a:endParaRPr lang="sv-SE" sz="2000" b="1" dirty="0">
              <a:latin typeface="Droid Serif"/>
              <a:cs typeface="Droid Serif"/>
            </a:endParaRPr>
          </a:p>
        </p:txBody>
      </p:sp>
    </p:spTree>
    <p:extLst>
      <p:ext uri="{BB962C8B-B14F-4D97-AF65-F5344CB8AC3E}">
        <p14:creationId xmlns:p14="http://schemas.microsoft.com/office/powerpoint/2010/main" val="35616190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bwMode="auto">
          <a:xfrm>
            <a:off x="-152400" y="0"/>
            <a:ext cx="9345119" cy="652463"/>
          </a:xfrm>
          <a:prstGeom prst="rect">
            <a:avLst/>
          </a:prstGeom>
          <a:solidFill>
            <a:srgbClr val="000000"/>
          </a:solidFill>
          <a:ln w="25400" cap="flat" cmpd="sng" algn="ctr">
            <a:noFill/>
            <a:prstDash val="soli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FF954A"/>
              </a:solidFill>
              <a:effectLst/>
              <a:uLnTx/>
              <a:uFillTx/>
              <a:latin typeface="Arial"/>
              <a:ea typeface="Arial Unicode MS"/>
              <a:cs typeface="Arial Unicode MS"/>
            </a:endParaRPr>
          </a:p>
        </p:txBody>
      </p:sp>
      <p:pic>
        <p:nvPicPr>
          <p:cNvPr id="5"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13" y="227013"/>
            <a:ext cx="1201737"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4">
            <a:hlinkClick r:id="" action="ppaction://hlinkshowjump?jump=firstslide"/>
          </p:cNvPr>
          <p:cNvSpPr>
            <a:spLocks noChangeArrowheads="1"/>
          </p:cNvSpPr>
          <p:nvPr/>
        </p:nvSpPr>
        <p:spPr bwMode="auto">
          <a:xfrm>
            <a:off x="-9525" y="6714067"/>
            <a:ext cx="9202244" cy="193306"/>
          </a:xfrm>
          <a:prstGeom prst="rect">
            <a:avLst/>
          </a:prstGeom>
          <a:solidFill>
            <a:srgbClr val="000000">
              <a:lumMod val="95000"/>
              <a:lumOff val="5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Text" lastClr="000000"/>
              </a:solidFill>
              <a:effectLst/>
              <a:uLnTx/>
              <a:uFillTx/>
            </a:endParaRPr>
          </a:p>
        </p:txBody>
      </p:sp>
      <p:sp>
        <p:nvSpPr>
          <p:cNvPr id="16" name="Rubrik 3"/>
          <p:cNvSpPr>
            <a:spLocks noGrp="1"/>
          </p:cNvSpPr>
          <p:nvPr>
            <p:ph type="title"/>
          </p:nvPr>
        </p:nvSpPr>
        <p:spPr>
          <a:xfrm>
            <a:off x="457200" y="274638"/>
            <a:ext cx="8229600" cy="1143000"/>
          </a:xfrm>
        </p:spPr>
        <p:txBody>
          <a:bodyPr anchor="b">
            <a:normAutofit/>
          </a:bodyPr>
          <a:lstStyle/>
          <a:p>
            <a:pPr algn="l"/>
            <a:r>
              <a:rPr lang="sv-SE" sz="2600" b="1" dirty="0" smtClean="0">
                <a:latin typeface="Droid Serif"/>
                <a:cs typeface="Droid Serif"/>
              </a:rPr>
              <a:t>Vilka sökningar ska jag synas på?</a:t>
            </a:r>
            <a:endParaRPr lang="sv-SE" sz="2600" b="1" dirty="0">
              <a:latin typeface="Droid Serif"/>
              <a:cs typeface="Droid Serif"/>
            </a:endParaRPr>
          </a:p>
        </p:txBody>
      </p:sp>
      <p:sp>
        <p:nvSpPr>
          <p:cNvPr id="3" name="Rektangel 2"/>
          <p:cNvSpPr/>
          <p:nvPr/>
        </p:nvSpPr>
        <p:spPr>
          <a:xfrm>
            <a:off x="596766" y="1846582"/>
            <a:ext cx="7010400" cy="3970318"/>
          </a:xfrm>
          <a:prstGeom prst="rect">
            <a:avLst/>
          </a:prstGeom>
        </p:spPr>
        <p:txBody>
          <a:bodyPr wrap="square">
            <a:spAutoFit/>
          </a:bodyPr>
          <a:lstStyle/>
          <a:p>
            <a:pPr marL="285750" indent="-285750">
              <a:buFont typeface="Arial"/>
              <a:buChar char="•"/>
            </a:pPr>
            <a:r>
              <a:rPr lang="sv-SE" b="1" dirty="0" smtClean="0">
                <a:latin typeface="Droid Sans"/>
                <a:cs typeface="Droid Sans"/>
              </a:rPr>
              <a:t>Faktorer att ta hänsyn till vid val av sökord:</a:t>
            </a:r>
          </a:p>
          <a:p>
            <a:endParaRPr lang="sv-SE" dirty="0" smtClean="0"/>
          </a:p>
          <a:p>
            <a:pPr marL="628650" lvl="1" indent="-171450">
              <a:buFont typeface="Arial"/>
              <a:buChar char="•"/>
            </a:pPr>
            <a:r>
              <a:rPr lang="sv-SE" dirty="0"/>
              <a:t>Relevans till </a:t>
            </a:r>
            <a:r>
              <a:rPr lang="sv-SE" dirty="0" smtClean="0"/>
              <a:t>verksamheten</a:t>
            </a:r>
          </a:p>
          <a:p>
            <a:pPr lvl="1"/>
            <a:endParaRPr lang="sv-SE" dirty="0"/>
          </a:p>
          <a:p>
            <a:pPr marL="628650" lvl="1" indent="-171450">
              <a:buFont typeface="Arial"/>
              <a:buChar char="•"/>
            </a:pPr>
            <a:r>
              <a:rPr lang="sv-SE" dirty="0"/>
              <a:t>Konkurrenters val av </a:t>
            </a:r>
            <a:r>
              <a:rPr lang="sv-SE" dirty="0" smtClean="0"/>
              <a:t>sökord</a:t>
            </a:r>
          </a:p>
          <a:p>
            <a:pPr lvl="1"/>
            <a:endParaRPr lang="sv-SE" dirty="0"/>
          </a:p>
          <a:p>
            <a:pPr marL="628650" lvl="1" indent="-171450">
              <a:buFont typeface="Arial"/>
              <a:buChar char="•"/>
            </a:pPr>
            <a:r>
              <a:rPr lang="sv-SE" dirty="0"/>
              <a:t>Nuvarande </a:t>
            </a:r>
            <a:r>
              <a:rPr lang="sv-SE" dirty="0" smtClean="0"/>
              <a:t>positioner</a:t>
            </a:r>
          </a:p>
          <a:p>
            <a:pPr lvl="1"/>
            <a:endParaRPr lang="sv-SE" dirty="0"/>
          </a:p>
          <a:p>
            <a:pPr marL="628650" lvl="1" indent="-171450">
              <a:buFont typeface="Arial"/>
              <a:buChar char="•"/>
            </a:pPr>
            <a:r>
              <a:rPr lang="sv-SE" dirty="0"/>
              <a:t>Sökvolym och </a:t>
            </a:r>
            <a:r>
              <a:rPr lang="sv-SE" dirty="0" smtClean="0"/>
              <a:t>trender</a:t>
            </a:r>
          </a:p>
          <a:p>
            <a:pPr lvl="1"/>
            <a:endParaRPr lang="sv-SE" dirty="0"/>
          </a:p>
          <a:p>
            <a:pPr marL="628650" lvl="1" indent="-171450">
              <a:buFont typeface="Arial"/>
              <a:buChar char="•"/>
            </a:pPr>
            <a:r>
              <a:rPr lang="sv-SE" dirty="0"/>
              <a:t>Konkurrensnivån på </a:t>
            </a:r>
            <a:r>
              <a:rPr lang="sv-SE" dirty="0" smtClean="0"/>
              <a:t>sökord</a:t>
            </a:r>
          </a:p>
          <a:p>
            <a:pPr lvl="1"/>
            <a:endParaRPr lang="sv-SE" dirty="0"/>
          </a:p>
          <a:p>
            <a:pPr marL="628650" lvl="1" indent="-171450">
              <a:buFont typeface="Arial"/>
              <a:buChar char="•"/>
            </a:pPr>
            <a:r>
              <a:rPr lang="sv-SE" dirty="0"/>
              <a:t>Konverteringsmöjlighet</a:t>
            </a:r>
          </a:p>
          <a:p>
            <a:endParaRPr lang="sv-SE" dirty="0"/>
          </a:p>
        </p:txBody>
      </p:sp>
      <p:pic>
        <p:nvPicPr>
          <p:cNvPr id="3074" name="Picture 2" descr="http://www.sokmotorkonsult.se/bild/Topp-30-s%C3%B6kord.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1597" y="2849965"/>
            <a:ext cx="4368298" cy="2322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6866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4">
            <a:hlinkClick r:id="" action="ppaction://hlinkshowjump?jump=firstslide"/>
          </p:cNvPr>
          <p:cNvSpPr>
            <a:spLocks noChangeArrowheads="1"/>
          </p:cNvSpPr>
          <p:nvPr/>
        </p:nvSpPr>
        <p:spPr bwMode="auto">
          <a:xfrm>
            <a:off x="-9525" y="6714067"/>
            <a:ext cx="9202244" cy="193306"/>
          </a:xfrm>
          <a:prstGeom prst="rect">
            <a:avLst/>
          </a:prstGeom>
          <a:solidFill>
            <a:srgbClr val="000000">
              <a:lumMod val="95000"/>
              <a:lumOff val="5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dirty="0">
              <a:ln>
                <a:noFill/>
              </a:ln>
              <a:solidFill>
                <a:sysClr val="windowText" lastClr="000000"/>
              </a:solidFill>
              <a:effectLst/>
              <a:uLnTx/>
              <a:uFillTx/>
            </a:endParaRPr>
          </a:p>
        </p:txBody>
      </p:sp>
      <p:sp>
        <p:nvSpPr>
          <p:cNvPr id="19" name="Rektangel 18"/>
          <p:cNvSpPr/>
          <p:nvPr/>
        </p:nvSpPr>
        <p:spPr bwMode="auto">
          <a:xfrm>
            <a:off x="-152400" y="0"/>
            <a:ext cx="9345119" cy="652463"/>
          </a:xfrm>
          <a:prstGeom prst="rect">
            <a:avLst/>
          </a:prstGeom>
          <a:solidFill>
            <a:srgbClr val="000000"/>
          </a:solidFill>
          <a:ln w="25400" cap="flat" cmpd="sng" algn="ctr">
            <a:noFill/>
            <a:prstDash val="soli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dirty="0">
              <a:ln>
                <a:noFill/>
              </a:ln>
              <a:solidFill>
                <a:srgbClr val="FF954A"/>
              </a:solidFill>
              <a:effectLst/>
              <a:uLnTx/>
              <a:uFillTx/>
              <a:latin typeface="Arial"/>
              <a:ea typeface="Arial Unicode MS"/>
              <a:cs typeface="Arial Unicode MS"/>
            </a:endParaRPr>
          </a:p>
        </p:txBody>
      </p:sp>
      <p:pic>
        <p:nvPicPr>
          <p:cNvPr id="20"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13" y="227013"/>
            <a:ext cx="1201737"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2" descr="Infogad bild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1026" name="Picture 2" descr="http://www.pineberry.com/wp-content/uploads/2010/08/onpage_analys.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6902" y="1139877"/>
            <a:ext cx="1846513" cy="1846515"/>
          </a:xfrm>
          <a:prstGeom prst="rect">
            <a:avLst/>
          </a:prstGeom>
          <a:noFill/>
          <a:extLst>
            <a:ext uri="{909E8E84-426E-40DD-AFC4-6F175D3DCCD1}">
              <a14:hiddenFill xmlns:a14="http://schemas.microsoft.com/office/drawing/2010/main">
                <a:solidFill>
                  <a:srgbClr val="FFFFFF"/>
                </a:solidFill>
              </a14:hiddenFill>
            </a:ext>
          </a:extLst>
        </p:spPr>
      </p:pic>
      <p:sp>
        <p:nvSpPr>
          <p:cNvPr id="10" name="Rubrik 1"/>
          <p:cNvSpPr>
            <a:spLocks noGrp="1"/>
          </p:cNvSpPr>
          <p:nvPr>
            <p:ph type="title"/>
          </p:nvPr>
        </p:nvSpPr>
        <p:spPr>
          <a:xfrm>
            <a:off x="315913" y="3814320"/>
            <a:ext cx="8715922" cy="551365"/>
          </a:xfrm>
        </p:spPr>
        <p:txBody>
          <a:bodyPr anchor="b">
            <a:noAutofit/>
          </a:bodyPr>
          <a:lstStyle/>
          <a:p>
            <a:pPr marL="342900" indent="-342900">
              <a:lnSpc>
                <a:spcPct val="143000"/>
              </a:lnSpc>
              <a:defRPr/>
            </a:pPr>
            <a:r>
              <a:rPr lang="sv-SE" b="1" dirty="0">
                <a:solidFill>
                  <a:srgbClr val="262626"/>
                </a:solidFill>
                <a:latin typeface="Droid Serif"/>
                <a:ea typeface="Arial Unicode MS" charset="0"/>
                <a:cs typeface="Droid Sans"/>
              </a:rPr>
              <a:t>Optimera webbsajter för Google</a:t>
            </a:r>
          </a:p>
        </p:txBody>
      </p:sp>
    </p:spTree>
    <p:extLst>
      <p:ext uri="{BB962C8B-B14F-4D97-AF65-F5344CB8AC3E}">
        <p14:creationId xmlns:p14="http://schemas.microsoft.com/office/powerpoint/2010/main" val="33303682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p:cNvSpPr>
            <a:spLocks noChangeArrowheads="1"/>
          </p:cNvSpPr>
          <p:nvPr/>
        </p:nvSpPr>
        <p:spPr bwMode="auto">
          <a:xfrm>
            <a:off x="-15840" y="0"/>
            <a:ext cx="9175681" cy="796404"/>
          </a:xfrm>
          <a:prstGeom prst="rect">
            <a:avLst/>
          </a:prstGeom>
          <a:solidFill>
            <a:srgbClr val="000000"/>
          </a:solidFill>
          <a:ln>
            <a:noFill/>
          </a:ln>
          <a:effectLst>
            <a:outerShdw blurRad="50800" dist="38100" dir="2700000" algn="tl" rotWithShape="0">
              <a:srgbClr val="00000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lIns="82945" tIns="41473" rIns="82945" bIns="41473"/>
          <a:lstStyle/>
          <a:p>
            <a:pPr>
              <a:defRPr/>
            </a:pPr>
            <a:endParaRPr lang="sv-SE">
              <a:solidFill>
                <a:srgbClr val="FF954A"/>
              </a:solidFill>
              <a:latin typeface="+mn-lt"/>
              <a:ea typeface="+mn-ea"/>
              <a:cs typeface="+mn-cs"/>
            </a:endParaRPr>
          </a:p>
        </p:txBody>
      </p:sp>
      <p:pic>
        <p:nvPicPr>
          <p:cNvPr id="38914"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561" y="303872"/>
            <a:ext cx="1090080" cy="211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ktangel 4">
            <a:hlinkClick r:id="" action="ppaction://hlinkshowjump?jump=firstslide"/>
          </p:cNvPr>
          <p:cNvSpPr>
            <a:spLocks noChangeArrowheads="1"/>
          </p:cNvSpPr>
          <p:nvPr/>
        </p:nvSpPr>
        <p:spPr bwMode="auto">
          <a:xfrm>
            <a:off x="0" y="6610295"/>
            <a:ext cx="9223200" cy="308192"/>
          </a:xfrm>
          <a:prstGeom prst="rect">
            <a:avLst/>
          </a:prstGeom>
          <a:solidFill>
            <a:schemeClr val="tx1">
              <a:lumMod val="95000"/>
              <a:lumOff val="5000"/>
            </a:schemeClr>
          </a:solidFill>
          <a:ln>
            <a:noFill/>
          </a:ln>
        </p:spPr>
        <p:txBody>
          <a:bodyPr lIns="82945" tIns="41473" rIns="82945" bIns="41473"/>
          <a:lstStyle/>
          <a:p>
            <a:pPr>
              <a:defRPr/>
            </a:pPr>
            <a:endParaRPr lang="sv-SE">
              <a:ea typeface="Arial Unicode MS" charset="0"/>
              <a:cs typeface="Arial Unicode MS" charset="0"/>
            </a:endParaRPr>
          </a:p>
        </p:txBody>
      </p:sp>
      <p:sp>
        <p:nvSpPr>
          <p:cNvPr id="22533" name="textruta 4"/>
          <p:cNvSpPr txBox="1">
            <a:spLocks noChangeArrowheads="1"/>
          </p:cNvSpPr>
          <p:nvPr/>
        </p:nvSpPr>
        <p:spPr bwMode="auto">
          <a:xfrm>
            <a:off x="457200" y="2305781"/>
            <a:ext cx="6063840" cy="276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p>
            <a:pPr>
              <a:lnSpc>
                <a:spcPct val="150000"/>
              </a:lnSpc>
              <a:defRPr/>
            </a:pPr>
            <a:r>
              <a:rPr lang="sv-SE" sz="2500" b="1" dirty="0" smtClean="0">
                <a:latin typeface="Droid Sans"/>
              </a:rPr>
              <a:t>Men vad är bra innehåll?</a:t>
            </a:r>
            <a:endParaRPr lang="sv-SE" sz="2500" b="1" dirty="0">
              <a:latin typeface="Droid Sans"/>
            </a:endParaRPr>
          </a:p>
          <a:p>
            <a:pPr marL="414726" indent="-414726">
              <a:lnSpc>
                <a:spcPct val="150000"/>
              </a:lnSpc>
              <a:buFont typeface="Arial"/>
              <a:buChar char="•"/>
              <a:defRPr/>
            </a:pPr>
            <a:r>
              <a:rPr lang="sv-SE" sz="2200" dirty="0">
                <a:solidFill>
                  <a:srgbClr val="262626"/>
                </a:solidFill>
                <a:latin typeface="Droid Sans"/>
                <a:cs typeface="Arial Unicode MS" charset="0"/>
              </a:rPr>
              <a:t>Relevant</a:t>
            </a:r>
          </a:p>
          <a:p>
            <a:pPr marL="414726" indent="-414726">
              <a:lnSpc>
                <a:spcPct val="150000"/>
              </a:lnSpc>
              <a:buFont typeface="Arial"/>
              <a:buChar char="•"/>
              <a:defRPr/>
            </a:pPr>
            <a:r>
              <a:rPr lang="sv-SE" sz="2200" dirty="0" smtClean="0">
                <a:solidFill>
                  <a:srgbClr val="262626"/>
                </a:solidFill>
                <a:latin typeface="Droid Sans"/>
                <a:cs typeface="Arial Unicode MS" charset="0"/>
              </a:rPr>
              <a:t>Unikt</a:t>
            </a:r>
            <a:endParaRPr lang="sv-SE" sz="2200" dirty="0">
              <a:solidFill>
                <a:srgbClr val="262626"/>
              </a:solidFill>
              <a:latin typeface="Droid Sans"/>
              <a:cs typeface="Arial Unicode MS" charset="0"/>
            </a:endParaRPr>
          </a:p>
          <a:p>
            <a:pPr marL="414726" indent="-414726">
              <a:lnSpc>
                <a:spcPct val="150000"/>
              </a:lnSpc>
              <a:buFont typeface="Arial"/>
              <a:buChar char="•"/>
              <a:defRPr/>
            </a:pPr>
            <a:r>
              <a:rPr lang="sv-SE" sz="2200" dirty="0" smtClean="0">
                <a:solidFill>
                  <a:srgbClr val="262626"/>
                </a:solidFill>
                <a:latin typeface="Droid Sans"/>
                <a:cs typeface="Arial Unicode MS" charset="0"/>
              </a:rPr>
              <a:t>Struktur</a:t>
            </a:r>
            <a:endParaRPr lang="sv-SE" sz="2200" dirty="0">
              <a:solidFill>
                <a:srgbClr val="262626"/>
              </a:solidFill>
              <a:latin typeface="Droid Sans"/>
              <a:cs typeface="Arial Unicode MS" charset="0"/>
            </a:endParaRPr>
          </a:p>
          <a:p>
            <a:pPr>
              <a:lnSpc>
                <a:spcPct val="150000"/>
              </a:lnSpc>
              <a:defRPr/>
            </a:pPr>
            <a:endParaRPr lang="sv-SE" sz="2500" b="1" dirty="0"/>
          </a:p>
        </p:txBody>
      </p:sp>
      <p:pic>
        <p:nvPicPr>
          <p:cNvPr id="38917" name="Bildobjekt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57920" y="3770619"/>
            <a:ext cx="4186080" cy="2370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ubrik 1"/>
          <p:cNvSpPr txBox="1">
            <a:spLocks/>
          </p:cNvSpPr>
          <p:nvPr/>
        </p:nvSpPr>
        <p:spPr>
          <a:xfrm>
            <a:off x="457200" y="391301"/>
            <a:ext cx="8229600" cy="1143000"/>
          </a:xfrm>
          <a:prstGeom prst="rect">
            <a:avLst/>
          </a:prstGeom>
        </p:spPr>
        <p:txBody>
          <a:bodyPr anchor="b">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v-SE" sz="2600" b="1" dirty="0" smtClean="0">
                <a:solidFill>
                  <a:srgbClr val="262626"/>
                </a:solidFill>
                <a:latin typeface="Droid Serif"/>
                <a:cs typeface="Droid Serif"/>
              </a:rPr>
              <a:t>Google älskar innehåll</a:t>
            </a:r>
            <a:endParaRPr lang="sv-SE" sz="2600" dirty="0"/>
          </a:p>
        </p:txBody>
      </p:sp>
    </p:spTree>
    <p:extLst>
      <p:ext uri="{BB962C8B-B14F-4D97-AF65-F5344CB8AC3E}">
        <p14:creationId xmlns:p14="http://schemas.microsoft.com/office/powerpoint/2010/main" val="80596117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ktangel 18"/>
          <p:cNvSpPr/>
          <p:nvPr/>
        </p:nvSpPr>
        <p:spPr bwMode="auto">
          <a:xfrm>
            <a:off x="-152400" y="0"/>
            <a:ext cx="9345119" cy="652463"/>
          </a:xfrm>
          <a:prstGeom prst="rect">
            <a:avLst/>
          </a:prstGeom>
          <a:solidFill>
            <a:srgbClr val="000000"/>
          </a:solidFill>
          <a:ln w="25400" cap="flat" cmpd="sng" algn="ctr">
            <a:noFill/>
            <a:prstDash val="soli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FF954A"/>
              </a:solidFill>
              <a:effectLst/>
              <a:uLnTx/>
              <a:uFillTx/>
              <a:latin typeface="Arial"/>
              <a:ea typeface="Arial Unicode MS"/>
              <a:cs typeface="Arial Unicode MS"/>
            </a:endParaRPr>
          </a:p>
        </p:txBody>
      </p:sp>
      <p:pic>
        <p:nvPicPr>
          <p:cNvPr id="20"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13" y="227013"/>
            <a:ext cx="1201737"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ktangel 4">
            <a:hlinkClick r:id="" action="ppaction://hlinkshowjump?jump=firstslide"/>
          </p:cNvPr>
          <p:cNvSpPr>
            <a:spLocks noChangeArrowheads="1"/>
          </p:cNvSpPr>
          <p:nvPr/>
        </p:nvSpPr>
        <p:spPr bwMode="auto">
          <a:xfrm>
            <a:off x="-9525" y="6714067"/>
            <a:ext cx="9202244" cy="193306"/>
          </a:xfrm>
          <a:prstGeom prst="rect">
            <a:avLst/>
          </a:prstGeom>
          <a:solidFill>
            <a:srgbClr val="000000">
              <a:lumMod val="95000"/>
              <a:lumOff val="5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Text" lastClr="000000"/>
              </a:solidFill>
              <a:effectLst/>
              <a:uLnTx/>
              <a:uFillTx/>
            </a:endParaRPr>
          </a:p>
        </p:txBody>
      </p:sp>
      <p:sp>
        <p:nvSpPr>
          <p:cNvPr id="13" name="Rubrik 1"/>
          <p:cNvSpPr>
            <a:spLocks noGrp="1"/>
          </p:cNvSpPr>
          <p:nvPr>
            <p:ph type="title"/>
          </p:nvPr>
        </p:nvSpPr>
        <p:spPr>
          <a:xfrm>
            <a:off x="553799" y="1732544"/>
            <a:ext cx="8229600" cy="551365"/>
          </a:xfrm>
        </p:spPr>
        <p:txBody>
          <a:bodyPr anchor="b">
            <a:noAutofit/>
          </a:bodyPr>
          <a:lstStyle/>
          <a:p>
            <a:r>
              <a:rPr lang="sv-SE" b="1" dirty="0" smtClean="0">
                <a:solidFill>
                  <a:srgbClr val="262626"/>
                </a:solidFill>
                <a:latin typeface="Droid Serif"/>
              </a:rPr>
              <a:t>Webbsajt vs Webbsida</a:t>
            </a:r>
            <a:endParaRPr lang="sv-SE" dirty="0"/>
          </a:p>
        </p:txBody>
      </p:sp>
      <p:pic>
        <p:nvPicPr>
          <p:cNvPr id="2050" name="Picture 2" descr="C:\Users\micha_000\Downloads\1593277-internet-concep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0736" y="3017411"/>
            <a:ext cx="4541721" cy="3423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541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ktangel 18"/>
          <p:cNvSpPr/>
          <p:nvPr/>
        </p:nvSpPr>
        <p:spPr bwMode="auto">
          <a:xfrm>
            <a:off x="-152400" y="0"/>
            <a:ext cx="9345119" cy="652463"/>
          </a:xfrm>
          <a:prstGeom prst="rect">
            <a:avLst/>
          </a:prstGeom>
          <a:solidFill>
            <a:srgbClr val="000000"/>
          </a:solidFill>
          <a:ln w="25400" cap="flat" cmpd="sng" algn="ctr">
            <a:noFill/>
            <a:prstDash val="soli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FF954A"/>
              </a:solidFill>
              <a:effectLst/>
              <a:uLnTx/>
              <a:uFillTx/>
              <a:latin typeface="Arial"/>
              <a:ea typeface="Arial Unicode MS"/>
              <a:cs typeface="Arial Unicode MS"/>
            </a:endParaRPr>
          </a:p>
        </p:txBody>
      </p:sp>
      <p:pic>
        <p:nvPicPr>
          <p:cNvPr id="20"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13" y="227013"/>
            <a:ext cx="1201737"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ktangel 4">
            <a:hlinkClick r:id="" action="ppaction://hlinkshowjump?jump=firstslide"/>
          </p:cNvPr>
          <p:cNvSpPr>
            <a:spLocks noChangeArrowheads="1"/>
          </p:cNvSpPr>
          <p:nvPr/>
        </p:nvSpPr>
        <p:spPr bwMode="auto">
          <a:xfrm>
            <a:off x="-9525" y="6714067"/>
            <a:ext cx="9202244" cy="193306"/>
          </a:xfrm>
          <a:prstGeom prst="rect">
            <a:avLst/>
          </a:prstGeom>
          <a:solidFill>
            <a:srgbClr val="000000">
              <a:lumMod val="95000"/>
              <a:lumOff val="5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Text" lastClr="000000"/>
              </a:solidFill>
              <a:effectLst/>
              <a:uLnTx/>
              <a:uFillTx/>
            </a:endParaRPr>
          </a:p>
        </p:txBody>
      </p:sp>
      <p:sp>
        <p:nvSpPr>
          <p:cNvPr id="11" name="Rektangel 10"/>
          <p:cNvSpPr/>
          <p:nvPr/>
        </p:nvSpPr>
        <p:spPr>
          <a:xfrm>
            <a:off x="457200" y="1621273"/>
            <a:ext cx="7435516" cy="1852815"/>
          </a:xfrm>
          <a:prstGeom prst="rect">
            <a:avLst/>
          </a:prstGeom>
        </p:spPr>
        <p:txBody>
          <a:bodyPr wrap="square">
            <a:spAutoFit/>
          </a:bodyPr>
          <a:lstStyle/>
          <a:p>
            <a:pPr marL="285750" indent="-285750">
              <a:lnSpc>
                <a:spcPct val="143000"/>
              </a:lnSpc>
              <a:buFont typeface="Arial"/>
              <a:buChar char="•"/>
              <a:defRPr/>
            </a:pPr>
            <a:r>
              <a:rPr lang="sv-SE" sz="2000" b="1" dirty="0" smtClean="0">
                <a:solidFill>
                  <a:srgbClr val="262626"/>
                </a:solidFill>
                <a:latin typeface="Droid Sans"/>
                <a:ea typeface="Arial Unicode MS" charset="0"/>
                <a:cs typeface="Droid Sans"/>
              </a:rPr>
              <a:t>Viktigaste elementet på en webbsida</a:t>
            </a:r>
          </a:p>
          <a:p>
            <a:pPr marL="285750" indent="-285750">
              <a:lnSpc>
                <a:spcPct val="143000"/>
              </a:lnSpc>
              <a:buFont typeface="Arial"/>
              <a:buChar char="•"/>
              <a:defRPr/>
            </a:pPr>
            <a:r>
              <a:rPr lang="sv-SE" sz="2000" b="1" dirty="0" smtClean="0">
                <a:solidFill>
                  <a:srgbClr val="262626"/>
                </a:solidFill>
                <a:latin typeface="Droid Sans"/>
                <a:ea typeface="Arial Unicode MS" charset="0"/>
                <a:cs typeface="Droid Sans"/>
              </a:rPr>
              <a:t>Max 64 tecken lång och ska innehålla sökordet</a:t>
            </a:r>
          </a:p>
          <a:p>
            <a:pPr marL="285750" indent="-285750">
              <a:lnSpc>
                <a:spcPct val="143000"/>
              </a:lnSpc>
              <a:buFont typeface="Arial"/>
              <a:buChar char="•"/>
              <a:defRPr/>
            </a:pPr>
            <a:r>
              <a:rPr lang="sv-SE" sz="2000" b="1" dirty="0" smtClean="0">
                <a:solidFill>
                  <a:srgbClr val="262626"/>
                </a:solidFill>
                <a:latin typeface="Droid Sans"/>
                <a:ea typeface="Arial Unicode MS" charset="0"/>
                <a:cs typeface="Droid Sans"/>
              </a:rPr>
              <a:t>Ska vara säljande/informativ då den syns i sökresultatet</a:t>
            </a:r>
          </a:p>
          <a:p>
            <a:pPr marL="285750" indent="-285750">
              <a:lnSpc>
                <a:spcPct val="143000"/>
              </a:lnSpc>
              <a:buFont typeface="Arial"/>
              <a:buChar char="•"/>
              <a:defRPr/>
            </a:pPr>
            <a:r>
              <a:rPr lang="sv-SE" sz="2000" b="1" dirty="0" smtClean="0">
                <a:solidFill>
                  <a:srgbClr val="262626"/>
                </a:solidFill>
                <a:latin typeface="Droid Sans"/>
                <a:ea typeface="Arial Unicode MS" charset="0"/>
                <a:cs typeface="Droid Sans"/>
              </a:rPr>
              <a:t>Unik per webbsida</a:t>
            </a:r>
          </a:p>
        </p:txBody>
      </p:sp>
      <p:sp>
        <p:nvSpPr>
          <p:cNvPr id="9" name="Rektangel 8"/>
          <p:cNvSpPr/>
          <p:nvPr/>
        </p:nvSpPr>
        <p:spPr>
          <a:xfrm>
            <a:off x="457200" y="4055379"/>
            <a:ext cx="8359541" cy="369332"/>
          </a:xfrm>
          <a:prstGeom prst="rect">
            <a:avLst/>
          </a:prstGeom>
        </p:spPr>
        <p:txBody>
          <a:bodyPr wrap="square">
            <a:spAutoFit/>
          </a:bodyPr>
          <a:lstStyle/>
          <a:p>
            <a:r>
              <a:rPr lang="sv-SE" b="1" dirty="0" smtClean="0">
                <a:latin typeface="Droid Sans"/>
                <a:cs typeface="Droid Sans"/>
              </a:rPr>
              <a:t>&lt;</a:t>
            </a:r>
            <a:r>
              <a:rPr lang="sv-SE" b="1" dirty="0" err="1" smtClean="0">
                <a:latin typeface="Droid Sans"/>
                <a:cs typeface="Droid Sans"/>
              </a:rPr>
              <a:t>title</a:t>
            </a:r>
            <a:r>
              <a:rPr lang="sv-SE" b="1" dirty="0" smtClean="0">
                <a:latin typeface="Droid Sans"/>
                <a:cs typeface="Droid Sans"/>
              </a:rPr>
              <a:t>&gt;</a:t>
            </a:r>
            <a:r>
              <a:rPr lang="sv-SE" b="1" dirty="0" smtClean="0">
                <a:latin typeface="Droid Sans"/>
              </a:rPr>
              <a:t>Guldläge </a:t>
            </a:r>
            <a:r>
              <a:rPr lang="sv-SE" b="1" dirty="0">
                <a:latin typeface="Droid Sans"/>
              </a:rPr>
              <a:t>på nätet - Sökmotoroptimering för alla - Köp </a:t>
            </a:r>
            <a:r>
              <a:rPr lang="sv-SE" b="1" dirty="0">
                <a:latin typeface="Droid Sans"/>
                <a:cs typeface="Droid Sans"/>
              </a:rPr>
              <a:t>boken</a:t>
            </a:r>
            <a:r>
              <a:rPr lang="sv-SE" b="1" dirty="0" smtClean="0">
                <a:latin typeface="Droid Sans"/>
                <a:cs typeface="Droid Sans"/>
              </a:rPr>
              <a:t>&lt;/</a:t>
            </a:r>
            <a:r>
              <a:rPr lang="sv-SE" b="1" dirty="0" err="1">
                <a:latin typeface="Droid Sans"/>
                <a:cs typeface="Droid Sans"/>
              </a:rPr>
              <a:t>title</a:t>
            </a:r>
            <a:r>
              <a:rPr lang="sv-SE" b="1" dirty="0">
                <a:latin typeface="Droid Sans"/>
                <a:cs typeface="Droid Sans"/>
              </a:rPr>
              <a:t>&gt;</a:t>
            </a:r>
          </a:p>
        </p:txBody>
      </p:sp>
      <p:sp>
        <p:nvSpPr>
          <p:cNvPr id="13" name="Rubrik 1"/>
          <p:cNvSpPr>
            <a:spLocks noGrp="1"/>
          </p:cNvSpPr>
          <p:nvPr>
            <p:ph type="title"/>
          </p:nvPr>
        </p:nvSpPr>
        <p:spPr>
          <a:xfrm>
            <a:off x="457200" y="274638"/>
            <a:ext cx="8229600" cy="1143000"/>
          </a:xfrm>
        </p:spPr>
        <p:txBody>
          <a:bodyPr anchor="b">
            <a:normAutofit/>
          </a:bodyPr>
          <a:lstStyle/>
          <a:p>
            <a:pPr algn="l"/>
            <a:r>
              <a:rPr lang="sv-SE" sz="2600" b="1" dirty="0" smtClean="0">
                <a:solidFill>
                  <a:srgbClr val="262626"/>
                </a:solidFill>
                <a:latin typeface="Droid Serif"/>
                <a:cs typeface="Droid Serif"/>
              </a:rPr>
              <a:t>Titel</a:t>
            </a:r>
            <a:endParaRPr lang="sv-SE" sz="2600" dirty="0"/>
          </a:p>
        </p:txBody>
      </p:sp>
    </p:spTree>
    <p:extLst>
      <p:ext uri="{BB962C8B-B14F-4D97-AF65-F5344CB8AC3E}">
        <p14:creationId xmlns:p14="http://schemas.microsoft.com/office/powerpoint/2010/main" val="3149652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ktangel 18"/>
          <p:cNvSpPr/>
          <p:nvPr/>
        </p:nvSpPr>
        <p:spPr bwMode="auto">
          <a:xfrm>
            <a:off x="-152400" y="0"/>
            <a:ext cx="9345119" cy="652463"/>
          </a:xfrm>
          <a:prstGeom prst="rect">
            <a:avLst/>
          </a:prstGeom>
          <a:solidFill>
            <a:srgbClr val="000000"/>
          </a:solidFill>
          <a:ln w="25400" cap="flat" cmpd="sng" algn="ctr">
            <a:noFill/>
            <a:prstDash val="soli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FF954A"/>
              </a:solidFill>
              <a:effectLst/>
              <a:uLnTx/>
              <a:uFillTx/>
              <a:latin typeface="Arial"/>
              <a:ea typeface="Arial Unicode MS"/>
              <a:cs typeface="Arial Unicode MS"/>
            </a:endParaRPr>
          </a:p>
        </p:txBody>
      </p:sp>
      <p:pic>
        <p:nvPicPr>
          <p:cNvPr id="20"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13" y="227013"/>
            <a:ext cx="1201737"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ktangel 4">
            <a:hlinkClick r:id="" action="ppaction://hlinkshowjump?jump=firstslide"/>
          </p:cNvPr>
          <p:cNvSpPr>
            <a:spLocks noChangeArrowheads="1"/>
          </p:cNvSpPr>
          <p:nvPr/>
        </p:nvSpPr>
        <p:spPr bwMode="auto">
          <a:xfrm>
            <a:off x="-9525" y="6714067"/>
            <a:ext cx="9202244" cy="193306"/>
          </a:xfrm>
          <a:prstGeom prst="rect">
            <a:avLst/>
          </a:prstGeom>
          <a:solidFill>
            <a:srgbClr val="000000">
              <a:lumMod val="95000"/>
              <a:lumOff val="5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Text" lastClr="000000"/>
              </a:solidFill>
              <a:effectLst/>
              <a:uLnTx/>
              <a:uFillTx/>
            </a:endParaRPr>
          </a:p>
        </p:txBody>
      </p:sp>
      <p:sp>
        <p:nvSpPr>
          <p:cNvPr id="11" name="Rektangel 10"/>
          <p:cNvSpPr/>
          <p:nvPr/>
        </p:nvSpPr>
        <p:spPr>
          <a:xfrm>
            <a:off x="457200" y="1583207"/>
            <a:ext cx="7069756" cy="1852815"/>
          </a:xfrm>
          <a:prstGeom prst="rect">
            <a:avLst/>
          </a:prstGeom>
        </p:spPr>
        <p:txBody>
          <a:bodyPr wrap="square">
            <a:spAutoFit/>
          </a:bodyPr>
          <a:lstStyle/>
          <a:p>
            <a:pPr marL="285750" indent="-285750">
              <a:lnSpc>
                <a:spcPct val="143000"/>
              </a:lnSpc>
              <a:buFont typeface="Arial"/>
              <a:buChar char="•"/>
              <a:defRPr/>
            </a:pPr>
            <a:r>
              <a:rPr lang="sv-SE" sz="2000" b="1" dirty="0" smtClean="0">
                <a:solidFill>
                  <a:srgbClr val="262626"/>
                </a:solidFill>
                <a:latin typeface="Droid Sans"/>
                <a:ea typeface="Arial Unicode MS" charset="0"/>
                <a:cs typeface="Droid Sans"/>
              </a:rPr>
              <a:t>Webbsidans huvudrubrik</a:t>
            </a:r>
          </a:p>
          <a:p>
            <a:pPr marL="285750" indent="-285750">
              <a:lnSpc>
                <a:spcPct val="143000"/>
              </a:lnSpc>
              <a:buFont typeface="Arial"/>
              <a:buChar char="•"/>
              <a:defRPr/>
            </a:pPr>
            <a:r>
              <a:rPr lang="sv-SE" sz="2000" b="1" dirty="0" smtClean="0">
                <a:solidFill>
                  <a:srgbClr val="262626"/>
                </a:solidFill>
                <a:latin typeface="Droid Sans"/>
                <a:ea typeface="Arial Unicode MS" charset="0"/>
                <a:cs typeface="Droid Sans"/>
              </a:rPr>
              <a:t>Ska innehålla sökordet för sidan</a:t>
            </a:r>
          </a:p>
          <a:p>
            <a:pPr marL="285750" indent="-285750">
              <a:lnSpc>
                <a:spcPct val="143000"/>
              </a:lnSpc>
              <a:buFont typeface="Arial"/>
              <a:buChar char="•"/>
              <a:defRPr/>
            </a:pPr>
            <a:r>
              <a:rPr lang="sv-SE" sz="2000" b="1" dirty="0" smtClean="0">
                <a:solidFill>
                  <a:srgbClr val="262626"/>
                </a:solidFill>
                <a:latin typeface="Droid Sans"/>
                <a:ea typeface="Arial Unicode MS" charset="0"/>
                <a:cs typeface="Droid Sans"/>
              </a:rPr>
              <a:t>Ej identisk med titel</a:t>
            </a:r>
          </a:p>
          <a:p>
            <a:pPr marL="285750" indent="-285750">
              <a:lnSpc>
                <a:spcPct val="143000"/>
              </a:lnSpc>
              <a:buFont typeface="Arial"/>
              <a:buChar char="•"/>
              <a:defRPr/>
            </a:pPr>
            <a:r>
              <a:rPr lang="sv-SE" sz="2000" b="1" dirty="0" smtClean="0">
                <a:solidFill>
                  <a:srgbClr val="262626"/>
                </a:solidFill>
                <a:latin typeface="Droid Sans"/>
                <a:ea typeface="Arial Unicode MS" charset="0"/>
                <a:cs typeface="Droid Sans"/>
              </a:rPr>
              <a:t>Unik per webbsida</a:t>
            </a:r>
          </a:p>
        </p:txBody>
      </p:sp>
      <p:sp>
        <p:nvSpPr>
          <p:cNvPr id="9" name="Rubrik 1"/>
          <p:cNvSpPr>
            <a:spLocks noGrp="1"/>
          </p:cNvSpPr>
          <p:nvPr>
            <p:ph type="title"/>
          </p:nvPr>
        </p:nvSpPr>
        <p:spPr>
          <a:xfrm>
            <a:off x="457200" y="274638"/>
            <a:ext cx="8229600" cy="1143000"/>
          </a:xfrm>
        </p:spPr>
        <p:txBody>
          <a:bodyPr anchor="b">
            <a:normAutofit/>
          </a:bodyPr>
          <a:lstStyle/>
          <a:p>
            <a:pPr algn="l"/>
            <a:r>
              <a:rPr lang="sv-SE" sz="2600" b="1" dirty="0" smtClean="0">
                <a:solidFill>
                  <a:srgbClr val="262626"/>
                </a:solidFill>
                <a:latin typeface="Droid Serif"/>
                <a:cs typeface="Droid Serif"/>
              </a:rPr>
              <a:t>H1 (</a:t>
            </a:r>
            <a:r>
              <a:rPr lang="sv-SE" sz="2600" b="1" dirty="0" err="1" smtClean="0">
                <a:solidFill>
                  <a:srgbClr val="262626"/>
                </a:solidFill>
                <a:latin typeface="Droid Serif"/>
                <a:cs typeface="Droid Serif"/>
              </a:rPr>
              <a:t>Heading</a:t>
            </a:r>
            <a:r>
              <a:rPr lang="sv-SE" sz="2600" b="1" dirty="0" smtClean="0">
                <a:solidFill>
                  <a:srgbClr val="262626"/>
                </a:solidFill>
                <a:latin typeface="Droid Serif"/>
                <a:cs typeface="Droid Serif"/>
              </a:rPr>
              <a:t> 1)</a:t>
            </a:r>
            <a:endParaRPr lang="sv-SE" sz="2600" dirty="0"/>
          </a:p>
        </p:txBody>
      </p:sp>
      <p:sp>
        <p:nvSpPr>
          <p:cNvPr id="10" name="Rektangel 9"/>
          <p:cNvSpPr/>
          <p:nvPr/>
        </p:nvSpPr>
        <p:spPr>
          <a:xfrm>
            <a:off x="457200" y="4055379"/>
            <a:ext cx="7740651" cy="400110"/>
          </a:xfrm>
          <a:prstGeom prst="rect">
            <a:avLst/>
          </a:prstGeom>
        </p:spPr>
        <p:txBody>
          <a:bodyPr wrap="square">
            <a:spAutoFit/>
          </a:bodyPr>
          <a:lstStyle/>
          <a:p>
            <a:r>
              <a:rPr lang="sv-SE" sz="2000" b="1" dirty="0" smtClean="0">
                <a:latin typeface="Droid Sans"/>
                <a:cs typeface="Droid Sans"/>
              </a:rPr>
              <a:t>&lt;h1&gt;</a:t>
            </a:r>
            <a:r>
              <a:rPr lang="sv-SE" sz="2000" b="1" dirty="0" smtClean="0">
                <a:latin typeface="Droid Sans"/>
              </a:rPr>
              <a:t>Guldläge </a:t>
            </a:r>
            <a:r>
              <a:rPr lang="sv-SE" sz="2000" b="1" dirty="0">
                <a:latin typeface="Droid Sans"/>
              </a:rPr>
              <a:t>på nätet - Sökmotoroptimering för </a:t>
            </a:r>
            <a:r>
              <a:rPr lang="sv-SE" sz="2000" b="1" dirty="0" smtClean="0">
                <a:latin typeface="Droid Sans"/>
              </a:rPr>
              <a:t>alla</a:t>
            </a:r>
            <a:r>
              <a:rPr lang="sv-SE" sz="2000" b="1" dirty="0" smtClean="0">
                <a:latin typeface="Droid Sans"/>
                <a:cs typeface="Droid Sans"/>
              </a:rPr>
              <a:t>&lt;/h1&gt;</a:t>
            </a:r>
            <a:endParaRPr lang="sv-SE" sz="2000" b="1" dirty="0">
              <a:latin typeface="Droid Sans"/>
              <a:cs typeface="Droid Sans"/>
            </a:endParaRPr>
          </a:p>
        </p:txBody>
      </p:sp>
    </p:spTree>
    <p:extLst>
      <p:ext uri="{BB962C8B-B14F-4D97-AF65-F5344CB8AC3E}">
        <p14:creationId xmlns:p14="http://schemas.microsoft.com/office/powerpoint/2010/main" val="14041540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ktangel 18"/>
          <p:cNvSpPr/>
          <p:nvPr/>
        </p:nvSpPr>
        <p:spPr bwMode="auto">
          <a:xfrm>
            <a:off x="-152400" y="0"/>
            <a:ext cx="9345119" cy="652463"/>
          </a:xfrm>
          <a:prstGeom prst="rect">
            <a:avLst/>
          </a:prstGeom>
          <a:solidFill>
            <a:srgbClr val="000000"/>
          </a:solidFill>
          <a:ln w="25400" cap="flat" cmpd="sng" algn="ctr">
            <a:noFill/>
            <a:prstDash val="soli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FF954A"/>
              </a:solidFill>
              <a:effectLst/>
              <a:uLnTx/>
              <a:uFillTx/>
              <a:latin typeface="Arial"/>
              <a:ea typeface="Arial Unicode MS"/>
              <a:cs typeface="Arial Unicode MS"/>
            </a:endParaRPr>
          </a:p>
        </p:txBody>
      </p:sp>
      <p:pic>
        <p:nvPicPr>
          <p:cNvPr id="20"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13" y="227013"/>
            <a:ext cx="1201737"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ktangel 4">
            <a:hlinkClick r:id="" action="ppaction://hlinkshowjump?jump=firstslide"/>
          </p:cNvPr>
          <p:cNvSpPr>
            <a:spLocks noChangeArrowheads="1"/>
          </p:cNvSpPr>
          <p:nvPr/>
        </p:nvSpPr>
        <p:spPr bwMode="auto">
          <a:xfrm>
            <a:off x="-9525" y="6714067"/>
            <a:ext cx="9202244" cy="193306"/>
          </a:xfrm>
          <a:prstGeom prst="rect">
            <a:avLst/>
          </a:prstGeom>
          <a:solidFill>
            <a:srgbClr val="000000">
              <a:lumMod val="95000"/>
              <a:lumOff val="5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Text" lastClr="000000"/>
              </a:solidFill>
              <a:effectLst/>
              <a:uLnTx/>
              <a:uFillTx/>
            </a:endParaRPr>
          </a:p>
        </p:txBody>
      </p:sp>
      <p:sp>
        <p:nvSpPr>
          <p:cNvPr id="11" name="Rektangel 10"/>
          <p:cNvSpPr/>
          <p:nvPr/>
        </p:nvSpPr>
        <p:spPr>
          <a:xfrm>
            <a:off x="457199" y="1708336"/>
            <a:ext cx="8436544" cy="2733056"/>
          </a:xfrm>
          <a:prstGeom prst="rect">
            <a:avLst/>
          </a:prstGeom>
        </p:spPr>
        <p:txBody>
          <a:bodyPr wrap="square">
            <a:spAutoFit/>
          </a:bodyPr>
          <a:lstStyle/>
          <a:p>
            <a:pPr marL="285750" indent="-285750">
              <a:lnSpc>
                <a:spcPct val="143000"/>
              </a:lnSpc>
              <a:buFont typeface="Arial"/>
              <a:buChar char="•"/>
              <a:defRPr/>
            </a:pPr>
            <a:r>
              <a:rPr lang="sv-SE" sz="2000" b="1" dirty="0">
                <a:solidFill>
                  <a:srgbClr val="262626"/>
                </a:solidFill>
                <a:latin typeface="Droid Sans"/>
                <a:ea typeface="Arial Unicode MS" charset="0"/>
                <a:cs typeface="Droid Sans"/>
              </a:rPr>
              <a:t>Skriv för besökaren och </a:t>
            </a:r>
            <a:r>
              <a:rPr lang="sv-SE" sz="2000" b="1" dirty="0" smtClean="0">
                <a:solidFill>
                  <a:srgbClr val="262626"/>
                </a:solidFill>
                <a:latin typeface="Droid Sans"/>
                <a:ea typeface="Arial Unicode MS" charset="0"/>
                <a:cs typeface="Droid Sans"/>
              </a:rPr>
              <a:t>för Google</a:t>
            </a:r>
            <a:endParaRPr lang="sv-SE" sz="2000" b="1" dirty="0">
              <a:solidFill>
                <a:srgbClr val="262626"/>
              </a:solidFill>
              <a:latin typeface="Droid Sans"/>
              <a:ea typeface="Arial Unicode MS" charset="0"/>
              <a:cs typeface="Droid Sans"/>
            </a:endParaRPr>
          </a:p>
          <a:p>
            <a:pPr marL="285750" indent="-285750">
              <a:lnSpc>
                <a:spcPct val="143000"/>
              </a:lnSpc>
              <a:buFont typeface="Arial"/>
              <a:buChar char="•"/>
              <a:defRPr/>
            </a:pPr>
            <a:r>
              <a:rPr lang="sv-SE" sz="2000" b="1" dirty="0" smtClean="0">
                <a:solidFill>
                  <a:srgbClr val="262626"/>
                </a:solidFill>
                <a:latin typeface="Droid Sans"/>
                <a:ea typeface="Arial Unicode MS" charset="0"/>
                <a:cs typeface="Droid Sans"/>
              </a:rPr>
              <a:t>Sökord ska finnas med i texten</a:t>
            </a:r>
          </a:p>
          <a:p>
            <a:pPr marL="285750" indent="-285750">
              <a:lnSpc>
                <a:spcPct val="143000"/>
              </a:lnSpc>
              <a:buFont typeface="Arial"/>
              <a:buChar char="•"/>
              <a:defRPr/>
            </a:pPr>
            <a:r>
              <a:rPr lang="sv-SE" sz="2000" b="1" dirty="0" smtClean="0">
                <a:solidFill>
                  <a:srgbClr val="262626"/>
                </a:solidFill>
                <a:latin typeface="Droid Sans"/>
                <a:ea typeface="Arial Unicode MS" charset="0"/>
                <a:cs typeface="Droid Sans"/>
              </a:rPr>
              <a:t>Använd synonymer</a:t>
            </a:r>
          </a:p>
          <a:p>
            <a:pPr marL="285750" indent="-285750">
              <a:lnSpc>
                <a:spcPct val="143000"/>
              </a:lnSpc>
              <a:buFont typeface="Arial"/>
              <a:buChar char="•"/>
              <a:defRPr/>
            </a:pPr>
            <a:r>
              <a:rPr lang="sv-SE" sz="2000" b="1" dirty="0" smtClean="0">
                <a:solidFill>
                  <a:srgbClr val="262626"/>
                </a:solidFill>
                <a:latin typeface="Droid Sans"/>
                <a:ea typeface="Arial Unicode MS" charset="0"/>
                <a:cs typeface="Droid Sans"/>
              </a:rPr>
              <a:t>Använd </a:t>
            </a:r>
            <a:r>
              <a:rPr lang="sv-SE" sz="2000" b="1" dirty="0">
                <a:solidFill>
                  <a:srgbClr val="262626"/>
                </a:solidFill>
                <a:latin typeface="Droid Sans"/>
                <a:ea typeface="Arial Unicode MS" charset="0"/>
                <a:cs typeface="Droid Sans"/>
              </a:rPr>
              <a:t>u</a:t>
            </a:r>
            <a:r>
              <a:rPr lang="sv-SE" sz="2000" b="1" dirty="0" smtClean="0">
                <a:solidFill>
                  <a:srgbClr val="262626"/>
                </a:solidFill>
                <a:latin typeface="Droid Sans"/>
                <a:ea typeface="Arial Unicode MS" charset="0"/>
                <a:cs typeface="Droid Sans"/>
              </a:rPr>
              <a:t>nderrubriker</a:t>
            </a:r>
          </a:p>
          <a:p>
            <a:pPr marL="285750" indent="-285750">
              <a:lnSpc>
                <a:spcPct val="143000"/>
              </a:lnSpc>
              <a:buFont typeface="Arial"/>
              <a:buChar char="•"/>
              <a:defRPr/>
            </a:pPr>
            <a:r>
              <a:rPr lang="sv-SE" sz="2000" b="1" dirty="0">
                <a:solidFill>
                  <a:srgbClr val="262626"/>
                </a:solidFill>
                <a:latin typeface="Droid Sans"/>
                <a:ea typeface="Arial Unicode MS" charset="0"/>
                <a:cs typeface="Droid Sans"/>
              </a:rPr>
              <a:t>Undvik stavfel</a:t>
            </a:r>
          </a:p>
          <a:p>
            <a:pPr marL="285750" indent="-285750">
              <a:lnSpc>
                <a:spcPct val="143000"/>
              </a:lnSpc>
              <a:buFont typeface="Arial"/>
              <a:buChar char="•"/>
              <a:defRPr/>
            </a:pPr>
            <a:r>
              <a:rPr lang="sv-SE" sz="2000" b="1" dirty="0" smtClean="0">
                <a:solidFill>
                  <a:srgbClr val="262626"/>
                </a:solidFill>
                <a:latin typeface="Droid Sans"/>
                <a:ea typeface="Arial Unicode MS" charset="0"/>
                <a:cs typeface="Droid Sans"/>
              </a:rPr>
              <a:t>Ju mer text desto bättre - inte en motsats till användarvänlighet</a:t>
            </a:r>
          </a:p>
        </p:txBody>
      </p:sp>
      <p:sp>
        <p:nvSpPr>
          <p:cNvPr id="2" name="textruta 1"/>
          <p:cNvSpPr txBox="1"/>
          <p:nvPr/>
        </p:nvSpPr>
        <p:spPr>
          <a:xfrm>
            <a:off x="-1778000" y="4305300"/>
            <a:ext cx="184666" cy="369332"/>
          </a:xfrm>
          <a:prstGeom prst="rect">
            <a:avLst/>
          </a:prstGeom>
          <a:noFill/>
        </p:spPr>
        <p:txBody>
          <a:bodyPr wrap="none" rtlCol="0">
            <a:spAutoFit/>
          </a:bodyPr>
          <a:lstStyle/>
          <a:p>
            <a:endParaRPr lang="sv-SE" dirty="0"/>
          </a:p>
        </p:txBody>
      </p:sp>
      <p:sp>
        <p:nvSpPr>
          <p:cNvPr id="8" name="Rubrik 1"/>
          <p:cNvSpPr>
            <a:spLocks noGrp="1"/>
          </p:cNvSpPr>
          <p:nvPr>
            <p:ph type="title"/>
          </p:nvPr>
        </p:nvSpPr>
        <p:spPr>
          <a:xfrm>
            <a:off x="457200" y="274638"/>
            <a:ext cx="8229600" cy="1143000"/>
          </a:xfrm>
        </p:spPr>
        <p:txBody>
          <a:bodyPr anchor="b">
            <a:normAutofit/>
          </a:bodyPr>
          <a:lstStyle/>
          <a:p>
            <a:pPr algn="l"/>
            <a:r>
              <a:rPr lang="sv-SE" sz="2600" b="1" dirty="0" smtClean="0">
                <a:solidFill>
                  <a:srgbClr val="262626"/>
                </a:solidFill>
                <a:latin typeface="Droid Serif"/>
                <a:cs typeface="Droid Serif"/>
              </a:rPr>
              <a:t>Brödtext</a:t>
            </a:r>
            <a:endParaRPr lang="sv-SE" sz="2600" dirty="0"/>
          </a:p>
        </p:txBody>
      </p:sp>
      <p:pic>
        <p:nvPicPr>
          <p:cNvPr id="4098" name="Picture 2" descr="C:\Users\micha_000\Downloads\2968500-fresh-brea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8893" y="1339215"/>
            <a:ext cx="3165107" cy="2191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9654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ktangel 18"/>
          <p:cNvSpPr/>
          <p:nvPr/>
        </p:nvSpPr>
        <p:spPr bwMode="auto">
          <a:xfrm>
            <a:off x="-152400" y="0"/>
            <a:ext cx="9345119" cy="652463"/>
          </a:xfrm>
          <a:prstGeom prst="rect">
            <a:avLst/>
          </a:prstGeom>
          <a:solidFill>
            <a:srgbClr val="000000"/>
          </a:solidFill>
          <a:ln w="25400" cap="flat" cmpd="sng" algn="ctr">
            <a:noFill/>
            <a:prstDash val="soli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FF954A"/>
              </a:solidFill>
              <a:effectLst/>
              <a:uLnTx/>
              <a:uFillTx/>
              <a:latin typeface="Arial"/>
              <a:ea typeface="Arial Unicode MS"/>
              <a:cs typeface="Arial Unicode MS"/>
            </a:endParaRPr>
          </a:p>
        </p:txBody>
      </p:sp>
      <p:pic>
        <p:nvPicPr>
          <p:cNvPr id="20"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13" y="227013"/>
            <a:ext cx="1201737"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ktangel 4">
            <a:hlinkClick r:id="" action="ppaction://hlinkshowjump?jump=firstslide"/>
          </p:cNvPr>
          <p:cNvSpPr>
            <a:spLocks noChangeArrowheads="1"/>
          </p:cNvSpPr>
          <p:nvPr/>
        </p:nvSpPr>
        <p:spPr bwMode="auto">
          <a:xfrm>
            <a:off x="-9525" y="6714067"/>
            <a:ext cx="9202244" cy="193306"/>
          </a:xfrm>
          <a:prstGeom prst="rect">
            <a:avLst/>
          </a:prstGeom>
          <a:solidFill>
            <a:srgbClr val="000000">
              <a:lumMod val="95000"/>
              <a:lumOff val="5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Text" lastClr="000000"/>
              </a:solidFill>
              <a:effectLst/>
              <a:uLnTx/>
              <a:uFillTx/>
            </a:endParaRPr>
          </a:p>
        </p:txBody>
      </p:sp>
      <p:sp>
        <p:nvSpPr>
          <p:cNvPr id="11" name="Rektangel 10"/>
          <p:cNvSpPr/>
          <p:nvPr/>
        </p:nvSpPr>
        <p:spPr>
          <a:xfrm>
            <a:off x="457200" y="1705445"/>
            <a:ext cx="7467599" cy="1852815"/>
          </a:xfrm>
          <a:prstGeom prst="rect">
            <a:avLst/>
          </a:prstGeom>
        </p:spPr>
        <p:txBody>
          <a:bodyPr wrap="square">
            <a:spAutoFit/>
          </a:bodyPr>
          <a:lstStyle/>
          <a:p>
            <a:pPr marL="285750" indent="-285750">
              <a:lnSpc>
                <a:spcPct val="143000"/>
              </a:lnSpc>
              <a:buFont typeface="Arial"/>
              <a:buChar char="•"/>
              <a:defRPr/>
            </a:pPr>
            <a:r>
              <a:rPr lang="sv-SE" sz="2000" b="1" dirty="0" smtClean="0">
                <a:solidFill>
                  <a:srgbClr val="262626"/>
                </a:solidFill>
                <a:latin typeface="Droid Sans"/>
                <a:ea typeface="Arial Unicode MS" charset="0"/>
                <a:cs typeface="Droid Sans"/>
              </a:rPr>
              <a:t>Ska innehålla sökordet</a:t>
            </a:r>
          </a:p>
          <a:p>
            <a:pPr marL="285750" indent="-285750">
              <a:lnSpc>
                <a:spcPct val="143000"/>
              </a:lnSpc>
              <a:buFont typeface="Arial"/>
              <a:buChar char="•"/>
              <a:defRPr/>
            </a:pPr>
            <a:r>
              <a:rPr lang="sv-SE" sz="2000" b="1" dirty="0" smtClean="0">
                <a:solidFill>
                  <a:srgbClr val="262626"/>
                </a:solidFill>
                <a:latin typeface="Droid Sans"/>
                <a:ea typeface="Arial Unicode MS" charset="0"/>
                <a:cs typeface="Droid Sans"/>
              </a:rPr>
              <a:t>Syns inte på sajten, syns i sökresultatet</a:t>
            </a:r>
          </a:p>
          <a:p>
            <a:pPr marL="285750" indent="-285750">
              <a:lnSpc>
                <a:spcPct val="143000"/>
              </a:lnSpc>
              <a:buFont typeface="Arial"/>
              <a:buChar char="•"/>
              <a:defRPr/>
            </a:pPr>
            <a:r>
              <a:rPr lang="sv-SE" sz="2000" b="1" dirty="0" smtClean="0">
                <a:solidFill>
                  <a:srgbClr val="262626"/>
                </a:solidFill>
                <a:latin typeface="Droid Sans"/>
                <a:ea typeface="Arial Unicode MS" charset="0"/>
                <a:cs typeface="Droid Sans"/>
              </a:rPr>
              <a:t>Säljande och relevant mot sökningen</a:t>
            </a:r>
          </a:p>
          <a:p>
            <a:pPr marL="285750" indent="-285750">
              <a:lnSpc>
                <a:spcPct val="143000"/>
              </a:lnSpc>
              <a:buFont typeface="Arial"/>
              <a:buChar char="•"/>
              <a:defRPr/>
            </a:pPr>
            <a:r>
              <a:rPr lang="sv-SE" sz="2000" b="1" dirty="0" smtClean="0">
                <a:solidFill>
                  <a:srgbClr val="262626"/>
                </a:solidFill>
                <a:latin typeface="Droid Sans"/>
                <a:ea typeface="Arial Unicode MS" charset="0"/>
                <a:cs typeface="Droid Sans"/>
              </a:rPr>
              <a:t>Unik per webbsida</a:t>
            </a:r>
          </a:p>
        </p:txBody>
      </p:sp>
      <p:sp>
        <p:nvSpPr>
          <p:cNvPr id="9" name="Rubrik 1"/>
          <p:cNvSpPr>
            <a:spLocks noGrp="1"/>
          </p:cNvSpPr>
          <p:nvPr>
            <p:ph type="title"/>
          </p:nvPr>
        </p:nvSpPr>
        <p:spPr>
          <a:xfrm>
            <a:off x="457200" y="274638"/>
            <a:ext cx="8229600" cy="1143000"/>
          </a:xfrm>
        </p:spPr>
        <p:txBody>
          <a:bodyPr anchor="b">
            <a:normAutofit/>
          </a:bodyPr>
          <a:lstStyle/>
          <a:p>
            <a:pPr algn="l"/>
            <a:r>
              <a:rPr lang="sv-SE" sz="2600" b="1" dirty="0" smtClean="0">
                <a:solidFill>
                  <a:srgbClr val="262626"/>
                </a:solidFill>
                <a:latin typeface="Droid Serif"/>
                <a:cs typeface="Droid Serif"/>
              </a:rPr>
              <a:t>Meta </a:t>
            </a:r>
            <a:r>
              <a:rPr lang="sv-SE" sz="2600" b="1" dirty="0" err="1">
                <a:solidFill>
                  <a:srgbClr val="262626"/>
                </a:solidFill>
                <a:latin typeface="Droid Serif"/>
                <a:cs typeface="Droid Serif"/>
              </a:rPr>
              <a:t>D</a:t>
            </a:r>
            <a:r>
              <a:rPr lang="sv-SE" sz="2600" b="1" dirty="0" err="1" smtClean="0">
                <a:solidFill>
                  <a:srgbClr val="262626"/>
                </a:solidFill>
                <a:latin typeface="Droid Serif"/>
                <a:cs typeface="Droid Serif"/>
              </a:rPr>
              <a:t>escription</a:t>
            </a:r>
            <a:endParaRPr lang="sv-SE" sz="2600" dirty="0"/>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131" y="4121067"/>
            <a:ext cx="7809598" cy="1188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84554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ktangel 18"/>
          <p:cNvSpPr/>
          <p:nvPr/>
        </p:nvSpPr>
        <p:spPr bwMode="auto">
          <a:xfrm>
            <a:off x="-152400" y="0"/>
            <a:ext cx="9345119" cy="652463"/>
          </a:xfrm>
          <a:prstGeom prst="rect">
            <a:avLst/>
          </a:prstGeom>
          <a:solidFill>
            <a:srgbClr val="000000"/>
          </a:solidFill>
          <a:ln w="25400" cap="flat" cmpd="sng" algn="ctr">
            <a:noFill/>
            <a:prstDash val="soli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FF954A"/>
              </a:solidFill>
              <a:effectLst/>
              <a:uLnTx/>
              <a:uFillTx/>
              <a:latin typeface="Arial"/>
              <a:ea typeface="Arial Unicode MS"/>
              <a:cs typeface="Arial Unicode MS"/>
            </a:endParaRPr>
          </a:p>
        </p:txBody>
      </p:sp>
      <p:pic>
        <p:nvPicPr>
          <p:cNvPr id="20"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13" y="227013"/>
            <a:ext cx="1201737"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ktangel 4">
            <a:hlinkClick r:id="" action="ppaction://hlinkshowjump?jump=firstslide"/>
          </p:cNvPr>
          <p:cNvSpPr>
            <a:spLocks noChangeArrowheads="1"/>
          </p:cNvSpPr>
          <p:nvPr/>
        </p:nvSpPr>
        <p:spPr bwMode="auto">
          <a:xfrm>
            <a:off x="-9525" y="6714067"/>
            <a:ext cx="9202244" cy="193306"/>
          </a:xfrm>
          <a:prstGeom prst="rect">
            <a:avLst/>
          </a:prstGeom>
          <a:solidFill>
            <a:srgbClr val="000000">
              <a:lumMod val="95000"/>
              <a:lumOff val="5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Text" lastClr="000000"/>
              </a:solidFill>
              <a:effectLst/>
              <a:uLnTx/>
              <a:uFillTx/>
            </a:endParaRPr>
          </a:p>
        </p:txBody>
      </p:sp>
      <p:sp>
        <p:nvSpPr>
          <p:cNvPr id="11" name="Rektangel 10"/>
          <p:cNvSpPr/>
          <p:nvPr/>
        </p:nvSpPr>
        <p:spPr>
          <a:xfrm>
            <a:off x="457200" y="1470429"/>
            <a:ext cx="6617367" cy="1656915"/>
          </a:xfrm>
          <a:prstGeom prst="rect">
            <a:avLst/>
          </a:prstGeom>
        </p:spPr>
        <p:txBody>
          <a:bodyPr wrap="square">
            <a:spAutoFit/>
          </a:bodyPr>
          <a:lstStyle/>
          <a:p>
            <a:pPr marL="285750" indent="-285750">
              <a:lnSpc>
                <a:spcPct val="143000"/>
              </a:lnSpc>
              <a:buFont typeface="Arial"/>
              <a:buChar char="•"/>
              <a:defRPr/>
            </a:pPr>
            <a:r>
              <a:rPr lang="sv-SE" b="1" dirty="0" smtClean="0">
                <a:solidFill>
                  <a:srgbClr val="262626"/>
                </a:solidFill>
                <a:latin typeface="Droid Sans"/>
                <a:ea typeface="Arial Unicode MS" charset="0"/>
                <a:cs typeface="Droid Sans"/>
              </a:rPr>
              <a:t>Google ser inte vad en bild föreställer</a:t>
            </a:r>
          </a:p>
          <a:p>
            <a:pPr marL="285750" indent="-285750">
              <a:lnSpc>
                <a:spcPct val="143000"/>
              </a:lnSpc>
              <a:buFont typeface="Arial"/>
              <a:buChar char="•"/>
              <a:defRPr/>
            </a:pPr>
            <a:r>
              <a:rPr lang="sv-SE" b="1" dirty="0" smtClean="0">
                <a:solidFill>
                  <a:srgbClr val="262626"/>
                </a:solidFill>
                <a:latin typeface="Droid Sans"/>
                <a:cs typeface="Droid Sans"/>
              </a:rPr>
              <a:t>Alt-attribut viktigaste parametern för att beskriva en bild</a:t>
            </a:r>
            <a:endParaRPr lang="sv-SE" b="1" dirty="0" smtClean="0">
              <a:solidFill>
                <a:srgbClr val="262626"/>
              </a:solidFill>
              <a:latin typeface="Droid Sans"/>
              <a:ea typeface="Arial Unicode MS" charset="0"/>
              <a:cs typeface="Droid Sans"/>
            </a:endParaRPr>
          </a:p>
          <a:p>
            <a:pPr marL="285750" indent="-285750">
              <a:lnSpc>
                <a:spcPct val="143000"/>
              </a:lnSpc>
              <a:buFont typeface="Arial"/>
              <a:buChar char="•"/>
              <a:defRPr/>
            </a:pPr>
            <a:endParaRPr lang="sv-SE" b="1" dirty="0" smtClean="0">
              <a:solidFill>
                <a:srgbClr val="262626"/>
              </a:solidFill>
              <a:latin typeface="Droid Sans"/>
              <a:ea typeface="Arial Unicode MS" charset="0"/>
              <a:cs typeface="Droid Sans"/>
            </a:endParaRPr>
          </a:p>
        </p:txBody>
      </p:sp>
      <p:sp>
        <p:nvSpPr>
          <p:cNvPr id="12" name="Rubrik 1"/>
          <p:cNvSpPr>
            <a:spLocks noGrp="1"/>
          </p:cNvSpPr>
          <p:nvPr>
            <p:ph type="title"/>
          </p:nvPr>
        </p:nvSpPr>
        <p:spPr>
          <a:xfrm>
            <a:off x="457200" y="274638"/>
            <a:ext cx="8229600" cy="1143000"/>
          </a:xfrm>
        </p:spPr>
        <p:txBody>
          <a:bodyPr anchor="b">
            <a:normAutofit/>
          </a:bodyPr>
          <a:lstStyle/>
          <a:p>
            <a:pPr algn="l"/>
            <a:r>
              <a:rPr lang="sv-SE" sz="2600" b="1" dirty="0" smtClean="0">
                <a:solidFill>
                  <a:srgbClr val="262626"/>
                </a:solidFill>
                <a:latin typeface="Droid Serif"/>
                <a:cs typeface="Droid Serif"/>
              </a:rPr>
              <a:t>Alt-attribut</a:t>
            </a:r>
            <a:endParaRPr lang="sv-SE" sz="2600" dirty="0"/>
          </a:p>
        </p:txBody>
      </p:sp>
      <p:sp>
        <p:nvSpPr>
          <p:cNvPr id="8" name="Rektangel 7"/>
          <p:cNvSpPr/>
          <p:nvPr/>
        </p:nvSpPr>
        <p:spPr>
          <a:xfrm>
            <a:off x="457200" y="4055379"/>
            <a:ext cx="7740651" cy="369332"/>
          </a:xfrm>
          <a:prstGeom prst="rect">
            <a:avLst/>
          </a:prstGeom>
        </p:spPr>
        <p:txBody>
          <a:bodyPr wrap="square">
            <a:spAutoFit/>
          </a:bodyPr>
          <a:lstStyle/>
          <a:p>
            <a:r>
              <a:rPr lang="sv-SE" dirty="0">
                <a:latin typeface="Droid Sans"/>
                <a:cs typeface="Droid Sans"/>
              </a:rPr>
              <a:t>alt="Omslag till SEO-boken Guldläge på </a:t>
            </a:r>
            <a:r>
              <a:rPr lang="sv-SE" dirty="0" smtClean="0">
                <a:latin typeface="Droid Sans"/>
                <a:cs typeface="Droid Sans"/>
              </a:rPr>
              <a:t>nätet”</a:t>
            </a:r>
            <a:endParaRPr lang="sv-SE" dirty="0">
              <a:latin typeface="Droid Sans"/>
              <a:cs typeface="Droid Sans"/>
            </a:endParaRPr>
          </a:p>
        </p:txBody>
      </p:sp>
      <p:pic>
        <p:nvPicPr>
          <p:cNvPr id="4098" name="Picture 2" descr="Omslag till SEO-boken Guldläge på nät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8420" y="2630748"/>
            <a:ext cx="3255580" cy="3962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433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dvdtoile.com/ARTISTES/5/55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2324" y="555810"/>
            <a:ext cx="5045628" cy="6254910"/>
          </a:xfrm>
          <a:prstGeom prst="rect">
            <a:avLst/>
          </a:prstGeom>
          <a:noFill/>
          <a:extLst>
            <a:ext uri="{909E8E84-426E-40DD-AFC4-6F175D3DCCD1}">
              <a14:hiddenFill xmlns:a14="http://schemas.microsoft.com/office/drawing/2010/main">
                <a:solidFill>
                  <a:srgbClr val="FFFFFF"/>
                </a:solidFill>
              </a14:hiddenFill>
            </a:ext>
          </a:extLst>
        </p:spPr>
      </p:pic>
      <p:sp>
        <p:nvSpPr>
          <p:cNvPr id="14" name="Rektangel 4">
            <a:hlinkClick r:id="" action="ppaction://hlinkshowjump?jump=firstslide"/>
          </p:cNvPr>
          <p:cNvSpPr>
            <a:spLocks noChangeArrowheads="1"/>
          </p:cNvSpPr>
          <p:nvPr/>
        </p:nvSpPr>
        <p:spPr bwMode="auto">
          <a:xfrm>
            <a:off x="-9525" y="6714067"/>
            <a:ext cx="9202244" cy="193306"/>
          </a:xfrm>
          <a:prstGeom prst="rect">
            <a:avLst/>
          </a:prstGeom>
          <a:solidFill>
            <a:srgbClr val="000000">
              <a:lumMod val="95000"/>
              <a:lumOff val="5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dirty="0">
              <a:ln>
                <a:noFill/>
              </a:ln>
              <a:solidFill>
                <a:sysClr val="windowText" lastClr="000000"/>
              </a:solidFill>
              <a:effectLst/>
              <a:uLnTx/>
              <a:uFillTx/>
            </a:endParaRPr>
          </a:p>
        </p:txBody>
      </p:sp>
      <p:sp>
        <p:nvSpPr>
          <p:cNvPr id="19" name="Rektangel 18"/>
          <p:cNvSpPr/>
          <p:nvPr/>
        </p:nvSpPr>
        <p:spPr bwMode="auto">
          <a:xfrm>
            <a:off x="-152400" y="0"/>
            <a:ext cx="9345119" cy="652463"/>
          </a:xfrm>
          <a:prstGeom prst="rect">
            <a:avLst/>
          </a:prstGeom>
          <a:solidFill>
            <a:srgbClr val="000000"/>
          </a:solidFill>
          <a:ln w="25400" cap="flat" cmpd="sng" algn="ctr">
            <a:noFill/>
            <a:prstDash val="soli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dirty="0">
              <a:ln>
                <a:noFill/>
              </a:ln>
              <a:solidFill>
                <a:srgbClr val="FF954A"/>
              </a:solidFill>
              <a:effectLst/>
              <a:uLnTx/>
              <a:uFillTx/>
              <a:latin typeface="Arial"/>
              <a:ea typeface="Arial Unicode MS"/>
              <a:cs typeface="Arial Unicode MS"/>
            </a:endParaRPr>
          </a:p>
        </p:txBody>
      </p:sp>
      <p:pic>
        <p:nvPicPr>
          <p:cNvPr id="20" name="Picture 2">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913" y="227013"/>
            <a:ext cx="1201737"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118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ktangel 18"/>
          <p:cNvSpPr/>
          <p:nvPr/>
        </p:nvSpPr>
        <p:spPr bwMode="auto">
          <a:xfrm>
            <a:off x="-152400" y="0"/>
            <a:ext cx="9345119" cy="652463"/>
          </a:xfrm>
          <a:prstGeom prst="rect">
            <a:avLst/>
          </a:prstGeom>
          <a:solidFill>
            <a:srgbClr val="000000"/>
          </a:solidFill>
          <a:ln w="25400" cap="flat" cmpd="sng" algn="ctr">
            <a:noFill/>
            <a:prstDash val="soli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FF954A"/>
              </a:solidFill>
              <a:effectLst/>
              <a:uLnTx/>
              <a:uFillTx/>
              <a:latin typeface="Arial"/>
              <a:ea typeface="Arial Unicode MS"/>
              <a:cs typeface="Arial Unicode MS"/>
            </a:endParaRPr>
          </a:p>
        </p:txBody>
      </p:sp>
      <p:pic>
        <p:nvPicPr>
          <p:cNvPr id="20"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13" y="227013"/>
            <a:ext cx="1201737"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ktangel 4">
            <a:hlinkClick r:id="" action="ppaction://hlinkshowjump?jump=firstslide"/>
          </p:cNvPr>
          <p:cNvSpPr>
            <a:spLocks noChangeArrowheads="1"/>
          </p:cNvSpPr>
          <p:nvPr/>
        </p:nvSpPr>
        <p:spPr bwMode="auto">
          <a:xfrm>
            <a:off x="-9525" y="6714067"/>
            <a:ext cx="9202244" cy="193306"/>
          </a:xfrm>
          <a:prstGeom prst="rect">
            <a:avLst/>
          </a:prstGeom>
          <a:solidFill>
            <a:srgbClr val="000000">
              <a:lumMod val="95000"/>
              <a:lumOff val="5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Text" lastClr="000000"/>
              </a:solidFill>
              <a:effectLst/>
              <a:uLnTx/>
              <a:uFillTx/>
            </a:endParaRPr>
          </a:p>
        </p:txBody>
      </p:sp>
      <p:sp>
        <p:nvSpPr>
          <p:cNvPr id="11" name="Rektangel 10"/>
          <p:cNvSpPr/>
          <p:nvPr/>
        </p:nvSpPr>
        <p:spPr>
          <a:xfrm>
            <a:off x="457198" y="1805050"/>
            <a:ext cx="6838751" cy="972574"/>
          </a:xfrm>
          <a:prstGeom prst="rect">
            <a:avLst/>
          </a:prstGeom>
        </p:spPr>
        <p:txBody>
          <a:bodyPr wrap="square">
            <a:spAutoFit/>
          </a:bodyPr>
          <a:lstStyle/>
          <a:p>
            <a:pPr marL="285750" indent="-285750">
              <a:lnSpc>
                <a:spcPct val="143000"/>
              </a:lnSpc>
              <a:buFont typeface="Arial"/>
              <a:buChar char="•"/>
              <a:defRPr/>
            </a:pPr>
            <a:r>
              <a:rPr lang="sv-SE" sz="2000" b="1" dirty="0" smtClean="0">
                <a:solidFill>
                  <a:srgbClr val="262626"/>
                </a:solidFill>
                <a:latin typeface="Droid Sans"/>
                <a:ea typeface="Arial Unicode MS" charset="0"/>
                <a:cs typeface="Droid Sans"/>
              </a:rPr>
              <a:t>Beskriv vad sidan du kommer till handlar om</a:t>
            </a:r>
          </a:p>
          <a:p>
            <a:pPr marL="285750" indent="-285750">
              <a:lnSpc>
                <a:spcPct val="143000"/>
              </a:lnSpc>
              <a:buFont typeface="Arial"/>
              <a:buChar char="•"/>
              <a:defRPr/>
            </a:pPr>
            <a:r>
              <a:rPr lang="sv-SE" sz="2000" b="1" dirty="0" smtClean="0">
                <a:solidFill>
                  <a:srgbClr val="262626"/>
                </a:solidFill>
                <a:latin typeface="Droid Sans"/>
                <a:ea typeface="Arial Unicode MS" charset="0"/>
                <a:cs typeface="Droid Sans"/>
              </a:rPr>
              <a:t>Använd sökord i ankartexter men variation är bäst</a:t>
            </a:r>
          </a:p>
        </p:txBody>
      </p:sp>
      <p:sp>
        <p:nvSpPr>
          <p:cNvPr id="9" name="Rubrik 1"/>
          <p:cNvSpPr>
            <a:spLocks noGrp="1"/>
          </p:cNvSpPr>
          <p:nvPr>
            <p:ph type="title"/>
          </p:nvPr>
        </p:nvSpPr>
        <p:spPr>
          <a:xfrm>
            <a:off x="457200" y="274638"/>
            <a:ext cx="8229600" cy="1143000"/>
          </a:xfrm>
        </p:spPr>
        <p:txBody>
          <a:bodyPr anchor="b">
            <a:normAutofit/>
          </a:bodyPr>
          <a:lstStyle/>
          <a:p>
            <a:pPr algn="l"/>
            <a:r>
              <a:rPr lang="sv-SE" sz="2600" b="1" dirty="0">
                <a:solidFill>
                  <a:srgbClr val="262626"/>
                </a:solidFill>
                <a:latin typeface="Droid Serif"/>
              </a:rPr>
              <a:t>A</a:t>
            </a:r>
            <a:r>
              <a:rPr lang="sv-SE" sz="2600" b="1" dirty="0" smtClean="0">
                <a:solidFill>
                  <a:srgbClr val="262626"/>
                </a:solidFill>
                <a:latin typeface="Droid Serif"/>
              </a:rPr>
              <a:t>nkartexter på interna länkar</a:t>
            </a:r>
            <a:endParaRPr lang="sv-SE" sz="2600" dirty="0"/>
          </a:p>
        </p:txBody>
      </p:sp>
      <p:pic>
        <p:nvPicPr>
          <p:cNvPr id="5122" name="Picture 2" descr="C:\Users\micha_000\Desktop\Interna länka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554" y="3388647"/>
            <a:ext cx="8062086" cy="2221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5515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4">
            <a:hlinkClick r:id="" action="ppaction://hlinkshowjump?jump=firstslide"/>
          </p:cNvPr>
          <p:cNvSpPr>
            <a:spLocks noChangeArrowheads="1"/>
          </p:cNvSpPr>
          <p:nvPr/>
        </p:nvSpPr>
        <p:spPr bwMode="auto">
          <a:xfrm>
            <a:off x="-9525" y="6714067"/>
            <a:ext cx="9202244" cy="193306"/>
          </a:xfrm>
          <a:prstGeom prst="rect">
            <a:avLst/>
          </a:prstGeom>
          <a:solidFill>
            <a:srgbClr val="000000">
              <a:lumMod val="95000"/>
              <a:lumOff val="5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Text" lastClr="000000"/>
              </a:solidFill>
              <a:effectLst/>
              <a:uLnTx/>
              <a:uFillTx/>
            </a:endParaRPr>
          </a:p>
        </p:txBody>
      </p:sp>
      <p:sp>
        <p:nvSpPr>
          <p:cNvPr id="19" name="Rektangel 18"/>
          <p:cNvSpPr/>
          <p:nvPr/>
        </p:nvSpPr>
        <p:spPr bwMode="auto">
          <a:xfrm>
            <a:off x="-152400" y="0"/>
            <a:ext cx="9345119" cy="652463"/>
          </a:xfrm>
          <a:prstGeom prst="rect">
            <a:avLst/>
          </a:prstGeom>
          <a:solidFill>
            <a:srgbClr val="000000"/>
          </a:solidFill>
          <a:ln w="25400" cap="flat" cmpd="sng" algn="ctr">
            <a:noFill/>
            <a:prstDash val="soli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FF954A"/>
              </a:solidFill>
              <a:effectLst/>
              <a:uLnTx/>
              <a:uFillTx/>
              <a:latin typeface="Arial"/>
              <a:ea typeface="Arial Unicode MS"/>
              <a:cs typeface="Arial Unicode MS"/>
            </a:endParaRPr>
          </a:p>
        </p:txBody>
      </p:sp>
      <p:pic>
        <p:nvPicPr>
          <p:cNvPr id="20"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13" y="227013"/>
            <a:ext cx="1201737"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ktangel 10"/>
          <p:cNvSpPr/>
          <p:nvPr/>
        </p:nvSpPr>
        <p:spPr>
          <a:xfrm>
            <a:off x="457200" y="2317180"/>
            <a:ext cx="8403329" cy="3173176"/>
          </a:xfrm>
          <a:prstGeom prst="rect">
            <a:avLst/>
          </a:prstGeom>
        </p:spPr>
        <p:txBody>
          <a:bodyPr wrap="square">
            <a:spAutoFit/>
          </a:bodyPr>
          <a:lstStyle/>
          <a:p>
            <a:pPr marL="285750" indent="-285750">
              <a:lnSpc>
                <a:spcPct val="143000"/>
              </a:lnSpc>
              <a:buFont typeface="Arial"/>
              <a:buChar char="•"/>
              <a:defRPr/>
            </a:pPr>
            <a:r>
              <a:rPr lang="sv-SE" sz="2000" b="1" dirty="0">
                <a:solidFill>
                  <a:srgbClr val="262626"/>
                </a:solidFill>
                <a:latin typeface="Droid Sans"/>
                <a:ea typeface="Arial Unicode MS" charset="0"/>
                <a:cs typeface="Droid Sans"/>
              </a:rPr>
              <a:t>Google gillar inte </a:t>
            </a:r>
            <a:r>
              <a:rPr lang="sv-SE" sz="2000" b="1" dirty="0" smtClean="0">
                <a:solidFill>
                  <a:srgbClr val="262626"/>
                </a:solidFill>
                <a:latin typeface="Droid Sans"/>
                <a:ea typeface="Arial Unicode MS" charset="0"/>
                <a:cs typeface="Droid Sans"/>
              </a:rPr>
              <a:t>kopior</a:t>
            </a:r>
            <a:endParaRPr lang="sv-SE" sz="2000" b="1" dirty="0">
              <a:solidFill>
                <a:srgbClr val="262626"/>
              </a:solidFill>
              <a:latin typeface="Droid Sans"/>
              <a:ea typeface="Arial Unicode MS" charset="0"/>
              <a:cs typeface="Droid Sans"/>
            </a:endParaRPr>
          </a:p>
          <a:p>
            <a:pPr marL="285750" indent="-285750">
              <a:lnSpc>
                <a:spcPct val="143000"/>
              </a:lnSpc>
              <a:buFont typeface="Arial"/>
              <a:buChar char="•"/>
              <a:defRPr/>
            </a:pPr>
            <a:endParaRPr lang="sv-SE" sz="2000" b="1" dirty="0" smtClean="0">
              <a:solidFill>
                <a:srgbClr val="262626"/>
              </a:solidFill>
              <a:latin typeface="Droid Sans"/>
              <a:ea typeface="Arial Unicode MS" charset="0"/>
              <a:cs typeface="Droid Sans"/>
            </a:endParaRPr>
          </a:p>
          <a:p>
            <a:pPr marL="285750" indent="-285750">
              <a:lnSpc>
                <a:spcPct val="143000"/>
              </a:lnSpc>
              <a:buFont typeface="Arial"/>
              <a:buChar char="•"/>
              <a:defRPr/>
            </a:pPr>
            <a:r>
              <a:rPr lang="sv-SE" sz="2000" b="1" dirty="0" smtClean="0">
                <a:solidFill>
                  <a:srgbClr val="262626"/>
                </a:solidFill>
                <a:latin typeface="Droid Sans"/>
                <a:ea typeface="Arial Unicode MS" charset="0"/>
                <a:cs typeface="Droid Sans"/>
              </a:rPr>
              <a:t>Du </a:t>
            </a:r>
            <a:r>
              <a:rPr lang="sv-SE" sz="2000" b="1" dirty="0">
                <a:solidFill>
                  <a:srgbClr val="262626"/>
                </a:solidFill>
                <a:latin typeface="Droid Sans"/>
                <a:ea typeface="Arial Unicode MS" charset="0"/>
                <a:cs typeface="Droid Sans"/>
              </a:rPr>
              <a:t>tävlar både mot konkurrenter och sajtens egna </a:t>
            </a:r>
            <a:r>
              <a:rPr lang="sv-SE" sz="2000" b="1" dirty="0" smtClean="0">
                <a:solidFill>
                  <a:srgbClr val="262626"/>
                </a:solidFill>
                <a:latin typeface="Droid Sans"/>
                <a:ea typeface="Arial Unicode MS" charset="0"/>
                <a:cs typeface="Droid Sans"/>
              </a:rPr>
              <a:t>sidor</a:t>
            </a:r>
            <a:endParaRPr lang="sv-SE" sz="2000" b="1" dirty="0">
              <a:solidFill>
                <a:srgbClr val="262626"/>
              </a:solidFill>
              <a:latin typeface="Droid Sans"/>
              <a:ea typeface="Arial Unicode MS" charset="0"/>
              <a:cs typeface="Droid Sans"/>
            </a:endParaRPr>
          </a:p>
          <a:p>
            <a:pPr>
              <a:lnSpc>
                <a:spcPct val="143000"/>
              </a:lnSpc>
              <a:defRPr/>
            </a:pPr>
            <a:endParaRPr lang="sv-SE" sz="2000" b="1" dirty="0" smtClean="0">
              <a:solidFill>
                <a:srgbClr val="262626"/>
              </a:solidFill>
              <a:latin typeface="Droid Sans"/>
              <a:ea typeface="Arial Unicode MS" charset="0"/>
              <a:cs typeface="Droid Sans"/>
            </a:endParaRPr>
          </a:p>
          <a:p>
            <a:pPr marL="285750" indent="-285750">
              <a:lnSpc>
                <a:spcPct val="143000"/>
              </a:lnSpc>
              <a:buFont typeface="Arial"/>
              <a:buChar char="•"/>
              <a:defRPr/>
            </a:pPr>
            <a:r>
              <a:rPr lang="sv-SE" sz="2000" b="1" dirty="0" smtClean="0">
                <a:solidFill>
                  <a:srgbClr val="262626"/>
                </a:solidFill>
                <a:latin typeface="Droid Sans"/>
                <a:ea typeface="Arial Unicode MS" charset="0"/>
                <a:cs typeface="Droid Sans"/>
              </a:rPr>
              <a:t>Investera </a:t>
            </a:r>
            <a:r>
              <a:rPr lang="sv-SE" sz="2000" b="1" dirty="0">
                <a:solidFill>
                  <a:srgbClr val="262626"/>
                </a:solidFill>
                <a:latin typeface="Droid Sans"/>
                <a:ea typeface="Arial Unicode MS" charset="0"/>
                <a:cs typeface="Droid Sans"/>
              </a:rPr>
              <a:t>i eget unikt </a:t>
            </a:r>
            <a:r>
              <a:rPr lang="sv-SE" sz="2000" b="1" dirty="0" smtClean="0">
                <a:solidFill>
                  <a:srgbClr val="262626"/>
                </a:solidFill>
                <a:latin typeface="Droid Sans"/>
                <a:ea typeface="Arial Unicode MS" charset="0"/>
                <a:cs typeface="Droid Sans"/>
              </a:rPr>
              <a:t>innehåll</a:t>
            </a:r>
            <a:endParaRPr lang="sv-SE" sz="2000" b="1" dirty="0">
              <a:solidFill>
                <a:srgbClr val="262626"/>
              </a:solidFill>
              <a:latin typeface="Droid Sans"/>
              <a:ea typeface="Arial Unicode MS" charset="0"/>
              <a:cs typeface="Droid Sans"/>
            </a:endParaRPr>
          </a:p>
          <a:p>
            <a:pPr marL="285750" indent="-285750">
              <a:lnSpc>
                <a:spcPct val="143000"/>
              </a:lnSpc>
              <a:buFont typeface="Arial"/>
              <a:buChar char="•"/>
              <a:defRPr/>
            </a:pPr>
            <a:endParaRPr lang="sv-SE" sz="2000" b="1" dirty="0" smtClean="0">
              <a:solidFill>
                <a:srgbClr val="262626"/>
              </a:solidFill>
              <a:latin typeface="Droid Sans"/>
              <a:ea typeface="Arial Unicode MS" charset="0"/>
              <a:cs typeface="Droid Sans"/>
            </a:endParaRPr>
          </a:p>
          <a:p>
            <a:pPr marL="285750" indent="-285750">
              <a:lnSpc>
                <a:spcPct val="143000"/>
              </a:lnSpc>
              <a:buFont typeface="Arial"/>
              <a:buChar char="•"/>
              <a:defRPr/>
            </a:pPr>
            <a:r>
              <a:rPr lang="sv-SE" sz="2000" b="1" dirty="0" smtClean="0">
                <a:solidFill>
                  <a:srgbClr val="262626"/>
                </a:solidFill>
                <a:latin typeface="Droid Sans"/>
                <a:ea typeface="Arial Unicode MS" charset="0"/>
                <a:cs typeface="Droid Sans"/>
              </a:rPr>
              <a:t>Ha </a:t>
            </a:r>
            <a:r>
              <a:rPr lang="sv-SE" sz="2000" b="1" dirty="0">
                <a:solidFill>
                  <a:srgbClr val="262626"/>
                </a:solidFill>
                <a:latin typeface="Droid Sans"/>
                <a:ea typeface="Arial Unicode MS" charset="0"/>
                <a:cs typeface="Droid Sans"/>
              </a:rPr>
              <a:t>koll på sajtens struktur</a:t>
            </a:r>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4250" y="789296"/>
            <a:ext cx="390525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Bildobjekt 1" descr="Skärmavbild 2013-02-15 kl. 12.22.12.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18100" y="4126669"/>
            <a:ext cx="3302000" cy="1651000"/>
          </a:xfrm>
          <a:prstGeom prst="rect">
            <a:avLst/>
          </a:prstGeom>
        </p:spPr>
      </p:pic>
      <p:sp>
        <p:nvSpPr>
          <p:cNvPr id="15" name="Rubrik 1"/>
          <p:cNvSpPr>
            <a:spLocks noGrp="1"/>
          </p:cNvSpPr>
          <p:nvPr>
            <p:ph type="title"/>
          </p:nvPr>
        </p:nvSpPr>
        <p:spPr>
          <a:xfrm>
            <a:off x="457200" y="274638"/>
            <a:ext cx="8229600" cy="1143000"/>
          </a:xfrm>
        </p:spPr>
        <p:txBody>
          <a:bodyPr anchor="b">
            <a:normAutofit/>
          </a:bodyPr>
          <a:lstStyle/>
          <a:p>
            <a:pPr algn="l"/>
            <a:r>
              <a:rPr lang="sv-SE" sz="2600" b="1" dirty="0" smtClean="0">
                <a:solidFill>
                  <a:srgbClr val="262626"/>
                </a:solidFill>
                <a:latin typeface="Droid Serif"/>
                <a:cs typeface="Droid Serif"/>
              </a:rPr>
              <a:t>Duplicerat innehåll</a:t>
            </a:r>
            <a:endParaRPr lang="sv-SE" sz="2600" dirty="0"/>
          </a:p>
        </p:txBody>
      </p:sp>
    </p:spTree>
    <p:extLst>
      <p:ext uri="{BB962C8B-B14F-4D97-AF65-F5344CB8AC3E}">
        <p14:creationId xmlns:p14="http://schemas.microsoft.com/office/powerpoint/2010/main" val="9217530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4">
            <a:hlinkClick r:id="" action="ppaction://hlinkshowjump?jump=firstslide"/>
          </p:cNvPr>
          <p:cNvSpPr>
            <a:spLocks noChangeArrowheads="1"/>
          </p:cNvSpPr>
          <p:nvPr/>
        </p:nvSpPr>
        <p:spPr bwMode="auto">
          <a:xfrm>
            <a:off x="-9525" y="6714067"/>
            <a:ext cx="9202244" cy="193306"/>
          </a:xfrm>
          <a:prstGeom prst="rect">
            <a:avLst/>
          </a:prstGeom>
          <a:solidFill>
            <a:srgbClr val="000000">
              <a:lumMod val="95000"/>
              <a:lumOff val="5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Text" lastClr="000000"/>
              </a:solidFill>
              <a:effectLst/>
              <a:uLnTx/>
              <a:uFillTx/>
            </a:endParaRPr>
          </a:p>
        </p:txBody>
      </p:sp>
      <p:sp>
        <p:nvSpPr>
          <p:cNvPr id="19" name="Rektangel 18"/>
          <p:cNvSpPr/>
          <p:nvPr/>
        </p:nvSpPr>
        <p:spPr bwMode="auto">
          <a:xfrm>
            <a:off x="-152400" y="0"/>
            <a:ext cx="9345119" cy="652463"/>
          </a:xfrm>
          <a:prstGeom prst="rect">
            <a:avLst/>
          </a:prstGeom>
          <a:solidFill>
            <a:srgbClr val="000000"/>
          </a:solidFill>
          <a:ln w="25400" cap="flat" cmpd="sng" algn="ctr">
            <a:noFill/>
            <a:prstDash val="soli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FF954A"/>
              </a:solidFill>
              <a:effectLst/>
              <a:uLnTx/>
              <a:uFillTx/>
              <a:latin typeface="Arial"/>
              <a:ea typeface="Arial Unicode MS"/>
              <a:cs typeface="Arial Unicode MS"/>
            </a:endParaRPr>
          </a:p>
        </p:txBody>
      </p:sp>
      <p:pic>
        <p:nvPicPr>
          <p:cNvPr id="20"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13" y="227013"/>
            <a:ext cx="1201737"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31" y="652463"/>
            <a:ext cx="10412119" cy="5856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ktangel 1"/>
          <p:cNvSpPr/>
          <p:nvPr/>
        </p:nvSpPr>
        <p:spPr>
          <a:xfrm>
            <a:off x="1609725" y="5191125"/>
            <a:ext cx="2028826" cy="190500"/>
          </a:xfrm>
          <a:prstGeom prst="rect">
            <a:avLst/>
          </a:prstGeom>
          <a:noFill/>
          <a:ln w="158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148346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4">
            <a:hlinkClick r:id="" action="ppaction://hlinkshowjump?jump=firstslide"/>
          </p:cNvPr>
          <p:cNvSpPr>
            <a:spLocks noChangeArrowheads="1"/>
          </p:cNvSpPr>
          <p:nvPr/>
        </p:nvSpPr>
        <p:spPr bwMode="auto">
          <a:xfrm>
            <a:off x="-9525" y="6714067"/>
            <a:ext cx="9202244" cy="193306"/>
          </a:xfrm>
          <a:prstGeom prst="rect">
            <a:avLst/>
          </a:prstGeom>
          <a:solidFill>
            <a:srgbClr val="000000">
              <a:lumMod val="95000"/>
              <a:lumOff val="5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Text" lastClr="000000"/>
              </a:solidFill>
              <a:effectLst/>
              <a:uLnTx/>
              <a:uFillTx/>
            </a:endParaRPr>
          </a:p>
        </p:txBody>
      </p:sp>
      <p:sp>
        <p:nvSpPr>
          <p:cNvPr id="19" name="Rektangel 18"/>
          <p:cNvSpPr/>
          <p:nvPr/>
        </p:nvSpPr>
        <p:spPr bwMode="auto">
          <a:xfrm>
            <a:off x="-152400" y="0"/>
            <a:ext cx="9345119" cy="652463"/>
          </a:xfrm>
          <a:prstGeom prst="rect">
            <a:avLst/>
          </a:prstGeom>
          <a:solidFill>
            <a:srgbClr val="000000"/>
          </a:solidFill>
          <a:ln w="25400" cap="flat" cmpd="sng" algn="ctr">
            <a:noFill/>
            <a:prstDash val="soli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FF954A"/>
              </a:solidFill>
              <a:effectLst/>
              <a:uLnTx/>
              <a:uFillTx/>
              <a:latin typeface="Arial"/>
              <a:ea typeface="Arial Unicode MS"/>
              <a:cs typeface="Arial Unicode MS"/>
            </a:endParaRPr>
          </a:p>
        </p:txBody>
      </p:sp>
      <p:pic>
        <p:nvPicPr>
          <p:cNvPr id="20"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13" y="227013"/>
            <a:ext cx="1201737"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ktangel 10"/>
          <p:cNvSpPr/>
          <p:nvPr/>
        </p:nvSpPr>
        <p:spPr>
          <a:xfrm>
            <a:off x="457200" y="2403496"/>
            <a:ext cx="7896197" cy="972574"/>
          </a:xfrm>
          <a:prstGeom prst="rect">
            <a:avLst/>
          </a:prstGeom>
        </p:spPr>
        <p:txBody>
          <a:bodyPr wrap="square">
            <a:spAutoFit/>
          </a:bodyPr>
          <a:lstStyle/>
          <a:p>
            <a:pPr marL="285750" indent="-285750">
              <a:lnSpc>
                <a:spcPct val="143000"/>
              </a:lnSpc>
              <a:buFont typeface="Arial" pitchFamily="34" charset="0"/>
              <a:buChar char="•"/>
              <a:defRPr/>
            </a:pPr>
            <a:r>
              <a:rPr lang="sv-SE" sz="2000" b="1" dirty="0">
                <a:solidFill>
                  <a:srgbClr val="262626"/>
                </a:solidFill>
                <a:latin typeface="Droid Sans"/>
                <a:ea typeface="Arial Unicode MS" charset="0"/>
                <a:cs typeface="Droid Sans"/>
              </a:rPr>
              <a:t>E</a:t>
            </a:r>
            <a:r>
              <a:rPr lang="sv-SE" sz="2000" b="1" dirty="0" smtClean="0">
                <a:solidFill>
                  <a:srgbClr val="262626"/>
                </a:solidFill>
                <a:latin typeface="Droid Sans"/>
                <a:ea typeface="Arial Unicode MS" charset="0"/>
                <a:cs typeface="Droid Sans"/>
              </a:rPr>
              <a:t>n utmaning för stora sajter </a:t>
            </a:r>
          </a:p>
          <a:p>
            <a:pPr marL="285750" indent="-285750">
              <a:lnSpc>
                <a:spcPct val="143000"/>
              </a:lnSpc>
              <a:buFont typeface="Arial" pitchFamily="34" charset="0"/>
              <a:buChar char="•"/>
              <a:defRPr/>
            </a:pPr>
            <a:r>
              <a:rPr lang="sv-SE" sz="2000" b="1" dirty="0" smtClean="0">
                <a:solidFill>
                  <a:srgbClr val="262626"/>
                </a:solidFill>
                <a:latin typeface="Droid Sans"/>
                <a:ea typeface="Arial Unicode MS" charset="0"/>
                <a:cs typeface="Droid Sans"/>
              </a:rPr>
              <a:t>Undvik att länka till alla sidor från alla sidor</a:t>
            </a:r>
          </a:p>
        </p:txBody>
      </p:sp>
      <p:sp>
        <p:nvSpPr>
          <p:cNvPr id="80" name="Rubrik 1"/>
          <p:cNvSpPr>
            <a:spLocks noGrp="1"/>
          </p:cNvSpPr>
          <p:nvPr>
            <p:ph type="title"/>
          </p:nvPr>
        </p:nvSpPr>
        <p:spPr>
          <a:xfrm>
            <a:off x="457200" y="274638"/>
            <a:ext cx="8229600" cy="1143000"/>
          </a:xfrm>
        </p:spPr>
        <p:txBody>
          <a:bodyPr anchor="b">
            <a:normAutofit/>
          </a:bodyPr>
          <a:lstStyle/>
          <a:p>
            <a:pPr algn="l"/>
            <a:r>
              <a:rPr lang="sv-SE" sz="2600" b="1" dirty="0" smtClean="0">
                <a:solidFill>
                  <a:srgbClr val="262626"/>
                </a:solidFill>
                <a:latin typeface="Droid Serif"/>
                <a:cs typeface="Droid Serif"/>
              </a:rPr>
              <a:t>Sajtstruktur – Prioritera ditt innehåll</a:t>
            </a:r>
            <a:endParaRPr lang="sv-SE" sz="2600" b="1" dirty="0"/>
          </a:p>
        </p:txBody>
      </p:sp>
      <p:grpSp>
        <p:nvGrpSpPr>
          <p:cNvPr id="8" name="Grupp 7"/>
          <p:cNvGrpSpPr/>
          <p:nvPr/>
        </p:nvGrpSpPr>
        <p:grpSpPr>
          <a:xfrm>
            <a:off x="5885796" y="3684231"/>
            <a:ext cx="2892387" cy="2142509"/>
            <a:chOff x="5156200" y="3478211"/>
            <a:chExt cx="3365500" cy="2241717"/>
          </a:xfrm>
        </p:grpSpPr>
        <p:cxnSp>
          <p:nvCxnSpPr>
            <p:cNvPr id="81" name="Rak pil 80"/>
            <p:cNvCxnSpPr/>
            <p:nvPr/>
          </p:nvCxnSpPr>
          <p:spPr>
            <a:xfrm>
              <a:off x="6477000" y="4457462"/>
              <a:ext cx="19050" cy="843366"/>
            </a:xfrm>
            <a:prstGeom prst="straightConnector1">
              <a:avLst/>
            </a:prstGeom>
            <a:ln>
              <a:solidFill>
                <a:srgbClr val="0091C7"/>
              </a:solidFill>
              <a:tailEnd type="arrow"/>
            </a:ln>
          </p:spPr>
          <p:style>
            <a:lnRef idx="2">
              <a:schemeClr val="accent1"/>
            </a:lnRef>
            <a:fillRef idx="0">
              <a:schemeClr val="accent1"/>
            </a:fillRef>
            <a:effectRef idx="1">
              <a:schemeClr val="accent1"/>
            </a:effectRef>
            <a:fontRef idx="minor">
              <a:schemeClr val="tx1"/>
            </a:fontRef>
          </p:style>
        </p:cxnSp>
        <p:cxnSp>
          <p:nvCxnSpPr>
            <p:cNvPr id="78" name="Rak pil 77"/>
            <p:cNvCxnSpPr>
              <a:stCxn id="113" idx="0"/>
              <a:endCxn id="119" idx="0"/>
            </p:cNvCxnSpPr>
            <p:nvPr/>
          </p:nvCxnSpPr>
          <p:spPr>
            <a:xfrm flipH="1">
              <a:off x="5492750" y="4444996"/>
              <a:ext cx="25400" cy="855832"/>
            </a:xfrm>
            <a:prstGeom prst="straightConnector1">
              <a:avLst/>
            </a:prstGeom>
            <a:ln>
              <a:solidFill>
                <a:srgbClr val="0091C7"/>
              </a:solidFill>
              <a:tailEnd type="arrow"/>
            </a:ln>
          </p:spPr>
          <p:style>
            <a:lnRef idx="2">
              <a:schemeClr val="accent1"/>
            </a:lnRef>
            <a:fillRef idx="0">
              <a:schemeClr val="accent1"/>
            </a:fillRef>
            <a:effectRef idx="1">
              <a:schemeClr val="accent1"/>
            </a:effectRef>
            <a:fontRef idx="minor">
              <a:schemeClr val="tx1"/>
            </a:fontRef>
          </p:style>
        </p:cxnSp>
        <p:sp>
          <p:nvSpPr>
            <p:cNvPr id="112" name="Process 111"/>
            <p:cNvSpPr/>
            <p:nvPr/>
          </p:nvSpPr>
          <p:spPr>
            <a:xfrm>
              <a:off x="6159500" y="4444996"/>
              <a:ext cx="673100" cy="419100"/>
            </a:xfrm>
            <a:prstGeom prst="flowChartProcess">
              <a:avLst/>
            </a:prstGeom>
            <a:solidFill>
              <a:srgbClr val="0091C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13" name="Process 112"/>
            <p:cNvSpPr/>
            <p:nvPr/>
          </p:nvSpPr>
          <p:spPr>
            <a:xfrm>
              <a:off x="5181600" y="4444996"/>
              <a:ext cx="673100" cy="419100"/>
            </a:xfrm>
            <a:prstGeom prst="flowChartProcess">
              <a:avLst/>
            </a:prstGeom>
            <a:solidFill>
              <a:srgbClr val="0091C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cxnSp>
          <p:nvCxnSpPr>
            <p:cNvPr id="30" name="Rak pil 29"/>
            <p:cNvCxnSpPr/>
            <p:nvPr/>
          </p:nvCxnSpPr>
          <p:spPr>
            <a:xfrm>
              <a:off x="5511800" y="3768722"/>
              <a:ext cx="0" cy="676274"/>
            </a:xfrm>
            <a:prstGeom prst="straightConnector1">
              <a:avLst/>
            </a:prstGeom>
            <a:ln>
              <a:solidFill>
                <a:srgbClr val="0091C7"/>
              </a:solidFill>
              <a:tailEnd type="arrow"/>
            </a:ln>
          </p:spPr>
          <p:style>
            <a:lnRef idx="2">
              <a:schemeClr val="accent1"/>
            </a:lnRef>
            <a:fillRef idx="0">
              <a:schemeClr val="accent1"/>
            </a:fillRef>
            <a:effectRef idx="1">
              <a:schemeClr val="accent1"/>
            </a:effectRef>
            <a:fontRef idx="minor">
              <a:schemeClr val="tx1"/>
            </a:fontRef>
          </p:style>
        </p:cxnSp>
        <p:sp>
          <p:nvSpPr>
            <p:cNvPr id="119" name="Process 118"/>
            <p:cNvSpPr/>
            <p:nvPr/>
          </p:nvSpPr>
          <p:spPr>
            <a:xfrm>
              <a:off x="5156200" y="5300828"/>
              <a:ext cx="673100" cy="419100"/>
            </a:xfrm>
            <a:prstGeom prst="flowChartProcess">
              <a:avLst/>
            </a:prstGeom>
            <a:solidFill>
              <a:srgbClr val="0091C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20" name="Process 119"/>
            <p:cNvSpPr/>
            <p:nvPr/>
          </p:nvSpPr>
          <p:spPr>
            <a:xfrm>
              <a:off x="6146800" y="5300828"/>
              <a:ext cx="673100" cy="419100"/>
            </a:xfrm>
            <a:prstGeom prst="flowChartProcess">
              <a:avLst/>
            </a:prstGeom>
            <a:solidFill>
              <a:srgbClr val="0091C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cxnSp>
          <p:nvCxnSpPr>
            <p:cNvPr id="72" name="Rak pil 71"/>
            <p:cNvCxnSpPr/>
            <p:nvPr/>
          </p:nvCxnSpPr>
          <p:spPr>
            <a:xfrm>
              <a:off x="6508750" y="3781188"/>
              <a:ext cx="0" cy="676274"/>
            </a:xfrm>
            <a:prstGeom prst="straightConnector1">
              <a:avLst/>
            </a:prstGeom>
            <a:ln>
              <a:solidFill>
                <a:srgbClr val="0091C7"/>
              </a:solidFill>
              <a:tailEnd type="arrow"/>
            </a:ln>
          </p:spPr>
          <p:style>
            <a:lnRef idx="2">
              <a:schemeClr val="accent1"/>
            </a:lnRef>
            <a:fillRef idx="0">
              <a:schemeClr val="accent1"/>
            </a:fillRef>
            <a:effectRef idx="1">
              <a:schemeClr val="accent1"/>
            </a:effectRef>
            <a:fontRef idx="minor">
              <a:schemeClr val="tx1"/>
            </a:fontRef>
          </p:style>
        </p:cxnSp>
        <p:cxnSp>
          <p:nvCxnSpPr>
            <p:cNvPr id="73" name="Rak pil 72"/>
            <p:cNvCxnSpPr/>
            <p:nvPr/>
          </p:nvCxnSpPr>
          <p:spPr>
            <a:xfrm>
              <a:off x="7357023" y="3781188"/>
              <a:ext cx="0" cy="676274"/>
            </a:xfrm>
            <a:prstGeom prst="straightConnector1">
              <a:avLst/>
            </a:prstGeom>
            <a:ln>
              <a:solidFill>
                <a:srgbClr val="0091C7"/>
              </a:solidFill>
              <a:tailEnd type="arrow"/>
            </a:ln>
          </p:spPr>
          <p:style>
            <a:lnRef idx="2">
              <a:schemeClr val="accent1"/>
            </a:lnRef>
            <a:fillRef idx="0">
              <a:schemeClr val="accent1"/>
            </a:fillRef>
            <a:effectRef idx="1">
              <a:schemeClr val="accent1"/>
            </a:effectRef>
            <a:fontRef idx="minor">
              <a:schemeClr val="tx1"/>
            </a:fontRef>
          </p:style>
        </p:cxnSp>
        <p:cxnSp>
          <p:nvCxnSpPr>
            <p:cNvPr id="74" name="Rak pil 73"/>
            <p:cNvCxnSpPr/>
            <p:nvPr/>
          </p:nvCxnSpPr>
          <p:spPr>
            <a:xfrm>
              <a:off x="8249739" y="3781188"/>
              <a:ext cx="0" cy="676274"/>
            </a:xfrm>
            <a:prstGeom prst="straightConnector1">
              <a:avLst/>
            </a:prstGeom>
            <a:ln>
              <a:solidFill>
                <a:srgbClr val="0091C7"/>
              </a:solidFill>
              <a:tailEnd type="arrow"/>
            </a:ln>
          </p:spPr>
          <p:style>
            <a:lnRef idx="2">
              <a:schemeClr val="accent1"/>
            </a:lnRef>
            <a:fillRef idx="0">
              <a:schemeClr val="accent1"/>
            </a:fillRef>
            <a:effectRef idx="1">
              <a:schemeClr val="accent1"/>
            </a:effectRef>
            <a:fontRef idx="minor">
              <a:schemeClr val="tx1"/>
            </a:fontRef>
          </p:style>
        </p:cxnSp>
        <p:sp>
          <p:nvSpPr>
            <p:cNvPr id="4" name="Process 3"/>
            <p:cNvSpPr/>
            <p:nvPr/>
          </p:nvSpPr>
          <p:spPr>
            <a:xfrm>
              <a:off x="5181600" y="3478211"/>
              <a:ext cx="3340100" cy="581022"/>
            </a:xfrm>
            <a:prstGeom prst="flowChartProcess">
              <a:avLst/>
            </a:prstGeom>
            <a:solidFill>
              <a:srgbClr val="0091C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30" name="Process 229"/>
            <p:cNvSpPr/>
            <p:nvPr/>
          </p:nvSpPr>
          <p:spPr>
            <a:xfrm>
              <a:off x="7025524" y="5300828"/>
              <a:ext cx="673100" cy="419100"/>
            </a:xfrm>
            <a:prstGeom prst="flowChartProcess">
              <a:avLst/>
            </a:prstGeom>
            <a:solidFill>
              <a:srgbClr val="0091C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31" name="Process 230"/>
            <p:cNvSpPr/>
            <p:nvPr/>
          </p:nvSpPr>
          <p:spPr>
            <a:xfrm>
              <a:off x="7848600" y="5300828"/>
              <a:ext cx="673100" cy="419100"/>
            </a:xfrm>
            <a:prstGeom prst="flowChartProcess">
              <a:avLst/>
            </a:prstGeom>
            <a:solidFill>
              <a:srgbClr val="0091C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cxnSp>
          <p:nvCxnSpPr>
            <p:cNvPr id="232" name="Rak pil 231"/>
            <p:cNvCxnSpPr/>
            <p:nvPr/>
          </p:nvCxnSpPr>
          <p:spPr>
            <a:xfrm>
              <a:off x="7357023" y="4637020"/>
              <a:ext cx="0" cy="676274"/>
            </a:xfrm>
            <a:prstGeom prst="straightConnector1">
              <a:avLst/>
            </a:prstGeom>
            <a:ln>
              <a:solidFill>
                <a:srgbClr val="0091C7"/>
              </a:solidFill>
              <a:tailEnd type="arrow"/>
            </a:ln>
          </p:spPr>
          <p:style>
            <a:lnRef idx="2">
              <a:schemeClr val="accent1"/>
            </a:lnRef>
            <a:fillRef idx="0">
              <a:schemeClr val="accent1"/>
            </a:fillRef>
            <a:effectRef idx="1">
              <a:schemeClr val="accent1"/>
            </a:effectRef>
            <a:fontRef idx="minor">
              <a:schemeClr val="tx1"/>
            </a:fontRef>
          </p:style>
        </p:cxnSp>
        <p:sp>
          <p:nvSpPr>
            <p:cNvPr id="111" name="Process 110"/>
            <p:cNvSpPr/>
            <p:nvPr/>
          </p:nvSpPr>
          <p:spPr>
            <a:xfrm>
              <a:off x="7025524" y="4444996"/>
              <a:ext cx="673100" cy="419100"/>
            </a:xfrm>
            <a:prstGeom prst="flowChartProcess">
              <a:avLst/>
            </a:prstGeom>
            <a:solidFill>
              <a:srgbClr val="0091C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cxnSp>
          <p:nvCxnSpPr>
            <p:cNvPr id="233" name="Rak pil 232"/>
            <p:cNvCxnSpPr/>
            <p:nvPr/>
          </p:nvCxnSpPr>
          <p:spPr>
            <a:xfrm>
              <a:off x="8249739" y="4637020"/>
              <a:ext cx="0" cy="676274"/>
            </a:xfrm>
            <a:prstGeom prst="straightConnector1">
              <a:avLst/>
            </a:prstGeom>
            <a:ln>
              <a:solidFill>
                <a:srgbClr val="0091C7"/>
              </a:solidFill>
              <a:tailEnd type="arrow"/>
            </a:ln>
          </p:spPr>
          <p:style>
            <a:lnRef idx="2">
              <a:schemeClr val="accent1"/>
            </a:lnRef>
            <a:fillRef idx="0">
              <a:schemeClr val="accent1"/>
            </a:fillRef>
            <a:effectRef idx="1">
              <a:schemeClr val="accent1"/>
            </a:effectRef>
            <a:fontRef idx="minor">
              <a:schemeClr val="tx1"/>
            </a:fontRef>
          </p:style>
        </p:cxnSp>
        <p:sp>
          <p:nvSpPr>
            <p:cNvPr id="18" name="Process 17"/>
            <p:cNvSpPr/>
            <p:nvPr/>
          </p:nvSpPr>
          <p:spPr>
            <a:xfrm>
              <a:off x="7848600" y="4444996"/>
              <a:ext cx="673100" cy="419100"/>
            </a:xfrm>
            <a:prstGeom prst="flowChartProcess">
              <a:avLst/>
            </a:prstGeom>
            <a:solidFill>
              <a:srgbClr val="0091C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19750651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4">
            <a:hlinkClick r:id="" action="ppaction://hlinkshowjump?jump=firstslide"/>
          </p:cNvPr>
          <p:cNvSpPr>
            <a:spLocks noChangeArrowheads="1"/>
          </p:cNvSpPr>
          <p:nvPr/>
        </p:nvSpPr>
        <p:spPr bwMode="auto">
          <a:xfrm>
            <a:off x="-9525" y="6714067"/>
            <a:ext cx="9202244" cy="193306"/>
          </a:xfrm>
          <a:prstGeom prst="rect">
            <a:avLst/>
          </a:prstGeom>
          <a:solidFill>
            <a:srgbClr val="000000">
              <a:lumMod val="95000"/>
              <a:lumOff val="5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Text" lastClr="000000"/>
              </a:solidFill>
              <a:effectLst/>
              <a:uLnTx/>
              <a:uFillTx/>
            </a:endParaRPr>
          </a:p>
        </p:txBody>
      </p:sp>
      <p:sp>
        <p:nvSpPr>
          <p:cNvPr id="19" name="Rektangel 18"/>
          <p:cNvSpPr/>
          <p:nvPr/>
        </p:nvSpPr>
        <p:spPr bwMode="auto">
          <a:xfrm>
            <a:off x="-152400" y="0"/>
            <a:ext cx="9345119" cy="652463"/>
          </a:xfrm>
          <a:prstGeom prst="rect">
            <a:avLst/>
          </a:prstGeom>
          <a:solidFill>
            <a:srgbClr val="000000"/>
          </a:solidFill>
          <a:ln w="25400" cap="flat" cmpd="sng" algn="ctr">
            <a:noFill/>
            <a:prstDash val="soli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FF954A"/>
              </a:solidFill>
              <a:effectLst/>
              <a:uLnTx/>
              <a:uFillTx/>
              <a:latin typeface="Arial"/>
              <a:ea typeface="Arial Unicode MS"/>
              <a:cs typeface="Arial Unicode MS"/>
            </a:endParaRPr>
          </a:p>
        </p:txBody>
      </p:sp>
      <p:pic>
        <p:nvPicPr>
          <p:cNvPr id="20"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13" y="227013"/>
            <a:ext cx="1201737"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objekt 2"/>
          <p:cNvPicPr>
            <a:picLocks noChangeAspect="1"/>
          </p:cNvPicPr>
          <p:nvPr/>
        </p:nvPicPr>
        <p:blipFill rotWithShape="1">
          <a:blip r:embed="rId5"/>
          <a:srcRect t="11500"/>
          <a:stretch/>
        </p:blipFill>
        <p:spPr>
          <a:xfrm>
            <a:off x="5736657" y="4013200"/>
            <a:ext cx="2851177" cy="2523292"/>
          </a:xfrm>
          <a:prstGeom prst="rect">
            <a:avLst/>
          </a:prstGeom>
        </p:spPr>
      </p:pic>
      <p:sp>
        <p:nvSpPr>
          <p:cNvPr id="11" name="Rektangel 10"/>
          <p:cNvSpPr/>
          <p:nvPr/>
        </p:nvSpPr>
        <p:spPr>
          <a:xfrm>
            <a:off x="457200" y="2526751"/>
            <a:ext cx="7743825" cy="972574"/>
          </a:xfrm>
          <a:prstGeom prst="rect">
            <a:avLst/>
          </a:prstGeom>
        </p:spPr>
        <p:txBody>
          <a:bodyPr wrap="square">
            <a:spAutoFit/>
          </a:bodyPr>
          <a:lstStyle/>
          <a:p>
            <a:pPr marL="285750" indent="-285750">
              <a:lnSpc>
                <a:spcPct val="143000"/>
              </a:lnSpc>
              <a:buFont typeface="Arial"/>
              <a:buChar char="•"/>
              <a:defRPr/>
            </a:pPr>
            <a:r>
              <a:rPr lang="sv-SE" sz="2000" b="1" dirty="0" smtClean="0">
                <a:solidFill>
                  <a:srgbClr val="262626"/>
                </a:solidFill>
                <a:latin typeface="Droid Sans"/>
                <a:ea typeface="Arial Unicode MS" charset="0"/>
                <a:cs typeface="Droid Sans"/>
              </a:rPr>
              <a:t>Byta plattform? Ändra struktur? Nytt domännamn?</a:t>
            </a:r>
          </a:p>
          <a:p>
            <a:pPr marL="285750" indent="-285750">
              <a:lnSpc>
                <a:spcPct val="143000"/>
              </a:lnSpc>
              <a:buFont typeface="Arial"/>
              <a:buChar char="•"/>
              <a:defRPr/>
            </a:pPr>
            <a:r>
              <a:rPr lang="sv-SE" sz="2000" b="1" dirty="0">
                <a:solidFill>
                  <a:srgbClr val="262626"/>
                </a:solidFill>
                <a:latin typeface="Droid Sans"/>
                <a:ea typeface="Arial Unicode MS" charset="0"/>
                <a:cs typeface="Droid Sans"/>
              </a:rPr>
              <a:t>V</a:t>
            </a:r>
            <a:r>
              <a:rPr lang="sv-SE" sz="2000" b="1" dirty="0" smtClean="0">
                <a:solidFill>
                  <a:srgbClr val="262626"/>
                </a:solidFill>
                <a:latin typeface="Droid Sans"/>
                <a:ea typeface="Arial Unicode MS" charset="0"/>
                <a:cs typeface="Droid Sans"/>
              </a:rPr>
              <a:t>idarebefordra gamla webbsidor till nya</a:t>
            </a:r>
          </a:p>
        </p:txBody>
      </p:sp>
      <p:sp>
        <p:nvSpPr>
          <p:cNvPr id="12" name="Rubrik 1"/>
          <p:cNvSpPr>
            <a:spLocks noGrp="1"/>
          </p:cNvSpPr>
          <p:nvPr>
            <p:ph type="title"/>
          </p:nvPr>
        </p:nvSpPr>
        <p:spPr>
          <a:xfrm>
            <a:off x="457200" y="274638"/>
            <a:ext cx="8229600" cy="1143000"/>
          </a:xfrm>
        </p:spPr>
        <p:txBody>
          <a:bodyPr anchor="b">
            <a:normAutofit/>
          </a:bodyPr>
          <a:lstStyle/>
          <a:p>
            <a:pPr algn="l"/>
            <a:r>
              <a:rPr lang="sv-SE" sz="2600" b="1" dirty="0" smtClean="0">
                <a:solidFill>
                  <a:srgbClr val="262626"/>
                </a:solidFill>
                <a:latin typeface="Droid Serif"/>
                <a:cs typeface="Droid Serif"/>
              </a:rPr>
              <a:t>Numret du har ringt har ingen abonnent…</a:t>
            </a:r>
            <a:endParaRPr lang="sv-SE" sz="2600" dirty="0"/>
          </a:p>
        </p:txBody>
      </p:sp>
    </p:spTree>
    <p:extLst>
      <p:ext uri="{BB962C8B-B14F-4D97-AF65-F5344CB8AC3E}">
        <p14:creationId xmlns:p14="http://schemas.microsoft.com/office/powerpoint/2010/main" val="11135890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4">
            <a:hlinkClick r:id="" action="ppaction://hlinkshowjump?jump=firstslide"/>
          </p:cNvPr>
          <p:cNvSpPr>
            <a:spLocks noChangeArrowheads="1"/>
          </p:cNvSpPr>
          <p:nvPr/>
        </p:nvSpPr>
        <p:spPr bwMode="auto">
          <a:xfrm>
            <a:off x="-9525" y="6714067"/>
            <a:ext cx="9202244" cy="193306"/>
          </a:xfrm>
          <a:prstGeom prst="rect">
            <a:avLst/>
          </a:prstGeom>
          <a:solidFill>
            <a:srgbClr val="000000">
              <a:lumMod val="95000"/>
              <a:lumOff val="5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dirty="0">
              <a:ln>
                <a:noFill/>
              </a:ln>
              <a:solidFill>
                <a:sysClr val="windowText" lastClr="000000"/>
              </a:solidFill>
              <a:effectLst/>
              <a:uLnTx/>
              <a:uFillTx/>
            </a:endParaRPr>
          </a:p>
        </p:txBody>
      </p:sp>
      <p:sp>
        <p:nvSpPr>
          <p:cNvPr id="19" name="Rektangel 18"/>
          <p:cNvSpPr/>
          <p:nvPr/>
        </p:nvSpPr>
        <p:spPr bwMode="auto">
          <a:xfrm>
            <a:off x="-152400" y="0"/>
            <a:ext cx="9345119" cy="652463"/>
          </a:xfrm>
          <a:prstGeom prst="rect">
            <a:avLst/>
          </a:prstGeom>
          <a:solidFill>
            <a:srgbClr val="000000"/>
          </a:solidFill>
          <a:ln w="25400" cap="flat" cmpd="sng" algn="ctr">
            <a:noFill/>
            <a:prstDash val="soli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dirty="0">
              <a:ln>
                <a:noFill/>
              </a:ln>
              <a:solidFill>
                <a:srgbClr val="FF954A"/>
              </a:solidFill>
              <a:effectLst/>
              <a:uLnTx/>
              <a:uFillTx/>
              <a:latin typeface="Arial"/>
              <a:ea typeface="Arial Unicode MS"/>
              <a:cs typeface="Arial Unicode MS"/>
            </a:endParaRPr>
          </a:p>
        </p:txBody>
      </p:sp>
      <p:pic>
        <p:nvPicPr>
          <p:cNvPr id="20"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13" y="227013"/>
            <a:ext cx="1201737"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2" descr="Infogad bild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0" name="Rubrik 1"/>
          <p:cNvSpPr>
            <a:spLocks noGrp="1"/>
          </p:cNvSpPr>
          <p:nvPr>
            <p:ph type="title"/>
          </p:nvPr>
        </p:nvSpPr>
        <p:spPr>
          <a:xfrm>
            <a:off x="307975" y="3689193"/>
            <a:ext cx="8715922" cy="551365"/>
          </a:xfrm>
        </p:spPr>
        <p:txBody>
          <a:bodyPr anchor="b">
            <a:noAutofit/>
          </a:bodyPr>
          <a:lstStyle/>
          <a:p>
            <a:pPr marL="342900" indent="-342900">
              <a:lnSpc>
                <a:spcPct val="143000"/>
              </a:lnSpc>
              <a:defRPr/>
            </a:pPr>
            <a:r>
              <a:rPr lang="sv-SE" b="1" dirty="0" smtClean="0">
                <a:solidFill>
                  <a:srgbClr val="262626"/>
                </a:solidFill>
                <a:latin typeface="Droid Serif"/>
                <a:ea typeface="Arial Unicode MS" charset="0"/>
                <a:cs typeface="Droid Serif"/>
              </a:rPr>
              <a:t>Länkar</a:t>
            </a:r>
            <a:endParaRPr lang="sv-SE" b="1" dirty="0">
              <a:solidFill>
                <a:srgbClr val="262626"/>
              </a:solidFill>
              <a:latin typeface="Droid Serif"/>
              <a:ea typeface="Arial Unicode MS" charset="0"/>
              <a:cs typeface="Droid Serif"/>
            </a:endParaRPr>
          </a:p>
        </p:txBody>
      </p:sp>
      <p:pic>
        <p:nvPicPr>
          <p:cNvPr id="3074" name="Picture 2" descr="http://www.pineberry.com/wp-content/uploads/2010/08/lankstrategi.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8522" y="1230111"/>
            <a:ext cx="1846150" cy="1846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7457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4">
            <a:hlinkClick r:id="" action="ppaction://hlinkshowjump?jump=firstslide"/>
          </p:cNvPr>
          <p:cNvSpPr>
            <a:spLocks noChangeArrowheads="1"/>
          </p:cNvSpPr>
          <p:nvPr/>
        </p:nvSpPr>
        <p:spPr bwMode="auto">
          <a:xfrm>
            <a:off x="-9525" y="6714067"/>
            <a:ext cx="9202244" cy="193306"/>
          </a:xfrm>
          <a:prstGeom prst="rect">
            <a:avLst/>
          </a:prstGeom>
          <a:solidFill>
            <a:srgbClr val="000000">
              <a:lumMod val="95000"/>
              <a:lumOff val="5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Text" lastClr="000000"/>
              </a:solidFill>
              <a:effectLst/>
              <a:uLnTx/>
              <a:uFillTx/>
            </a:endParaRPr>
          </a:p>
        </p:txBody>
      </p:sp>
      <p:sp>
        <p:nvSpPr>
          <p:cNvPr id="19" name="Rektangel 18"/>
          <p:cNvSpPr/>
          <p:nvPr/>
        </p:nvSpPr>
        <p:spPr bwMode="auto">
          <a:xfrm>
            <a:off x="-152400" y="0"/>
            <a:ext cx="9345119" cy="652463"/>
          </a:xfrm>
          <a:prstGeom prst="rect">
            <a:avLst/>
          </a:prstGeom>
          <a:solidFill>
            <a:srgbClr val="000000"/>
          </a:solidFill>
          <a:ln w="25400" cap="flat" cmpd="sng" algn="ctr">
            <a:noFill/>
            <a:prstDash val="soli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FF954A"/>
              </a:solidFill>
              <a:effectLst/>
              <a:uLnTx/>
              <a:uFillTx/>
              <a:latin typeface="Arial"/>
              <a:ea typeface="Arial Unicode MS"/>
              <a:cs typeface="Arial Unicode MS"/>
            </a:endParaRPr>
          </a:p>
        </p:txBody>
      </p:sp>
      <p:pic>
        <p:nvPicPr>
          <p:cNvPr id="20"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13" y="227013"/>
            <a:ext cx="1201737"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ubrik 3"/>
          <p:cNvSpPr>
            <a:spLocks noGrp="1"/>
          </p:cNvSpPr>
          <p:nvPr>
            <p:ph type="title"/>
          </p:nvPr>
        </p:nvSpPr>
        <p:spPr>
          <a:xfrm>
            <a:off x="457200" y="274638"/>
            <a:ext cx="8229600" cy="1143000"/>
          </a:xfrm>
        </p:spPr>
        <p:txBody>
          <a:bodyPr anchor="b">
            <a:normAutofit/>
          </a:bodyPr>
          <a:lstStyle/>
          <a:p>
            <a:pPr algn="l"/>
            <a:r>
              <a:rPr lang="sv-SE" sz="2600" b="1" dirty="0" smtClean="0">
                <a:latin typeface="Droid Serif"/>
                <a:cs typeface="Droid Serif"/>
              </a:rPr>
              <a:t>	Länkar</a:t>
            </a:r>
            <a:endParaRPr lang="sv-SE" sz="2600" b="1" dirty="0">
              <a:latin typeface="Droid Serif"/>
              <a:cs typeface="Droid Serif"/>
            </a:endParaRPr>
          </a:p>
        </p:txBody>
      </p:sp>
      <p:sp>
        <p:nvSpPr>
          <p:cNvPr id="12" name="Rektangel 11"/>
          <p:cNvSpPr/>
          <p:nvPr/>
        </p:nvSpPr>
        <p:spPr>
          <a:xfrm>
            <a:off x="701904" y="2185357"/>
            <a:ext cx="7743825" cy="1361078"/>
          </a:xfrm>
          <a:prstGeom prst="rect">
            <a:avLst/>
          </a:prstGeom>
        </p:spPr>
        <p:txBody>
          <a:bodyPr wrap="square">
            <a:spAutoFit/>
          </a:bodyPr>
          <a:lstStyle/>
          <a:p>
            <a:pPr marL="285750" indent="-285750">
              <a:lnSpc>
                <a:spcPct val="143000"/>
              </a:lnSpc>
              <a:buFont typeface="Arial"/>
              <a:buChar char="•"/>
              <a:defRPr/>
            </a:pPr>
            <a:r>
              <a:rPr lang="sv-SE" sz="2000" b="1" dirty="0" smtClean="0">
                <a:solidFill>
                  <a:srgbClr val="262626"/>
                </a:solidFill>
                <a:latin typeface="Droid Sans"/>
                <a:ea typeface="Arial Unicode MS" charset="0"/>
                <a:cs typeface="Droid Sans"/>
              </a:rPr>
              <a:t>Länkar är källhänvisningar i Googles värld</a:t>
            </a:r>
          </a:p>
          <a:p>
            <a:pPr marL="285750" indent="-285750">
              <a:lnSpc>
                <a:spcPct val="143000"/>
              </a:lnSpc>
              <a:buFont typeface="Arial"/>
              <a:buChar char="•"/>
              <a:defRPr/>
            </a:pPr>
            <a:r>
              <a:rPr lang="sv-SE" sz="2000" b="1" dirty="0" smtClean="0">
                <a:solidFill>
                  <a:srgbClr val="262626"/>
                </a:solidFill>
                <a:latin typeface="Droid Sans"/>
                <a:ea typeface="Arial Unicode MS" charset="0"/>
                <a:cs typeface="Droid Sans"/>
              </a:rPr>
              <a:t>Avgör på vilken plats en webbsida visas vid en sökning</a:t>
            </a:r>
          </a:p>
          <a:p>
            <a:pPr marL="285750" indent="-285750">
              <a:lnSpc>
                <a:spcPct val="143000"/>
              </a:lnSpc>
              <a:buFont typeface="Arial"/>
              <a:buChar char="•"/>
              <a:defRPr/>
            </a:pPr>
            <a:r>
              <a:rPr lang="sv-SE" sz="2000" b="1" dirty="0" smtClean="0">
                <a:solidFill>
                  <a:srgbClr val="262626"/>
                </a:solidFill>
                <a:latin typeface="Droid Sans"/>
                <a:ea typeface="Arial Unicode MS" charset="0"/>
                <a:cs typeface="Droid Sans"/>
              </a:rPr>
              <a:t>Ankartext på länken viktig faktor</a:t>
            </a:r>
          </a:p>
        </p:txBody>
      </p:sp>
      <p:pic>
        <p:nvPicPr>
          <p:cNvPr id="6146" name="Picture 2" descr="http://upload.wikimedia.org/wikipedia/commons/thumb/c/cd/Stanford_Oval_May_2011_panorama.jpg/1000px-Stanford_Oval_May_2011_panoram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464" y="3995545"/>
            <a:ext cx="7708265" cy="1927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6586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4">
            <a:hlinkClick r:id="" action="ppaction://hlinkshowjump?jump=firstslide"/>
          </p:cNvPr>
          <p:cNvSpPr>
            <a:spLocks noChangeArrowheads="1"/>
          </p:cNvSpPr>
          <p:nvPr/>
        </p:nvSpPr>
        <p:spPr bwMode="auto">
          <a:xfrm>
            <a:off x="-9525" y="6714067"/>
            <a:ext cx="9202244" cy="193306"/>
          </a:xfrm>
          <a:prstGeom prst="rect">
            <a:avLst/>
          </a:prstGeom>
          <a:solidFill>
            <a:srgbClr val="000000">
              <a:lumMod val="95000"/>
              <a:lumOff val="5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Text" lastClr="000000"/>
              </a:solidFill>
              <a:effectLst/>
              <a:uLnTx/>
              <a:uFillTx/>
              <a:latin typeface="Droid Sans"/>
              <a:cs typeface="Droid Sans"/>
            </a:endParaRPr>
          </a:p>
        </p:txBody>
      </p:sp>
      <p:sp>
        <p:nvSpPr>
          <p:cNvPr id="19" name="Rektangel 18"/>
          <p:cNvSpPr/>
          <p:nvPr/>
        </p:nvSpPr>
        <p:spPr bwMode="auto">
          <a:xfrm>
            <a:off x="-152400" y="0"/>
            <a:ext cx="9345119" cy="652463"/>
          </a:xfrm>
          <a:prstGeom prst="rect">
            <a:avLst/>
          </a:prstGeom>
          <a:solidFill>
            <a:srgbClr val="000000"/>
          </a:solidFill>
          <a:ln w="25400" cap="flat" cmpd="sng" algn="ctr">
            <a:noFill/>
            <a:prstDash val="soli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FF954A"/>
              </a:solidFill>
              <a:effectLst/>
              <a:uLnTx/>
              <a:uFillTx/>
              <a:latin typeface="Droid Sans"/>
              <a:ea typeface="Arial Unicode MS"/>
              <a:cs typeface="Droid Sans"/>
            </a:endParaRPr>
          </a:p>
        </p:txBody>
      </p:sp>
      <p:pic>
        <p:nvPicPr>
          <p:cNvPr id="20"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13" y="227013"/>
            <a:ext cx="1201737"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ruta 9"/>
          <p:cNvSpPr txBox="1"/>
          <p:nvPr/>
        </p:nvSpPr>
        <p:spPr>
          <a:xfrm>
            <a:off x="7105649" y="4280797"/>
            <a:ext cx="1819275" cy="369332"/>
          </a:xfrm>
          <a:prstGeom prst="rect">
            <a:avLst/>
          </a:prstGeom>
          <a:noFill/>
        </p:spPr>
        <p:txBody>
          <a:bodyPr wrap="square" rtlCol="0">
            <a:spAutoFit/>
          </a:bodyPr>
          <a:lstStyle/>
          <a:p>
            <a:r>
              <a:rPr lang="sv-SE" dirty="0" smtClean="0">
                <a:solidFill>
                  <a:schemeClr val="tx1"/>
                </a:solidFill>
                <a:latin typeface="Droid Sans"/>
                <a:cs typeface="Droid Sans"/>
              </a:rPr>
              <a:t>www.minsajt.se</a:t>
            </a:r>
            <a:endParaRPr lang="sv-SE" dirty="0">
              <a:solidFill>
                <a:schemeClr val="tx1"/>
              </a:solidFill>
              <a:latin typeface="Droid Sans"/>
              <a:cs typeface="Droid Sans"/>
            </a:endParaRPr>
          </a:p>
        </p:txBody>
      </p:sp>
      <p:sp>
        <p:nvSpPr>
          <p:cNvPr id="11" name="textruta 10"/>
          <p:cNvSpPr txBox="1"/>
          <p:nvPr/>
        </p:nvSpPr>
        <p:spPr>
          <a:xfrm>
            <a:off x="3879420" y="3396891"/>
            <a:ext cx="2181225" cy="369332"/>
          </a:xfrm>
          <a:prstGeom prst="rect">
            <a:avLst/>
          </a:prstGeom>
          <a:noFill/>
        </p:spPr>
        <p:txBody>
          <a:bodyPr wrap="square" rtlCol="0">
            <a:spAutoFit/>
          </a:bodyPr>
          <a:lstStyle/>
          <a:p>
            <a:r>
              <a:rPr lang="sv-SE" dirty="0" smtClean="0">
                <a:solidFill>
                  <a:schemeClr val="tx1"/>
                </a:solidFill>
                <a:latin typeface="Droid Sans"/>
                <a:cs typeface="Droid Sans"/>
              </a:rPr>
              <a:t>www.starksajt.se</a:t>
            </a:r>
            <a:endParaRPr lang="sv-SE" dirty="0">
              <a:solidFill>
                <a:schemeClr val="tx1"/>
              </a:solidFill>
              <a:latin typeface="Droid Sans"/>
              <a:cs typeface="Droid Sans"/>
            </a:endParaRPr>
          </a:p>
        </p:txBody>
      </p:sp>
      <p:sp>
        <p:nvSpPr>
          <p:cNvPr id="12" name="textruta 11"/>
          <p:cNvSpPr txBox="1"/>
          <p:nvPr/>
        </p:nvSpPr>
        <p:spPr>
          <a:xfrm>
            <a:off x="3917520" y="5436318"/>
            <a:ext cx="1959405" cy="369332"/>
          </a:xfrm>
          <a:prstGeom prst="rect">
            <a:avLst/>
          </a:prstGeom>
          <a:noFill/>
        </p:spPr>
        <p:txBody>
          <a:bodyPr wrap="square" rtlCol="0">
            <a:spAutoFit/>
          </a:bodyPr>
          <a:lstStyle/>
          <a:p>
            <a:r>
              <a:rPr lang="sv-SE" dirty="0" smtClean="0">
                <a:solidFill>
                  <a:schemeClr val="tx1"/>
                </a:solidFill>
                <a:latin typeface="Droid Sans"/>
                <a:cs typeface="Droid Sans"/>
              </a:rPr>
              <a:t>www.svagsajt.se</a:t>
            </a:r>
            <a:endParaRPr lang="sv-SE" dirty="0">
              <a:solidFill>
                <a:schemeClr val="tx1"/>
              </a:solidFill>
              <a:latin typeface="Droid Sans"/>
              <a:cs typeface="Droid Sans"/>
            </a:endParaRPr>
          </a:p>
        </p:txBody>
      </p:sp>
      <p:sp>
        <p:nvSpPr>
          <p:cNvPr id="13" name="textruta 12"/>
          <p:cNvSpPr txBox="1"/>
          <p:nvPr/>
        </p:nvSpPr>
        <p:spPr>
          <a:xfrm>
            <a:off x="1193370" y="2570673"/>
            <a:ext cx="2181225" cy="369332"/>
          </a:xfrm>
          <a:prstGeom prst="rect">
            <a:avLst/>
          </a:prstGeom>
          <a:noFill/>
        </p:spPr>
        <p:txBody>
          <a:bodyPr wrap="square" rtlCol="0">
            <a:spAutoFit/>
          </a:bodyPr>
          <a:lstStyle/>
          <a:p>
            <a:r>
              <a:rPr lang="sv-SE" dirty="0" smtClean="0">
                <a:solidFill>
                  <a:schemeClr val="tx1"/>
                </a:solidFill>
                <a:latin typeface="Droid Sans"/>
                <a:cs typeface="Droid Sans"/>
              </a:rPr>
              <a:t>www.regeringen.se</a:t>
            </a:r>
            <a:endParaRPr lang="sv-SE" dirty="0">
              <a:solidFill>
                <a:schemeClr val="tx1"/>
              </a:solidFill>
              <a:latin typeface="Droid Sans"/>
              <a:cs typeface="Droid Sans"/>
            </a:endParaRPr>
          </a:p>
        </p:txBody>
      </p:sp>
      <p:sp>
        <p:nvSpPr>
          <p:cNvPr id="15" name="textruta 14"/>
          <p:cNvSpPr txBox="1"/>
          <p:nvPr/>
        </p:nvSpPr>
        <p:spPr>
          <a:xfrm>
            <a:off x="717121" y="3368316"/>
            <a:ext cx="2181225" cy="369332"/>
          </a:xfrm>
          <a:prstGeom prst="rect">
            <a:avLst/>
          </a:prstGeom>
          <a:noFill/>
        </p:spPr>
        <p:txBody>
          <a:bodyPr wrap="square" rtlCol="0">
            <a:spAutoFit/>
          </a:bodyPr>
          <a:lstStyle/>
          <a:p>
            <a:r>
              <a:rPr lang="sv-SE" dirty="0" smtClean="0">
                <a:solidFill>
                  <a:schemeClr val="tx1"/>
                </a:solidFill>
                <a:latin typeface="Droid Sans"/>
                <a:cs typeface="Droid Sans"/>
              </a:rPr>
              <a:t>www.riksdagen.se</a:t>
            </a:r>
            <a:endParaRPr lang="sv-SE" dirty="0">
              <a:solidFill>
                <a:schemeClr val="tx1"/>
              </a:solidFill>
              <a:latin typeface="Droid Sans"/>
              <a:cs typeface="Droid Sans"/>
            </a:endParaRPr>
          </a:p>
        </p:txBody>
      </p:sp>
      <p:sp>
        <p:nvSpPr>
          <p:cNvPr id="16" name="textruta 15"/>
          <p:cNvSpPr txBox="1"/>
          <p:nvPr/>
        </p:nvSpPr>
        <p:spPr>
          <a:xfrm>
            <a:off x="1295400" y="4025541"/>
            <a:ext cx="1568315" cy="369332"/>
          </a:xfrm>
          <a:prstGeom prst="rect">
            <a:avLst/>
          </a:prstGeom>
          <a:noFill/>
        </p:spPr>
        <p:txBody>
          <a:bodyPr wrap="square" rtlCol="0">
            <a:spAutoFit/>
          </a:bodyPr>
          <a:lstStyle/>
          <a:p>
            <a:r>
              <a:rPr lang="sv-SE" dirty="0" smtClean="0">
                <a:solidFill>
                  <a:schemeClr val="tx1"/>
                </a:solidFill>
                <a:latin typeface="Droid Sans"/>
                <a:cs typeface="Droid Sans"/>
              </a:rPr>
              <a:t>www.dn.se</a:t>
            </a:r>
            <a:endParaRPr lang="sv-SE" dirty="0">
              <a:solidFill>
                <a:schemeClr val="tx1"/>
              </a:solidFill>
              <a:latin typeface="Droid Sans"/>
              <a:cs typeface="Droid Sans"/>
            </a:endParaRPr>
          </a:p>
        </p:txBody>
      </p:sp>
      <p:sp>
        <p:nvSpPr>
          <p:cNvPr id="17" name="textruta 16"/>
          <p:cNvSpPr txBox="1"/>
          <p:nvPr/>
        </p:nvSpPr>
        <p:spPr>
          <a:xfrm>
            <a:off x="1851319" y="4576611"/>
            <a:ext cx="1511729" cy="369332"/>
          </a:xfrm>
          <a:prstGeom prst="rect">
            <a:avLst/>
          </a:prstGeom>
          <a:noFill/>
        </p:spPr>
        <p:txBody>
          <a:bodyPr wrap="square" rtlCol="0">
            <a:spAutoFit/>
          </a:bodyPr>
          <a:lstStyle/>
          <a:p>
            <a:r>
              <a:rPr lang="sv-SE" dirty="0" smtClean="0">
                <a:solidFill>
                  <a:schemeClr val="tx1"/>
                </a:solidFill>
                <a:latin typeface="Droid Sans"/>
                <a:cs typeface="Droid Sans"/>
              </a:rPr>
              <a:t>www.svd.se</a:t>
            </a:r>
            <a:endParaRPr lang="sv-SE" dirty="0">
              <a:solidFill>
                <a:schemeClr val="tx1"/>
              </a:solidFill>
              <a:latin typeface="Droid Sans"/>
              <a:cs typeface="Droid Sans"/>
            </a:endParaRPr>
          </a:p>
        </p:txBody>
      </p:sp>
      <p:cxnSp>
        <p:nvCxnSpPr>
          <p:cNvPr id="18" name="Rak pil 17"/>
          <p:cNvCxnSpPr/>
          <p:nvPr/>
        </p:nvCxnSpPr>
        <p:spPr bwMode="auto">
          <a:xfrm>
            <a:off x="3374595" y="2920641"/>
            <a:ext cx="542925" cy="447675"/>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 name="Rak pil 20"/>
          <p:cNvCxnSpPr>
            <a:stCxn id="15" idx="3"/>
          </p:cNvCxnSpPr>
          <p:nvPr/>
        </p:nvCxnSpPr>
        <p:spPr bwMode="auto">
          <a:xfrm>
            <a:off x="2898346" y="3552982"/>
            <a:ext cx="873554" cy="18893"/>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2" name="Rak pil 21"/>
          <p:cNvCxnSpPr/>
          <p:nvPr/>
        </p:nvCxnSpPr>
        <p:spPr bwMode="auto">
          <a:xfrm flipV="1">
            <a:off x="2898346" y="3746859"/>
            <a:ext cx="1019174" cy="453666"/>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3" name="Rak pil 22"/>
          <p:cNvCxnSpPr/>
          <p:nvPr/>
        </p:nvCxnSpPr>
        <p:spPr bwMode="auto">
          <a:xfrm flipV="1">
            <a:off x="3335123" y="3867151"/>
            <a:ext cx="989227" cy="709460"/>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 name="Rak pil 23"/>
          <p:cNvCxnSpPr/>
          <p:nvPr/>
        </p:nvCxnSpPr>
        <p:spPr bwMode="auto">
          <a:xfrm>
            <a:off x="5876925" y="3746859"/>
            <a:ext cx="1066800" cy="562513"/>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5" name="Rak pil 24"/>
          <p:cNvCxnSpPr/>
          <p:nvPr/>
        </p:nvCxnSpPr>
        <p:spPr bwMode="auto">
          <a:xfrm flipV="1">
            <a:off x="5819775" y="4630765"/>
            <a:ext cx="1228724" cy="805553"/>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6" name="Rubrik 3"/>
          <p:cNvSpPr>
            <a:spLocks noGrp="1"/>
          </p:cNvSpPr>
          <p:nvPr>
            <p:ph type="title"/>
          </p:nvPr>
        </p:nvSpPr>
        <p:spPr>
          <a:xfrm>
            <a:off x="457200" y="274638"/>
            <a:ext cx="8229600" cy="1143000"/>
          </a:xfrm>
        </p:spPr>
        <p:txBody>
          <a:bodyPr anchor="b">
            <a:normAutofit/>
          </a:bodyPr>
          <a:lstStyle/>
          <a:p>
            <a:pPr algn="l"/>
            <a:r>
              <a:rPr lang="sv-SE" sz="2600" b="1" dirty="0" smtClean="0">
                <a:latin typeface="Droid Serif"/>
                <a:cs typeface="Droid Serif"/>
              </a:rPr>
              <a:t>Länkar </a:t>
            </a:r>
            <a:r>
              <a:rPr lang="sv-SE" sz="2600" b="1" dirty="0">
                <a:solidFill>
                  <a:srgbClr val="262626"/>
                </a:solidFill>
                <a:latin typeface="Droid Serif"/>
                <a:cs typeface="Droid Serif"/>
              </a:rPr>
              <a:t>– världens största </a:t>
            </a:r>
            <a:r>
              <a:rPr lang="sv-SE" sz="2600" b="1" dirty="0" smtClean="0">
                <a:solidFill>
                  <a:srgbClr val="262626"/>
                </a:solidFill>
                <a:latin typeface="Droid Serif"/>
                <a:cs typeface="Droid Serif"/>
              </a:rPr>
              <a:t>omröstning</a:t>
            </a:r>
            <a:endParaRPr lang="sv-SE" sz="2600" b="1" dirty="0">
              <a:latin typeface="Droid Serif"/>
              <a:cs typeface="Droid Serif"/>
            </a:endParaRPr>
          </a:p>
        </p:txBody>
      </p:sp>
    </p:spTree>
    <p:extLst>
      <p:ext uri="{BB962C8B-B14F-4D97-AF65-F5344CB8AC3E}">
        <p14:creationId xmlns:p14="http://schemas.microsoft.com/office/powerpoint/2010/main" val="42713230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4">
            <a:hlinkClick r:id="" action="ppaction://hlinkshowjump?jump=firstslide"/>
          </p:cNvPr>
          <p:cNvSpPr>
            <a:spLocks noChangeArrowheads="1"/>
          </p:cNvSpPr>
          <p:nvPr/>
        </p:nvSpPr>
        <p:spPr bwMode="auto">
          <a:xfrm>
            <a:off x="-9525" y="6714067"/>
            <a:ext cx="9202244" cy="193306"/>
          </a:xfrm>
          <a:prstGeom prst="rect">
            <a:avLst/>
          </a:prstGeom>
          <a:solidFill>
            <a:srgbClr val="000000">
              <a:lumMod val="95000"/>
              <a:lumOff val="5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Text" lastClr="000000"/>
              </a:solidFill>
              <a:effectLst/>
              <a:uLnTx/>
              <a:uFillTx/>
            </a:endParaRPr>
          </a:p>
        </p:txBody>
      </p:sp>
      <p:sp>
        <p:nvSpPr>
          <p:cNvPr id="19" name="Rektangel 18"/>
          <p:cNvSpPr/>
          <p:nvPr/>
        </p:nvSpPr>
        <p:spPr bwMode="auto">
          <a:xfrm>
            <a:off x="-152400" y="0"/>
            <a:ext cx="9345119" cy="652463"/>
          </a:xfrm>
          <a:prstGeom prst="rect">
            <a:avLst/>
          </a:prstGeom>
          <a:solidFill>
            <a:srgbClr val="000000"/>
          </a:solidFill>
          <a:ln w="25400" cap="flat" cmpd="sng" algn="ctr">
            <a:noFill/>
            <a:prstDash val="soli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FF954A"/>
              </a:solidFill>
              <a:effectLst/>
              <a:uLnTx/>
              <a:uFillTx/>
              <a:latin typeface="Arial"/>
              <a:ea typeface="Arial Unicode MS"/>
              <a:cs typeface="Arial Unicode MS"/>
            </a:endParaRPr>
          </a:p>
        </p:txBody>
      </p:sp>
      <p:pic>
        <p:nvPicPr>
          <p:cNvPr id="20"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13" y="227013"/>
            <a:ext cx="1201737"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ktangel 9"/>
          <p:cNvSpPr/>
          <p:nvPr/>
        </p:nvSpPr>
        <p:spPr>
          <a:xfrm>
            <a:off x="457199" y="1868382"/>
            <a:ext cx="8403329" cy="3965445"/>
          </a:xfrm>
          <a:prstGeom prst="rect">
            <a:avLst/>
          </a:prstGeom>
        </p:spPr>
        <p:txBody>
          <a:bodyPr wrap="square">
            <a:spAutoFit/>
          </a:bodyPr>
          <a:lstStyle/>
          <a:p>
            <a:pPr marL="285750" indent="-285750">
              <a:lnSpc>
                <a:spcPct val="143000"/>
              </a:lnSpc>
              <a:buFont typeface="Arial"/>
              <a:buChar char="•"/>
              <a:defRPr/>
            </a:pPr>
            <a:r>
              <a:rPr lang="sv-SE" sz="2000" b="1" dirty="0">
                <a:solidFill>
                  <a:srgbClr val="262626"/>
                </a:solidFill>
                <a:latin typeface="Droid Sans"/>
                <a:ea typeface="Arial Unicode MS" charset="0"/>
                <a:cs typeface="Droid Sans"/>
              </a:rPr>
              <a:t>Ju fler och bättre länkar en sajt </a:t>
            </a:r>
            <a:r>
              <a:rPr lang="sv-SE" sz="2000" b="1" dirty="0" smtClean="0">
                <a:solidFill>
                  <a:srgbClr val="262626"/>
                </a:solidFill>
                <a:latin typeface="Droid Sans"/>
                <a:ea typeface="Arial Unicode MS" charset="0"/>
                <a:cs typeface="Droid Sans"/>
              </a:rPr>
              <a:t>har, </a:t>
            </a:r>
            <a:r>
              <a:rPr lang="sv-SE" sz="2000" b="1" dirty="0">
                <a:solidFill>
                  <a:srgbClr val="262626"/>
                </a:solidFill>
                <a:latin typeface="Droid Sans"/>
                <a:ea typeface="Arial Unicode MS" charset="0"/>
                <a:cs typeface="Droid Sans"/>
              </a:rPr>
              <a:t>desto högre kan den </a:t>
            </a:r>
            <a:r>
              <a:rPr lang="sv-SE" sz="2000" b="1" dirty="0" smtClean="0">
                <a:solidFill>
                  <a:srgbClr val="262626"/>
                </a:solidFill>
                <a:latin typeface="Droid Sans"/>
                <a:ea typeface="Arial Unicode MS" charset="0"/>
                <a:cs typeface="Droid Sans"/>
              </a:rPr>
              <a:t>ranka</a:t>
            </a:r>
          </a:p>
          <a:p>
            <a:pPr>
              <a:lnSpc>
                <a:spcPct val="143000"/>
              </a:lnSpc>
              <a:defRPr/>
            </a:pPr>
            <a:endParaRPr lang="sv-SE" sz="2000" b="1" dirty="0">
              <a:solidFill>
                <a:srgbClr val="262626"/>
              </a:solidFill>
              <a:latin typeface="Droid Sans"/>
              <a:ea typeface="Arial Unicode MS" charset="0"/>
              <a:cs typeface="Droid Sans"/>
            </a:endParaRPr>
          </a:p>
          <a:p>
            <a:pPr marL="285750" indent="-285750">
              <a:lnSpc>
                <a:spcPct val="143000"/>
              </a:lnSpc>
              <a:buFont typeface="Arial"/>
              <a:buChar char="•"/>
              <a:defRPr/>
            </a:pPr>
            <a:r>
              <a:rPr lang="sv-SE" sz="2000" b="1" dirty="0" smtClean="0">
                <a:solidFill>
                  <a:srgbClr val="262626"/>
                </a:solidFill>
                <a:latin typeface="Droid Sans"/>
                <a:ea typeface="Arial Unicode MS" charset="0"/>
                <a:cs typeface="Droid Sans"/>
              </a:rPr>
              <a:t>Länkar från sociala medier har ingen direkt påverkan</a:t>
            </a:r>
            <a:endParaRPr lang="sv-SE" sz="2000" b="1" dirty="0">
              <a:solidFill>
                <a:srgbClr val="262626"/>
              </a:solidFill>
              <a:latin typeface="Droid Sans"/>
              <a:ea typeface="Arial Unicode MS" charset="0"/>
              <a:cs typeface="Droid Sans"/>
            </a:endParaRPr>
          </a:p>
          <a:p>
            <a:pPr marL="285750" indent="-285750">
              <a:lnSpc>
                <a:spcPct val="143000"/>
              </a:lnSpc>
              <a:buFont typeface="Arial"/>
              <a:buChar char="•"/>
              <a:defRPr/>
            </a:pPr>
            <a:endParaRPr lang="sv-SE" sz="2000" b="1" dirty="0" smtClean="0">
              <a:solidFill>
                <a:srgbClr val="262626"/>
              </a:solidFill>
              <a:latin typeface="Droid Sans"/>
              <a:ea typeface="Arial Unicode MS" charset="0"/>
              <a:cs typeface="Droid Sans"/>
            </a:endParaRPr>
          </a:p>
          <a:p>
            <a:pPr marL="285750" indent="-285750">
              <a:lnSpc>
                <a:spcPct val="143000"/>
              </a:lnSpc>
              <a:buFont typeface="Arial"/>
              <a:buChar char="•"/>
              <a:defRPr/>
            </a:pPr>
            <a:r>
              <a:rPr lang="sv-SE" sz="2000" b="1" dirty="0">
                <a:solidFill>
                  <a:srgbClr val="262626"/>
                </a:solidFill>
                <a:latin typeface="Droid Sans"/>
                <a:ea typeface="Arial Unicode MS" charset="0"/>
                <a:cs typeface="Droid Sans"/>
              </a:rPr>
              <a:t>Ankartext i lagom dos är rätt medicin</a:t>
            </a:r>
          </a:p>
          <a:p>
            <a:pPr marL="285750" indent="-285750">
              <a:lnSpc>
                <a:spcPct val="143000"/>
              </a:lnSpc>
              <a:buFont typeface="Arial"/>
              <a:buChar char="•"/>
              <a:defRPr/>
            </a:pPr>
            <a:endParaRPr lang="sv-SE" sz="2000" b="1" dirty="0" smtClean="0">
              <a:solidFill>
                <a:srgbClr val="262626"/>
              </a:solidFill>
              <a:latin typeface="Droid Sans"/>
              <a:ea typeface="Arial Unicode MS" charset="0"/>
              <a:cs typeface="Droid Sans"/>
            </a:endParaRPr>
          </a:p>
          <a:p>
            <a:pPr marL="285750" indent="-285750">
              <a:lnSpc>
                <a:spcPct val="143000"/>
              </a:lnSpc>
              <a:buFont typeface="Arial"/>
              <a:buChar char="•"/>
              <a:defRPr/>
            </a:pPr>
            <a:r>
              <a:rPr lang="sv-SE" sz="2000" b="1" dirty="0" smtClean="0">
                <a:solidFill>
                  <a:srgbClr val="262626"/>
                </a:solidFill>
                <a:latin typeface="Droid Sans"/>
                <a:ea typeface="Arial Unicode MS" charset="0"/>
                <a:cs typeface="Droid Sans"/>
              </a:rPr>
              <a:t>Tänk </a:t>
            </a:r>
            <a:r>
              <a:rPr lang="sv-SE" sz="2000" b="1" dirty="0">
                <a:solidFill>
                  <a:srgbClr val="262626"/>
                </a:solidFill>
                <a:latin typeface="Droid Sans"/>
                <a:ea typeface="Arial Unicode MS" charset="0"/>
                <a:cs typeface="Droid Sans"/>
              </a:rPr>
              <a:t>länk i allt </a:t>
            </a:r>
            <a:r>
              <a:rPr lang="sv-SE" sz="2000" b="1" dirty="0" smtClean="0">
                <a:solidFill>
                  <a:srgbClr val="262626"/>
                </a:solidFill>
                <a:latin typeface="Droid Sans"/>
                <a:ea typeface="Arial Unicode MS" charset="0"/>
                <a:cs typeface="Droid Sans"/>
              </a:rPr>
              <a:t>marknadsarbete</a:t>
            </a:r>
          </a:p>
          <a:p>
            <a:pPr marL="285750" indent="-285750">
              <a:lnSpc>
                <a:spcPct val="143000"/>
              </a:lnSpc>
              <a:buFont typeface="Arial"/>
              <a:buChar char="•"/>
              <a:defRPr/>
            </a:pPr>
            <a:endParaRPr lang="sv-SE" b="1" dirty="0">
              <a:solidFill>
                <a:srgbClr val="262626"/>
              </a:solidFill>
              <a:latin typeface="Droid Sans"/>
              <a:ea typeface="Arial Unicode MS" charset="0"/>
              <a:cs typeface="Droid Sans"/>
            </a:endParaRPr>
          </a:p>
          <a:p>
            <a:pPr>
              <a:lnSpc>
                <a:spcPct val="143000"/>
              </a:lnSpc>
              <a:defRPr/>
            </a:pPr>
            <a:endParaRPr lang="sv-SE" b="1" dirty="0">
              <a:solidFill>
                <a:srgbClr val="262626"/>
              </a:solidFill>
              <a:latin typeface="Droid Sans"/>
              <a:ea typeface="Arial Unicode MS" charset="0"/>
              <a:cs typeface="Droid Sans"/>
            </a:endParaRPr>
          </a:p>
        </p:txBody>
      </p:sp>
      <p:sp>
        <p:nvSpPr>
          <p:cNvPr id="8" name="Rubrik 3"/>
          <p:cNvSpPr>
            <a:spLocks noGrp="1"/>
          </p:cNvSpPr>
          <p:nvPr>
            <p:ph type="title"/>
          </p:nvPr>
        </p:nvSpPr>
        <p:spPr>
          <a:xfrm>
            <a:off x="457200" y="274638"/>
            <a:ext cx="8229600" cy="1143000"/>
          </a:xfrm>
        </p:spPr>
        <p:txBody>
          <a:bodyPr anchor="b">
            <a:normAutofit/>
          </a:bodyPr>
          <a:lstStyle/>
          <a:p>
            <a:pPr algn="l"/>
            <a:r>
              <a:rPr lang="sv-SE" sz="2600" b="1" dirty="0" smtClean="0">
                <a:latin typeface="Droid Serif"/>
                <a:cs typeface="Droid Serif"/>
              </a:rPr>
              <a:t>Bra att veta om länkar</a:t>
            </a:r>
            <a:endParaRPr lang="sv-SE" sz="2600" b="1" dirty="0">
              <a:latin typeface="Droid Serif"/>
              <a:cs typeface="Droid Serif"/>
            </a:endParaRPr>
          </a:p>
        </p:txBody>
      </p:sp>
    </p:spTree>
    <p:extLst>
      <p:ext uri="{BB962C8B-B14F-4D97-AF65-F5344CB8AC3E}">
        <p14:creationId xmlns:p14="http://schemas.microsoft.com/office/powerpoint/2010/main" val="23350922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4">
            <a:hlinkClick r:id="" action="ppaction://hlinkshowjump?jump=firstslide"/>
          </p:cNvPr>
          <p:cNvSpPr>
            <a:spLocks noChangeArrowheads="1"/>
          </p:cNvSpPr>
          <p:nvPr/>
        </p:nvSpPr>
        <p:spPr bwMode="auto">
          <a:xfrm>
            <a:off x="-9525" y="6714067"/>
            <a:ext cx="9202244" cy="193306"/>
          </a:xfrm>
          <a:prstGeom prst="rect">
            <a:avLst/>
          </a:prstGeom>
          <a:solidFill>
            <a:srgbClr val="000000">
              <a:lumMod val="95000"/>
              <a:lumOff val="5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dirty="0">
              <a:ln>
                <a:noFill/>
              </a:ln>
              <a:solidFill>
                <a:sysClr val="windowText" lastClr="000000"/>
              </a:solidFill>
              <a:effectLst/>
              <a:uLnTx/>
              <a:uFillTx/>
            </a:endParaRPr>
          </a:p>
        </p:txBody>
      </p:sp>
      <p:sp>
        <p:nvSpPr>
          <p:cNvPr id="19" name="Rektangel 18"/>
          <p:cNvSpPr/>
          <p:nvPr/>
        </p:nvSpPr>
        <p:spPr bwMode="auto">
          <a:xfrm>
            <a:off x="-152400" y="0"/>
            <a:ext cx="9345119" cy="652463"/>
          </a:xfrm>
          <a:prstGeom prst="rect">
            <a:avLst/>
          </a:prstGeom>
          <a:solidFill>
            <a:srgbClr val="000000"/>
          </a:solidFill>
          <a:ln w="25400" cap="flat" cmpd="sng" algn="ctr">
            <a:noFill/>
            <a:prstDash val="soli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dirty="0">
              <a:ln>
                <a:noFill/>
              </a:ln>
              <a:solidFill>
                <a:srgbClr val="FF954A"/>
              </a:solidFill>
              <a:effectLst/>
              <a:uLnTx/>
              <a:uFillTx/>
              <a:latin typeface="Arial"/>
              <a:ea typeface="Arial Unicode MS"/>
              <a:cs typeface="Arial Unicode MS"/>
            </a:endParaRPr>
          </a:p>
        </p:txBody>
      </p:sp>
      <p:pic>
        <p:nvPicPr>
          <p:cNvPr id="20"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13" y="227013"/>
            <a:ext cx="1201737"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019" y="874345"/>
            <a:ext cx="5000625" cy="564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ktangel 6"/>
          <p:cNvSpPr/>
          <p:nvPr/>
        </p:nvSpPr>
        <p:spPr>
          <a:xfrm>
            <a:off x="5928424" y="3338834"/>
            <a:ext cx="3138576" cy="488467"/>
          </a:xfrm>
          <a:prstGeom prst="rect">
            <a:avLst/>
          </a:prstGeom>
        </p:spPr>
        <p:txBody>
          <a:bodyPr wrap="square">
            <a:spAutoFit/>
          </a:bodyPr>
          <a:lstStyle/>
          <a:p>
            <a:pPr>
              <a:lnSpc>
                <a:spcPct val="143000"/>
              </a:lnSpc>
              <a:defRPr/>
            </a:pPr>
            <a:r>
              <a:rPr lang="sv-SE" b="1" dirty="0" smtClean="0">
                <a:solidFill>
                  <a:srgbClr val="262626"/>
                </a:solidFill>
                <a:latin typeface="Droid Sans"/>
                <a:ea typeface="Arial Unicode MS" charset="0"/>
                <a:cs typeface="Droid Sans"/>
              </a:rPr>
              <a:t>Topp 5 på sökningen ”lån”</a:t>
            </a:r>
          </a:p>
        </p:txBody>
      </p:sp>
    </p:spTree>
    <p:extLst>
      <p:ext uri="{BB962C8B-B14F-4D97-AF65-F5344CB8AC3E}">
        <p14:creationId xmlns:p14="http://schemas.microsoft.com/office/powerpoint/2010/main" val="3773350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4">
            <a:hlinkClick r:id="" action="ppaction://hlinkshowjump?jump=firstslide"/>
          </p:cNvPr>
          <p:cNvSpPr>
            <a:spLocks noChangeArrowheads="1"/>
          </p:cNvSpPr>
          <p:nvPr/>
        </p:nvSpPr>
        <p:spPr bwMode="auto">
          <a:xfrm>
            <a:off x="-9525" y="6714067"/>
            <a:ext cx="9202244" cy="193306"/>
          </a:xfrm>
          <a:prstGeom prst="rect">
            <a:avLst/>
          </a:prstGeom>
          <a:solidFill>
            <a:srgbClr val="000000">
              <a:lumMod val="95000"/>
              <a:lumOff val="5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dirty="0">
              <a:ln>
                <a:noFill/>
              </a:ln>
              <a:solidFill>
                <a:sysClr val="windowText" lastClr="000000"/>
              </a:solidFill>
              <a:effectLst/>
              <a:uLnTx/>
              <a:uFillTx/>
            </a:endParaRPr>
          </a:p>
        </p:txBody>
      </p:sp>
      <p:sp>
        <p:nvSpPr>
          <p:cNvPr id="19" name="Rektangel 18"/>
          <p:cNvSpPr/>
          <p:nvPr/>
        </p:nvSpPr>
        <p:spPr bwMode="auto">
          <a:xfrm>
            <a:off x="-152400" y="0"/>
            <a:ext cx="9345119" cy="652463"/>
          </a:xfrm>
          <a:prstGeom prst="rect">
            <a:avLst/>
          </a:prstGeom>
          <a:solidFill>
            <a:srgbClr val="000000"/>
          </a:solidFill>
          <a:ln w="25400" cap="flat" cmpd="sng" algn="ctr">
            <a:noFill/>
            <a:prstDash val="soli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dirty="0">
              <a:ln>
                <a:noFill/>
              </a:ln>
              <a:solidFill>
                <a:srgbClr val="FF954A"/>
              </a:solidFill>
              <a:effectLst/>
              <a:uLnTx/>
              <a:uFillTx/>
              <a:latin typeface="Arial"/>
              <a:ea typeface="Arial Unicode MS"/>
              <a:cs typeface="Arial Unicode MS"/>
            </a:endParaRPr>
          </a:p>
        </p:txBody>
      </p:sp>
      <p:pic>
        <p:nvPicPr>
          <p:cNvPr id="20"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13" y="227013"/>
            <a:ext cx="1201737"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913" y="718332"/>
            <a:ext cx="8441355" cy="577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78663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4">
            <a:hlinkClick r:id="" action="ppaction://hlinkshowjump?jump=firstslide"/>
          </p:cNvPr>
          <p:cNvSpPr>
            <a:spLocks noChangeArrowheads="1"/>
          </p:cNvSpPr>
          <p:nvPr/>
        </p:nvSpPr>
        <p:spPr bwMode="auto">
          <a:xfrm>
            <a:off x="-9525" y="6714067"/>
            <a:ext cx="9202244" cy="193306"/>
          </a:xfrm>
          <a:prstGeom prst="rect">
            <a:avLst/>
          </a:prstGeom>
          <a:solidFill>
            <a:srgbClr val="000000">
              <a:lumMod val="95000"/>
              <a:lumOff val="5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Text" lastClr="000000"/>
              </a:solidFill>
              <a:effectLst/>
              <a:uLnTx/>
              <a:uFillTx/>
            </a:endParaRPr>
          </a:p>
        </p:txBody>
      </p:sp>
      <p:sp>
        <p:nvSpPr>
          <p:cNvPr id="19" name="Rektangel 18"/>
          <p:cNvSpPr/>
          <p:nvPr/>
        </p:nvSpPr>
        <p:spPr bwMode="auto">
          <a:xfrm>
            <a:off x="-152400" y="0"/>
            <a:ext cx="9345119" cy="652463"/>
          </a:xfrm>
          <a:prstGeom prst="rect">
            <a:avLst/>
          </a:prstGeom>
          <a:solidFill>
            <a:srgbClr val="000000"/>
          </a:solidFill>
          <a:ln w="25400" cap="flat" cmpd="sng" algn="ctr">
            <a:noFill/>
            <a:prstDash val="soli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FF954A"/>
              </a:solidFill>
              <a:effectLst/>
              <a:uLnTx/>
              <a:uFillTx/>
              <a:latin typeface="Arial"/>
              <a:ea typeface="Arial Unicode MS"/>
              <a:cs typeface="Arial Unicode MS"/>
            </a:endParaRPr>
          </a:p>
        </p:txBody>
      </p:sp>
      <p:pic>
        <p:nvPicPr>
          <p:cNvPr id="20"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13" y="227013"/>
            <a:ext cx="1201737"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ktangel 14"/>
          <p:cNvSpPr>
            <a:spLocks noChangeArrowheads="1"/>
          </p:cNvSpPr>
          <p:nvPr/>
        </p:nvSpPr>
        <p:spPr bwMode="auto">
          <a:xfrm>
            <a:off x="787400" y="1344631"/>
            <a:ext cx="70283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sv-SE" sz="2600" b="1" dirty="0" smtClean="0">
                <a:solidFill>
                  <a:srgbClr val="262626"/>
                </a:solidFill>
                <a:latin typeface="Droid Serif"/>
                <a:cs typeface="Droid Sans"/>
              </a:rPr>
              <a:t>Vilken </a:t>
            </a:r>
            <a:r>
              <a:rPr lang="sv-SE" sz="2600" b="1" dirty="0" err="1" smtClean="0">
                <a:solidFill>
                  <a:srgbClr val="262626"/>
                </a:solidFill>
                <a:latin typeface="Droid Serif"/>
                <a:cs typeface="Droid Sans"/>
              </a:rPr>
              <a:t>googling</a:t>
            </a:r>
            <a:r>
              <a:rPr lang="sv-SE" sz="2600" b="1" dirty="0" smtClean="0">
                <a:solidFill>
                  <a:srgbClr val="262626"/>
                </a:solidFill>
                <a:latin typeface="Droid Serif"/>
                <a:cs typeface="Droid Sans"/>
              </a:rPr>
              <a:t> ger detta topp 5 resultat?</a:t>
            </a:r>
          </a:p>
        </p:txBody>
      </p:sp>
      <p:sp>
        <p:nvSpPr>
          <p:cNvPr id="10" name="Rektangel 9"/>
          <p:cNvSpPr/>
          <p:nvPr/>
        </p:nvSpPr>
        <p:spPr>
          <a:xfrm>
            <a:off x="787400" y="2159763"/>
            <a:ext cx="4100271" cy="2733121"/>
          </a:xfrm>
          <a:prstGeom prst="rect">
            <a:avLst/>
          </a:prstGeom>
        </p:spPr>
        <p:txBody>
          <a:bodyPr wrap="square">
            <a:spAutoFit/>
          </a:bodyPr>
          <a:lstStyle/>
          <a:p>
            <a:pPr marL="342900" indent="-342900">
              <a:lnSpc>
                <a:spcPct val="143000"/>
              </a:lnSpc>
              <a:buAutoNum type="arabicPeriod"/>
              <a:defRPr/>
            </a:pPr>
            <a:r>
              <a:rPr lang="sv-SE" sz="2400" dirty="0" smtClean="0">
                <a:solidFill>
                  <a:schemeClr val="tx1"/>
                </a:solidFill>
                <a:latin typeface="Droid Sans"/>
                <a:cs typeface="Droid Sans"/>
              </a:rPr>
              <a:t>Swedbank</a:t>
            </a:r>
            <a:endParaRPr lang="sv-SE" sz="2400" dirty="0">
              <a:latin typeface="Droid Sans"/>
              <a:cs typeface="Droid Sans"/>
            </a:endParaRPr>
          </a:p>
          <a:p>
            <a:pPr marL="342900" indent="-342900">
              <a:lnSpc>
                <a:spcPct val="143000"/>
              </a:lnSpc>
              <a:buAutoNum type="arabicPeriod"/>
              <a:defRPr/>
            </a:pPr>
            <a:r>
              <a:rPr lang="sv-SE" sz="2400" dirty="0" err="1" smtClean="0">
                <a:solidFill>
                  <a:schemeClr val="tx1"/>
                </a:solidFill>
                <a:latin typeface="Droid Sans"/>
                <a:cs typeface="Droid Sans"/>
              </a:rPr>
              <a:t>Wikipedia</a:t>
            </a:r>
            <a:endParaRPr lang="sv-SE" sz="2400" dirty="0">
              <a:latin typeface="Droid Sans"/>
              <a:cs typeface="Droid Sans"/>
            </a:endParaRPr>
          </a:p>
          <a:p>
            <a:pPr marL="342900" indent="-342900">
              <a:lnSpc>
                <a:spcPct val="143000"/>
              </a:lnSpc>
              <a:buAutoNum type="arabicPeriod"/>
              <a:defRPr/>
            </a:pPr>
            <a:r>
              <a:rPr lang="sv-SE" sz="2400" dirty="0" smtClean="0">
                <a:solidFill>
                  <a:schemeClr val="tx1"/>
                </a:solidFill>
                <a:latin typeface="Droid Sans"/>
                <a:cs typeface="Droid Sans"/>
              </a:rPr>
              <a:t>Privata affärer</a:t>
            </a:r>
          </a:p>
          <a:p>
            <a:pPr marL="342900" indent="-342900">
              <a:lnSpc>
                <a:spcPct val="143000"/>
              </a:lnSpc>
              <a:buAutoNum type="arabicPeriod"/>
              <a:defRPr/>
            </a:pPr>
            <a:r>
              <a:rPr lang="sv-SE" sz="2400" dirty="0" smtClean="0">
                <a:solidFill>
                  <a:schemeClr val="tx1"/>
                </a:solidFill>
                <a:latin typeface="Droid Sans"/>
                <a:cs typeface="Droid Sans"/>
              </a:rPr>
              <a:t>Trafikverket</a:t>
            </a:r>
          </a:p>
          <a:p>
            <a:pPr marL="342900" indent="-342900">
              <a:lnSpc>
                <a:spcPct val="143000"/>
              </a:lnSpc>
              <a:buAutoNum type="arabicPeriod"/>
              <a:defRPr/>
            </a:pPr>
            <a:r>
              <a:rPr lang="sv-SE" sz="2400" dirty="0" smtClean="0">
                <a:latin typeface="Droid Sans"/>
                <a:cs typeface="Droid Sans"/>
              </a:rPr>
              <a:t>Posten</a:t>
            </a:r>
          </a:p>
        </p:txBody>
      </p:sp>
      <p:pic>
        <p:nvPicPr>
          <p:cNvPr id="11" name="Bildobjekt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76988" y="2482300"/>
            <a:ext cx="22225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47806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4">
            <a:hlinkClick r:id="" action="ppaction://hlinkshowjump?jump=firstslide"/>
          </p:cNvPr>
          <p:cNvSpPr>
            <a:spLocks noChangeArrowheads="1"/>
          </p:cNvSpPr>
          <p:nvPr/>
        </p:nvSpPr>
        <p:spPr bwMode="auto">
          <a:xfrm>
            <a:off x="-9525" y="6714067"/>
            <a:ext cx="9202244" cy="193306"/>
          </a:xfrm>
          <a:prstGeom prst="rect">
            <a:avLst/>
          </a:prstGeom>
          <a:solidFill>
            <a:srgbClr val="000000">
              <a:lumMod val="95000"/>
              <a:lumOff val="5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Text" lastClr="000000"/>
              </a:solidFill>
              <a:effectLst/>
              <a:uLnTx/>
              <a:uFillTx/>
            </a:endParaRPr>
          </a:p>
        </p:txBody>
      </p:sp>
      <p:sp>
        <p:nvSpPr>
          <p:cNvPr id="19" name="Rektangel 18"/>
          <p:cNvSpPr/>
          <p:nvPr/>
        </p:nvSpPr>
        <p:spPr bwMode="auto">
          <a:xfrm>
            <a:off x="-152400" y="0"/>
            <a:ext cx="9345119" cy="652463"/>
          </a:xfrm>
          <a:prstGeom prst="rect">
            <a:avLst/>
          </a:prstGeom>
          <a:solidFill>
            <a:srgbClr val="000000"/>
          </a:solidFill>
          <a:ln w="25400" cap="flat" cmpd="sng" algn="ctr">
            <a:noFill/>
            <a:prstDash val="soli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FF954A"/>
              </a:solidFill>
              <a:effectLst/>
              <a:uLnTx/>
              <a:uFillTx/>
              <a:latin typeface="Arial"/>
              <a:ea typeface="Arial Unicode MS"/>
              <a:cs typeface="Arial Unicode MS"/>
            </a:endParaRPr>
          </a:p>
        </p:txBody>
      </p:sp>
      <p:pic>
        <p:nvPicPr>
          <p:cNvPr id="20"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13" y="227013"/>
            <a:ext cx="1201737"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ildobjekt 1" descr="Skärmavbild 2013-09-13 kl. 14.21.43.png"/>
          <p:cNvPicPr>
            <a:picLocks noChangeAspect="1"/>
          </p:cNvPicPr>
          <p:nvPr/>
        </p:nvPicPr>
        <p:blipFill rotWithShape="1">
          <a:blip r:embed="rId5">
            <a:extLst>
              <a:ext uri="{28A0092B-C50C-407E-A947-70E740481C1C}">
                <a14:useLocalDpi xmlns:a14="http://schemas.microsoft.com/office/drawing/2010/main" val="0"/>
              </a:ext>
            </a:extLst>
          </a:blip>
          <a:srcRect b="34328"/>
          <a:stretch/>
        </p:blipFill>
        <p:spPr>
          <a:xfrm>
            <a:off x="315913" y="652463"/>
            <a:ext cx="5857256" cy="5964237"/>
          </a:xfrm>
          <a:prstGeom prst="rect">
            <a:avLst/>
          </a:prstGeom>
        </p:spPr>
      </p:pic>
      <p:pic>
        <p:nvPicPr>
          <p:cNvPr id="5" name="Bildobjekt 4" descr="Skärmavbild 2013-09-13 kl. 14.21.4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55087" y="0"/>
            <a:ext cx="4771950" cy="6858000"/>
          </a:xfrm>
          <a:prstGeom prst="rect">
            <a:avLst/>
          </a:prstGeom>
        </p:spPr>
      </p:pic>
    </p:spTree>
    <p:extLst>
      <p:ext uri="{BB962C8B-B14F-4D97-AF65-F5344CB8AC3E}">
        <p14:creationId xmlns:p14="http://schemas.microsoft.com/office/powerpoint/2010/main" val="7308108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4">
            <a:hlinkClick r:id="" action="ppaction://hlinkshowjump?jump=firstslide"/>
          </p:cNvPr>
          <p:cNvSpPr>
            <a:spLocks noChangeArrowheads="1"/>
          </p:cNvSpPr>
          <p:nvPr/>
        </p:nvSpPr>
        <p:spPr bwMode="auto">
          <a:xfrm>
            <a:off x="-9525" y="6714067"/>
            <a:ext cx="9202244" cy="193306"/>
          </a:xfrm>
          <a:prstGeom prst="rect">
            <a:avLst/>
          </a:prstGeom>
          <a:solidFill>
            <a:srgbClr val="000000">
              <a:lumMod val="95000"/>
              <a:lumOff val="5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Text" lastClr="000000"/>
              </a:solidFill>
              <a:effectLst/>
              <a:uLnTx/>
              <a:uFillTx/>
            </a:endParaRPr>
          </a:p>
        </p:txBody>
      </p:sp>
      <p:sp>
        <p:nvSpPr>
          <p:cNvPr id="19" name="Rektangel 18"/>
          <p:cNvSpPr/>
          <p:nvPr/>
        </p:nvSpPr>
        <p:spPr bwMode="auto">
          <a:xfrm>
            <a:off x="-152400" y="0"/>
            <a:ext cx="9345119" cy="652463"/>
          </a:xfrm>
          <a:prstGeom prst="rect">
            <a:avLst/>
          </a:prstGeom>
          <a:solidFill>
            <a:srgbClr val="000000"/>
          </a:solidFill>
          <a:ln w="25400" cap="flat" cmpd="sng" algn="ctr">
            <a:noFill/>
            <a:prstDash val="soli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FF954A"/>
              </a:solidFill>
              <a:effectLst/>
              <a:uLnTx/>
              <a:uFillTx/>
              <a:latin typeface="Arial"/>
              <a:ea typeface="Arial Unicode MS"/>
              <a:cs typeface="Arial Unicode MS"/>
            </a:endParaRPr>
          </a:p>
        </p:txBody>
      </p:sp>
      <p:pic>
        <p:nvPicPr>
          <p:cNvPr id="20"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13" y="227013"/>
            <a:ext cx="1201737"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ktangel 14"/>
          <p:cNvSpPr>
            <a:spLocks noChangeArrowheads="1"/>
          </p:cNvSpPr>
          <p:nvPr/>
        </p:nvSpPr>
        <p:spPr bwMode="auto">
          <a:xfrm>
            <a:off x="238913" y="1341725"/>
            <a:ext cx="70283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sv-SE" sz="2800" b="1" dirty="0" smtClean="0">
                <a:solidFill>
                  <a:srgbClr val="262626"/>
                </a:solidFill>
                <a:latin typeface="Droid Serif"/>
                <a:cs typeface="Droid Sans"/>
              </a:rPr>
              <a:t>SEO-boken Guldläge på nätet</a:t>
            </a:r>
          </a:p>
        </p:txBody>
      </p:sp>
      <p:sp>
        <p:nvSpPr>
          <p:cNvPr id="10" name="Rektangel 9"/>
          <p:cNvSpPr/>
          <p:nvPr/>
        </p:nvSpPr>
        <p:spPr>
          <a:xfrm>
            <a:off x="283897" y="1854321"/>
            <a:ext cx="6550041" cy="532453"/>
          </a:xfrm>
          <a:prstGeom prst="rect">
            <a:avLst/>
          </a:prstGeom>
        </p:spPr>
        <p:txBody>
          <a:bodyPr wrap="square">
            <a:spAutoFit/>
          </a:bodyPr>
          <a:lstStyle/>
          <a:p>
            <a:pPr marL="285750" indent="-285750">
              <a:lnSpc>
                <a:spcPct val="143000"/>
              </a:lnSpc>
              <a:buFont typeface="Arial" panose="020B0604020202020204" pitchFamily="34" charset="0"/>
              <a:buChar char="•"/>
              <a:defRPr/>
            </a:pPr>
            <a:r>
              <a:rPr lang="sv-SE" sz="2000" dirty="0" smtClean="0">
                <a:latin typeface="Droid Sans"/>
                <a:cs typeface="Droid Sans"/>
              </a:rPr>
              <a:t>Köp till rabatterat pris på </a:t>
            </a:r>
            <a:r>
              <a:rPr lang="sv-SE" sz="2000" b="1" dirty="0" smtClean="0">
                <a:latin typeface="Droid Sans"/>
                <a:cs typeface="Droid Sans"/>
              </a:rPr>
              <a:t>www.pineberry.com/funka/</a:t>
            </a:r>
            <a:endParaRPr lang="sv-SE" sz="2000" b="1" dirty="0">
              <a:latin typeface="Droid Sans"/>
              <a:cs typeface="Droid Sans"/>
            </a:endParaRPr>
          </a:p>
        </p:txBody>
      </p:sp>
      <p:pic>
        <p:nvPicPr>
          <p:cNvPr id="8" name="Picture 2" descr="Guldläge på nät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8128" y="1028524"/>
            <a:ext cx="2348564" cy="2858575"/>
          </a:xfrm>
          <a:prstGeom prst="rect">
            <a:avLst/>
          </a:prstGeom>
          <a:noFill/>
          <a:extLst>
            <a:ext uri="{909E8E84-426E-40DD-AFC4-6F175D3DCCD1}">
              <a14:hiddenFill xmlns:a14="http://schemas.microsoft.com/office/drawing/2010/main">
                <a:solidFill>
                  <a:srgbClr val="FFFFFF"/>
                </a:solidFill>
              </a14:hiddenFill>
            </a:ext>
          </a:extLst>
        </p:spPr>
      </p:pic>
      <p:sp>
        <p:nvSpPr>
          <p:cNvPr id="13" name="Rektangel 14"/>
          <p:cNvSpPr>
            <a:spLocks noChangeArrowheads="1"/>
          </p:cNvSpPr>
          <p:nvPr/>
        </p:nvSpPr>
        <p:spPr bwMode="auto">
          <a:xfrm>
            <a:off x="303148" y="4134352"/>
            <a:ext cx="7028314"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sv-SE" sz="2800" b="1" dirty="0" smtClean="0">
                <a:solidFill>
                  <a:srgbClr val="262626"/>
                </a:solidFill>
                <a:latin typeface="Droid Serif"/>
                <a:cs typeface="Droid Sans"/>
              </a:rPr>
              <a:t>SEO-utbildning 14-15 maj</a:t>
            </a:r>
          </a:p>
          <a:p>
            <a:endParaRPr lang="sv-SE" sz="2000" b="1" dirty="0">
              <a:solidFill>
                <a:srgbClr val="262626"/>
              </a:solidFill>
              <a:latin typeface="Droid Sans"/>
              <a:cs typeface="Droid Sans"/>
            </a:endParaRPr>
          </a:p>
          <a:p>
            <a:endParaRPr lang="sv-SE" sz="2000" b="1" dirty="0" smtClean="0">
              <a:solidFill>
                <a:srgbClr val="262626"/>
              </a:solidFill>
              <a:latin typeface="Droid Sans"/>
              <a:cs typeface="Droid Sans"/>
            </a:endParaRPr>
          </a:p>
        </p:txBody>
      </p:sp>
      <p:sp>
        <p:nvSpPr>
          <p:cNvPr id="15" name="Rektangel 14"/>
          <p:cNvSpPr/>
          <p:nvPr/>
        </p:nvSpPr>
        <p:spPr>
          <a:xfrm>
            <a:off x="373516" y="4668910"/>
            <a:ext cx="6008036" cy="972574"/>
          </a:xfrm>
          <a:prstGeom prst="rect">
            <a:avLst/>
          </a:prstGeom>
        </p:spPr>
        <p:txBody>
          <a:bodyPr wrap="square">
            <a:spAutoFit/>
          </a:bodyPr>
          <a:lstStyle/>
          <a:p>
            <a:pPr marL="285750" indent="-285750">
              <a:lnSpc>
                <a:spcPct val="143000"/>
              </a:lnSpc>
              <a:buFont typeface="Arial" panose="020B0604020202020204" pitchFamily="34" charset="0"/>
              <a:buChar char="•"/>
              <a:defRPr/>
            </a:pPr>
            <a:r>
              <a:rPr lang="sv-SE" sz="2000" dirty="0" smtClean="0">
                <a:latin typeface="Droid Sans"/>
                <a:cs typeface="Droid Sans"/>
              </a:rPr>
              <a:t>Läs mer på www.pineberry.com/academy/</a:t>
            </a:r>
          </a:p>
          <a:p>
            <a:pPr marL="285750" indent="-285750">
              <a:lnSpc>
                <a:spcPct val="143000"/>
              </a:lnSpc>
              <a:buFont typeface="Arial" panose="020B0604020202020204" pitchFamily="34" charset="0"/>
              <a:buChar char="•"/>
              <a:defRPr/>
            </a:pPr>
            <a:r>
              <a:rPr lang="sv-SE" sz="2000" dirty="0" smtClean="0">
                <a:latin typeface="Droid Sans"/>
                <a:cs typeface="Droid Sans"/>
              </a:rPr>
              <a:t>Kampanjkod ”</a:t>
            </a:r>
            <a:r>
              <a:rPr lang="sv-SE" sz="2000" b="1" dirty="0" smtClean="0">
                <a:latin typeface="Droid Sans"/>
                <a:cs typeface="Droid Sans"/>
              </a:rPr>
              <a:t>Funka</a:t>
            </a:r>
            <a:r>
              <a:rPr lang="sv-SE" sz="2000" dirty="0" smtClean="0">
                <a:latin typeface="Droid Sans"/>
                <a:cs typeface="Droid Sans"/>
              </a:rPr>
              <a:t>” ger 10% rabatt</a:t>
            </a:r>
            <a:endParaRPr lang="sv-SE" sz="2000" dirty="0">
              <a:latin typeface="Droid Sans"/>
              <a:cs typeface="Droid Sans"/>
            </a:endParaRPr>
          </a:p>
        </p:txBody>
      </p:sp>
      <p:pic>
        <p:nvPicPr>
          <p:cNvPr id="16" name="Bild 1"/>
          <p:cNvPicPr/>
          <p:nvPr/>
        </p:nvPicPr>
        <p:blipFill>
          <a:blip r:embed="rId6">
            <a:extLst>
              <a:ext uri="{28A0092B-C50C-407E-A947-70E740481C1C}">
                <a14:useLocalDpi xmlns:a14="http://schemas.microsoft.com/office/drawing/2010/main" val="0"/>
              </a:ext>
            </a:extLst>
          </a:blip>
          <a:srcRect/>
          <a:stretch>
            <a:fillRect/>
          </a:stretch>
        </p:blipFill>
        <p:spPr bwMode="auto">
          <a:xfrm>
            <a:off x="6274068" y="4600676"/>
            <a:ext cx="2590800" cy="904240"/>
          </a:xfrm>
          <a:prstGeom prst="rect">
            <a:avLst/>
          </a:prstGeom>
          <a:noFill/>
          <a:ln>
            <a:noFill/>
          </a:ln>
        </p:spPr>
      </p:pic>
    </p:spTree>
    <p:extLst>
      <p:ext uri="{BB962C8B-B14F-4D97-AF65-F5344CB8AC3E}">
        <p14:creationId xmlns:p14="http://schemas.microsoft.com/office/powerpoint/2010/main" val="9776215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4">
            <a:hlinkClick r:id="" action="ppaction://hlinkshowjump?jump=firstslide"/>
          </p:cNvPr>
          <p:cNvSpPr>
            <a:spLocks noChangeArrowheads="1"/>
          </p:cNvSpPr>
          <p:nvPr/>
        </p:nvSpPr>
        <p:spPr bwMode="auto">
          <a:xfrm>
            <a:off x="-9525" y="6714067"/>
            <a:ext cx="9202244" cy="193306"/>
          </a:xfrm>
          <a:prstGeom prst="rect">
            <a:avLst/>
          </a:prstGeom>
          <a:solidFill>
            <a:srgbClr val="000000">
              <a:lumMod val="95000"/>
              <a:lumOff val="5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Text" lastClr="000000"/>
              </a:solidFill>
              <a:effectLst/>
              <a:uLnTx/>
              <a:uFillTx/>
            </a:endParaRPr>
          </a:p>
        </p:txBody>
      </p:sp>
      <p:sp>
        <p:nvSpPr>
          <p:cNvPr id="19" name="Rektangel 18"/>
          <p:cNvSpPr/>
          <p:nvPr/>
        </p:nvSpPr>
        <p:spPr bwMode="auto">
          <a:xfrm>
            <a:off x="-152400" y="0"/>
            <a:ext cx="9345119" cy="652463"/>
          </a:xfrm>
          <a:prstGeom prst="rect">
            <a:avLst/>
          </a:prstGeom>
          <a:solidFill>
            <a:srgbClr val="000000"/>
          </a:solidFill>
          <a:ln w="25400" cap="flat" cmpd="sng" algn="ctr">
            <a:noFill/>
            <a:prstDash val="soli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FF954A"/>
              </a:solidFill>
              <a:effectLst/>
              <a:uLnTx/>
              <a:uFillTx/>
              <a:latin typeface="Arial"/>
              <a:ea typeface="Arial Unicode MS"/>
              <a:cs typeface="Arial Unicode MS"/>
            </a:endParaRPr>
          </a:p>
        </p:txBody>
      </p:sp>
      <p:pic>
        <p:nvPicPr>
          <p:cNvPr id="20"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13" y="227013"/>
            <a:ext cx="1201737"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ktangel 22"/>
          <p:cNvSpPr>
            <a:spLocks noChangeArrowheads="1"/>
          </p:cNvSpPr>
          <p:nvPr/>
        </p:nvSpPr>
        <p:spPr bwMode="auto">
          <a:xfrm>
            <a:off x="1412264" y="2722345"/>
            <a:ext cx="67538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sv-SE" sz="3600" b="1" dirty="0" smtClean="0">
                <a:solidFill>
                  <a:srgbClr val="262626"/>
                </a:solidFill>
                <a:latin typeface="Droid Serif"/>
                <a:cs typeface="Droid Serif"/>
              </a:rPr>
              <a:t>Frågor?</a:t>
            </a:r>
            <a:endParaRPr lang="sv-SE" sz="3600" dirty="0">
              <a:solidFill>
                <a:srgbClr val="262626"/>
              </a:solidFill>
              <a:latin typeface="Droid Serif"/>
              <a:cs typeface="Droid Serif"/>
            </a:endParaRPr>
          </a:p>
        </p:txBody>
      </p:sp>
    </p:spTree>
    <p:extLst>
      <p:ext uri="{BB962C8B-B14F-4D97-AF65-F5344CB8AC3E}">
        <p14:creationId xmlns:p14="http://schemas.microsoft.com/office/powerpoint/2010/main" val="21571510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4">
            <a:hlinkClick r:id="" action="ppaction://hlinkshowjump?jump=firstslide"/>
          </p:cNvPr>
          <p:cNvSpPr>
            <a:spLocks noChangeArrowheads="1"/>
          </p:cNvSpPr>
          <p:nvPr/>
        </p:nvSpPr>
        <p:spPr bwMode="auto">
          <a:xfrm>
            <a:off x="-9525" y="6714067"/>
            <a:ext cx="9202244" cy="193306"/>
          </a:xfrm>
          <a:prstGeom prst="rect">
            <a:avLst/>
          </a:prstGeom>
          <a:solidFill>
            <a:srgbClr val="000000">
              <a:lumMod val="95000"/>
              <a:lumOff val="5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Text" lastClr="000000"/>
              </a:solidFill>
              <a:effectLst/>
              <a:uLnTx/>
              <a:uFillTx/>
            </a:endParaRPr>
          </a:p>
        </p:txBody>
      </p:sp>
      <p:sp>
        <p:nvSpPr>
          <p:cNvPr id="19" name="Rektangel 18"/>
          <p:cNvSpPr/>
          <p:nvPr/>
        </p:nvSpPr>
        <p:spPr bwMode="auto">
          <a:xfrm>
            <a:off x="-152400" y="0"/>
            <a:ext cx="9345119" cy="652463"/>
          </a:xfrm>
          <a:prstGeom prst="rect">
            <a:avLst/>
          </a:prstGeom>
          <a:solidFill>
            <a:srgbClr val="000000"/>
          </a:solidFill>
          <a:ln w="25400" cap="flat" cmpd="sng" algn="ctr">
            <a:noFill/>
            <a:prstDash val="soli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FF954A"/>
              </a:solidFill>
              <a:effectLst/>
              <a:uLnTx/>
              <a:uFillTx/>
              <a:latin typeface="Arial"/>
              <a:ea typeface="Arial Unicode MS"/>
              <a:cs typeface="Arial Unicode MS"/>
            </a:endParaRPr>
          </a:p>
        </p:txBody>
      </p:sp>
      <p:pic>
        <p:nvPicPr>
          <p:cNvPr id="20"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13" y="227013"/>
            <a:ext cx="1201737"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ktangel 14"/>
          <p:cNvSpPr>
            <a:spLocks noChangeArrowheads="1"/>
          </p:cNvSpPr>
          <p:nvPr/>
        </p:nvSpPr>
        <p:spPr bwMode="auto">
          <a:xfrm>
            <a:off x="1006002" y="1341725"/>
            <a:ext cx="702831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sv-SE" sz="4400" b="1" dirty="0" smtClean="0">
                <a:solidFill>
                  <a:srgbClr val="262626"/>
                </a:solidFill>
                <a:latin typeface="Droid Sans"/>
                <a:cs typeface="Droid Sans"/>
              </a:rPr>
              <a:t>Tack!</a:t>
            </a:r>
          </a:p>
        </p:txBody>
      </p:sp>
      <p:sp>
        <p:nvSpPr>
          <p:cNvPr id="2" name="Rektangel 1"/>
          <p:cNvSpPr/>
          <p:nvPr/>
        </p:nvSpPr>
        <p:spPr>
          <a:xfrm>
            <a:off x="1713297" y="2401578"/>
            <a:ext cx="5871410" cy="1938992"/>
          </a:xfrm>
          <a:prstGeom prst="rect">
            <a:avLst/>
          </a:prstGeom>
        </p:spPr>
        <p:txBody>
          <a:bodyPr wrap="square">
            <a:spAutoFit/>
          </a:bodyPr>
          <a:lstStyle/>
          <a:p>
            <a:pPr algn="ctr"/>
            <a:r>
              <a:rPr lang="sv-SE" sz="2400" dirty="0">
                <a:latin typeface="Droid Sans"/>
                <a:cs typeface="Droid Sans"/>
              </a:rPr>
              <a:t>michael.wahlgren@pineberry.com</a:t>
            </a:r>
          </a:p>
          <a:p>
            <a:pPr algn="ctr"/>
            <a:r>
              <a:rPr lang="sv-SE" sz="2400" dirty="0">
                <a:latin typeface="Droid Sans"/>
                <a:cs typeface="Droid Sans"/>
              </a:rPr>
              <a:t>Tel: 0709-961221</a:t>
            </a:r>
          </a:p>
          <a:p>
            <a:pPr algn="ctr"/>
            <a:endParaRPr lang="sv-SE" sz="2400" dirty="0">
              <a:latin typeface="Droid Sans"/>
              <a:cs typeface="Droid Sans"/>
            </a:endParaRPr>
          </a:p>
          <a:p>
            <a:pPr algn="ctr"/>
            <a:r>
              <a:rPr lang="sv-SE" sz="2400" dirty="0">
                <a:latin typeface="Droid Sans"/>
                <a:cs typeface="Droid Sans"/>
              </a:rPr>
              <a:t>www.pineberry.com</a:t>
            </a:r>
          </a:p>
          <a:p>
            <a:pPr algn="ctr"/>
            <a:r>
              <a:rPr lang="sv-SE" sz="2400" dirty="0">
                <a:latin typeface="Droid Sans"/>
                <a:cs typeface="Droid Sans"/>
              </a:rPr>
              <a:t>www.sokmotorkonsult.se</a:t>
            </a:r>
          </a:p>
        </p:txBody>
      </p:sp>
      <p:pic>
        <p:nvPicPr>
          <p:cNvPr id="12" name="Picture 2" descr="\\192.168.100.2\common\Utveckling\clients\Pineberry\Logotyp\logotype_black.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9488" y="5374190"/>
            <a:ext cx="2774768" cy="540000"/>
          </a:xfrm>
          <a:prstGeom prst="rect">
            <a:avLst/>
          </a:prstGeom>
          <a:noFill/>
          <a:extLst>
            <a:ext uri="{909E8E84-426E-40DD-AFC4-6F175D3DCCD1}">
              <a14:hiddenFill xmlns:a14="http://schemas.microsoft.com/office/drawing/2010/main">
                <a:solidFill>
                  <a:srgbClr val="FFFFFF"/>
                </a:solidFill>
              </a14:hiddenFill>
            </a:ext>
          </a:extLst>
        </p:spPr>
      </p:pic>
      <p:pic>
        <p:nvPicPr>
          <p:cNvPr id="3" name="Bildobjekt 2" descr="michael_wahlgren2.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5672" y="4194067"/>
            <a:ext cx="1780759" cy="2520000"/>
          </a:xfrm>
          <a:prstGeom prst="rect">
            <a:avLst/>
          </a:prstGeom>
        </p:spPr>
      </p:pic>
    </p:spTree>
    <p:extLst>
      <p:ext uri="{BB962C8B-B14F-4D97-AF65-F5344CB8AC3E}">
        <p14:creationId xmlns:p14="http://schemas.microsoft.com/office/powerpoint/2010/main" val="2940122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4">
            <a:hlinkClick r:id="" action="ppaction://hlinkshowjump?jump=firstslide"/>
          </p:cNvPr>
          <p:cNvSpPr>
            <a:spLocks noChangeArrowheads="1"/>
          </p:cNvSpPr>
          <p:nvPr/>
        </p:nvSpPr>
        <p:spPr bwMode="auto">
          <a:xfrm>
            <a:off x="-9525" y="6714067"/>
            <a:ext cx="9202244" cy="193306"/>
          </a:xfrm>
          <a:prstGeom prst="rect">
            <a:avLst/>
          </a:prstGeom>
          <a:solidFill>
            <a:srgbClr val="000000">
              <a:lumMod val="95000"/>
              <a:lumOff val="5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dirty="0">
              <a:ln>
                <a:noFill/>
              </a:ln>
              <a:solidFill>
                <a:sysClr val="windowText" lastClr="000000"/>
              </a:solidFill>
              <a:effectLst/>
              <a:uLnTx/>
              <a:uFillTx/>
            </a:endParaRPr>
          </a:p>
        </p:txBody>
      </p:sp>
      <p:sp>
        <p:nvSpPr>
          <p:cNvPr id="19" name="Rektangel 18"/>
          <p:cNvSpPr/>
          <p:nvPr/>
        </p:nvSpPr>
        <p:spPr bwMode="auto">
          <a:xfrm>
            <a:off x="-152400" y="0"/>
            <a:ext cx="9345119" cy="652463"/>
          </a:xfrm>
          <a:prstGeom prst="rect">
            <a:avLst/>
          </a:prstGeom>
          <a:solidFill>
            <a:srgbClr val="000000"/>
          </a:solidFill>
          <a:ln w="25400" cap="flat" cmpd="sng" algn="ctr">
            <a:noFill/>
            <a:prstDash val="soli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dirty="0">
              <a:ln>
                <a:noFill/>
              </a:ln>
              <a:solidFill>
                <a:srgbClr val="FF954A"/>
              </a:solidFill>
              <a:effectLst/>
              <a:uLnTx/>
              <a:uFillTx/>
              <a:latin typeface="Arial"/>
              <a:ea typeface="Arial Unicode MS"/>
              <a:cs typeface="Arial Unicode MS"/>
            </a:endParaRPr>
          </a:p>
        </p:txBody>
      </p:sp>
      <p:pic>
        <p:nvPicPr>
          <p:cNvPr id="20"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13" y="227013"/>
            <a:ext cx="1201737"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ktangel 22"/>
          <p:cNvSpPr>
            <a:spLocks noChangeArrowheads="1"/>
          </p:cNvSpPr>
          <p:nvPr/>
        </p:nvSpPr>
        <p:spPr bwMode="auto">
          <a:xfrm>
            <a:off x="491990" y="966977"/>
            <a:ext cx="77098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sv-SE" sz="3200" b="1" dirty="0" smtClean="0">
                <a:solidFill>
                  <a:srgbClr val="262626"/>
                </a:solidFill>
                <a:latin typeface="Droid Serif"/>
                <a:cs typeface="Droid Serif"/>
              </a:rPr>
              <a:t>Dagens agenda</a:t>
            </a:r>
          </a:p>
        </p:txBody>
      </p:sp>
      <p:sp>
        <p:nvSpPr>
          <p:cNvPr id="3" name="AutoShape 2" descr="Infogad bild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2536" y="4119147"/>
            <a:ext cx="2805285" cy="2268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ktangel 8"/>
          <p:cNvSpPr/>
          <p:nvPr/>
        </p:nvSpPr>
        <p:spPr>
          <a:xfrm>
            <a:off x="457200" y="1815137"/>
            <a:ext cx="5481588" cy="2733121"/>
          </a:xfrm>
          <a:prstGeom prst="rect">
            <a:avLst/>
          </a:prstGeom>
        </p:spPr>
        <p:txBody>
          <a:bodyPr wrap="square">
            <a:spAutoFit/>
          </a:bodyPr>
          <a:lstStyle/>
          <a:p>
            <a:pPr marL="342900" indent="-342900">
              <a:lnSpc>
                <a:spcPct val="143000"/>
              </a:lnSpc>
              <a:buFont typeface="+mj-lt"/>
              <a:buAutoNum type="arabicPeriod"/>
              <a:defRPr/>
            </a:pPr>
            <a:r>
              <a:rPr lang="sv-SE" sz="2400" b="1" dirty="0" smtClean="0">
                <a:solidFill>
                  <a:srgbClr val="262626"/>
                </a:solidFill>
                <a:latin typeface="Droid Sans"/>
                <a:ea typeface="Arial Unicode MS" charset="0"/>
                <a:cs typeface="Droid Sans"/>
              </a:rPr>
              <a:t>Introduktion</a:t>
            </a:r>
          </a:p>
          <a:p>
            <a:pPr marL="342900" indent="-342900">
              <a:lnSpc>
                <a:spcPct val="143000"/>
              </a:lnSpc>
              <a:buFont typeface="+mj-lt"/>
              <a:buAutoNum type="arabicPeriod"/>
              <a:defRPr/>
            </a:pPr>
            <a:endParaRPr lang="sv-SE" sz="2400" b="1" dirty="0">
              <a:solidFill>
                <a:srgbClr val="262626"/>
              </a:solidFill>
              <a:latin typeface="Droid Sans"/>
              <a:ea typeface="Arial Unicode MS" charset="0"/>
              <a:cs typeface="Droid Sans"/>
            </a:endParaRPr>
          </a:p>
          <a:p>
            <a:pPr marL="342900" indent="-342900">
              <a:lnSpc>
                <a:spcPct val="143000"/>
              </a:lnSpc>
              <a:buFont typeface="+mj-lt"/>
              <a:buAutoNum type="arabicPeriod"/>
              <a:defRPr/>
            </a:pPr>
            <a:r>
              <a:rPr lang="sv-SE" sz="2400" b="1" dirty="0" smtClean="0">
                <a:solidFill>
                  <a:srgbClr val="262626"/>
                </a:solidFill>
                <a:latin typeface="Droid Sans"/>
                <a:ea typeface="Arial Unicode MS" charset="0"/>
                <a:cs typeface="Droid Sans"/>
              </a:rPr>
              <a:t>Optimera webbsajter för Google</a:t>
            </a:r>
          </a:p>
          <a:p>
            <a:pPr marL="342900" indent="-342900">
              <a:lnSpc>
                <a:spcPct val="143000"/>
              </a:lnSpc>
              <a:buFont typeface="+mj-lt"/>
              <a:buAutoNum type="arabicPeriod"/>
              <a:defRPr/>
            </a:pPr>
            <a:endParaRPr lang="sv-SE" sz="2400" b="1" dirty="0" smtClean="0">
              <a:solidFill>
                <a:srgbClr val="262626"/>
              </a:solidFill>
              <a:latin typeface="Droid Sans"/>
              <a:ea typeface="Arial Unicode MS" charset="0"/>
              <a:cs typeface="Droid Sans"/>
            </a:endParaRPr>
          </a:p>
          <a:p>
            <a:pPr marL="342900" indent="-342900">
              <a:lnSpc>
                <a:spcPct val="143000"/>
              </a:lnSpc>
              <a:buFont typeface="+mj-lt"/>
              <a:buAutoNum type="arabicPeriod"/>
              <a:defRPr/>
            </a:pPr>
            <a:r>
              <a:rPr lang="sv-SE" sz="2400" b="1" dirty="0" smtClean="0">
                <a:solidFill>
                  <a:srgbClr val="262626"/>
                </a:solidFill>
                <a:latin typeface="Droid Sans"/>
                <a:ea typeface="Arial Unicode MS" charset="0"/>
                <a:cs typeface="Droid Sans"/>
              </a:rPr>
              <a:t>Länkar</a:t>
            </a:r>
          </a:p>
        </p:txBody>
      </p:sp>
    </p:spTree>
    <p:extLst>
      <p:ext uri="{BB962C8B-B14F-4D97-AF65-F5344CB8AC3E}">
        <p14:creationId xmlns:p14="http://schemas.microsoft.com/office/powerpoint/2010/main" val="17458789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uldläge på nät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8816" y="2961604"/>
            <a:ext cx="2925184" cy="3560413"/>
          </a:xfrm>
          <a:prstGeom prst="rect">
            <a:avLst/>
          </a:prstGeom>
          <a:noFill/>
          <a:extLst>
            <a:ext uri="{909E8E84-426E-40DD-AFC4-6F175D3DCCD1}">
              <a14:hiddenFill xmlns:a14="http://schemas.microsoft.com/office/drawing/2010/main">
                <a:solidFill>
                  <a:srgbClr val="FFFFFF"/>
                </a:solidFill>
              </a14:hiddenFill>
            </a:ext>
          </a:extLst>
        </p:spPr>
      </p:pic>
      <p:sp>
        <p:nvSpPr>
          <p:cNvPr id="14" name="Rektangel 4">
            <a:hlinkClick r:id="" action="ppaction://hlinkshowjump?jump=firstslide"/>
          </p:cNvPr>
          <p:cNvSpPr>
            <a:spLocks noChangeArrowheads="1"/>
          </p:cNvSpPr>
          <p:nvPr/>
        </p:nvSpPr>
        <p:spPr bwMode="auto">
          <a:xfrm>
            <a:off x="-9525" y="6714067"/>
            <a:ext cx="9202244" cy="193306"/>
          </a:xfrm>
          <a:prstGeom prst="rect">
            <a:avLst/>
          </a:prstGeom>
          <a:solidFill>
            <a:srgbClr val="000000">
              <a:lumMod val="95000"/>
              <a:lumOff val="5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Text" lastClr="000000"/>
              </a:solidFill>
              <a:effectLst/>
              <a:uLnTx/>
              <a:uFillTx/>
            </a:endParaRPr>
          </a:p>
        </p:txBody>
      </p:sp>
      <p:sp>
        <p:nvSpPr>
          <p:cNvPr id="19" name="Rektangel 18"/>
          <p:cNvSpPr/>
          <p:nvPr/>
        </p:nvSpPr>
        <p:spPr bwMode="auto">
          <a:xfrm>
            <a:off x="-152400" y="0"/>
            <a:ext cx="9345119" cy="652463"/>
          </a:xfrm>
          <a:prstGeom prst="rect">
            <a:avLst/>
          </a:prstGeom>
          <a:solidFill>
            <a:srgbClr val="000000"/>
          </a:solidFill>
          <a:ln w="25400" cap="flat" cmpd="sng" algn="ctr">
            <a:noFill/>
            <a:prstDash val="soli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FF954A"/>
              </a:solidFill>
              <a:effectLst/>
              <a:uLnTx/>
              <a:uFillTx/>
              <a:latin typeface="Arial"/>
              <a:ea typeface="Arial Unicode MS"/>
              <a:cs typeface="Arial Unicode MS"/>
            </a:endParaRPr>
          </a:p>
        </p:txBody>
      </p:sp>
      <p:pic>
        <p:nvPicPr>
          <p:cNvPr id="20" name="Picture 2">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913" y="227013"/>
            <a:ext cx="1201737"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ktangel 7"/>
          <p:cNvSpPr/>
          <p:nvPr/>
        </p:nvSpPr>
        <p:spPr>
          <a:xfrm>
            <a:off x="457199" y="1815137"/>
            <a:ext cx="6049479" cy="2292935"/>
          </a:xfrm>
          <a:prstGeom prst="rect">
            <a:avLst/>
          </a:prstGeom>
        </p:spPr>
        <p:txBody>
          <a:bodyPr wrap="square">
            <a:spAutoFit/>
          </a:bodyPr>
          <a:lstStyle/>
          <a:p>
            <a:pPr marL="285750" indent="-285750">
              <a:lnSpc>
                <a:spcPct val="143000"/>
              </a:lnSpc>
              <a:buFont typeface="Arial" pitchFamily="34" charset="0"/>
              <a:buChar char="•"/>
              <a:defRPr/>
            </a:pPr>
            <a:r>
              <a:rPr lang="sv-SE" sz="2000" b="1" dirty="0" smtClean="0">
                <a:solidFill>
                  <a:srgbClr val="262626"/>
                </a:solidFill>
                <a:latin typeface="Droid Sans"/>
                <a:ea typeface="Arial Unicode MS" charset="0"/>
                <a:cs typeface="Droid Sans"/>
              </a:rPr>
              <a:t>10 års erfarenhet av SEO</a:t>
            </a:r>
          </a:p>
          <a:p>
            <a:pPr marL="285750" indent="-285750">
              <a:lnSpc>
                <a:spcPct val="143000"/>
              </a:lnSpc>
              <a:buFont typeface="Arial" pitchFamily="34" charset="0"/>
              <a:buChar char="•"/>
              <a:defRPr/>
            </a:pPr>
            <a:endParaRPr lang="sv-SE" sz="2000" b="1" dirty="0">
              <a:solidFill>
                <a:srgbClr val="262626"/>
              </a:solidFill>
              <a:latin typeface="Droid Sans"/>
              <a:ea typeface="Arial Unicode MS" charset="0"/>
              <a:cs typeface="Droid Sans"/>
            </a:endParaRPr>
          </a:p>
          <a:p>
            <a:pPr marL="285750" indent="-285750">
              <a:lnSpc>
                <a:spcPct val="143000"/>
              </a:lnSpc>
              <a:buFont typeface="Arial" pitchFamily="34" charset="0"/>
              <a:buChar char="•"/>
              <a:defRPr/>
            </a:pPr>
            <a:r>
              <a:rPr lang="sv-SE" sz="2000" b="1" dirty="0" smtClean="0">
                <a:solidFill>
                  <a:srgbClr val="262626"/>
                </a:solidFill>
                <a:latin typeface="Droid Sans"/>
                <a:ea typeface="Arial Unicode MS" charset="0"/>
                <a:cs typeface="Droid Sans"/>
              </a:rPr>
              <a:t>VD och grundare på SEO-byrån </a:t>
            </a:r>
            <a:r>
              <a:rPr lang="sv-SE" sz="2000" b="1" dirty="0" err="1" smtClean="0">
                <a:solidFill>
                  <a:srgbClr val="262626"/>
                </a:solidFill>
                <a:latin typeface="Droid Sans"/>
                <a:ea typeface="Arial Unicode MS" charset="0"/>
                <a:cs typeface="Droid Sans"/>
              </a:rPr>
              <a:t>Pineberry</a:t>
            </a:r>
            <a:endParaRPr lang="sv-SE" sz="2000" b="1" dirty="0" smtClean="0">
              <a:solidFill>
                <a:srgbClr val="262626"/>
              </a:solidFill>
              <a:latin typeface="Droid Sans"/>
              <a:ea typeface="Arial Unicode MS" charset="0"/>
              <a:cs typeface="Droid Sans"/>
            </a:endParaRPr>
          </a:p>
          <a:p>
            <a:pPr>
              <a:lnSpc>
                <a:spcPct val="143000"/>
              </a:lnSpc>
              <a:defRPr/>
            </a:pPr>
            <a:endParaRPr lang="sv-SE" sz="2000" b="1" dirty="0" smtClean="0">
              <a:solidFill>
                <a:srgbClr val="262626"/>
              </a:solidFill>
              <a:latin typeface="Droid Sans"/>
              <a:ea typeface="Arial Unicode MS" charset="0"/>
              <a:cs typeface="Droid Sans"/>
            </a:endParaRPr>
          </a:p>
          <a:p>
            <a:pPr marL="285750" indent="-285750">
              <a:lnSpc>
                <a:spcPct val="143000"/>
              </a:lnSpc>
              <a:buFont typeface="Arial" pitchFamily="34" charset="0"/>
              <a:buChar char="•"/>
              <a:defRPr/>
            </a:pPr>
            <a:r>
              <a:rPr lang="sv-SE" sz="2000" b="1" dirty="0" smtClean="0">
                <a:solidFill>
                  <a:srgbClr val="262626"/>
                </a:solidFill>
                <a:latin typeface="Droid Sans"/>
                <a:ea typeface="Arial Unicode MS" charset="0"/>
                <a:cs typeface="Droid Sans"/>
              </a:rPr>
              <a:t>Författare till SEO-boken ”Guldläge på nätet”</a:t>
            </a:r>
          </a:p>
        </p:txBody>
      </p:sp>
      <p:sp>
        <p:nvSpPr>
          <p:cNvPr id="4" name="Rubrik 3"/>
          <p:cNvSpPr>
            <a:spLocks noGrp="1"/>
          </p:cNvSpPr>
          <p:nvPr>
            <p:ph type="title"/>
          </p:nvPr>
        </p:nvSpPr>
        <p:spPr/>
        <p:txBody>
          <a:bodyPr anchor="b">
            <a:normAutofit/>
          </a:bodyPr>
          <a:lstStyle/>
          <a:p>
            <a:pPr algn="l"/>
            <a:r>
              <a:rPr lang="sv-SE" sz="2600" b="1" dirty="0" smtClean="0">
                <a:latin typeface="Droid Serif"/>
                <a:cs typeface="Droid Serif"/>
              </a:rPr>
              <a:t>Michael Wahlgren</a:t>
            </a:r>
            <a:endParaRPr lang="sv-SE" sz="2600" b="1" dirty="0">
              <a:latin typeface="Droid Serif"/>
              <a:cs typeface="Droid Serif"/>
            </a:endParaRPr>
          </a:p>
        </p:txBody>
      </p:sp>
      <p:pic>
        <p:nvPicPr>
          <p:cNvPr id="12" name="Picture 2" descr="\\192.168.100.2\common\Utveckling\clients\Pineberry\Logotyp\logotype_black.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0247" y="5174481"/>
            <a:ext cx="3181350"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597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4">
            <a:hlinkClick r:id="" action="ppaction://hlinkshowjump?jump=firstslide"/>
          </p:cNvPr>
          <p:cNvSpPr>
            <a:spLocks noChangeArrowheads="1"/>
          </p:cNvSpPr>
          <p:nvPr/>
        </p:nvSpPr>
        <p:spPr bwMode="auto">
          <a:xfrm>
            <a:off x="-9525" y="6714067"/>
            <a:ext cx="9202244" cy="193306"/>
          </a:xfrm>
          <a:prstGeom prst="rect">
            <a:avLst/>
          </a:prstGeom>
          <a:solidFill>
            <a:srgbClr val="000000">
              <a:lumMod val="95000"/>
              <a:lumOff val="5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Text" lastClr="000000"/>
              </a:solidFill>
              <a:effectLst/>
              <a:uLnTx/>
              <a:uFillTx/>
            </a:endParaRPr>
          </a:p>
        </p:txBody>
      </p:sp>
      <p:sp>
        <p:nvSpPr>
          <p:cNvPr id="19" name="Rektangel 18"/>
          <p:cNvSpPr/>
          <p:nvPr/>
        </p:nvSpPr>
        <p:spPr bwMode="auto">
          <a:xfrm>
            <a:off x="-152400" y="0"/>
            <a:ext cx="9345119" cy="652463"/>
          </a:xfrm>
          <a:prstGeom prst="rect">
            <a:avLst/>
          </a:prstGeom>
          <a:solidFill>
            <a:srgbClr val="000000"/>
          </a:solidFill>
          <a:ln w="25400" cap="flat" cmpd="sng" algn="ctr">
            <a:noFill/>
            <a:prstDash val="soli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FF954A"/>
              </a:solidFill>
              <a:effectLst/>
              <a:uLnTx/>
              <a:uFillTx/>
              <a:latin typeface="Arial"/>
              <a:ea typeface="Arial Unicode MS"/>
              <a:cs typeface="Arial Unicode MS"/>
            </a:endParaRPr>
          </a:p>
        </p:txBody>
      </p:sp>
      <p:pic>
        <p:nvPicPr>
          <p:cNvPr id="20"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13" y="227013"/>
            <a:ext cx="1201737"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ktangel 14"/>
          <p:cNvSpPr>
            <a:spLocks noChangeArrowheads="1"/>
          </p:cNvSpPr>
          <p:nvPr/>
        </p:nvSpPr>
        <p:spPr bwMode="auto">
          <a:xfrm>
            <a:off x="787400" y="1344631"/>
            <a:ext cx="70283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sv-SE" sz="2600" b="1" dirty="0" smtClean="0">
                <a:solidFill>
                  <a:srgbClr val="262626"/>
                </a:solidFill>
                <a:latin typeface="Droid Serif"/>
                <a:cs typeface="Droid Sans"/>
              </a:rPr>
              <a:t>Vilken </a:t>
            </a:r>
            <a:r>
              <a:rPr lang="sv-SE" sz="2600" b="1" dirty="0" err="1" smtClean="0">
                <a:solidFill>
                  <a:srgbClr val="262626"/>
                </a:solidFill>
                <a:latin typeface="Droid Serif"/>
                <a:cs typeface="Droid Sans"/>
              </a:rPr>
              <a:t>googling</a:t>
            </a:r>
            <a:r>
              <a:rPr lang="sv-SE" sz="2600" b="1" dirty="0" smtClean="0">
                <a:solidFill>
                  <a:srgbClr val="262626"/>
                </a:solidFill>
                <a:latin typeface="Droid Serif"/>
                <a:cs typeface="Droid Sans"/>
              </a:rPr>
              <a:t> ger detta topp 5 resultat?</a:t>
            </a:r>
          </a:p>
        </p:txBody>
      </p:sp>
      <p:sp>
        <p:nvSpPr>
          <p:cNvPr id="10" name="Rektangel 9"/>
          <p:cNvSpPr/>
          <p:nvPr/>
        </p:nvSpPr>
        <p:spPr>
          <a:xfrm>
            <a:off x="787400" y="2159763"/>
            <a:ext cx="4100271" cy="2733121"/>
          </a:xfrm>
          <a:prstGeom prst="rect">
            <a:avLst/>
          </a:prstGeom>
        </p:spPr>
        <p:txBody>
          <a:bodyPr wrap="square">
            <a:spAutoFit/>
          </a:bodyPr>
          <a:lstStyle/>
          <a:p>
            <a:pPr marL="342900" indent="-342900">
              <a:lnSpc>
                <a:spcPct val="143000"/>
              </a:lnSpc>
              <a:buAutoNum type="arabicPeriod"/>
              <a:defRPr/>
            </a:pPr>
            <a:r>
              <a:rPr lang="sv-SE" sz="2400" dirty="0" smtClean="0">
                <a:solidFill>
                  <a:schemeClr val="tx1"/>
                </a:solidFill>
                <a:latin typeface="Droid Sans"/>
                <a:cs typeface="Droid Sans"/>
              </a:rPr>
              <a:t>Swedbank</a:t>
            </a:r>
            <a:endParaRPr lang="sv-SE" sz="2400" dirty="0">
              <a:latin typeface="Droid Sans"/>
              <a:cs typeface="Droid Sans"/>
            </a:endParaRPr>
          </a:p>
          <a:p>
            <a:pPr marL="342900" indent="-342900">
              <a:lnSpc>
                <a:spcPct val="143000"/>
              </a:lnSpc>
              <a:buAutoNum type="arabicPeriod"/>
              <a:defRPr/>
            </a:pPr>
            <a:r>
              <a:rPr lang="sv-SE" sz="2400" dirty="0" err="1" smtClean="0">
                <a:solidFill>
                  <a:schemeClr val="tx1"/>
                </a:solidFill>
                <a:latin typeface="Droid Sans"/>
                <a:cs typeface="Droid Sans"/>
              </a:rPr>
              <a:t>Wikipedia</a:t>
            </a:r>
            <a:endParaRPr lang="sv-SE" sz="2400" dirty="0">
              <a:latin typeface="Droid Sans"/>
              <a:cs typeface="Droid Sans"/>
            </a:endParaRPr>
          </a:p>
          <a:p>
            <a:pPr marL="342900" indent="-342900">
              <a:lnSpc>
                <a:spcPct val="143000"/>
              </a:lnSpc>
              <a:buAutoNum type="arabicPeriod"/>
              <a:defRPr/>
            </a:pPr>
            <a:r>
              <a:rPr lang="sv-SE" sz="2400" dirty="0" smtClean="0">
                <a:solidFill>
                  <a:schemeClr val="tx1"/>
                </a:solidFill>
                <a:latin typeface="Droid Sans"/>
                <a:cs typeface="Droid Sans"/>
              </a:rPr>
              <a:t>Privata affärer</a:t>
            </a:r>
          </a:p>
          <a:p>
            <a:pPr marL="342900" indent="-342900">
              <a:lnSpc>
                <a:spcPct val="143000"/>
              </a:lnSpc>
              <a:buAutoNum type="arabicPeriod"/>
              <a:defRPr/>
            </a:pPr>
            <a:r>
              <a:rPr lang="sv-SE" sz="2400" dirty="0" smtClean="0">
                <a:solidFill>
                  <a:schemeClr val="tx1"/>
                </a:solidFill>
                <a:latin typeface="Droid Sans"/>
                <a:cs typeface="Droid Sans"/>
              </a:rPr>
              <a:t>Trafikverket</a:t>
            </a:r>
          </a:p>
          <a:p>
            <a:pPr marL="342900" indent="-342900">
              <a:lnSpc>
                <a:spcPct val="143000"/>
              </a:lnSpc>
              <a:buAutoNum type="arabicPeriod"/>
              <a:defRPr/>
            </a:pPr>
            <a:r>
              <a:rPr lang="sv-SE" sz="2400" dirty="0" smtClean="0">
                <a:latin typeface="Droid Sans"/>
                <a:cs typeface="Droid Sans"/>
              </a:rPr>
              <a:t>Posten</a:t>
            </a:r>
          </a:p>
        </p:txBody>
      </p:sp>
      <p:pic>
        <p:nvPicPr>
          <p:cNvPr id="11" name="Bildobjekt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76988" y="2482300"/>
            <a:ext cx="22225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9863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4">
            <a:hlinkClick r:id="" action="ppaction://hlinkshowjump?jump=firstslide"/>
          </p:cNvPr>
          <p:cNvSpPr>
            <a:spLocks noChangeArrowheads="1"/>
          </p:cNvSpPr>
          <p:nvPr/>
        </p:nvSpPr>
        <p:spPr bwMode="auto">
          <a:xfrm>
            <a:off x="-9525" y="6714067"/>
            <a:ext cx="9202244" cy="193306"/>
          </a:xfrm>
          <a:prstGeom prst="rect">
            <a:avLst/>
          </a:prstGeom>
          <a:solidFill>
            <a:srgbClr val="000000">
              <a:lumMod val="95000"/>
              <a:lumOff val="5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Text" lastClr="000000"/>
              </a:solidFill>
              <a:effectLst/>
              <a:uLnTx/>
              <a:uFillTx/>
            </a:endParaRPr>
          </a:p>
        </p:txBody>
      </p:sp>
      <p:sp>
        <p:nvSpPr>
          <p:cNvPr id="19" name="Rektangel 18"/>
          <p:cNvSpPr/>
          <p:nvPr/>
        </p:nvSpPr>
        <p:spPr bwMode="auto">
          <a:xfrm>
            <a:off x="-152400" y="0"/>
            <a:ext cx="9345119" cy="652463"/>
          </a:xfrm>
          <a:prstGeom prst="rect">
            <a:avLst/>
          </a:prstGeom>
          <a:solidFill>
            <a:srgbClr val="000000"/>
          </a:solidFill>
          <a:ln w="25400" cap="flat" cmpd="sng" algn="ctr">
            <a:noFill/>
            <a:prstDash val="soli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FF954A"/>
              </a:solidFill>
              <a:effectLst/>
              <a:uLnTx/>
              <a:uFillTx/>
              <a:latin typeface="Arial"/>
              <a:ea typeface="Arial Unicode MS"/>
              <a:cs typeface="Arial Unicode MS"/>
            </a:endParaRPr>
          </a:p>
        </p:txBody>
      </p:sp>
      <p:pic>
        <p:nvPicPr>
          <p:cNvPr id="20"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13" y="227013"/>
            <a:ext cx="1201737"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ktangel 7"/>
          <p:cNvSpPr/>
          <p:nvPr/>
        </p:nvSpPr>
        <p:spPr>
          <a:xfrm>
            <a:off x="571500" y="4215851"/>
            <a:ext cx="7743825" cy="972574"/>
          </a:xfrm>
          <a:prstGeom prst="rect">
            <a:avLst/>
          </a:prstGeom>
        </p:spPr>
        <p:txBody>
          <a:bodyPr wrap="square">
            <a:spAutoFit/>
          </a:bodyPr>
          <a:lstStyle/>
          <a:p>
            <a:pPr marL="285750" indent="-285750">
              <a:lnSpc>
                <a:spcPct val="143000"/>
              </a:lnSpc>
              <a:buFont typeface="Arial"/>
              <a:buChar char="•"/>
              <a:defRPr/>
            </a:pPr>
            <a:r>
              <a:rPr lang="sv-SE" sz="2000" b="1" dirty="0">
                <a:solidFill>
                  <a:srgbClr val="262626"/>
                </a:solidFill>
                <a:latin typeface="Droid Sans"/>
                <a:ea typeface="Arial Unicode MS" charset="0"/>
                <a:cs typeface="Droid Sans"/>
              </a:rPr>
              <a:t>Sökmotorer är den primära kanalen idag, inget komplement </a:t>
            </a:r>
          </a:p>
          <a:p>
            <a:pPr marL="285750" indent="-285750">
              <a:lnSpc>
                <a:spcPct val="143000"/>
              </a:lnSpc>
              <a:buFont typeface="Arial"/>
              <a:buChar char="•"/>
              <a:defRPr/>
            </a:pPr>
            <a:r>
              <a:rPr lang="sv-SE" sz="2000" b="1" dirty="0">
                <a:solidFill>
                  <a:srgbClr val="262626"/>
                </a:solidFill>
                <a:latin typeface="Droid Sans"/>
                <a:ea typeface="Arial Unicode MS" charset="0"/>
                <a:cs typeface="Droid Sans"/>
              </a:rPr>
              <a:t>Satsa på traditionell marknadsföring och sök, eller bara sök  </a:t>
            </a:r>
          </a:p>
        </p:txBody>
      </p:sp>
      <p:sp>
        <p:nvSpPr>
          <p:cNvPr id="18" name="Rubrik 3"/>
          <p:cNvSpPr>
            <a:spLocks noGrp="1"/>
          </p:cNvSpPr>
          <p:nvPr>
            <p:ph type="title"/>
          </p:nvPr>
        </p:nvSpPr>
        <p:spPr>
          <a:xfrm>
            <a:off x="457200" y="274638"/>
            <a:ext cx="8229600" cy="1143000"/>
          </a:xfrm>
        </p:spPr>
        <p:txBody>
          <a:bodyPr anchor="b">
            <a:normAutofit/>
          </a:bodyPr>
          <a:lstStyle/>
          <a:p>
            <a:pPr algn="l"/>
            <a:r>
              <a:rPr lang="sv-SE" sz="2600" b="1" dirty="0" smtClean="0">
                <a:latin typeface="Droid Serif"/>
                <a:cs typeface="Droid Serif"/>
              </a:rPr>
              <a:t>90% söker innan de köper</a:t>
            </a:r>
            <a:endParaRPr lang="sv-SE" sz="2600" b="1" dirty="0">
              <a:latin typeface="Droid Serif"/>
              <a:cs typeface="Droid Serif"/>
            </a:endParaRPr>
          </a:p>
        </p:txBody>
      </p:sp>
      <p:pic>
        <p:nvPicPr>
          <p:cNvPr id="2" name="Bildobjekt 1" descr="marknadsförin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2300" y="2045249"/>
            <a:ext cx="4800600" cy="2133600"/>
          </a:xfrm>
          <a:prstGeom prst="rect">
            <a:avLst/>
          </a:prstGeom>
        </p:spPr>
      </p:pic>
    </p:spTree>
    <p:extLst>
      <p:ext uri="{BB962C8B-B14F-4D97-AF65-F5344CB8AC3E}">
        <p14:creationId xmlns:p14="http://schemas.microsoft.com/office/powerpoint/2010/main" val="112904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Skärmavbild 2013-09-13 kl. 14.17.4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025" y="588963"/>
            <a:ext cx="6269611" cy="6858000"/>
          </a:xfrm>
          <a:prstGeom prst="rect">
            <a:avLst/>
          </a:prstGeom>
        </p:spPr>
      </p:pic>
      <p:sp>
        <p:nvSpPr>
          <p:cNvPr id="19" name="Rektangel 18"/>
          <p:cNvSpPr/>
          <p:nvPr/>
        </p:nvSpPr>
        <p:spPr bwMode="auto">
          <a:xfrm>
            <a:off x="-152400" y="0"/>
            <a:ext cx="9345119" cy="652463"/>
          </a:xfrm>
          <a:prstGeom prst="rect">
            <a:avLst/>
          </a:prstGeom>
          <a:solidFill>
            <a:srgbClr val="000000"/>
          </a:solidFill>
          <a:ln w="25400" cap="flat" cmpd="sng" algn="ctr">
            <a:noFill/>
            <a:prstDash val="soli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FF954A"/>
              </a:solidFill>
              <a:effectLst/>
              <a:uLnTx/>
              <a:uFillTx/>
              <a:latin typeface="Arial"/>
              <a:ea typeface="Arial Unicode MS"/>
              <a:cs typeface="Arial Unicode MS"/>
            </a:endParaRPr>
          </a:p>
        </p:txBody>
      </p:sp>
      <p:sp>
        <p:nvSpPr>
          <p:cNvPr id="2" name="Rektangel 1"/>
          <p:cNvSpPr/>
          <p:nvPr/>
        </p:nvSpPr>
        <p:spPr>
          <a:xfrm>
            <a:off x="631825" y="3708400"/>
            <a:ext cx="4114800" cy="4086225"/>
          </a:xfrm>
          <a:prstGeom prst="rect">
            <a:avLst/>
          </a:prstGeom>
          <a:noFill/>
          <a:ln w="190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20" name="Picture 2">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913" y="227013"/>
            <a:ext cx="1201737"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ktangel 4">
            <a:hlinkClick r:id="" action="ppaction://hlinkshowjump?jump=firstslide"/>
          </p:cNvPr>
          <p:cNvSpPr>
            <a:spLocks noChangeArrowheads="1"/>
          </p:cNvSpPr>
          <p:nvPr/>
        </p:nvSpPr>
        <p:spPr bwMode="auto">
          <a:xfrm>
            <a:off x="-9525" y="6714067"/>
            <a:ext cx="9202244" cy="193306"/>
          </a:xfrm>
          <a:prstGeom prst="rect">
            <a:avLst/>
          </a:prstGeom>
          <a:solidFill>
            <a:srgbClr val="000000">
              <a:lumMod val="95000"/>
              <a:lumOff val="5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5107162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4">
            <a:hlinkClick r:id="" action="ppaction://hlinkshowjump?jump=firstslide"/>
          </p:cNvPr>
          <p:cNvSpPr>
            <a:spLocks noChangeArrowheads="1"/>
          </p:cNvSpPr>
          <p:nvPr/>
        </p:nvSpPr>
        <p:spPr bwMode="auto">
          <a:xfrm>
            <a:off x="-9525" y="6714067"/>
            <a:ext cx="9202244" cy="193306"/>
          </a:xfrm>
          <a:prstGeom prst="rect">
            <a:avLst/>
          </a:prstGeom>
          <a:solidFill>
            <a:srgbClr val="000000">
              <a:lumMod val="95000"/>
              <a:lumOff val="5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Text" lastClr="000000"/>
              </a:solidFill>
              <a:effectLst/>
              <a:uLnTx/>
              <a:uFillTx/>
            </a:endParaRPr>
          </a:p>
        </p:txBody>
      </p:sp>
      <p:sp>
        <p:nvSpPr>
          <p:cNvPr id="19" name="Rektangel 18"/>
          <p:cNvSpPr/>
          <p:nvPr/>
        </p:nvSpPr>
        <p:spPr bwMode="auto">
          <a:xfrm>
            <a:off x="-152400" y="0"/>
            <a:ext cx="9345119" cy="652463"/>
          </a:xfrm>
          <a:prstGeom prst="rect">
            <a:avLst/>
          </a:prstGeom>
          <a:solidFill>
            <a:srgbClr val="000000"/>
          </a:solidFill>
          <a:ln w="25400" cap="flat" cmpd="sng" algn="ctr">
            <a:noFill/>
            <a:prstDash val="solid"/>
            <a:headEnd type="none" w="med" len="med"/>
            <a:tailEnd type="non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FF954A"/>
              </a:solidFill>
              <a:effectLst/>
              <a:uLnTx/>
              <a:uFillTx/>
              <a:latin typeface="Arial"/>
              <a:ea typeface="Arial Unicode MS"/>
              <a:cs typeface="Arial Unicode MS"/>
            </a:endParaRPr>
          </a:p>
        </p:txBody>
      </p:sp>
      <p:pic>
        <p:nvPicPr>
          <p:cNvPr id="20"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13" y="227013"/>
            <a:ext cx="1201737"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ktangel 7"/>
          <p:cNvSpPr/>
          <p:nvPr/>
        </p:nvSpPr>
        <p:spPr>
          <a:xfrm>
            <a:off x="649116" y="1541095"/>
            <a:ext cx="8037684" cy="4949047"/>
          </a:xfrm>
          <a:prstGeom prst="rect">
            <a:avLst/>
          </a:prstGeom>
        </p:spPr>
        <p:txBody>
          <a:bodyPr wrap="square">
            <a:spAutoFit/>
          </a:bodyPr>
          <a:lstStyle/>
          <a:p>
            <a:r>
              <a:rPr lang="sv-SE" b="1" dirty="0">
                <a:latin typeface="Droid Serif"/>
                <a:cs typeface="Droid Serif"/>
              </a:rPr>
              <a:t>Googles sökalgoritm uppdateras upp till 500 gånger per </a:t>
            </a:r>
            <a:r>
              <a:rPr lang="sv-SE" b="1" dirty="0" smtClean="0">
                <a:latin typeface="Droid Serif"/>
                <a:cs typeface="Droid Serif"/>
              </a:rPr>
              <a:t>år</a:t>
            </a:r>
          </a:p>
          <a:p>
            <a:pPr marL="285750" indent="-285750">
              <a:buFont typeface="Arial" panose="020B0604020202020204" pitchFamily="34" charset="0"/>
              <a:buChar char="•"/>
            </a:pPr>
            <a:r>
              <a:rPr lang="sv-SE" sz="1600" dirty="0" smtClean="0">
                <a:solidFill>
                  <a:schemeClr val="tx1"/>
                </a:solidFill>
                <a:latin typeface="Droid Sans"/>
                <a:cs typeface="Droid Sans"/>
              </a:rPr>
              <a:t>Fritz </a:t>
            </a:r>
            <a:r>
              <a:rPr lang="sv-SE" sz="1600" dirty="0">
                <a:solidFill>
                  <a:schemeClr val="tx1"/>
                </a:solidFill>
                <a:latin typeface="Droid Sans"/>
                <a:cs typeface="Droid Sans"/>
              </a:rPr>
              <a:t>(</a:t>
            </a:r>
            <a:r>
              <a:rPr lang="sv-SE" sz="1600" dirty="0" smtClean="0">
                <a:solidFill>
                  <a:schemeClr val="tx1"/>
                </a:solidFill>
                <a:latin typeface="Droid Sans"/>
                <a:cs typeface="Droid Sans"/>
              </a:rPr>
              <a:t>Sommaren </a:t>
            </a:r>
            <a:r>
              <a:rPr lang="sv-SE" sz="1600" dirty="0">
                <a:solidFill>
                  <a:schemeClr val="tx1"/>
                </a:solidFill>
                <a:latin typeface="Droid Sans"/>
                <a:cs typeface="Droid Sans"/>
              </a:rPr>
              <a:t>2003)</a:t>
            </a:r>
          </a:p>
          <a:p>
            <a:pPr marL="285750" indent="-285750">
              <a:lnSpc>
                <a:spcPct val="110000"/>
              </a:lnSpc>
              <a:buFont typeface="Arial" pitchFamily="34" charset="0"/>
              <a:buChar char="•"/>
            </a:pPr>
            <a:r>
              <a:rPr lang="sv-SE" sz="1600" dirty="0">
                <a:solidFill>
                  <a:schemeClr val="tx1"/>
                </a:solidFill>
                <a:latin typeface="Droid Sans"/>
                <a:cs typeface="Droid Sans"/>
              </a:rPr>
              <a:t>Florida (November 2003)</a:t>
            </a:r>
          </a:p>
          <a:p>
            <a:pPr marL="285750" indent="-285750">
              <a:lnSpc>
                <a:spcPct val="110000"/>
              </a:lnSpc>
              <a:buFont typeface="Arial" pitchFamily="34" charset="0"/>
              <a:buChar char="•"/>
            </a:pPr>
            <a:r>
              <a:rPr lang="sv-SE" sz="1600" dirty="0">
                <a:solidFill>
                  <a:schemeClr val="tx1"/>
                </a:solidFill>
                <a:latin typeface="Droid Sans"/>
                <a:cs typeface="Droid Sans"/>
              </a:rPr>
              <a:t>Austin </a:t>
            </a:r>
            <a:r>
              <a:rPr lang="sv-SE" sz="1600" dirty="0" err="1">
                <a:solidFill>
                  <a:schemeClr val="tx1"/>
                </a:solidFill>
                <a:latin typeface="Droid Sans"/>
                <a:cs typeface="Droid Sans"/>
              </a:rPr>
              <a:t>Update</a:t>
            </a:r>
            <a:r>
              <a:rPr lang="sv-SE" sz="1600" dirty="0">
                <a:solidFill>
                  <a:schemeClr val="tx1"/>
                </a:solidFill>
                <a:latin typeface="Droid Sans"/>
                <a:cs typeface="Droid Sans"/>
              </a:rPr>
              <a:t> (</a:t>
            </a:r>
            <a:r>
              <a:rPr lang="sv-SE" sz="1600" dirty="0" smtClean="0">
                <a:solidFill>
                  <a:schemeClr val="tx1"/>
                </a:solidFill>
                <a:latin typeface="Droid Sans"/>
                <a:cs typeface="Droid Sans"/>
              </a:rPr>
              <a:t>Januari </a:t>
            </a:r>
            <a:r>
              <a:rPr lang="sv-SE" sz="1600" dirty="0">
                <a:solidFill>
                  <a:schemeClr val="tx1"/>
                </a:solidFill>
                <a:latin typeface="Droid Sans"/>
                <a:cs typeface="Droid Sans"/>
              </a:rPr>
              <a:t>2004)</a:t>
            </a:r>
          </a:p>
          <a:p>
            <a:pPr marL="285750" indent="-285750">
              <a:lnSpc>
                <a:spcPct val="110000"/>
              </a:lnSpc>
              <a:buFont typeface="Arial" pitchFamily="34" charset="0"/>
              <a:buChar char="•"/>
            </a:pPr>
            <a:r>
              <a:rPr lang="sv-SE" sz="1600" dirty="0">
                <a:solidFill>
                  <a:schemeClr val="tx1"/>
                </a:solidFill>
                <a:latin typeface="Droid Sans"/>
                <a:cs typeface="Droid Sans"/>
              </a:rPr>
              <a:t>The </a:t>
            </a:r>
            <a:r>
              <a:rPr lang="sv-SE" sz="1600" dirty="0" err="1">
                <a:solidFill>
                  <a:schemeClr val="tx1"/>
                </a:solidFill>
                <a:latin typeface="Droid Sans"/>
                <a:cs typeface="Droid Sans"/>
              </a:rPr>
              <a:t>Sandbox</a:t>
            </a:r>
            <a:r>
              <a:rPr lang="sv-SE" sz="1600" dirty="0">
                <a:solidFill>
                  <a:schemeClr val="tx1"/>
                </a:solidFill>
                <a:latin typeface="Droid Sans"/>
                <a:cs typeface="Droid Sans"/>
              </a:rPr>
              <a:t> (April 2004)</a:t>
            </a:r>
          </a:p>
          <a:p>
            <a:pPr marL="285750" indent="-285750">
              <a:lnSpc>
                <a:spcPct val="110000"/>
              </a:lnSpc>
              <a:buFont typeface="Arial" pitchFamily="34" charset="0"/>
              <a:buChar char="•"/>
            </a:pPr>
            <a:r>
              <a:rPr lang="sv-SE" sz="1600" dirty="0">
                <a:solidFill>
                  <a:schemeClr val="tx1"/>
                </a:solidFill>
                <a:latin typeface="Droid Sans"/>
                <a:cs typeface="Droid Sans"/>
              </a:rPr>
              <a:t>Bourbon (</a:t>
            </a:r>
            <a:r>
              <a:rPr lang="sv-SE" sz="1600" dirty="0" smtClean="0">
                <a:solidFill>
                  <a:schemeClr val="tx1"/>
                </a:solidFill>
                <a:latin typeface="Droid Sans"/>
                <a:cs typeface="Droid Sans"/>
              </a:rPr>
              <a:t>Maj </a:t>
            </a:r>
            <a:r>
              <a:rPr lang="sv-SE" sz="1600" dirty="0">
                <a:solidFill>
                  <a:schemeClr val="tx1"/>
                </a:solidFill>
                <a:latin typeface="Droid Sans"/>
                <a:cs typeface="Droid Sans"/>
              </a:rPr>
              <a:t>2005)</a:t>
            </a:r>
          </a:p>
          <a:p>
            <a:pPr marL="285750" indent="-285750">
              <a:lnSpc>
                <a:spcPct val="110000"/>
              </a:lnSpc>
              <a:buFont typeface="Arial" pitchFamily="34" charset="0"/>
              <a:buChar char="•"/>
            </a:pPr>
            <a:r>
              <a:rPr lang="sv-SE" sz="1600" dirty="0">
                <a:solidFill>
                  <a:schemeClr val="tx1"/>
                </a:solidFill>
                <a:latin typeface="Droid Sans"/>
                <a:cs typeface="Droid Sans"/>
              </a:rPr>
              <a:t>Big Daddy (</a:t>
            </a:r>
            <a:r>
              <a:rPr lang="sv-SE" sz="1600" dirty="0" smtClean="0">
                <a:solidFill>
                  <a:schemeClr val="tx1"/>
                </a:solidFill>
                <a:latin typeface="Droid Sans"/>
                <a:cs typeface="Droid Sans"/>
              </a:rPr>
              <a:t>Oktober </a:t>
            </a:r>
            <a:r>
              <a:rPr lang="sv-SE" sz="1600" dirty="0">
                <a:solidFill>
                  <a:schemeClr val="tx1"/>
                </a:solidFill>
                <a:latin typeface="Droid Sans"/>
                <a:cs typeface="Droid Sans"/>
              </a:rPr>
              <a:t>2005)</a:t>
            </a:r>
          </a:p>
          <a:p>
            <a:pPr marL="285750" indent="-285750">
              <a:lnSpc>
                <a:spcPct val="110000"/>
              </a:lnSpc>
              <a:buFont typeface="Arial" pitchFamily="34" charset="0"/>
              <a:buChar char="•"/>
            </a:pPr>
            <a:r>
              <a:rPr lang="sv-SE" sz="1600" dirty="0">
                <a:solidFill>
                  <a:schemeClr val="tx1"/>
                </a:solidFill>
                <a:latin typeface="Droid Sans"/>
                <a:cs typeface="Droid Sans"/>
              </a:rPr>
              <a:t>Supplemental (</a:t>
            </a:r>
            <a:r>
              <a:rPr lang="sv-SE" sz="1600" dirty="0" smtClean="0">
                <a:solidFill>
                  <a:schemeClr val="tx1"/>
                </a:solidFill>
                <a:latin typeface="Droid Sans"/>
                <a:cs typeface="Droid Sans"/>
              </a:rPr>
              <a:t>Januari </a:t>
            </a:r>
            <a:r>
              <a:rPr lang="sv-SE" sz="1600" dirty="0">
                <a:solidFill>
                  <a:schemeClr val="tx1"/>
                </a:solidFill>
                <a:latin typeface="Droid Sans"/>
                <a:cs typeface="Droid Sans"/>
              </a:rPr>
              <a:t>2007)</a:t>
            </a:r>
          </a:p>
          <a:p>
            <a:pPr marL="285750" indent="-285750">
              <a:lnSpc>
                <a:spcPct val="110000"/>
              </a:lnSpc>
              <a:buFont typeface="Arial" pitchFamily="34" charset="0"/>
              <a:buChar char="•"/>
            </a:pPr>
            <a:r>
              <a:rPr lang="sv-SE" sz="1600" dirty="0" err="1">
                <a:solidFill>
                  <a:schemeClr val="tx1"/>
                </a:solidFill>
                <a:latin typeface="Droid Sans"/>
                <a:cs typeface="Droid Sans"/>
              </a:rPr>
              <a:t>Paid</a:t>
            </a:r>
            <a:r>
              <a:rPr lang="sv-SE" sz="1600" dirty="0">
                <a:solidFill>
                  <a:schemeClr val="tx1"/>
                </a:solidFill>
                <a:latin typeface="Droid Sans"/>
                <a:cs typeface="Droid Sans"/>
              </a:rPr>
              <a:t> Links (</a:t>
            </a:r>
            <a:r>
              <a:rPr lang="sv-SE" sz="1600" dirty="0" smtClean="0">
                <a:solidFill>
                  <a:schemeClr val="tx1"/>
                </a:solidFill>
                <a:latin typeface="Droid Sans"/>
                <a:cs typeface="Droid Sans"/>
              </a:rPr>
              <a:t>Oktober </a:t>
            </a:r>
            <a:r>
              <a:rPr lang="sv-SE" sz="1600" dirty="0">
                <a:solidFill>
                  <a:schemeClr val="tx1"/>
                </a:solidFill>
                <a:latin typeface="Droid Sans"/>
                <a:cs typeface="Droid Sans"/>
              </a:rPr>
              <a:t>2007)</a:t>
            </a:r>
          </a:p>
          <a:p>
            <a:pPr marL="285750" indent="-285750">
              <a:lnSpc>
                <a:spcPct val="110000"/>
              </a:lnSpc>
              <a:buFont typeface="Arial" pitchFamily="34" charset="0"/>
              <a:buChar char="•"/>
            </a:pPr>
            <a:r>
              <a:rPr lang="sv-SE" sz="1600" dirty="0">
                <a:solidFill>
                  <a:schemeClr val="tx1"/>
                </a:solidFill>
                <a:latin typeface="Droid Sans"/>
                <a:cs typeface="Droid Sans"/>
              </a:rPr>
              <a:t>Dewey </a:t>
            </a:r>
            <a:r>
              <a:rPr lang="sv-SE" sz="1600" dirty="0" err="1">
                <a:solidFill>
                  <a:schemeClr val="tx1"/>
                </a:solidFill>
                <a:latin typeface="Droid Sans"/>
                <a:cs typeface="Droid Sans"/>
              </a:rPr>
              <a:t>Update</a:t>
            </a:r>
            <a:r>
              <a:rPr lang="sv-SE" sz="1600" dirty="0">
                <a:solidFill>
                  <a:schemeClr val="tx1"/>
                </a:solidFill>
                <a:latin typeface="Droid Sans"/>
                <a:cs typeface="Droid Sans"/>
              </a:rPr>
              <a:t> (</a:t>
            </a:r>
            <a:r>
              <a:rPr lang="sv-SE" sz="1600" dirty="0" smtClean="0">
                <a:solidFill>
                  <a:schemeClr val="tx1"/>
                </a:solidFill>
                <a:latin typeface="Droid Sans"/>
                <a:cs typeface="Droid Sans"/>
              </a:rPr>
              <a:t>Mars </a:t>
            </a:r>
            <a:r>
              <a:rPr lang="sv-SE" sz="1600" dirty="0">
                <a:solidFill>
                  <a:schemeClr val="tx1"/>
                </a:solidFill>
                <a:latin typeface="Droid Sans"/>
                <a:cs typeface="Droid Sans"/>
              </a:rPr>
              <a:t>2008)</a:t>
            </a:r>
          </a:p>
          <a:p>
            <a:pPr marL="285750" indent="-285750">
              <a:lnSpc>
                <a:spcPct val="110000"/>
              </a:lnSpc>
              <a:buFont typeface="Arial" pitchFamily="34" charset="0"/>
              <a:buChar char="•"/>
            </a:pPr>
            <a:r>
              <a:rPr lang="sv-SE" sz="1600" dirty="0">
                <a:solidFill>
                  <a:schemeClr val="tx1"/>
                </a:solidFill>
                <a:latin typeface="Droid Sans"/>
                <a:cs typeface="Droid Sans"/>
              </a:rPr>
              <a:t>Vince / Brand (</a:t>
            </a:r>
            <a:r>
              <a:rPr lang="sv-SE" sz="1600" dirty="0" smtClean="0">
                <a:solidFill>
                  <a:schemeClr val="tx1"/>
                </a:solidFill>
                <a:latin typeface="Droid Sans"/>
                <a:cs typeface="Droid Sans"/>
              </a:rPr>
              <a:t>Mars </a:t>
            </a:r>
            <a:r>
              <a:rPr lang="sv-SE" sz="1600" dirty="0">
                <a:solidFill>
                  <a:schemeClr val="tx1"/>
                </a:solidFill>
                <a:latin typeface="Droid Sans"/>
                <a:cs typeface="Droid Sans"/>
              </a:rPr>
              <a:t>2009)</a:t>
            </a:r>
          </a:p>
          <a:p>
            <a:pPr marL="285750" indent="-285750">
              <a:lnSpc>
                <a:spcPct val="110000"/>
              </a:lnSpc>
              <a:buFont typeface="Arial" pitchFamily="34" charset="0"/>
              <a:buChar char="•"/>
            </a:pPr>
            <a:r>
              <a:rPr lang="sv-SE" sz="1600" dirty="0">
                <a:solidFill>
                  <a:schemeClr val="tx1"/>
                </a:solidFill>
                <a:latin typeface="Droid Sans"/>
                <a:cs typeface="Droid Sans"/>
              </a:rPr>
              <a:t>May Day (</a:t>
            </a:r>
            <a:r>
              <a:rPr lang="sv-SE" sz="1600" dirty="0" smtClean="0">
                <a:solidFill>
                  <a:schemeClr val="tx1"/>
                </a:solidFill>
                <a:latin typeface="Droid Sans"/>
                <a:cs typeface="Droid Sans"/>
              </a:rPr>
              <a:t>Maj </a:t>
            </a:r>
            <a:r>
              <a:rPr lang="sv-SE" sz="1600" dirty="0">
                <a:solidFill>
                  <a:schemeClr val="tx1"/>
                </a:solidFill>
                <a:latin typeface="Droid Sans"/>
                <a:cs typeface="Droid Sans"/>
              </a:rPr>
              <a:t>2010)</a:t>
            </a:r>
          </a:p>
          <a:p>
            <a:pPr marL="285750" indent="-285750">
              <a:lnSpc>
                <a:spcPct val="110000"/>
              </a:lnSpc>
              <a:buFont typeface="Arial" pitchFamily="34" charset="0"/>
              <a:buChar char="•"/>
            </a:pPr>
            <a:r>
              <a:rPr lang="sv-SE" sz="1600" dirty="0" err="1">
                <a:solidFill>
                  <a:schemeClr val="tx1"/>
                </a:solidFill>
                <a:latin typeface="Droid Sans"/>
                <a:cs typeface="Droid Sans"/>
              </a:rPr>
              <a:t>Caffeine</a:t>
            </a:r>
            <a:r>
              <a:rPr lang="sv-SE" sz="1600" dirty="0">
                <a:solidFill>
                  <a:schemeClr val="tx1"/>
                </a:solidFill>
                <a:latin typeface="Droid Sans"/>
                <a:cs typeface="Droid Sans"/>
              </a:rPr>
              <a:t> (</a:t>
            </a:r>
            <a:r>
              <a:rPr lang="sv-SE" sz="1600" dirty="0" smtClean="0">
                <a:solidFill>
                  <a:schemeClr val="tx1"/>
                </a:solidFill>
                <a:latin typeface="Droid Sans"/>
                <a:cs typeface="Droid Sans"/>
              </a:rPr>
              <a:t>Juni </a:t>
            </a:r>
            <a:r>
              <a:rPr lang="sv-SE" sz="1600" dirty="0">
                <a:solidFill>
                  <a:schemeClr val="tx1"/>
                </a:solidFill>
                <a:latin typeface="Droid Sans"/>
                <a:cs typeface="Droid Sans"/>
              </a:rPr>
              <a:t>2010)</a:t>
            </a:r>
          </a:p>
          <a:p>
            <a:pPr marL="285750" indent="-285750">
              <a:lnSpc>
                <a:spcPct val="110000"/>
              </a:lnSpc>
              <a:buFont typeface="Arial" pitchFamily="34" charset="0"/>
              <a:buChar char="•"/>
            </a:pPr>
            <a:r>
              <a:rPr lang="sv-SE" sz="1600" dirty="0" err="1">
                <a:solidFill>
                  <a:schemeClr val="tx1"/>
                </a:solidFill>
                <a:latin typeface="Droid Sans"/>
                <a:cs typeface="Droid Sans"/>
              </a:rPr>
              <a:t>Scraper</a:t>
            </a:r>
            <a:r>
              <a:rPr lang="sv-SE" sz="1600" dirty="0">
                <a:solidFill>
                  <a:schemeClr val="tx1"/>
                </a:solidFill>
                <a:latin typeface="Droid Sans"/>
                <a:cs typeface="Droid Sans"/>
              </a:rPr>
              <a:t> Filter (</a:t>
            </a:r>
            <a:r>
              <a:rPr lang="sv-SE" sz="1600" dirty="0" smtClean="0">
                <a:solidFill>
                  <a:schemeClr val="tx1"/>
                </a:solidFill>
                <a:latin typeface="Droid Sans"/>
                <a:cs typeface="Droid Sans"/>
              </a:rPr>
              <a:t>Januari 2011</a:t>
            </a:r>
            <a:r>
              <a:rPr lang="sv-SE" sz="1600" dirty="0">
                <a:solidFill>
                  <a:schemeClr val="tx1"/>
                </a:solidFill>
                <a:latin typeface="Droid Sans"/>
                <a:cs typeface="Droid Sans"/>
              </a:rPr>
              <a:t>)</a:t>
            </a:r>
          </a:p>
          <a:p>
            <a:pPr marL="285750" indent="-285750">
              <a:lnSpc>
                <a:spcPct val="110000"/>
              </a:lnSpc>
              <a:buFont typeface="Arial" pitchFamily="34" charset="0"/>
              <a:buChar char="•"/>
            </a:pPr>
            <a:r>
              <a:rPr lang="sv-SE" sz="1600" dirty="0">
                <a:solidFill>
                  <a:schemeClr val="tx1"/>
                </a:solidFill>
                <a:latin typeface="Droid Sans"/>
                <a:cs typeface="Droid Sans"/>
              </a:rPr>
              <a:t>Panda (</a:t>
            </a:r>
            <a:r>
              <a:rPr lang="sv-SE" sz="1600" dirty="0" smtClean="0">
                <a:solidFill>
                  <a:schemeClr val="tx1"/>
                </a:solidFill>
                <a:latin typeface="Droid Sans"/>
                <a:cs typeface="Droid Sans"/>
              </a:rPr>
              <a:t>Februari 2011)</a:t>
            </a:r>
          </a:p>
          <a:p>
            <a:pPr marL="285750" indent="-285750">
              <a:lnSpc>
                <a:spcPct val="110000"/>
              </a:lnSpc>
              <a:buFont typeface="Arial" pitchFamily="34" charset="0"/>
              <a:buChar char="•"/>
            </a:pPr>
            <a:r>
              <a:rPr lang="sv-SE" sz="1600" dirty="0" smtClean="0">
                <a:solidFill>
                  <a:schemeClr val="tx1"/>
                </a:solidFill>
                <a:latin typeface="Droid Sans"/>
                <a:cs typeface="Droid Sans"/>
              </a:rPr>
              <a:t>Penguin (April 2012)</a:t>
            </a:r>
          </a:p>
          <a:p>
            <a:pPr marL="285750" indent="-285750">
              <a:lnSpc>
                <a:spcPct val="110000"/>
              </a:lnSpc>
              <a:buFont typeface="Arial" pitchFamily="34" charset="0"/>
              <a:buChar char="•"/>
            </a:pPr>
            <a:r>
              <a:rPr lang="sv-SE" sz="1600" dirty="0" smtClean="0">
                <a:solidFill>
                  <a:schemeClr val="tx1"/>
                </a:solidFill>
                <a:latin typeface="Droid Sans"/>
                <a:cs typeface="Droid Sans"/>
              </a:rPr>
              <a:t>Panda/Penguin i nya versioner (2013)</a:t>
            </a:r>
          </a:p>
          <a:p>
            <a:pPr marL="285750" indent="-285750">
              <a:lnSpc>
                <a:spcPct val="110000"/>
              </a:lnSpc>
              <a:buFont typeface="Arial" pitchFamily="34" charset="0"/>
              <a:buChar char="•"/>
            </a:pPr>
            <a:r>
              <a:rPr lang="sv-SE" sz="1600" dirty="0" err="1" smtClean="0">
                <a:latin typeface="Droid Sans"/>
                <a:cs typeface="Droid Sans"/>
              </a:rPr>
              <a:t>Hummingbird</a:t>
            </a:r>
            <a:r>
              <a:rPr lang="sv-SE" sz="1600" dirty="0">
                <a:latin typeface="Droid Sans"/>
                <a:cs typeface="Droid Sans"/>
              </a:rPr>
              <a:t> </a:t>
            </a:r>
            <a:r>
              <a:rPr lang="sv-SE" sz="1600" dirty="0" smtClean="0">
                <a:latin typeface="Droid Sans"/>
                <a:cs typeface="Droid Sans"/>
              </a:rPr>
              <a:t>(2013)</a:t>
            </a:r>
            <a:endParaRPr lang="sv-SE" sz="1600" dirty="0">
              <a:solidFill>
                <a:schemeClr val="tx1"/>
              </a:solidFill>
              <a:latin typeface="Droid Sans"/>
              <a:cs typeface="Droid Sans"/>
            </a:endParaRPr>
          </a:p>
        </p:txBody>
      </p:sp>
      <p:sp>
        <p:nvSpPr>
          <p:cNvPr id="7" name="Rubrik 3"/>
          <p:cNvSpPr>
            <a:spLocks noGrp="1"/>
          </p:cNvSpPr>
          <p:nvPr>
            <p:ph type="title"/>
          </p:nvPr>
        </p:nvSpPr>
        <p:spPr>
          <a:xfrm>
            <a:off x="457200" y="274638"/>
            <a:ext cx="8229600" cy="1143000"/>
          </a:xfrm>
        </p:spPr>
        <p:txBody>
          <a:bodyPr anchor="b">
            <a:normAutofit/>
          </a:bodyPr>
          <a:lstStyle/>
          <a:p>
            <a:pPr algn="l"/>
            <a:r>
              <a:rPr lang="sv-SE" sz="2000" b="1" dirty="0" smtClean="0">
                <a:latin typeface="Droid Serif"/>
                <a:cs typeface="Droid Serif"/>
              </a:rPr>
              <a:t>Hur fungerar Google?</a:t>
            </a:r>
            <a:endParaRPr lang="sv-SE" sz="2000" b="1" dirty="0">
              <a:latin typeface="Droid Serif"/>
              <a:cs typeface="Droid Serif"/>
            </a:endParaRPr>
          </a:p>
        </p:txBody>
      </p:sp>
      <p:pic>
        <p:nvPicPr>
          <p:cNvPr id="9" name="Bildobjekt 8" descr="soktrend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4890" y="2693570"/>
            <a:ext cx="2229959" cy="1800000"/>
          </a:xfrm>
          <a:prstGeom prst="rect">
            <a:avLst/>
          </a:prstGeom>
        </p:spPr>
      </p:pic>
    </p:spTree>
    <p:extLst>
      <p:ext uri="{BB962C8B-B14F-4D97-AF65-F5344CB8AC3E}">
        <p14:creationId xmlns:p14="http://schemas.microsoft.com/office/powerpoint/2010/main" val="36154628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3408</TotalTime>
  <Words>2153</Words>
  <Application>Microsoft Office PowerPoint</Application>
  <PresentationFormat>Bildspel på skärmen (4:3)</PresentationFormat>
  <Paragraphs>303</Paragraphs>
  <Slides>34</Slides>
  <Notes>34</Notes>
  <HiddenSlides>0</HiddenSlides>
  <MMClips>0</MMClips>
  <ScaleCrop>false</ScaleCrop>
  <HeadingPairs>
    <vt:vector size="4" baseType="variant">
      <vt:variant>
        <vt:lpstr>Tema</vt:lpstr>
      </vt:variant>
      <vt:variant>
        <vt:i4>1</vt:i4>
      </vt:variant>
      <vt:variant>
        <vt:lpstr>Bildrubriker</vt:lpstr>
      </vt:variant>
      <vt:variant>
        <vt:i4>34</vt:i4>
      </vt:variant>
    </vt:vector>
  </HeadingPairs>
  <TitlesOfParts>
    <vt:vector size="35" baseType="lpstr">
      <vt:lpstr>Office-tema</vt:lpstr>
      <vt:lpstr>PowerPoint-presentation</vt:lpstr>
      <vt:lpstr>PowerPoint-presentation</vt:lpstr>
      <vt:lpstr>PowerPoint-presentation</vt:lpstr>
      <vt:lpstr>PowerPoint-presentation</vt:lpstr>
      <vt:lpstr>Michael Wahlgren</vt:lpstr>
      <vt:lpstr>PowerPoint-presentation</vt:lpstr>
      <vt:lpstr>90% söker innan de köper</vt:lpstr>
      <vt:lpstr>PowerPoint-presentation</vt:lpstr>
      <vt:lpstr>Hur fungerar Google?</vt:lpstr>
      <vt:lpstr>Det som fungerar idag gör det nödvändigtvis inte imorgon</vt:lpstr>
      <vt:lpstr>Vilka sökningar ska jag synas på?</vt:lpstr>
      <vt:lpstr>Optimera webbsajter för Google</vt:lpstr>
      <vt:lpstr>PowerPoint-presentation</vt:lpstr>
      <vt:lpstr>Webbsajt vs Webbsida</vt:lpstr>
      <vt:lpstr>Titel</vt:lpstr>
      <vt:lpstr>H1 (Heading 1)</vt:lpstr>
      <vt:lpstr>Brödtext</vt:lpstr>
      <vt:lpstr>Meta Description</vt:lpstr>
      <vt:lpstr>Alt-attribut</vt:lpstr>
      <vt:lpstr>Ankartexter på interna länkar</vt:lpstr>
      <vt:lpstr>Duplicerat innehåll</vt:lpstr>
      <vt:lpstr>PowerPoint-presentation</vt:lpstr>
      <vt:lpstr>Sajtstruktur – Prioritera ditt innehåll</vt:lpstr>
      <vt:lpstr>Numret du har ringt har ingen abonnent…</vt:lpstr>
      <vt:lpstr>Länkar</vt:lpstr>
      <vt:lpstr> Länkar</vt:lpstr>
      <vt:lpstr>Länkar – världens största omröstning</vt:lpstr>
      <vt:lpstr>Bra att veta om länkar</vt:lpstr>
      <vt:lpstr>PowerPoint-presentation</vt:lpstr>
      <vt:lpstr>PowerPoint-presentation</vt:lpstr>
      <vt:lpstr>PowerPoint-presentation</vt:lpstr>
      <vt:lpstr>PowerPoint-presentation</vt:lpstr>
      <vt:lpstr>PowerPoint-presentation</vt:lpstr>
      <vt:lpstr>PowerPoint-presentation</vt:lpstr>
    </vt:vector>
  </TitlesOfParts>
  <Company>Pineberry 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Andreas Jarl</dc:creator>
  <cp:lastModifiedBy>michael.wahlgren@gmail.com</cp:lastModifiedBy>
  <cp:revision>488</cp:revision>
  <cp:lastPrinted>2013-09-19T07:20:23Z</cp:lastPrinted>
  <dcterms:created xsi:type="dcterms:W3CDTF">2012-05-28T08:53:24Z</dcterms:created>
  <dcterms:modified xsi:type="dcterms:W3CDTF">2014-03-14T15:33:27Z</dcterms:modified>
</cp:coreProperties>
</file>