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74" r:id="rId2"/>
    <p:sldId id="256" r:id="rId3"/>
    <p:sldId id="281" r:id="rId4"/>
    <p:sldId id="298" r:id="rId5"/>
    <p:sldId id="299" r:id="rId6"/>
    <p:sldId id="258" r:id="rId7"/>
    <p:sldId id="275" r:id="rId8"/>
    <p:sldId id="276" r:id="rId9"/>
    <p:sldId id="280" r:id="rId10"/>
    <p:sldId id="300" r:id="rId11"/>
    <p:sldId id="284" r:id="rId12"/>
    <p:sldId id="283" r:id="rId13"/>
    <p:sldId id="286" r:id="rId14"/>
    <p:sldId id="287" r:id="rId15"/>
    <p:sldId id="288" r:id="rId16"/>
    <p:sldId id="289" r:id="rId17"/>
    <p:sldId id="290" r:id="rId18"/>
    <p:sldId id="271" r:id="rId19"/>
    <p:sldId id="272" r:id="rId20"/>
    <p:sldId id="273" r:id="rId21"/>
    <p:sldId id="263" r:id="rId22"/>
    <p:sldId id="269" r:id="rId23"/>
    <p:sldId id="270" r:id="rId24"/>
    <p:sldId id="292" r:id="rId25"/>
    <p:sldId id="293" r:id="rId26"/>
    <p:sldId id="296" r:id="rId27"/>
    <p:sldId id="295" r:id="rId28"/>
    <p:sldId id="294" r:id="rId29"/>
    <p:sldId id="291" r:id="rId30"/>
    <p:sldId id="297" r:id="rId3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le13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75" autoAdjust="0"/>
  </p:normalViewPr>
  <p:slideViewPr>
    <p:cSldViewPr>
      <p:cViewPr>
        <p:scale>
          <a:sx n="72" d="100"/>
          <a:sy n="72" d="100"/>
        </p:scale>
        <p:origin x="-2754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A0C7-8BD2-4A0B-8CCE-1447A65D7D1A}" type="datetimeFigureOut">
              <a:rPr lang="sv-SE" smtClean="0"/>
              <a:pPr/>
              <a:t>2016-04-12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E1BFD-BE26-415A-8DD4-1F3AB0F4ECA8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1BFD-BE26-415A-8DD4-1F3AB0F4ECA8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1BFD-BE26-415A-8DD4-1F3AB0F4ECA8}" type="slidenum">
              <a:rPr lang="sv-SE" smtClean="0"/>
              <a:pPr/>
              <a:t>22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1BFD-BE26-415A-8DD4-1F3AB0F4ECA8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1BFD-BE26-415A-8DD4-1F3AB0F4ECA8}" type="slidenum">
              <a:rPr lang="sv-SE" smtClean="0"/>
              <a:pPr/>
              <a:t>25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1BFD-BE26-415A-8DD4-1F3AB0F4ECA8}" type="slidenum">
              <a:rPr lang="sv-SE" smtClean="0"/>
              <a:pPr/>
              <a:t>26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1BFD-BE26-415A-8DD4-1F3AB0F4ECA8}" type="slidenum">
              <a:rPr lang="sv-SE" smtClean="0"/>
              <a:pPr/>
              <a:t>27</a:t>
            </a:fld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1BFD-BE26-415A-8DD4-1F3AB0F4ECA8}" type="slidenum">
              <a:rPr lang="sv-SE" smtClean="0"/>
              <a:pPr/>
              <a:t>28</a:t>
            </a:fld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1BFD-BE26-415A-8DD4-1F3AB0F4ECA8}" type="slidenum">
              <a:rPr lang="sv-SE" smtClean="0"/>
              <a:pPr/>
              <a:t>29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1BFD-BE26-415A-8DD4-1F3AB0F4ECA8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1BFD-BE26-415A-8DD4-1F3AB0F4ECA8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1BFD-BE26-415A-8DD4-1F3AB0F4ECA8}" type="slidenum">
              <a:rPr lang="sv-SE" smtClean="0"/>
              <a:pPr/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1BFD-BE26-415A-8DD4-1F3AB0F4ECA8}" type="slidenum">
              <a:rPr lang="sv-SE" smtClean="0"/>
              <a:pPr/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1BFD-BE26-415A-8DD4-1F3AB0F4ECA8}" type="slidenum">
              <a:rPr lang="sv-SE" smtClean="0"/>
              <a:pPr/>
              <a:t>12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1BFD-BE26-415A-8DD4-1F3AB0F4ECA8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1BFD-BE26-415A-8DD4-1F3AB0F4ECA8}" type="slidenum">
              <a:rPr lang="sv-SE" smtClean="0"/>
              <a:pPr/>
              <a:t>18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E1BFD-BE26-415A-8DD4-1F3AB0F4ECA8}" type="slidenum">
              <a:rPr lang="sv-SE" smtClean="0"/>
              <a:pPr/>
              <a:t>21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platta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0800" y="1674000"/>
            <a:ext cx="9162000" cy="35135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696400"/>
            <a:ext cx="9147600" cy="147002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85852" y="5214950"/>
            <a:ext cx="6400800" cy="757246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2016-04-12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icture 2" descr="liten logg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35875" y="6567488"/>
            <a:ext cx="1311275" cy="2381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2016-04-12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00562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500594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2016-04-12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2016-04-12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2016-04-12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liten_platta_ny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3600" y="1673999"/>
            <a:ext cx="4586029" cy="3506400"/>
          </a:xfrm>
          <a:prstGeom prst="rect">
            <a:avLst/>
          </a:prstGeom>
        </p:spPr>
      </p:pic>
      <p:pic>
        <p:nvPicPr>
          <p:cNvPr id="10" name="Bildobjekt 9" descr="skotte_liten.jpg"/>
          <p:cNvPicPr>
            <a:picLocks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9200" y="1674000"/>
            <a:ext cx="4579200" cy="35028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696400"/>
            <a:ext cx="4572000" cy="1470025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85852" y="5214950"/>
            <a:ext cx="6400800" cy="757246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2016-04-12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icture 2" descr="liten logg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35875" y="6567488"/>
            <a:ext cx="1311275" cy="2381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topp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10800" y="-10800"/>
            <a:ext cx="9162000" cy="372092"/>
          </a:xfrm>
          <a:prstGeom prst="rect">
            <a:avLst/>
          </a:prstGeom>
        </p:spPr>
      </p:pic>
      <p:pic>
        <p:nvPicPr>
          <p:cNvPr id="8" name="Bildobjekt 7" descr="grå_skugga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77" y="334800"/>
            <a:ext cx="9143245" cy="36573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0" y="475200"/>
            <a:ext cx="9147600" cy="748800"/>
          </a:xfrm>
          <a:prstGeom prst="rect">
            <a:avLst/>
          </a:prstGeom>
        </p:spPr>
        <p:txBody>
          <a:bodyPr vert="horz" lIns="25200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0" y="1224000"/>
            <a:ext cx="9147600" cy="4827600"/>
          </a:xfrm>
          <a:prstGeom prst="rect">
            <a:avLst/>
          </a:prstGeom>
        </p:spPr>
        <p:txBody>
          <a:bodyPr vert="horz" lIns="25200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5"/>
            <a:r>
              <a:rPr lang="sv-SE" dirty="0" smtClean="0"/>
              <a:t>Nivå sex</a:t>
            </a:r>
          </a:p>
          <a:p>
            <a:pPr lvl="6"/>
            <a:r>
              <a:rPr lang="sv-SE" dirty="0" smtClean="0"/>
              <a:t>Nivå sju</a:t>
            </a:r>
          </a:p>
          <a:p>
            <a:pPr lvl="7"/>
            <a:r>
              <a:rPr lang="sv-SE" dirty="0" smtClean="0"/>
              <a:t>Nivå åtta</a:t>
            </a:r>
          </a:p>
          <a:p>
            <a:pPr lvl="8"/>
            <a:r>
              <a:rPr lang="sv-SE" dirty="0" smtClean="0"/>
              <a:t> Nivå nio</a:t>
            </a:r>
          </a:p>
          <a:p>
            <a:pPr lvl="8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72000" y="6588000"/>
            <a:ext cx="21336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fld id="{347BD319-C441-4740-BDB2-35E25C52CCE7}" type="datetimeFigureOut">
              <a:rPr lang="sv-SE" smtClean="0"/>
              <a:pPr/>
              <a:t>2016-04-12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32000" y="6588000"/>
            <a:ext cx="2898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pic>
        <p:nvPicPr>
          <p:cNvPr id="9" name="Picture 2" descr="liten logga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635875" y="6567488"/>
            <a:ext cx="1311275" cy="238125"/>
          </a:xfrm>
          <a:prstGeom prst="rect">
            <a:avLst/>
          </a:prstGeom>
          <a:noFill/>
        </p:spPr>
      </p:pic>
      <p:sp>
        <p:nvSpPr>
          <p:cNvPr id="11" name="Platshållare för bildnummer 10"/>
          <p:cNvSpPr>
            <a:spLocks noGrp="1"/>
          </p:cNvSpPr>
          <p:nvPr>
            <p:ph type="sldNum" sz="quarter" idx="4"/>
          </p:nvPr>
        </p:nvSpPr>
        <p:spPr>
          <a:xfrm>
            <a:off x="216000" y="6588000"/>
            <a:ext cx="514800" cy="288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39750" indent="-182563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95350" indent="-182563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52538" indent="-173038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619250" indent="-184150" algn="l" defTabSz="914400" rtl="0" eaLnBrk="1" latinLnBrk="0" hangingPunct="1">
        <a:lnSpc>
          <a:spcPct val="125000"/>
        </a:lnSpc>
        <a:spcBef>
          <a:spcPts val="4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974850" indent="-182563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332038" indent="-182563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638" indent="-173038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054350" indent="-182563" algn="l" defTabSz="914400" rtl="0" eaLnBrk="1" latinLnBrk="0" hangingPunct="1">
        <a:lnSpc>
          <a:spcPct val="125000"/>
        </a:lnSpc>
        <a:spcBef>
          <a:spcPts val="4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Nicklas </a:t>
            </a:r>
            <a:r>
              <a:rPr lang="sv-SE" dirty="0" err="1" smtClean="0"/>
              <a:t>Sigurdh</a:t>
            </a:r>
            <a:r>
              <a:rPr lang="sv-SE" dirty="0" smtClean="0"/>
              <a:t> &amp; Said </a:t>
            </a:r>
            <a:r>
              <a:rPr lang="sv-SE" dirty="0" err="1" smtClean="0"/>
              <a:t>Ebrahimi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437112"/>
            <a:ext cx="3816424" cy="692832"/>
          </a:xfrm>
        </p:spPr>
        <p:txBody>
          <a:bodyPr>
            <a:normAutofit fontScale="85000" lnSpcReduction="20000"/>
          </a:bodyPr>
          <a:lstStyle/>
          <a:p>
            <a:pPr lvl="1" algn="ctr">
              <a:buNone/>
            </a:pPr>
            <a:r>
              <a:rPr lang="sv-SE" dirty="0" smtClean="0"/>
              <a:t>Nicklas </a:t>
            </a:r>
            <a:r>
              <a:rPr lang="sv-SE" dirty="0" err="1" smtClean="0"/>
              <a:t>Sigurdh</a:t>
            </a:r>
            <a:endParaRPr lang="sv-SE" dirty="0" smtClean="0"/>
          </a:p>
          <a:p>
            <a:pPr lvl="1" algn="ctr">
              <a:buNone/>
            </a:pPr>
            <a:r>
              <a:rPr lang="sv-SE" dirty="0" smtClean="0"/>
              <a:t>Tech </a:t>
            </a:r>
            <a:r>
              <a:rPr lang="sv-SE" dirty="0" err="1" smtClean="0"/>
              <a:t>Lead</a:t>
            </a:r>
            <a:r>
              <a:rPr lang="sv-SE" dirty="0" smtClean="0"/>
              <a:t> </a:t>
            </a:r>
            <a:r>
              <a:rPr lang="sv-SE" dirty="0" err="1" smtClean="0"/>
              <a:t>Frontend</a:t>
            </a:r>
            <a:r>
              <a:rPr lang="sv-SE" dirty="0" smtClean="0"/>
              <a:t> utveckling</a:t>
            </a:r>
            <a:endParaRPr lang="sv-S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55976" y="4437112"/>
            <a:ext cx="3528392" cy="692832"/>
          </a:xfrm>
          <a:prstGeom prst="rect">
            <a:avLst/>
          </a:prstGeom>
        </p:spPr>
        <p:txBody>
          <a:bodyPr vert="horz" lIns="252000" tIns="45720" rIns="91440" bIns="45720" rtlCol="0">
            <a:normAutofit fontScale="85000" lnSpcReduction="20000"/>
          </a:bodyPr>
          <a:lstStyle/>
          <a:p>
            <a:pPr marL="539750" lvl="1" indent="-182563" algn="ctr">
              <a:lnSpc>
                <a:spcPct val="125000"/>
              </a:lnSpc>
              <a:spcBef>
                <a:spcPts val="400"/>
              </a:spcBef>
              <a:buClr>
                <a:schemeClr val="accent1"/>
              </a:buClr>
            </a:pPr>
            <a:r>
              <a:rPr lang="sv-SE" sz="2000" dirty="0" smtClean="0">
                <a:solidFill>
                  <a:schemeClr val="tx2"/>
                </a:solidFill>
              </a:rPr>
              <a:t>Said </a:t>
            </a:r>
            <a:r>
              <a:rPr lang="sv-SE" sz="2000" dirty="0" err="1" smtClean="0">
                <a:solidFill>
                  <a:schemeClr val="tx2"/>
                </a:solidFill>
              </a:rPr>
              <a:t>Ebrahimi</a:t>
            </a: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9750" marR="0" lvl="1" indent="-182563" algn="ctr" defTabSz="914400" rtl="0" eaLnBrk="1" fontAlgn="auto" latinLnBrk="0" hangingPunct="1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ledare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12775"/>
            <a:ext cx="2780928" cy="2780928"/>
          </a:xfrm>
          <a:prstGeom prst="rect">
            <a:avLst/>
          </a:prstGeom>
        </p:spPr>
      </p:pic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39" y="1412775"/>
            <a:ext cx="2808313" cy="2808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löd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0598" y="1223963"/>
            <a:ext cx="8045978" cy="48275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Automatisera så mycket som möjligt!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508518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Auto</a:t>
            </a:r>
            <a:r>
              <a:rPr lang="sv-SE" dirty="0" smtClean="0"/>
              <a:t> </a:t>
            </a:r>
            <a:r>
              <a:rPr lang="sv-SE" dirty="0" err="1" smtClean="0"/>
              <a:t>deploy</a:t>
            </a:r>
            <a:r>
              <a:rPr lang="sv-SE" dirty="0" smtClean="0"/>
              <a:t> till </a:t>
            </a:r>
            <a:r>
              <a:rPr lang="sv-SE" dirty="0" smtClean="0"/>
              <a:t>testmiljö för manuella tester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Skall vi testa alla möjliga webbläsare/skärmläsare?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Olika skärmläsare ( JAWS, NVDA, </a:t>
            </a:r>
            <a:r>
              <a:rPr lang="sv-SE" dirty="0" err="1" smtClean="0"/>
              <a:t>VoiceOver</a:t>
            </a:r>
            <a:r>
              <a:rPr lang="sv-SE" dirty="0" smtClean="0"/>
              <a:t>, </a:t>
            </a:r>
            <a:r>
              <a:rPr lang="sv-SE" dirty="0" err="1" smtClean="0"/>
              <a:t>Window-Eyes</a:t>
            </a:r>
            <a:r>
              <a:rPr lang="sv-SE" dirty="0" smtClean="0"/>
              <a:t>)</a:t>
            </a:r>
          </a:p>
          <a:p>
            <a:r>
              <a:rPr lang="sv-SE" dirty="0" smtClean="0"/>
              <a:t>Olika webbläsare/operativsystem</a:t>
            </a:r>
          </a:p>
          <a:p>
            <a:endParaRPr lang="sv-SE" dirty="0" smtClean="0"/>
          </a:p>
          <a:p>
            <a:r>
              <a:rPr lang="sv-SE" dirty="0" smtClean="0"/>
              <a:t>Vi bestämde oss för att </a:t>
            </a:r>
            <a:r>
              <a:rPr lang="sv-SE" smtClean="0"/>
              <a:t>prioritera JAWS </a:t>
            </a:r>
            <a:r>
              <a:rPr lang="sv-SE" dirty="0" smtClean="0"/>
              <a:t>och NVDA på följande webbläsare:</a:t>
            </a:r>
          </a:p>
          <a:p>
            <a:pPr marL="814387" lvl="1" indent="-457200">
              <a:buFont typeface="+mj-lt"/>
              <a:buAutoNum type="arabicPeriod"/>
            </a:pPr>
            <a:r>
              <a:rPr lang="sv-SE" dirty="0" smtClean="0"/>
              <a:t>IE 11</a:t>
            </a:r>
          </a:p>
          <a:p>
            <a:pPr marL="814387" lvl="1" indent="-457200">
              <a:buFont typeface="+mj-lt"/>
              <a:buAutoNum type="arabicPeriod"/>
            </a:pPr>
            <a:r>
              <a:rPr lang="sv-SE" dirty="0" smtClean="0"/>
              <a:t>Chrome</a:t>
            </a:r>
          </a:p>
          <a:p>
            <a:pPr marL="814387" lvl="1" indent="-457200">
              <a:buFont typeface="+mj-lt"/>
              <a:buAutoNum type="arabicPeriod"/>
            </a:pPr>
            <a:r>
              <a:rPr lang="sv-SE" dirty="0" err="1" smtClean="0"/>
              <a:t>FireFox</a:t>
            </a:r>
            <a:endParaRPr lang="sv-SE" dirty="0" smtClean="0"/>
          </a:p>
          <a:p>
            <a:pPr lvl="1"/>
            <a:endParaRPr lang="sv-SE" dirty="0" smtClean="0"/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kan vi testa?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Standard och krav:</a:t>
            </a:r>
          </a:p>
          <a:p>
            <a:pPr lvl="1"/>
            <a:r>
              <a:rPr lang="sv-SE" dirty="0" smtClean="0"/>
              <a:t>Navigation</a:t>
            </a:r>
          </a:p>
          <a:p>
            <a:pPr lvl="2"/>
            <a:r>
              <a:rPr lang="sv-SE" dirty="0" smtClean="0"/>
              <a:t>Tabbordning (Testgruppen)</a:t>
            </a:r>
          </a:p>
          <a:p>
            <a:pPr lvl="1"/>
            <a:r>
              <a:rPr lang="sv-SE" dirty="0" smtClean="0"/>
              <a:t>Färg och kontraster (Designer)</a:t>
            </a:r>
          </a:p>
          <a:p>
            <a:pPr lvl="1"/>
            <a:r>
              <a:rPr lang="sv-SE" dirty="0" smtClean="0"/>
              <a:t>Pedagogik </a:t>
            </a:r>
          </a:p>
          <a:p>
            <a:pPr lvl="2"/>
            <a:r>
              <a:rPr lang="sv-SE" dirty="0" smtClean="0"/>
              <a:t>Menystruktur - Antalet </a:t>
            </a:r>
            <a:r>
              <a:rPr lang="sv-SE" dirty="0" err="1" smtClean="0"/>
              <a:t>toppmenyer</a:t>
            </a:r>
            <a:r>
              <a:rPr lang="sv-SE" dirty="0" smtClean="0"/>
              <a:t> är väl avvägt (</a:t>
            </a:r>
            <a:r>
              <a:rPr lang="sv-SE" dirty="0" err="1" smtClean="0"/>
              <a:t>Produktägare</a:t>
            </a:r>
            <a:r>
              <a:rPr lang="sv-SE" dirty="0" smtClean="0"/>
              <a:t>)</a:t>
            </a:r>
          </a:p>
          <a:p>
            <a:pPr lvl="2"/>
            <a:r>
              <a:rPr lang="sv-SE" dirty="0" smtClean="0"/>
              <a:t>Begriplighet - Det är lätt att förstå hur man navigerar (Designer)</a:t>
            </a:r>
          </a:p>
          <a:p>
            <a:pPr lvl="2">
              <a:buNone/>
            </a:pP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Tab</a:t>
            </a:r>
            <a:r>
              <a:rPr lang="sv-SE" dirty="0" smtClean="0"/>
              <a:t> start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379516"/>
            <a:ext cx="6480720" cy="547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1331640" y="1268760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3" idx="0"/>
          </p:cNvCxnSpPr>
          <p:nvPr/>
        </p:nvCxnSpPr>
        <p:spPr>
          <a:xfrm>
            <a:off x="1331640" y="1268760"/>
            <a:ext cx="2096" cy="760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50" idx="6"/>
          </p:cNvCxnSpPr>
          <p:nvPr/>
        </p:nvCxnSpPr>
        <p:spPr>
          <a:xfrm flipH="1">
            <a:off x="1619672" y="1916832"/>
            <a:ext cx="2088232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563888" y="1484784"/>
            <a:ext cx="288032" cy="288032"/>
          </a:xfrm>
          <a:prstGeom prst="ellipse">
            <a:avLst/>
          </a:prstGeom>
          <a:solidFill>
            <a:srgbClr val="558ED5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1</a:t>
            </a:r>
            <a:endParaRPr lang="sv-SE" dirty="0"/>
          </a:p>
        </p:txBody>
      </p:sp>
      <p:sp>
        <p:nvSpPr>
          <p:cNvPr id="32" name="Oval 31"/>
          <p:cNvSpPr/>
          <p:nvPr/>
        </p:nvSpPr>
        <p:spPr>
          <a:xfrm>
            <a:off x="4355976" y="1484784"/>
            <a:ext cx="288032" cy="288032"/>
          </a:xfrm>
          <a:prstGeom prst="ellipse">
            <a:avLst/>
          </a:prstGeom>
          <a:solidFill>
            <a:srgbClr val="558ED5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2</a:t>
            </a:r>
            <a:endParaRPr lang="sv-SE" dirty="0"/>
          </a:p>
        </p:txBody>
      </p:sp>
      <p:cxnSp>
        <p:nvCxnSpPr>
          <p:cNvPr id="33" name="Straight Connector 32"/>
          <p:cNvCxnSpPr>
            <a:stCxn id="32" idx="0"/>
          </p:cNvCxnSpPr>
          <p:nvPr/>
        </p:nvCxnSpPr>
        <p:spPr>
          <a:xfrm flipV="1">
            <a:off x="4499992" y="126876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170930" y="2386980"/>
            <a:ext cx="5921350" cy="4471020"/>
          </a:xfrm>
          <a:prstGeom prst="rect">
            <a:avLst/>
          </a:prstGeom>
          <a:solidFill>
            <a:srgbClr val="7F7F7F">
              <a:alpha val="50196"/>
            </a:srgb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Oval 49"/>
          <p:cNvSpPr/>
          <p:nvPr/>
        </p:nvSpPr>
        <p:spPr>
          <a:xfrm>
            <a:off x="1403648" y="2276872"/>
            <a:ext cx="216024" cy="216024"/>
          </a:xfrm>
          <a:prstGeom prst="ellipse">
            <a:avLst/>
          </a:prstGeom>
          <a:solidFill>
            <a:srgbClr val="558ED5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Oval 50"/>
          <p:cNvSpPr/>
          <p:nvPr/>
        </p:nvSpPr>
        <p:spPr>
          <a:xfrm>
            <a:off x="1475656" y="2348880"/>
            <a:ext cx="72008" cy="72008"/>
          </a:xfrm>
          <a:prstGeom prst="ellipse">
            <a:avLst/>
          </a:prstGeom>
          <a:solidFill>
            <a:srgbClr val="24FC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Oval 52"/>
          <p:cNvSpPr/>
          <p:nvPr/>
        </p:nvSpPr>
        <p:spPr>
          <a:xfrm>
            <a:off x="1225724" y="2029098"/>
            <a:ext cx="216024" cy="216024"/>
          </a:xfrm>
          <a:prstGeom prst="ellipse">
            <a:avLst/>
          </a:prstGeom>
          <a:solidFill>
            <a:srgbClr val="558ED5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" name="Oval 53"/>
          <p:cNvSpPr/>
          <p:nvPr/>
        </p:nvSpPr>
        <p:spPr>
          <a:xfrm>
            <a:off x="1297732" y="2101106"/>
            <a:ext cx="72008" cy="72008"/>
          </a:xfrm>
          <a:prstGeom prst="ellipse">
            <a:avLst/>
          </a:prstGeom>
          <a:solidFill>
            <a:srgbClr val="24FC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Oval Callout 14"/>
          <p:cNvSpPr/>
          <p:nvPr/>
        </p:nvSpPr>
        <p:spPr>
          <a:xfrm>
            <a:off x="2915816" y="404664"/>
            <a:ext cx="1656184" cy="792088"/>
          </a:xfrm>
          <a:prstGeom prst="wedgeEllipseCallout">
            <a:avLst>
              <a:gd name="adj1" fmla="val -13805"/>
              <a:gd name="adj2" fmla="val 1046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Vid </a:t>
            </a:r>
            <a:r>
              <a:rPr lang="sv-SE" sz="1000" b="1" dirty="0" err="1" smtClean="0"/>
              <a:t>Tab</a:t>
            </a:r>
            <a:r>
              <a:rPr lang="sv-SE" sz="1000" dirty="0" smtClean="0"/>
              <a:t> eller </a:t>
            </a:r>
            <a:r>
              <a:rPr lang="sv-SE" sz="1000" b="1" dirty="0" smtClean="0"/>
              <a:t>Alt N</a:t>
            </a:r>
            <a:r>
              <a:rPr lang="sv-SE" sz="1000" dirty="0" smtClean="0"/>
              <a:t> öppnas ”</a:t>
            </a:r>
            <a:r>
              <a:rPr lang="sv-SE" sz="1000" b="1" dirty="0" smtClean="0"/>
              <a:t>Gå till</a:t>
            </a:r>
            <a:r>
              <a:rPr lang="sv-SE" sz="1000" dirty="0" smtClean="0"/>
              <a:t>”.</a:t>
            </a:r>
            <a:endParaRPr lang="sv-SE" sz="1000" dirty="0"/>
          </a:p>
        </p:txBody>
      </p:sp>
      <p:sp>
        <p:nvSpPr>
          <p:cNvPr id="17" name="Oval Callout 16"/>
          <p:cNvSpPr/>
          <p:nvPr/>
        </p:nvSpPr>
        <p:spPr>
          <a:xfrm>
            <a:off x="5004048" y="2348880"/>
            <a:ext cx="1800200" cy="792088"/>
          </a:xfrm>
          <a:prstGeom prst="wedgeEllipseCallout">
            <a:avLst>
              <a:gd name="adj1" fmla="val -118517"/>
              <a:gd name="adj2" fmla="val -1070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Gå till ”</a:t>
            </a:r>
            <a:r>
              <a:rPr lang="sv-SE" sz="1000" b="1" dirty="0" smtClean="0"/>
              <a:t>Innehållet</a:t>
            </a:r>
            <a:r>
              <a:rPr lang="sv-SE" sz="1000" dirty="0" smtClean="0"/>
              <a:t>” är fokus som default.</a:t>
            </a:r>
            <a:endParaRPr lang="sv-SE" sz="1000" dirty="0"/>
          </a:p>
        </p:txBody>
      </p:sp>
      <p:sp>
        <p:nvSpPr>
          <p:cNvPr id="18" name="Oval Callout 17"/>
          <p:cNvSpPr/>
          <p:nvPr/>
        </p:nvSpPr>
        <p:spPr>
          <a:xfrm>
            <a:off x="6588224" y="476672"/>
            <a:ext cx="2016224" cy="792088"/>
          </a:xfrm>
          <a:prstGeom prst="wedgeEllipseCallout">
            <a:avLst>
              <a:gd name="adj1" fmla="val -142481"/>
              <a:gd name="adj2" fmla="val 12468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dirty="0" smtClean="0"/>
              <a:t>Vid </a:t>
            </a:r>
            <a:r>
              <a:rPr lang="sv-SE" sz="1000" dirty="0" err="1" smtClean="0"/>
              <a:t>tab</a:t>
            </a:r>
            <a:r>
              <a:rPr lang="sv-SE" sz="1000" dirty="0" smtClean="0"/>
              <a:t> en gång till blir </a:t>
            </a:r>
            <a:r>
              <a:rPr lang="sv-SE" sz="1000" dirty="0" err="1" smtClean="0"/>
              <a:t>fokus”</a:t>
            </a:r>
            <a:r>
              <a:rPr lang="sv-SE" sz="1000" b="1" dirty="0" err="1" smtClean="0"/>
              <a:t>Huvudmenyn</a:t>
            </a:r>
            <a:r>
              <a:rPr lang="sv-SE" sz="1000" dirty="0" smtClean="0"/>
              <a:t>”</a:t>
            </a:r>
            <a:endParaRPr lang="sv-SE" sz="10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A51761-1FF5-4F17-BC9D-CD9270409CF6}" type="slidenum">
              <a:rPr lang="sv-SE" smtClean="0"/>
              <a:pPr/>
              <a:t>13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268760"/>
            <a:ext cx="7835835" cy="506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Vi landade i Pil…</a:t>
            </a:r>
            <a:endParaRPr lang="sv-SE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51920" y="2996952"/>
            <a:ext cx="0" cy="18002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923928" y="2924944"/>
            <a:ext cx="129614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Här används pilar för att navigera i listan</a:t>
            </a:r>
            <a:endParaRPr lang="sv-S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169194"/>
            <a:ext cx="4896544" cy="491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635896" y="1844824"/>
            <a:ext cx="4501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Fokus – Area </a:t>
            </a:r>
            <a:r>
              <a:rPr lang="sv-SE" sz="1200" dirty="0" err="1" smtClean="0"/>
              <a:t>Description</a:t>
            </a:r>
            <a:endParaRPr lang="sv-SE" sz="12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2339752" y="1844824"/>
            <a:ext cx="4248472" cy="3528392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Oval 18"/>
          <p:cNvSpPr/>
          <p:nvPr/>
        </p:nvSpPr>
        <p:spPr>
          <a:xfrm>
            <a:off x="2699792" y="2204864"/>
            <a:ext cx="216024" cy="216024"/>
          </a:xfrm>
          <a:prstGeom prst="ellipse">
            <a:avLst/>
          </a:prstGeom>
          <a:solidFill>
            <a:srgbClr val="558ED5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Oval 19"/>
          <p:cNvSpPr/>
          <p:nvPr/>
        </p:nvSpPr>
        <p:spPr>
          <a:xfrm>
            <a:off x="2699792" y="4221088"/>
            <a:ext cx="216024" cy="216024"/>
          </a:xfrm>
          <a:prstGeom prst="ellipse">
            <a:avLst/>
          </a:prstGeom>
          <a:solidFill>
            <a:srgbClr val="558ED5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Oval 21"/>
          <p:cNvSpPr/>
          <p:nvPr/>
        </p:nvSpPr>
        <p:spPr>
          <a:xfrm>
            <a:off x="3491880" y="1734716"/>
            <a:ext cx="216024" cy="216024"/>
          </a:xfrm>
          <a:prstGeom prst="ellipse">
            <a:avLst/>
          </a:prstGeom>
          <a:solidFill>
            <a:srgbClr val="558ED5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Down Arrow 25"/>
          <p:cNvSpPr/>
          <p:nvPr/>
        </p:nvSpPr>
        <p:spPr>
          <a:xfrm>
            <a:off x="2555776" y="2564904"/>
            <a:ext cx="144016" cy="144016"/>
          </a:xfrm>
          <a:prstGeom prst="downArrow">
            <a:avLst/>
          </a:prstGeom>
          <a:solidFill>
            <a:srgbClr val="558ED5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Down Arrow 26"/>
          <p:cNvSpPr/>
          <p:nvPr/>
        </p:nvSpPr>
        <p:spPr>
          <a:xfrm>
            <a:off x="2555776" y="2852936"/>
            <a:ext cx="144016" cy="144016"/>
          </a:xfrm>
          <a:prstGeom prst="downArrow">
            <a:avLst/>
          </a:prstGeom>
          <a:solidFill>
            <a:srgbClr val="558ED5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Down Arrow 27"/>
          <p:cNvSpPr/>
          <p:nvPr/>
        </p:nvSpPr>
        <p:spPr>
          <a:xfrm>
            <a:off x="2555776" y="3140968"/>
            <a:ext cx="144016" cy="144016"/>
          </a:xfrm>
          <a:prstGeom prst="downArrow">
            <a:avLst/>
          </a:prstGeom>
          <a:solidFill>
            <a:srgbClr val="558ED5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Down Arrow 28"/>
          <p:cNvSpPr/>
          <p:nvPr/>
        </p:nvSpPr>
        <p:spPr>
          <a:xfrm>
            <a:off x="2555776" y="3429000"/>
            <a:ext cx="144016" cy="144016"/>
          </a:xfrm>
          <a:prstGeom prst="downArrow">
            <a:avLst/>
          </a:prstGeom>
          <a:solidFill>
            <a:srgbClr val="558ED5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9" name="Straight Connector 58"/>
          <p:cNvCxnSpPr>
            <a:stCxn id="75" idx="3"/>
            <a:endCxn id="83" idx="7"/>
          </p:cNvCxnSpPr>
          <p:nvPr/>
        </p:nvCxnSpPr>
        <p:spPr>
          <a:xfrm flipH="1">
            <a:off x="2884180" y="4405476"/>
            <a:ext cx="1071384" cy="639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3563888" y="1806724"/>
            <a:ext cx="72008" cy="72008"/>
          </a:xfrm>
          <a:prstGeom prst="ellipse">
            <a:avLst/>
          </a:prstGeom>
          <a:solidFill>
            <a:srgbClr val="24FC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4" name="Straight Connector 63"/>
          <p:cNvCxnSpPr>
            <a:stCxn id="19" idx="6"/>
            <a:endCxn id="22" idx="3"/>
          </p:cNvCxnSpPr>
          <p:nvPr/>
        </p:nvCxnSpPr>
        <p:spPr>
          <a:xfrm flipV="1">
            <a:off x="2915816" y="1919104"/>
            <a:ext cx="607700" cy="393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Down Arrow 70"/>
          <p:cNvSpPr/>
          <p:nvPr/>
        </p:nvSpPr>
        <p:spPr>
          <a:xfrm>
            <a:off x="2555776" y="3717032"/>
            <a:ext cx="144016" cy="144016"/>
          </a:xfrm>
          <a:prstGeom prst="downArrow">
            <a:avLst/>
          </a:prstGeom>
          <a:solidFill>
            <a:srgbClr val="558ED5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Oval 74"/>
          <p:cNvSpPr/>
          <p:nvPr/>
        </p:nvSpPr>
        <p:spPr>
          <a:xfrm>
            <a:off x="3923928" y="4221088"/>
            <a:ext cx="216024" cy="216024"/>
          </a:xfrm>
          <a:prstGeom prst="ellipse">
            <a:avLst/>
          </a:prstGeom>
          <a:solidFill>
            <a:srgbClr val="558ED5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6" name="Straight Connector 75"/>
          <p:cNvCxnSpPr>
            <a:stCxn id="75" idx="2"/>
            <a:endCxn id="20" idx="6"/>
          </p:cNvCxnSpPr>
          <p:nvPr/>
        </p:nvCxnSpPr>
        <p:spPr>
          <a:xfrm flipH="1">
            <a:off x="2915816" y="4329100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2699792" y="5013176"/>
            <a:ext cx="216024" cy="216024"/>
          </a:xfrm>
          <a:prstGeom prst="ellipse">
            <a:avLst/>
          </a:prstGeom>
          <a:solidFill>
            <a:srgbClr val="558ED5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Oval 83"/>
          <p:cNvSpPr/>
          <p:nvPr/>
        </p:nvSpPr>
        <p:spPr>
          <a:xfrm>
            <a:off x="3491880" y="5013176"/>
            <a:ext cx="216024" cy="216024"/>
          </a:xfrm>
          <a:prstGeom prst="ellipse">
            <a:avLst/>
          </a:prstGeom>
          <a:solidFill>
            <a:srgbClr val="558ED5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7" name="Straight Connector 86"/>
          <p:cNvCxnSpPr>
            <a:stCxn id="84" idx="2"/>
            <a:endCxn id="83" idx="6"/>
          </p:cNvCxnSpPr>
          <p:nvPr/>
        </p:nvCxnSpPr>
        <p:spPr>
          <a:xfrm flipH="1">
            <a:off x="2915816" y="5121188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2699792" y="5517232"/>
            <a:ext cx="216024" cy="216024"/>
          </a:xfrm>
          <a:prstGeom prst="ellipse">
            <a:avLst/>
          </a:prstGeom>
          <a:solidFill>
            <a:srgbClr val="558ED5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1" name="Oval 100"/>
          <p:cNvSpPr/>
          <p:nvPr/>
        </p:nvSpPr>
        <p:spPr>
          <a:xfrm>
            <a:off x="3491880" y="5517232"/>
            <a:ext cx="216024" cy="216024"/>
          </a:xfrm>
          <a:prstGeom prst="ellipse">
            <a:avLst/>
          </a:prstGeom>
          <a:solidFill>
            <a:srgbClr val="558ED5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2" name="Straight Connector 101"/>
          <p:cNvCxnSpPr>
            <a:stCxn id="101" idx="2"/>
            <a:endCxn id="93" idx="6"/>
          </p:cNvCxnSpPr>
          <p:nvPr/>
        </p:nvCxnSpPr>
        <p:spPr>
          <a:xfrm flipH="1">
            <a:off x="2915816" y="562524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6431508" y="1522884"/>
            <a:ext cx="216024" cy="216024"/>
          </a:xfrm>
          <a:prstGeom prst="ellipse">
            <a:avLst/>
          </a:prstGeom>
          <a:solidFill>
            <a:srgbClr val="558ED5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7" name="Straight Connector 106"/>
          <p:cNvCxnSpPr>
            <a:stCxn id="101" idx="6"/>
            <a:endCxn id="106" idx="3"/>
          </p:cNvCxnSpPr>
          <p:nvPr/>
        </p:nvCxnSpPr>
        <p:spPr>
          <a:xfrm flipV="1">
            <a:off x="3707904" y="1707272"/>
            <a:ext cx="2755240" cy="3917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6732240" y="1340768"/>
            <a:ext cx="792088" cy="7200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Esc</a:t>
            </a:r>
            <a:endParaRPr lang="sv-SE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>
            <a:stCxn id="84" idx="4"/>
            <a:endCxn id="93" idx="0"/>
          </p:cNvCxnSpPr>
          <p:nvPr/>
        </p:nvCxnSpPr>
        <p:spPr>
          <a:xfrm flipH="1">
            <a:off x="2807804" y="5229200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Callout 33"/>
          <p:cNvSpPr/>
          <p:nvPr/>
        </p:nvSpPr>
        <p:spPr>
          <a:xfrm>
            <a:off x="3995936" y="2276872"/>
            <a:ext cx="1656184" cy="936104"/>
          </a:xfrm>
          <a:prstGeom prst="wedgeEllipseCallout">
            <a:avLst>
              <a:gd name="adj1" fmla="val -122604"/>
              <a:gd name="adj2" fmla="val -3775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Här används pilar för att komma ner i listan </a:t>
            </a:r>
            <a:endParaRPr lang="sv-SE" sz="1200" dirty="0"/>
          </a:p>
        </p:txBody>
      </p:sp>
      <p:sp>
        <p:nvSpPr>
          <p:cNvPr id="31" name="Oval Callout 30"/>
          <p:cNvSpPr/>
          <p:nvPr/>
        </p:nvSpPr>
        <p:spPr>
          <a:xfrm>
            <a:off x="5364088" y="620688"/>
            <a:ext cx="1584176" cy="864096"/>
          </a:xfrm>
          <a:prstGeom prst="wedgeEllipseCallout">
            <a:avLst>
              <a:gd name="adj1" fmla="val -59714"/>
              <a:gd name="adj2" fmla="val 10732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smtClean="0"/>
              <a:t>Inställningar Konton</a:t>
            </a:r>
            <a:endParaRPr lang="sv-SE" sz="1200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Vi landade i Pil…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Modal fönster</a:t>
            </a:r>
            <a:endParaRPr lang="sv-SE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754" y="1223963"/>
            <a:ext cx="8461666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268760"/>
            <a:ext cx="78200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Topp menyn</a:t>
            </a:r>
            <a:endParaRPr lang="sv-SE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518972"/>
            <a:ext cx="9147175" cy="423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175" y="1700808"/>
            <a:ext cx="9147175" cy="28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Konsten att utveckla för framtiden</a:t>
            </a:r>
            <a:endParaRPr lang="sv-SE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NVDA output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Öppna meny - alla val inom Spara och placera Navigera med tabb, </a:t>
            </a:r>
            <a:r>
              <a:rPr lang="sv-SE" dirty="0" err="1" smtClean="0"/>
              <a:t>skift-tabb</a:t>
            </a:r>
            <a:r>
              <a:rPr lang="sv-SE" dirty="0" smtClean="0"/>
              <a:t> i menyn</a:t>
            </a:r>
          </a:p>
          <a:p>
            <a:r>
              <a:rPr lang="sv-SE" dirty="0" smtClean="0"/>
              <a:t>Stäng meny</a:t>
            </a:r>
          </a:p>
          <a:p>
            <a:r>
              <a:rPr lang="sv-SE" dirty="0" smtClean="0"/>
              <a:t>Fonder</a:t>
            </a:r>
          </a:p>
          <a:p>
            <a:r>
              <a:rPr lang="sv-SE" dirty="0" smtClean="0"/>
              <a:t>Innehav fonder</a:t>
            </a:r>
          </a:p>
          <a:p>
            <a:r>
              <a:rPr lang="sv-SE" dirty="0" err="1" smtClean="0"/>
              <a:t>link</a:t>
            </a:r>
            <a:endParaRPr lang="sv-SE" dirty="0" smtClean="0"/>
          </a:p>
          <a:p>
            <a:r>
              <a:rPr lang="sv-SE" dirty="0" smtClean="0"/>
              <a:t>…</a:t>
            </a:r>
          </a:p>
          <a:p>
            <a:r>
              <a:rPr lang="sv-SE" dirty="0" smtClean="0"/>
              <a:t>Depå</a:t>
            </a:r>
          </a:p>
          <a:p>
            <a:r>
              <a:rPr lang="sv-SE" dirty="0" smtClean="0"/>
              <a:t>Innehav depå</a:t>
            </a:r>
          </a:p>
          <a:p>
            <a:r>
              <a:rPr lang="sv-SE" dirty="0" err="1" smtClean="0"/>
              <a:t>link</a:t>
            </a:r>
            <a:endParaRPr lang="sv-SE" dirty="0" smtClean="0"/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Gå direkt till…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v-SE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1700808"/>
            <a:ext cx="45910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HTML</a:t>
            </a:r>
            <a:endParaRPr lang="sv-SE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1484784"/>
            <a:ext cx="63341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Speech</a:t>
            </a:r>
            <a:r>
              <a:rPr lang="sv-SE" dirty="0" smtClean="0"/>
              <a:t> Viewer</a:t>
            </a:r>
            <a:endParaRPr lang="sv-SE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484784"/>
            <a:ext cx="844155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Konstiga buggar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Vad har vi upptäckt under resans gång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Konstiga buggar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12474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Window-Eyes</a:t>
            </a:r>
            <a:r>
              <a:rPr lang="sv-SE" dirty="0" smtClean="0"/>
              <a:t> läser alternativen i den här menyn dubbelt. </a:t>
            </a:r>
            <a:r>
              <a:rPr lang="sv-SE" dirty="0" err="1" smtClean="0"/>
              <a:t>VoiceOver</a:t>
            </a:r>
            <a:r>
              <a:rPr lang="sv-SE" dirty="0" smtClean="0"/>
              <a:t> lyckas fälla ut listan och läser alternativen utan att man pilar ner i den (</a:t>
            </a:r>
            <a:r>
              <a:rPr lang="sv-SE" dirty="0" err="1" smtClean="0"/>
              <a:t>VoiceOver</a:t>
            </a:r>
            <a:r>
              <a:rPr lang="sv-SE" dirty="0" smtClean="0"/>
              <a:t> läser också dubbelt) men det går inte att komma åt länkarna i menyn</a:t>
            </a:r>
            <a:endParaRPr lang="sv-S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59" y="2348880"/>
            <a:ext cx="783957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Konstiga buggar</a:t>
            </a:r>
            <a:endParaRPr lang="sv-SE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1556792"/>
            <a:ext cx="69127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971600" y="1772816"/>
            <a:ext cx="5760640" cy="2016224"/>
          </a:xfrm>
          <a:prstGeom prst="round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Användare zoomar till lagom storlek</a:t>
            </a:r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196752"/>
            <a:ext cx="8461300" cy="526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Lärdomar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Zoom i webbläsare vs zoom i touch – </a:t>
            </a:r>
            <a:r>
              <a:rPr lang="sv-SE" dirty="0" err="1" smtClean="0"/>
              <a:t>pinch</a:t>
            </a:r>
            <a:r>
              <a:rPr lang="sv-SE" dirty="0" smtClean="0"/>
              <a:t>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8800"/>
            <a:ext cx="9147600" cy="2232248"/>
          </a:xfrm>
        </p:spPr>
        <p:txBody>
          <a:bodyPr>
            <a:normAutofit/>
          </a:bodyPr>
          <a:lstStyle/>
          <a:p>
            <a:r>
              <a:rPr lang="sv-SE" dirty="0" smtClean="0"/>
              <a:t>Vi har satsat på att bygga upp kompetens internt men jobbar med experter i specifika situationer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Internetbank som webbapplikation</a:t>
            </a:r>
            <a:endParaRPr lang="sv-SE" dirty="0"/>
          </a:p>
        </p:txBody>
      </p:sp>
      <p:pic>
        <p:nvPicPr>
          <p:cNvPr id="4" name="Picture 3" descr="Macbook-Air-Mockup-Free-PSD-Graphics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484784"/>
            <a:ext cx="9144000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Frågor?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Svenska Handelsbanken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Grundades 1871</a:t>
            </a:r>
          </a:p>
          <a:p>
            <a:r>
              <a:rPr lang="sv-SE" dirty="0" smtClean="0"/>
              <a:t>Har 463 kontor i Sverige</a:t>
            </a:r>
          </a:p>
          <a:p>
            <a:r>
              <a:rPr lang="sv-SE" dirty="0" smtClean="0"/>
              <a:t>Verksamhet i 25 länder</a:t>
            </a:r>
          </a:p>
          <a:p>
            <a:r>
              <a:rPr lang="sv-SE" dirty="0" smtClean="0"/>
              <a:t>Drygt 11 000 anställda</a:t>
            </a:r>
          </a:p>
          <a:p>
            <a:r>
              <a:rPr lang="sv-SE" dirty="0" smtClean="0"/>
              <a:t>Digital närvaro:</a:t>
            </a:r>
          </a:p>
          <a:p>
            <a:pPr lvl="1"/>
            <a:r>
              <a:rPr lang="sv-SE" dirty="0" smtClean="0"/>
              <a:t>Webben</a:t>
            </a:r>
          </a:p>
          <a:p>
            <a:pPr lvl="1"/>
            <a:r>
              <a:rPr lang="sv-SE" dirty="0" smtClean="0"/>
              <a:t>Appar i </a:t>
            </a:r>
            <a:r>
              <a:rPr lang="sv-SE" dirty="0" err="1" smtClean="0"/>
              <a:t>iOS</a:t>
            </a:r>
            <a:r>
              <a:rPr lang="sv-SE" dirty="0" smtClean="0"/>
              <a:t>, Android och Windows </a:t>
            </a:r>
            <a:r>
              <a:rPr lang="sv-SE" dirty="0" err="1" smtClean="0"/>
              <a:t>Phone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Varför vi satsar på tillgänglighet på webben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v-SE" dirty="0" smtClean="0"/>
              <a:t>Webbtillgänglighet är av stor vikt för Handelsbanken för att: </a:t>
            </a:r>
          </a:p>
          <a:p>
            <a:r>
              <a:rPr lang="sv-SE" dirty="0" smtClean="0"/>
              <a:t>vi ska kunna nå ut till så många som möjligt och öka vår kundkrets.</a:t>
            </a:r>
          </a:p>
          <a:p>
            <a:r>
              <a:rPr lang="sv-SE" dirty="0" smtClean="0"/>
              <a:t>de med funktionsnedsättningar ska kunna arbeta på de företag som är kunder hos oss.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Rich</a:t>
            </a:r>
            <a:r>
              <a:rPr lang="sv-SE" dirty="0" smtClean="0"/>
              <a:t> internet </a:t>
            </a:r>
            <a:r>
              <a:rPr lang="sv-SE" dirty="0" err="1" smtClean="0"/>
              <a:t>application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4000"/>
            <a:ext cx="9147600" cy="1988976"/>
          </a:xfrm>
        </p:spPr>
        <p:txBody>
          <a:bodyPr>
            <a:normAutofit/>
          </a:bodyPr>
          <a:lstStyle/>
          <a:p>
            <a:r>
              <a:rPr lang="sv-SE" dirty="0" smtClean="0"/>
              <a:t>Bra upplevelse för besökaren</a:t>
            </a:r>
          </a:p>
          <a:p>
            <a:r>
              <a:rPr lang="sv-SE" dirty="0" smtClean="0"/>
              <a:t>Kontroll över presentation och interaktion</a:t>
            </a:r>
          </a:p>
          <a:p>
            <a:r>
              <a:rPr lang="sv-SE" dirty="0" smtClean="0"/>
              <a:t>Klientlogik i klienten – rätt utvecklare på rätt plats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 lever våra </a:t>
            </a:r>
            <a:r>
              <a:rPr lang="sv-SE" dirty="0" err="1" smtClean="0"/>
              <a:t>klient-applikationer</a:t>
            </a:r>
            <a:r>
              <a:rPr lang="sv-SE" dirty="0" smtClean="0"/>
              <a:t>?</a:t>
            </a:r>
            <a:endParaRPr lang="sv-SE" dirty="0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467544" y="1556792"/>
          <a:ext cx="8251825" cy="3671887"/>
        </p:xfrm>
        <a:graphic>
          <a:graphicData uri="http://schemas.openxmlformats.org/presentationml/2006/ole">
            <p:oleObj spid="_x0000_s18434" name="Visio" r:id="rId3" imgW="10591913" imgH="467008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Principer</a:t>
            </a:r>
            <a:endParaRPr lang="sv-SE" dirty="0"/>
          </a:p>
        </p:txBody>
      </p:sp>
      <p:pic>
        <p:nvPicPr>
          <p:cNvPr id="19458" name="Picture 2" descr="Principer för webbklientarkitekture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0405" y="1484784"/>
            <a:ext cx="4727699" cy="4727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1916832"/>
            <a:ext cx="30059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Test i fokus</a:t>
            </a:r>
          </a:p>
          <a:p>
            <a:endParaRPr lang="sv-SE" dirty="0" smtClean="0"/>
          </a:p>
          <a:p>
            <a:r>
              <a:rPr lang="sv-SE" dirty="0" smtClean="0"/>
              <a:t>Arbeta med webbläsaren</a:t>
            </a:r>
          </a:p>
          <a:p>
            <a:endParaRPr lang="sv-SE" dirty="0" smtClean="0"/>
          </a:p>
          <a:p>
            <a:r>
              <a:rPr lang="sv-SE" dirty="0" smtClean="0"/>
              <a:t>Arbeta med webbstandards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Test i fokus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24000"/>
            <a:ext cx="9147600" cy="48276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v-SE" dirty="0" smtClean="0">
                <a:solidFill>
                  <a:schemeClr val="tx1"/>
                </a:solidFill>
              </a:rPr>
              <a:t>Parprogrammering</a:t>
            </a:r>
          </a:p>
          <a:p>
            <a:pPr lvl="0">
              <a:buNone/>
            </a:pPr>
            <a:r>
              <a:rPr lang="sv-SE" dirty="0" smtClean="0"/>
              <a:t>Kodgranskning</a:t>
            </a:r>
          </a:p>
          <a:p>
            <a:pPr lvl="0">
              <a:buNone/>
            </a:pPr>
            <a:r>
              <a:rPr lang="sv-SE" dirty="0" smtClean="0"/>
              <a:t>Statisk kodanalys (i EDI och byggsteg)</a:t>
            </a:r>
          </a:p>
          <a:p>
            <a:pPr lvl="0">
              <a:buNone/>
            </a:pPr>
            <a:r>
              <a:rPr lang="sv-SE" dirty="0" smtClean="0"/>
              <a:t>Enhetstester</a:t>
            </a:r>
          </a:p>
          <a:p>
            <a:pPr lvl="0">
              <a:buNone/>
            </a:pPr>
            <a:r>
              <a:rPr lang="sv-SE" dirty="0" smtClean="0"/>
              <a:t>Automatiserade funktionstester</a:t>
            </a:r>
            <a:endParaRPr lang="sv-SE" u="sng" dirty="0" smtClean="0"/>
          </a:p>
          <a:p>
            <a:pPr lvl="0">
              <a:buNone/>
            </a:pPr>
            <a:r>
              <a:rPr lang="sv-SE" dirty="0" smtClean="0"/>
              <a:t>Manuella funktionstester</a:t>
            </a:r>
          </a:p>
          <a:p>
            <a:pPr lvl="0"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				</a:t>
            </a:r>
            <a:endParaRPr lang="sv-SE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5127575"/>
            <a:ext cx="432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ALLA är ansvariga för att testa</a:t>
            </a:r>
          </a:p>
        </p:txBody>
      </p:sp>
      <p:sp>
        <p:nvSpPr>
          <p:cNvPr id="5" name="Down Arrow 4"/>
          <p:cNvSpPr/>
          <p:nvPr/>
        </p:nvSpPr>
        <p:spPr>
          <a:xfrm>
            <a:off x="251520" y="1268760"/>
            <a:ext cx="720080" cy="3384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B_Theme_2">
  <a:themeElements>
    <a:clrScheme name="SHB_Color_1">
      <a:dk1>
        <a:srgbClr val="000000"/>
      </a:dk1>
      <a:lt1>
        <a:sysClr val="window" lastClr="FFFFFF"/>
      </a:lt1>
      <a:dk2>
        <a:srgbClr val="000000"/>
      </a:dk2>
      <a:lt2>
        <a:srgbClr val="EEECE1"/>
      </a:lt2>
      <a:accent1>
        <a:srgbClr val="004A99"/>
      </a:accent1>
      <a:accent2>
        <a:srgbClr val="8F8778"/>
      </a:accent2>
      <a:accent3>
        <a:srgbClr val="CC3300"/>
      </a:accent3>
      <a:accent4>
        <a:srgbClr val="ABCCD9"/>
      </a:accent4>
      <a:accent5>
        <a:srgbClr val="002C4D"/>
      </a:accent5>
      <a:accent6>
        <a:srgbClr val="B2B2B2"/>
      </a:accent6>
      <a:hlink>
        <a:srgbClr val="0000FF"/>
      </a:hlink>
      <a:folHlink>
        <a:srgbClr val="800080"/>
      </a:folHlink>
    </a:clrScheme>
    <a:fontScheme name="SHB_Font_Aa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3486</TotalTime>
  <Words>463</Words>
  <Application>Microsoft Office PowerPoint</Application>
  <PresentationFormat>On-screen Show (4:3)</PresentationFormat>
  <Paragraphs>114</Paragraphs>
  <Slides>30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SHB_Theme_2</vt:lpstr>
      <vt:lpstr>Visio</vt:lpstr>
      <vt:lpstr>Nicklas Sigurdh &amp; Said Ebrahimi</vt:lpstr>
      <vt:lpstr>Konsten att utveckla för framtiden</vt:lpstr>
      <vt:lpstr>Internetbank som webbapplikation</vt:lpstr>
      <vt:lpstr>Svenska Handelsbanken</vt:lpstr>
      <vt:lpstr>Varför vi satsar på tillgänglighet på webben</vt:lpstr>
      <vt:lpstr>Rich internet application</vt:lpstr>
      <vt:lpstr>Var lever våra klient-applikationer?</vt:lpstr>
      <vt:lpstr>Principer</vt:lpstr>
      <vt:lpstr>Test i fokus</vt:lpstr>
      <vt:lpstr>Automatisera så mycket som möjligt!</vt:lpstr>
      <vt:lpstr>Skall vi testa alla möjliga webbläsare/skärmläsare?</vt:lpstr>
      <vt:lpstr>Vad kan vi testa?</vt:lpstr>
      <vt:lpstr>Tab start</vt:lpstr>
      <vt:lpstr>Vi landade i Pil…</vt:lpstr>
      <vt:lpstr>Vi landade i Pil…</vt:lpstr>
      <vt:lpstr>Modal fönster</vt:lpstr>
      <vt:lpstr>Slide 17</vt:lpstr>
      <vt:lpstr>Topp menyn</vt:lpstr>
      <vt:lpstr>Slide 19</vt:lpstr>
      <vt:lpstr>NVDA output</vt:lpstr>
      <vt:lpstr>Gå direkt till… </vt:lpstr>
      <vt:lpstr>HTML</vt:lpstr>
      <vt:lpstr>Speech Viewer</vt:lpstr>
      <vt:lpstr>Konstiga buggar</vt:lpstr>
      <vt:lpstr>Konstiga buggar</vt:lpstr>
      <vt:lpstr>Konstiga buggar</vt:lpstr>
      <vt:lpstr>Användare zoomar till lagom storlek</vt:lpstr>
      <vt:lpstr>Lärdomar</vt:lpstr>
      <vt:lpstr>Vi har satsat på att bygga upp kompetens internt men jobbar med experter i specifika situationer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Handelsbanken tillgänglighetsanpassning</dc:title>
  <dc:creator>Nicklas Sigurdh</dc:creator>
  <cp:lastModifiedBy>nisi01</cp:lastModifiedBy>
  <cp:revision>33</cp:revision>
  <dcterms:created xsi:type="dcterms:W3CDTF">2016-03-08T13:50:22Z</dcterms:created>
  <dcterms:modified xsi:type="dcterms:W3CDTF">2016-04-12T16:20:40Z</dcterms:modified>
</cp:coreProperties>
</file>