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85"/>
  </p:notesMasterIdLst>
  <p:sldIdLst>
    <p:sldId id="272" r:id="rId10"/>
    <p:sldId id="451" r:id="rId11"/>
    <p:sldId id="394" r:id="rId12"/>
    <p:sldId id="395" r:id="rId13"/>
    <p:sldId id="396" r:id="rId14"/>
    <p:sldId id="495" r:id="rId15"/>
    <p:sldId id="457" r:id="rId16"/>
    <p:sldId id="414" r:id="rId17"/>
    <p:sldId id="398" r:id="rId18"/>
    <p:sldId id="417" r:id="rId19"/>
    <p:sldId id="399" r:id="rId20"/>
    <p:sldId id="418" r:id="rId21"/>
    <p:sldId id="445" r:id="rId22"/>
    <p:sldId id="420" r:id="rId23"/>
    <p:sldId id="422" r:id="rId24"/>
    <p:sldId id="370" r:id="rId25"/>
    <p:sldId id="489" r:id="rId26"/>
    <p:sldId id="456" r:id="rId27"/>
    <p:sldId id="409" r:id="rId28"/>
    <p:sldId id="428" r:id="rId29"/>
    <p:sldId id="410" r:id="rId30"/>
    <p:sldId id="459" r:id="rId31"/>
    <p:sldId id="458" r:id="rId32"/>
    <p:sldId id="480" r:id="rId33"/>
    <p:sldId id="481" r:id="rId34"/>
    <p:sldId id="491" r:id="rId35"/>
    <p:sldId id="482" r:id="rId36"/>
    <p:sldId id="374" r:id="rId37"/>
    <p:sldId id="375" r:id="rId38"/>
    <p:sldId id="369" r:id="rId39"/>
    <p:sldId id="373" r:id="rId40"/>
    <p:sldId id="386" r:id="rId41"/>
    <p:sldId id="424" r:id="rId42"/>
    <p:sldId id="389" r:id="rId43"/>
    <p:sldId id="426" r:id="rId44"/>
    <p:sldId id="427" r:id="rId45"/>
    <p:sldId id="494" r:id="rId46"/>
    <p:sldId id="499" r:id="rId47"/>
    <p:sldId id="500" r:id="rId48"/>
    <p:sldId id="429" r:id="rId49"/>
    <p:sldId id="430" r:id="rId50"/>
    <p:sldId id="440" r:id="rId51"/>
    <p:sldId id="431" r:id="rId52"/>
    <p:sldId id="432" r:id="rId53"/>
    <p:sldId id="433" r:id="rId54"/>
    <p:sldId id="441" r:id="rId55"/>
    <p:sldId id="435" r:id="rId56"/>
    <p:sldId id="436" r:id="rId57"/>
    <p:sldId id="437" r:id="rId58"/>
    <p:sldId id="438" r:id="rId59"/>
    <p:sldId id="416" r:id="rId60"/>
    <p:sldId id="404" r:id="rId61"/>
    <p:sldId id="405" r:id="rId62"/>
    <p:sldId id="442" r:id="rId63"/>
    <p:sldId id="443" r:id="rId64"/>
    <p:sldId id="455" r:id="rId65"/>
    <p:sldId id="403" r:id="rId66"/>
    <p:sldId id="453" r:id="rId67"/>
    <p:sldId id="454" r:id="rId68"/>
    <p:sldId id="492" r:id="rId69"/>
    <p:sldId id="486" r:id="rId70"/>
    <p:sldId id="493" r:id="rId71"/>
    <p:sldId id="448" r:id="rId72"/>
    <p:sldId id="450" r:id="rId73"/>
    <p:sldId id="461" r:id="rId74"/>
    <p:sldId id="462" r:id="rId75"/>
    <p:sldId id="463" r:id="rId76"/>
    <p:sldId id="468" r:id="rId77"/>
    <p:sldId id="466" r:id="rId78"/>
    <p:sldId id="471" r:id="rId79"/>
    <p:sldId id="497" r:id="rId80"/>
    <p:sldId id="488" r:id="rId81"/>
    <p:sldId id="478" r:id="rId82"/>
    <p:sldId id="477" r:id="rId83"/>
    <p:sldId id="479" r:id="rId84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 autoAdjust="0"/>
    <p:restoredTop sz="80559" autoAdjust="0"/>
  </p:normalViewPr>
  <p:slideViewPr>
    <p:cSldViewPr>
      <p:cViewPr>
        <p:scale>
          <a:sx n="110" d="100"/>
          <a:sy n="110" d="100"/>
        </p:scale>
        <p:origin x="1808" y="6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6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-kalkylblad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-kalkylblad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-kalkylblad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-kalkylblad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-kalkylblad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-kalkylblad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 smtClean="0"/>
              <a:t>startsidan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Ser startsidan någon gång under besöket</c:v>
                </c:pt>
              </c:strCache>
            </c:strRef>
          </c:tx>
          <c:spPr>
            <a:solidFill>
              <a:schemeClr val="accent3"/>
            </a:solidFill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0198687664041995"/>
                  <c:y val="-0.02711294291338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7613188976378"/>
                  <c:y val="0.02509793307086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Använder</a:t>
            </a:r>
            <a:r>
              <a:rPr lang="en-US" dirty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interna</a:t>
            </a:r>
            <a:r>
              <a:rPr lang="en-US" dirty="0" smtClean="0"/>
              <a:t> </a:t>
            </a:r>
            <a:r>
              <a:rPr lang="en-US" dirty="0" err="1" smtClean="0"/>
              <a:t>söket</a:t>
            </a:r>
            <a:endParaRPr lang="en-US" dirty="0"/>
          </a:p>
        </c:rich>
      </c:tx>
      <c:layout>
        <c:manualLayout>
          <c:xMode val="edge"/>
          <c:yMode val="edge"/>
          <c:x val="0.202427001312336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Använder interna sökfunktionen</c:v>
                </c:pt>
              </c:strCache>
            </c:strRef>
          </c:tx>
          <c:spPr>
            <a:ln w="28575"/>
            <a:effectLst>
              <a:outerShdw blurRad="317500" algn="ctr" rotWithShape="0">
                <a:prstClr val="black">
                  <a:alpha val="24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27179625984252"/>
                  <c:y val="0.04326480697792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375"/>
                      <c:h val="0.189089347569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0113270997375"/>
                  <c:y val="-0.07652085923627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752708333333333"/>
                      <c:h val="0.15162679989809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0.05</c:v>
                </c:pt>
                <c:pt idx="1">
                  <c:v>0.95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8677001312336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Klickar i länkstigen</c:v>
                </c:pt>
              </c:strCache>
            </c:strRef>
          </c:tx>
          <c:spPr>
            <a:ln w="28575"/>
            <a:effectLst/>
          </c:spPr>
          <c:dPt>
            <c:idx val="0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9.62926509186352E-5"/>
                  <c:y val="0.046282856338949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375"/>
                      <c:h val="0.189089347569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97821522309711"/>
                  <c:y val="-0.046340365625986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54166666667"/>
                      <c:h val="0.151626799898099"/>
                    </c:manualLayout>
                  </c15:layout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Blad1!$B$2:$B$3</c:f>
              <c:numCache>
                <c:formatCode>0.00%</c:formatCode>
                <c:ptCount val="2"/>
                <c:pt idx="0">
                  <c:v>0.0084</c:v>
                </c:pt>
                <c:pt idx="1">
                  <c:v>0.9916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Kommer</a:t>
            </a:r>
            <a:r>
              <a:rPr lang="en-US" baseline="0" dirty="0" smtClean="0"/>
              <a:t> till </a:t>
            </a:r>
            <a:r>
              <a:rPr lang="en-US" baseline="0" dirty="0" err="1" smtClean="0"/>
              <a:t>sajten</a:t>
            </a:r>
            <a:r>
              <a:rPr lang="en-US" baseline="0" dirty="0" smtClean="0"/>
              <a:t> via </a:t>
            </a:r>
            <a:r>
              <a:rPr lang="en-US" baseline="0" dirty="0" err="1" smtClean="0"/>
              <a:t>sökmotor</a:t>
            </a:r>
            <a:endParaRPr lang="en-US" dirty="0"/>
          </a:p>
        </c:rich>
      </c:tx>
      <c:layout>
        <c:manualLayout>
          <c:xMode val="edge"/>
          <c:yMode val="edge"/>
          <c:x val="0.143385334645669"/>
          <c:y val="0.0150902468051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Kommer till sajten via sökmotor</c:v>
                </c:pt>
              </c:strCache>
            </c:strRef>
          </c:tx>
          <c:spPr>
            <a:ln w="28575"/>
            <a:effectLst>
              <a:outerShdw blurRad="317500" algn="ctr" rotWithShape="0">
                <a:prstClr val="black">
                  <a:alpha val="24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45929625984252"/>
                  <c:y val="0.025156510811745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375"/>
                      <c:h val="0.189089347569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255311679790026"/>
                  <c:y val="-0.0010697440313915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54166666667"/>
                      <c:h val="0.151626799898099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0.59</c:v>
                </c:pt>
                <c:pt idx="1">
                  <c:v>0.41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Surfar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mobil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surfplatta</a:t>
            </a:r>
            <a:endParaRPr lang="en-US" baseline="0" dirty="0" smtClean="0"/>
          </a:p>
        </c:rich>
      </c:tx>
      <c:layout>
        <c:manualLayout>
          <c:xMode val="edge"/>
          <c:yMode val="edge"/>
          <c:x val="0.187135334645669"/>
          <c:y val="0.0150902468051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Mobil/surfplatta</c:v>
                </c:pt>
              </c:strCache>
            </c:strRef>
          </c:tx>
          <c:spPr>
            <a:effectLst>
              <a:outerShdw blurRad="317500" algn="ctr" rotWithShape="0">
                <a:prstClr val="black">
                  <a:alpha val="24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45929625984252"/>
                  <c:y val="0.025156510811745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375"/>
                      <c:h val="0.18908934756902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255311679790026"/>
                  <c:y val="-0.0010697440313915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54166666667"/>
                      <c:h val="0.151626799898099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0.46</c:v>
                </c:pt>
                <c:pt idx="1">
                  <c:v>0.54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besökta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sidor</a:t>
            </a:r>
            <a:endParaRPr lang="en-US" baseline="0" dirty="0" smtClean="0"/>
          </a:p>
        </c:rich>
      </c:tx>
      <c:layout>
        <c:manualLayout>
          <c:xMode val="edge"/>
          <c:yMode val="edge"/>
          <c:x val="0.305885334645669"/>
          <c:y val="0.0150902468051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5"/>
              </a:solidFill>
              <a:ln w="285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3125"/>
                  <c:y val="-0.0271623254284205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354166666667"/>
                      <c:h val="0.15162679989809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0208333333333333"/>
                  <c:y val="-0.027162444249261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29166666666667"/>
                  <c:y val="0.06941513530366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156332020997"/>
                      <c:h val="0.186696533473257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Blad1!$A$2:$A$6</c:f>
              <c:strCache>
                <c:ptCount val="5"/>
                <c:pt idx="0">
                  <c:v> </c:v>
                </c:pt>
                <c:pt idx="1">
                  <c:v>1 sida</c:v>
                </c:pt>
                <c:pt idx="2">
                  <c:v>2 sidor</c:v>
                </c:pt>
                <c:pt idx="3">
                  <c:v>3 sidor</c:v>
                </c:pt>
                <c:pt idx="4">
                  <c:v>Fler än 3 sidor</c:v>
                </c:pt>
              </c:strCache>
            </c:strRef>
          </c:cat>
          <c:val>
            <c:numRef>
              <c:f>Blad1!$B$2:$B$6</c:f>
              <c:numCache>
                <c:formatCode>0%</c:formatCode>
                <c:ptCount val="5"/>
                <c:pt idx="0" formatCode="General">
                  <c:v>0.0</c:v>
                </c:pt>
                <c:pt idx="1">
                  <c:v>0.52</c:v>
                </c:pt>
                <c:pt idx="2">
                  <c:v>0.16</c:v>
                </c:pt>
                <c:pt idx="3">
                  <c:v>0.09</c:v>
                </c:pt>
                <c:pt idx="4">
                  <c:v>0.23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83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5345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33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89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083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2891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480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5783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042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57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18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9046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3009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5381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081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4750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799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1421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543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4758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883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81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436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77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1049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8796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9549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3584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2469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73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97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105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07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639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1446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3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7643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58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2016-04-13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.gov/" TargetMode="External"/><Relationship Id="rId4" Type="http://schemas.openxmlformats.org/officeDocument/2006/relationships/hyperlink" Target="http://www.gov.uk/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49.tif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6167438" cy="1384995"/>
          </a:xfrm>
        </p:spPr>
        <p:txBody>
          <a:bodyPr/>
          <a:lstStyle/>
          <a:p>
            <a:r>
              <a:rPr lang="sv-SE" dirty="0" smtClean="0"/>
              <a:t>10 sanningar om dina användare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536" y="3363838"/>
            <a:ext cx="4536504" cy="812530"/>
          </a:xfrm>
        </p:spPr>
        <p:txBody>
          <a:bodyPr/>
          <a:lstStyle/>
          <a:p>
            <a:r>
              <a:rPr lang="sv-SE" dirty="0" smtClean="0"/>
              <a:t>Hampus Sethfors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Bokstäver, mass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48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Ge webbanalys en chans, står mitt bland alla bokstä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482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tudent framför dator, anim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33096"/>
            <a:ext cx="1922451" cy="3026948"/>
          </a:xfrm>
          <a:prstGeom prst="rect">
            <a:avLst/>
          </a:prstGeom>
        </p:spPr>
      </p:pic>
      <p:sp>
        <p:nvSpPr>
          <p:cNvPr id="5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716016" y="2067694"/>
            <a:ext cx="4104456" cy="1319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200" b="1" dirty="0" smtClean="0"/>
              <a:t>26 webbplatser</a:t>
            </a:r>
          </a:p>
          <a:p>
            <a:pPr marL="0" indent="0">
              <a:buNone/>
            </a:pPr>
            <a:r>
              <a:rPr lang="sv-SE" sz="2200" b="1" dirty="0" smtClean="0"/>
              <a:t>Offentlig sektor</a:t>
            </a:r>
          </a:p>
          <a:p>
            <a:pPr marL="0" indent="0">
              <a:buNone/>
            </a:pPr>
            <a:r>
              <a:rPr lang="sv-SE" sz="2200" b="1" dirty="0" smtClean="0"/>
              <a:t>2 000 000 besök i månaden</a:t>
            </a:r>
          </a:p>
        </p:txBody>
      </p:sp>
      <p:pic>
        <p:nvPicPr>
          <p:cNvPr id="6" name="Bildobjekt 5" descr="Dator, anima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56249"/>
            <a:ext cx="1728192" cy="25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>
          <a:xfrm>
            <a:off x="1763688" y="2419164"/>
            <a:ext cx="1944216" cy="1944216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5724128" y="2419164"/>
            <a:ext cx="1944216" cy="1944216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3" name="Hjärta 2" descr="Hjärtform med texten användbarhet och tillgänglighet"/>
          <p:cNvSpPr/>
          <p:nvPr/>
        </p:nvSpPr>
        <p:spPr>
          <a:xfrm>
            <a:off x="3405190" y="2283718"/>
            <a:ext cx="2678978" cy="2376264"/>
          </a:xfrm>
          <a:prstGeom prst="hear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763688" y="483237"/>
            <a:ext cx="5760640" cy="1440160"/>
          </a:xfrm>
        </p:spPr>
        <p:txBody>
          <a:bodyPr lIns="180000"/>
          <a:lstStyle/>
          <a:p>
            <a:pPr algn="ctr"/>
            <a:r>
              <a:rPr lang="sv-SE" dirty="0" smtClean="0"/>
              <a:t>Vad har detta med tillgänglighet att göra?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1872145" y="3221224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/>
              <a:t>Användbarhet</a:t>
            </a:r>
            <a:endParaRPr lang="sv-SE" sz="2800" b="1" dirty="0"/>
          </a:p>
        </p:txBody>
      </p:sp>
      <p:sp>
        <p:nvSpPr>
          <p:cNvPr id="10" name="textruta 9"/>
          <p:cNvSpPr txBox="1"/>
          <p:nvPr/>
        </p:nvSpPr>
        <p:spPr>
          <a:xfrm>
            <a:off x="6026842" y="3204436"/>
            <a:ext cx="150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b="1" dirty="0" smtClean="0"/>
              <a:t>Tillgänglighet</a:t>
            </a:r>
            <a:endParaRPr lang="sv-SE" sz="2800" b="1" dirty="0"/>
          </a:p>
        </p:txBody>
      </p:sp>
      <p:sp>
        <p:nvSpPr>
          <p:cNvPr id="14" name="textruta 13"/>
          <p:cNvSpPr txBox="1"/>
          <p:nvPr/>
        </p:nvSpPr>
        <p:spPr>
          <a:xfrm>
            <a:off x="3851920" y="3003798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Användbarhet</a:t>
            </a:r>
            <a:endParaRPr lang="sv-SE" sz="3200" b="1" dirty="0"/>
          </a:p>
        </p:txBody>
      </p:sp>
      <p:sp>
        <p:nvSpPr>
          <p:cNvPr id="15" name="textruta 14"/>
          <p:cNvSpPr txBox="1"/>
          <p:nvPr/>
        </p:nvSpPr>
        <p:spPr>
          <a:xfrm>
            <a:off x="3920257" y="3354265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Tillgänglighet</a:t>
            </a:r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10749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3" grpId="0" animBg="1"/>
      <p:bldP spid="8" grpId="0"/>
      <p:bldP spid="8" grpId="1"/>
      <p:bldP spid="10" grpId="0"/>
      <p:bldP spid="10" grpId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Chef på stol, animer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4" y="1750204"/>
            <a:ext cx="2856317" cy="2291164"/>
          </a:xfrm>
          <a:prstGeom prst="rect">
            <a:avLst/>
          </a:prstGeom>
        </p:spPr>
      </p:pic>
      <p:sp>
        <p:nvSpPr>
          <p:cNvPr id="9" name="Ellips 8" descr="Pratbubbla med texten &quot;Jag vill synas på startsidan&quot;"/>
          <p:cNvSpPr/>
          <p:nvPr/>
        </p:nvSpPr>
        <p:spPr>
          <a:xfrm>
            <a:off x="1763688" y="455893"/>
            <a:ext cx="2797005" cy="1767469"/>
          </a:xfrm>
          <a:prstGeom prst="wedgeEllipseCallout">
            <a:avLst>
              <a:gd name="adj1" fmla="val -54320"/>
              <a:gd name="adj2" fmla="val 35638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chemeClr val="tx1"/>
                </a:solidFill>
              </a:rPr>
              <a:t>Jag vill synas på startsidan</a:t>
            </a:r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0" name="Ellips 9" descr="Pratbubbla med texten &quot;Jag vill synas på startsidan&quot;"/>
          <p:cNvSpPr/>
          <p:nvPr/>
        </p:nvSpPr>
        <p:spPr>
          <a:xfrm>
            <a:off x="4988893" y="1950462"/>
            <a:ext cx="1656184" cy="951425"/>
          </a:xfrm>
          <a:prstGeom prst="wedgeEllipseCallout">
            <a:avLst>
              <a:gd name="adj1" fmla="val 39805"/>
              <a:gd name="adj2" fmla="val 55715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 smtClean="0">
                <a:solidFill>
                  <a:schemeClr val="tx1"/>
                </a:solidFill>
              </a:rPr>
              <a:t>Jag också!</a:t>
            </a:r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11" name="Ellips 10" descr="Pratbubbla med texten &quot;Jag vill synas på startsidan&quot;"/>
          <p:cNvSpPr/>
          <p:nvPr/>
        </p:nvSpPr>
        <p:spPr>
          <a:xfrm>
            <a:off x="6781445" y="2525975"/>
            <a:ext cx="1656184" cy="951425"/>
          </a:xfrm>
          <a:prstGeom prst="wedgeEllipseCallout">
            <a:avLst>
              <a:gd name="adj1" fmla="val 42613"/>
              <a:gd name="adj2" fmla="val 62231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 smtClean="0">
                <a:solidFill>
                  <a:schemeClr val="tx1"/>
                </a:solidFill>
              </a:rPr>
              <a:t>Jag också!</a:t>
            </a:r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12" name="Ellips 11" descr="Pratbubbla med texten &quot;Jag vill synas på startsidan&quot;"/>
          <p:cNvSpPr/>
          <p:nvPr/>
        </p:nvSpPr>
        <p:spPr>
          <a:xfrm>
            <a:off x="5953353" y="3680213"/>
            <a:ext cx="1656184" cy="951425"/>
          </a:xfrm>
          <a:prstGeom prst="wedgeEllipseCallout">
            <a:avLst>
              <a:gd name="adj1" fmla="val 64136"/>
              <a:gd name="adj2" fmla="val 3589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 smtClean="0">
                <a:solidFill>
                  <a:schemeClr val="tx1"/>
                </a:solidFill>
              </a:rPr>
              <a:t>Jag också!</a:t>
            </a:r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13" name="Ellips 12" descr="Pratbubbla med texten &quot;Jag vill synas på startsidan&quot;"/>
          <p:cNvSpPr/>
          <p:nvPr/>
        </p:nvSpPr>
        <p:spPr>
          <a:xfrm>
            <a:off x="6781445" y="1271937"/>
            <a:ext cx="1656184" cy="951425"/>
          </a:xfrm>
          <a:prstGeom prst="wedgeEllipseCallout">
            <a:avLst>
              <a:gd name="adj1" fmla="val 51971"/>
              <a:gd name="adj2" fmla="val 54086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 smtClean="0">
                <a:solidFill>
                  <a:schemeClr val="tx1"/>
                </a:solidFill>
              </a:rPr>
              <a:t>Jag också!</a:t>
            </a:r>
            <a:endParaRPr lang="sv-SE" sz="1600" b="1" dirty="0">
              <a:solidFill>
                <a:schemeClr val="tx1"/>
              </a:solidFill>
            </a:endParaRPr>
          </a:p>
        </p:txBody>
      </p:sp>
      <p:sp>
        <p:nvSpPr>
          <p:cNvPr id="14" name="Ellips 13" descr="Pratbubbla med texten &quot;Jag vill synas på startsidan&quot;"/>
          <p:cNvSpPr/>
          <p:nvPr/>
        </p:nvSpPr>
        <p:spPr>
          <a:xfrm>
            <a:off x="4105748" y="3152154"/>
            <a:ext cx="1656184" cy="951425"/>
          </a:xfrm>
          <a:prstGeom prst="wedgeEllipseCallout">
            <a:avLst>
              <a:gd name="adj1" fmla="val 62264"/>
              <a:gd name="adj2" fmla="val -292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 smtClean="0">
                <a:solidFill>
                  <a:schemeClr val="tx1"/>
                </a:solidFill>
              </a:rPr>
              <a:t>Jag också!</a:t>
            </a:r>
            <a:endParaRPr lang="sv-S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37" y="0"/>
            <a:ext cx="9581337" cy="598705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Hur många av besökarna ser startsidan?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1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1898883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6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Kom ihåg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De flesta vill snabbt bort från startsidan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sv-SE" smtClean="0"/>
              <a:t>Tydlig meny</a:t>
            </a:r>
            <a:endParaRPr lang="sv-SE" dirty="0" smtClean="0"/>
          </a:p>
          <a:p>
            <a:r>
              <a:rPr lang="sv-SE" dirty="0" smtClean="0"/>
              <a:t>Välbesökta sidor</a:t>
            </a:r>
            <a:br>
              <a:rPr lang="sv-SE" dirty="0" smtClean="0"/>
            </a:br>
            <a:r>
              <a:rPr lang="sv-SE" dirty="0" smtClean="0"/>
              <a:t>Färre nyheter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 smtClean="0"/>
              <a:t>Prioritera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98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3095839" y="4048429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Halva priset för beslutsfattare</a:t>
            </a:r>
            <a:endParaRPr lang="sv-SE" sz="2000" dirty="0"/>
          </a:p>
        </p:txBody>
      </p:sp>
      <p:sp>
        <p:nvSpPr>
          <p:cNvPr id="9" name="Rektangel 8"/>
          <p:cNvSpPr/>
          <p:nvPr/>
        </p:nvSpPr>
        <p:spPr>
          <a:xfrm>
            <a:off x="3966709" y="3616381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800" b="1" dirty="0" smtClean="0"/>
              <a:t>150 kr</a:t>
            </a:r>
            <a:endParaRPr lang="sv-SE" sz="2800" b="1" dirty="0"/>
          </a:p>
        </p:txBody>
      </p:sp>
      <p:pic>
        <p:nvPicPr>
          <p:cNvPr id="2" name="Bildobjekt 1" descr="T-shirt med texten 66% ser aldrig startsid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39700"/>
            <a:ext cx="3640076" cy="34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330258" cy="699404"/>
          </a:xfrm>
        </p:spPr>
        <p:txBody>
          <a:bodyPr/>
          <a:lstStyle/>
          <a:p>
            <a:r>
              <a:rPr lang="sv-SE" dirty="0" err="1"/>
              <a:t>g</a:t>
            </a:r>
            <a:r>
              <a:rPr lang="sv-SE" dirty="0" err="1" smtClean="0"/>
              <a:t>oteborg.se</a:t>
            </a:r>
            <a:endParaRPr lang="sv-SE" dirty="0"/>
          </a:p>
        </p:txBody>
      </p:sp>
      <p:pic>
        <p:nvPicPr>
          <p:cNvPr id="6" name="Bildobjekt 5" descr="21 av 100 figur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91630"/>
            <a:ext cx="5097388" cy="2819352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260154" y="1635646"/>
            <a:ext cx="48245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Andel av besöken där användaren besökte startsidan: 741 917 (21 %)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63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6167438" cy="1384995"/>
          </a:xfrm>
        </p:spPr>
        <p:txBody>
          <a:bodyPr/>
          <a:lstStyle/>
          <a:p>
            <a:r>
              <a:rPr lang="sv-SE" dirty="0" smtClean="0"/>
              <a:t>10 sanningar om dina användare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536" y="3363838"/>
            <a:ext cx="4536504" cy="812530"/>
          </a:xfrm>
        </p:spPr>
        <p:txBody>
          <a:bodyPr/>
          <a:lstStyle/>
          <a:p>
            <a:r>
              <a:rPr lang="sv-SE" dirty="0" smtClean="0"/>
              <a:t>Hampus Sethfors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4860032" y="2909966"/>
            <a:ext cx="3024336" cy="9140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/>
              <a:t>Du kommer aldrig tro nummer 7!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6396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arn i karuse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433048" cy="660670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Funkar bildkaruseller?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2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1/3 figur av 100 figur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131590"/>
            <a:ext cx="5086816" cy="2708466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979712" y="1131590"/>
            <a:ext cx="51125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Andel av  besöken där användaren klickade på en puff i karusellen: 9 513 (0,3 %)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70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Mattias Beijmo, svartvitt porträt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47614"/>
            <a:ext cx="2426655" cy="242665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923928" y="1347614"/>
            <a:ext cx="4320480" cy="204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/>
              <a:t>”Använder du en bildkarusell så kommer jag personligen leta upp var du bor, knacka på och …”</a:t>
            </a:r>
            <a:br>
              <a:rPr lang="sv-SE" sz="2400" b="1" dirty="0" smtClean="0"/>
            </a:br>
            <a:endParaRPr lang="sv-SE" sz="2400" b="1" dirty="0" smtClean="0"/>
          </a:p>
          <a:p>
            <a:r>
              <a:rPr lang="sv-SE" sz="2000" dirty="0" smtClean="0"/>
              <a:t>– Mattias </a:t>
            </a:r>
            <a:r>
              <a:rPr lang="sv-SE" sz="2000" dirty="0" err="1" smtClean="0"/>
              <a:t>Beijmo</a:t>
            </a:r>
            <a:r>
              <a:rPr lang="sv-SE" sz="2000" dirty="0" smtClean="0"/>
              <a:t>, grundare DUMA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3965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539552" y="1995686"/>
            <a:ext cx="7920424" cy="915734"/>
          </a:xfrm>
          <a:noFill/>
        </p:spPr>
        <p:txBody>
          <a:bodyPr>
            <a:noAutofit/>
          </a:bodyPr>
          <a:lstStyle/>
          <a:p>
            <a:pPr algn="ctr"/>
            <a:r>
              <a:rPr lang="sv-SE" sz="4800" b="1" u="sng" dirty="0" err="1" smtClean="0">
                <a:solidFill>
                  <a:schemeClr val="accent1">
                    <a:lumMod val="75000"/>
                  </a:schemeClr>
                </a:solidFill>
              </a:rPr>
              <a:t>shouldiuseacarousel.com</a:t>
            </a:r>
            <a:endParaRPr lang="sv-SE" sz="4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hould I use a carousell sajten med texten &quot;No!!! seriously you really shouldn't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" y="0"/>
            <a:ext cx="9106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hould I use a carousell sajten med texten &quot;Why not, well let me tell you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" y="0"/>
            <a:ext cx="9106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8323612" cy="699404"/>
          </a:xfrm>
        </p:spPr>
        <p:txBody>
          <a:bodyPr/>
          <a:lstStyle/>
          <a:p>
            <a:r>
              <a:rPr lang="sv-SE" dirty="0" smtClean="0"/>
              <a:t>Bildkaruseller – varför ett problem?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7"/>
          </p:nvPr>
        </p:nvSpPr>
        <p:spPr>
          <a:xfrm>
            <a:off x="3421566" y="1500455"/>
            <a:ext cx="3020947" cy="713863"/>
          </a:xfrm>
        </p:spPr>
        <p:txBody>
          <a:bodyPr/>
          <a:lstStyle/>
          <a:p>
            <a:r>
              <a:rPr lang="sv-SE" dirty="0" smtClean="0"/>
              <a:t>Ser ut som reklam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1331640" y="2402588"/>
            <a:ext cx="2673546" cy="723819"/>
          </a:xfrm>
        </p:spPr>
        <p:txBody>
          <a:bodyPr/>
          <a:lstStyle/>
          <a:p>
            <a:r>
              <a:rPr lang="sv-SE" dirty="0" smtClean="0"/>
              <a:t>Hinner inte läsa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9"/>
          </p:nvPr>
        </p:nvSpPr>
        <p:spPr>
          <a:xfrm>
            <a:off x="4716016" y="2888330"/>
            <a:ext cx="2913121" cy="723819"/>
          </a:xfrm>
        </p:spPr>
        <p:txBody>
          <a:bodyPr/>
          <a:lstStyle/>
          <a:p>
            <a:r>
              <a:rPr lang="sv-SE" dirty="0" smtClean="0"/>
              <a:t>Störande rörelser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2123728" y="3924251"/>
            <a:ext cx="3443028" cy="723819"/>
          </a:xfrm>
        </p:spPr>
        <p:txBody>
          <a:bodyPr/>
          <a:lstStyle/>
          <a:p>
            <a:r>
              <a:rPr lang="sv-SE" dirty="0" smtClean="0"/>
              <a:t>Tekniskt otillgängliga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00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ökruta med texten &quot;Hur många använder interna söket?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7924800" cy="8763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09600" y="1419622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3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6571529" cy="699404"/>
          </a:xfrm>
        </p:spPr>
        <p:txBody>
          <a:bodyPr/>
          <a:lstStyle/>
          <a:p>
            <a:r>
              <a:rPr lang="sv-SE" dirty="0" smtClean="0"/>
              <a:t>Granskar söket extra noga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56310" y="2067694"/>
            <a:ext cx="7776408" cy="14917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“Vi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/>
              <a:t>sett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sökfunktionen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allt</a:t>
            </a:r>
            <a:r>
              <a:rPr lang="en-US" dirty="0"/>
              <a:t> </a:t>
            </a:r>
            <a:r>
              <a:rPr lang="en-US" dirty="0" err="1"/>
              <a:t>viktigare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webbplatserna</a:t>
            </a:r>
            <a:r>
              <a:rPr lang="en-US" dirty="0"/>
              <a:t> </a:t>
            </a:r>
            <a:r>
              <a:rPr lang="en-US" dirty="0" err="1"/>
              <a:t>eftersom</a:t>
            </a:r>
            <a:r>
              <a:rPr lang="en-US" dirty="0"/>
              <a:t> </a:t>
            </a:r>
            <a:r>
              <a:rPr lang="en-US" dirty="0" err="1"/>
              <a:t>innehållet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</a:t>
            </a:r>
            <a:r>
              <a:rPr lang="en-US" dirty="0" err="1"/>
              <a:t>alltmer</a:t>
            </a:r>
            <a:r>
              <a:rPr lang="en-US" dirty="0"/>
              <a:t> </a:t>
            </a:r>
            <a:r>
              <a:rPr lang="en-US" dirty="0" err="1"/>
              <a:t>omfångsrikt</a:t>
            </a:r>
            <a:r>
              <a:rPr lang="en-US" dirty="0" smtClean="0"/>
              <a:t>.</a:t>
            </a:r>
          </a:p>
        </p:txBody>
      </p:sp>
      <p:sp>
        <p:nvSpPr>
          <p:cNvPr id="4" name="Rektangel 3"/>
          <p:cNvSpPr/>
          <p:nvPr/>
        </p:nvSpPr>
        <p:spPr>
          <a:xfrm>
            <a:off x="395536" y="3315943"/>
            <a:ext cx="7212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Man </a:t>
            </a:r>
            <a:r>
              <a:rPr lang="en-US" sz="2400" dirty="0" err="1"/>
              <a:t>söker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allt</a:t>
            </a:r>
            <a:r>
              <a:rPr lang="en-US" sz="2400" dirty="0"/>
              <a:t> </a:t>
            </a:r>
            <a:r>
              <a:rPr lang="en-US" sz="2400" dirty="0" err="1"/>
              <a:t>mindre</a:t>
            </a:r>
            <a:r>
              <a:rPr lang="en-US" sz="2400" dirty="0"/>
              <a:t> </a:t>
            </a:r>
            <a:r>
              <a:rPr lang="en-US" sz="2400" dirty="0" err="1"/>
              <a:t>utsträckning</a:t>
            </a:r>
            <a:r>
              <a:rPr lang="en-US" sz="2400" dirty="0"/>
              <a:t> </a:t>
            </a:r>
            <a:r>
              <a:rPr lang="en-US" sz="2400" dirty="0" err="1"/>
              <a:t>informationen</a:t>
            </a:r>
            <a:r>
              <a:rPr lang="en-US" sz="2400" dirty="0"/>
              <a:t> via </a:t>
            </a:r>
            <a:r>
              <a:rPr lang="en-US" sz="2400" dirty="0" err="1" smtClean="0"/>
              <a:t>webbstrukturen</a:t>
            </a:r>
            <a:r>
              <a:rPr lang="en-US" sz="2400" dirty="0" smtClean="0"/>
              <a:t>, </a:t>
            </a:r>
            <a:r>
              <a:rPr lang="en-US" sz="2400" dirty="0" err="1"/>
              <a:t>utan</a:t>
            </a:r>
            <a:r>
              <a:rPr lang="en-US" sz="2400" dirty="0"/>
              <a:t> </a:t>
            </a:r>
            <a:r>
              <a:rPr lang="en-US" sz="2400" dirty="0" err="1"/>
              <a:t>går</a:t>
            </a:r>
            <a:r>
              <a:rPr lang="en-US" sz="2400" dirty="0"/>
              <a:t> </a:t>
            </a:r>
            <a:r>
              <a:rPr lang="en-US" sz="2400" dirty="0" err="1"/>
              <a:t>direkt</a:t>
            </a:r>
            <a:r>
              <a:rPr lang="en-US" sz="2400" dirty="0"/>
              <a:t> till </a:t>
            </a:r>
            <a:r>
              <a:rPr lang="en-US" sz="2400" dirty="0" err="1"/>
              <a:t>sökfunktionen</a:t>
            </a:r>
            <a:r>
              <a:rPr lang="en-US" sz="2400" dirty="0"/>
              <a:t>.”</a:t>
            </a:r>
            <a:endParaRPr lang="sv-SE" sz="2400" dirty="0"/>
          </a:p>
        </p:txBody>
      </p:sp>
      <p:sp>
        <p:nvSpPr>
          <p:cNvPr id="5" name="textruta 4"/>
          <p:cNvSpPr txBox="1"/>
          <p:nvPr/>
        </p:nvSpPr>
        <p:spPr>
          <a:xfrm>
            <a:off x="456310" y="1420141"/>
            <a:ext cx="6059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Sveriges kommuner och landsting (SKL):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4213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ökruta med texten &quot;Hur många använder interna söket?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7924800" cy="8763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83568" y="1419622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3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Jorden och månen i rymd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316" y="-29796"/>
            <a:ext cx="10453860" cy="522693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4283968" y="1995686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chemeClr val="bg1"/>
                </a:solidFill>
              </a:rPr>
              <a:t>Hur många gånger måste du vika ett papper för att nå till månen (384 000 kilometer)?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284458" y="3219822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b="1" dirty="0" smtClean="0">
                <a:solidFill>
                  <a:schemeClr val="bg1"/>
                </a:solidFill>
              </a:rPr>
              <a:t>42</a:t>
            </a:r>
            <a:endParaRPr lang="sv-SE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577016"/>
              </p:ext>
            </p:extLst>
          </p:nvPr>
        </p:nvGraphicFramePr>
        <p:xfrm>
          <a:off x="1547664" y="41151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17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iPho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414" y="986572"/>
            <a:ext cx="2297838" cy="286028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0" y="3956093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/>
              <a:t>Färre </a:t>
            </a:r>
          </a:p>
          <a:p>
            <a:pPr algn="ctr"/>
            <a:r>
              <a:rPr lang="sv-SE" dirty="0" smtClean="0"/>
              <a:t>3–4 </a:t>
            </a:r>
            <a:r>
              <a:rPr lang="sv-SE" dirty="0"/>
              <a:t>% </a:t>
            </a:r>
            <a:r>
              <a:rPr lang="sv-SE" dirty="0" smtClean="0"/>
              <a:t>använder det interna söket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2391" y="4156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smtClean="0"/>
              <a:t>Fler eller färre?</a:t>
            </a:r>
            <a:endParaRPr lang="sv-S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955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sam person i soffgrup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4032032" cy="1728000"/>
          </a:xfrm>
        </p:spPr>
        <p:txBody>
          <a:bodyPr/>
          <a:lstStyle/>
          <a:p>
            <a:r>
              <a:rPr lang="sv-SE" dirty="0" smtClean="0"/>
              <a:t>Varför så få?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16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Google logoty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188" y="2518774"/>
            <a:ext cx="5087088" cy="2016224"/>
          </a:xfrm>
          <a:prstGeom prst="rect">
            <a:avLst/>
          </a:prstGeom>
        </p:spPr>
      </p:pic>
      <p:pic>
        <p:nvPicPr>
          <p:cNvPr id="6" name="Bildobjekt 5" descr="Sökru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059582"/>
            <a:ext cx="4668786" cy="516260"/>
          </a:xfrm>
          <a:prstGeom prst="rect">
            <a:avLst/>
          </a:prstGeom>
        </p:spPr>
      </p:pic>
      <p:sp>
        <p:nvSpPr>
          <p:cNvPr id="8" name="Rektangel 7" descr="Dekorativ figur som döljer text. "/>
          <p:cNvSpPr/>
          <p:nvPr/>
        </p:nvSpPr>
        <p:spPr>
          <a:xfrm>
            <a:off x="2640173" y="1174748"/>
            <a:ext cx="3168352" cy="28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4150619" y="21397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VS. 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6453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Gammal gubbe med kikare på bå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320"/>
            <a:ext cx="9144000" cy="581035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2859782"/>
            <a:ext cx="7848456" cy="1728000"/>
          </a:xfrm>
        </p:spPr>
        <p:txBody>
          <a:bodyPr/>
          <a:lstStyle/>
          <a:p>
            <a:r>
              <a:rPr lang="sv-SE" dirty="0" smtClean="0"/>
              <a:t>Men ta inte bort sökfunktionen!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91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2 personer med iPa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0" y="17644"/>
            <a:ext cx="9165740" cy="5266978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5616208" cy="1728000"/>
          </a:xfrm>
        </p:spPr>
        <p:txBody>
          <a:bodyPr/>
          <a:lstStyle/>
          <a:p>
            <a:r>
              <a:rPr lang="sv-SE" dirty="0" smtClean="0"/>
              <a:t>Vad är den vanligaste sökningen i interna sökmotorn?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1187624" y="3290400"/>
            <a:ext cx="3015719" cy="40011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sz="2000" b="1" dirty="0" smtClean="0">
                <a:solidFill>
                  <a:schemeClr val="tx1"/>
                </a:solidFill>
              </a:rPr>
              <a:t>(på kommunala sajter)</a:t>
            </a:r>
            <a:endParaRPr lang="sv-SE" sz="2000" b="1" dirty="0">
              <a:solidFill>
                <a:schemeClr val="tx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4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ökning på namn i intern sökmotor. Inga result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1" y="1671205"/>
            <a:ext cx="6303818" cy="18010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80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ökning på samma namn i Google och träffar på Enir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926873"/>
            <a:ext cx="8312727" cy="30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502"/>
            <a:ext cx="9144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4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7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1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ruta 1"/>
              <p:cNvSpPr txBox="1"/>
              <p:nvPr/>
            </p:nvSpPr>
            <p:spPr>
              <a:xfrm>
                <a:off x="1763688" y="1626901"/>
                <a:ext cx="5636992" cy="202414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sv-SE" sz="4000" b="0" i="0" smtClean="0">
                        <a:latin typeface="Cambria Math" charset="0"/>
                        <a:ea typeface="Century Gothic" charset="0"/>
                        <a:cs typeface="Century Gothic" charset="0"/>
                      </a:rPr>
                      <m:t>    0,001</m:t>
                    </m:r>
                    <m:r>
                      <m:rPr>
                        <m:nor/>
                      </m:rPr>
                      <a:rPr lang="sv-SE" sz="4000">
                        <a:latin typeface="Century Gothic" charset="0"/>
                        <a:ea typeface="Century Gothic" charset="0"/>
                        <a:cs typeface="Century Gothic" charset="0"/>
                      </a:rPr>
                      <m:t>∙</m:t>
                    </m:r>
                    <m:sSup>
                      <m:sSupPr>
                        <m:ctrlPr>
                          <a:rPr lang="sv-SE" sz="4000" i="1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</m:ctrlPr>
                      </m:sSupPr>
                      <m:e>
                        <m:r>
                          <a:rPr lang="sv-SE" sz="4000" b="0" i="0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sv-SE" sz="4000" b="0" i="0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x</m:t>
                        </m:r>
                      </m:sup>
                    </m:sSup>
                    <m:r>
                      <a:rPr lang="sv-SE" sz="4000" b="0" i="0" smtClean="0">
                        <a:latin typeface="Cambria Math" charset="0"/>
                        <a:ea typeface="Century Gothic" charset="0"/>
                        <a:cs typeface="Century Gothic" charset="0"/>
                      </a:rPr>
                      <m:t>=3,84</m:t>
                    </m:r>
                    <m:r>
                      <m:rPr>
                        <m:nor/>
                      </m:rPr>
                      <a:rPr lang="sv-SE" sz="4000">
                        <a:latin typeface="Century Gothic" charset="0"/>
                        <a:ea typeface="Century Gothic" charset="0"/>
                        <a:cs typeface="Century Gothic" charset="0"/>
                      </a:rPr>
                      <m:t>∙</m:t>
                    </m:r>
                    <m:sSup>
                      <m:sSupPr>
                        <m:ctrlPr>
                          <a:rPr lang="sv-SE" sz="4000" i="1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</m:ctrlPr>
                      </m:sSupPr>
                      <m:e>
                        <m:r>
                          <a:rPr lang="sv-SE" sz="4000" b="0" i="0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10</m:t>
                        </m:r>
                      </m:e>
                      <m:sup>
                        <m:r>
                          <a:rPr lang="sv-SE" sz="4000" b="0" i="0" smtClean="0">
                            <a:latin typeface="Cambria Math" charset="0"/>
                            <a:ea typeface="Century Gothic" charset="0"/>
                            <a:cs typeface="Century Gothic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sv-SE" sz="4000" dirty="0" smtClean="0">
                    <a:latin typeface="Century Gothic" charset="0"/>
                    <a:ea typeface="Century Gothic" charset="0"/>
                    <a:cs typeface="Century Gothic" charset="0"/>
                  </a:rPr>
                  <a:t>   </a:t>
                </a:r>
                <a:r>
                  <a:rPr lang="sv-SE" sz="4000" dirty="0"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endParaRPr lang="sv-SE" sz="40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v-SE" sz="4000" b="0" i="0" smtClean="0">
                          <a:latin typeface="Cambria Math" charset="0"/>
                          <a:ea typeface="Century Gothic" charset="0"/>
                          <a:cs typeface="Century Gothic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sv-SE" sz="4000" b="0" i="0" smtClean="0">
                          <a:latin typeface="Cambria Math" charset="0"/>
                          <a:ea typeface="Century Gothic" charset="0"/>
                          <a:cs typeface="Century Gothic" charset="0"/>
                        </a:rPr>
                        <m:t>x</m:t>
                      </m:r>
                      <m:r>
                        <a:rPr lang="sv-SE" sz="4000" b="0" i="0" smtClean="0">
                          <a:latin typeface="Cambria Math" charset="0"/>
                          <a:ea typeface="Century Gothic" charset="0"/>
                          <a:cs typeface="Century Gothic" charset="0"/>
                        </a:rPr>
                        <m:t>≈42</m:t>
                      </m:r>
                    </m:oMath>
                  </m:oMathPara>
                </a14:m>
                <a:endParaRPr lang="sv-SE" sz="4000" dirty="0" smtClean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mc:Choice>
        <mc:Fallback xmlns="">
          <p:sp>
            <p:nvSpPr>
              <p:cNvPr id="2" name="textruta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626901"/>
                <a:ext cx="5636992" cy="20241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1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2 barn delar bo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31" y="1"/>
            <a:ext cx="10287000" cy="514350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330365" y="1491630"/>
            <a:ext cx="4536504" cy="1296144"/>
          </a:xfrm>
        </p:spPr>
        <p:txBody>
          <a:bodyPr/>
          <a:lstStyle/>
          <a:p>
            <a:r>
              <a:rPr lang="sv-SE" dirty="0" err="1" smtClean="0"/>
              <a:t>Sharing</a:t>
            </a:r>
            <a:r>
              <a:rPr lang="sv-SE" dirty="0" smtClean="0"/>
              <a:t> is </a:t>
            </a:r>
            <a:r>
              <a:rPr lang="sv-SE" dirty="0" err="1" smtClean="0"/>
              <a:t>caring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0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ela funktion med ikon och rubrik &quot;Dela sidan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40" y="2787774"/>
            <a:ext cx="8012545" cy="854364"/>
          </a:xfrm>
          <a:prstGeom prst="rect">
            <a:avLst/>
          </a:prstGeom>
        </p:spPr>
      </p:pic>
      <p:pic>
        <p:nvPicPr>
          <p:cNvPr id="2" name="Bildobjekt 1" descr="Dela funktion med bara iko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12" y="1249318"/>
            <a:ext cx="508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Delafunktion på mobi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632" cy="5452070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4752112" cy="1728000"/>
          </a:xfrm>
        </p:spPr>
        <p:txBody>
          <a:bodyPr/>
          <a:lstStyle/>
          <a:p>
            <a:r>
              <a:rPr lang="sv-SE" dirty="0" smtClean="0"/>
              <a:t>Hur ofta används 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dela-funktioner?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5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31840" y="1635646"/>
            <a:ext cx="5364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/>
              <a:t>Luke </a:t>
            </a:r>
            <a:r>
              <a:rPr lang="sv-SE" sz="2400" b="1" dirty="0" err="1" smtClean="0"/>
              <a:t>Wroblewski</a:t>
            </a:r>
            <a:r>
              <a:rPr lang="sv-SE" sz="2400" b="1" dirty="0" smtClean="0"/>
              <a:t> </a:t>
            </a:r>
            <a:r>
              <a:rPr lang="sv-SE" sz="2000" dirty="0" smtClean="0">
                <a:solidFill>
                  <a:schemeClr val="tx2"/>
                </a:solidFill>
              </a:rPr>
              <a:t>@</a:t>
            </a:r>
            <a:r>
              <a:rPr lang="sv-SE" sz="2000" dirty="0" err="1" smtClean="0">
                <a:solidFill>
                  <a:schemeClr val="tx2"/>
                </a:solidFill>
              </a:rPr>
              <a:t>lukew</a:t>
            </a:r>
            <a:r>
              <a:rPr lang="sv-SE" sz="2000" dirty="0">
                <a:solidFill>
                  <a:schemeClr val="tx2"/>
                </a:solidFill>
              </a:rPr>
              <a:t> </a:t>
            </a:r>
            <a:r>
              <a:rPr lang="sv-SE" sz="2000" dirty="0" smtClean="0">
                <a:solidFill>
                  <a:schemeClr val="tx2"/>
                </a:solidFill>
              </a:rPr>
              <a:t> 27 feb 2014</a:t>
            </a:r>
          </a:p>
          <a:p>
            <a:r>
              <a:rPr lang="sv-SE" dirty="0" err="1" smtClean="0"/>
              <a:t>What</a:t>
            </a:r>
            <a:r>
              <a:rPr lang="sv-SE" dirty="0" smtClean="0"/>
              <a:t> % </a:t>
            </a:r>
            <a:r>
              <a:rPr lang="sv-SE" dirty="0" err="1" smtClean="0"/>
              <a:t>of</a:t>
            </a:r>
            <a:r>
              <a:rPr lang="sv-SE" dirty="0" smtClean="0"/>
              <a:t> page </a:t>
            </a:r>
            <a:r>
              <a:rPr lang="sv-SE" dirty="0" err="1" smtClean="0"/>
              <a:t>views</a:t>
            </a:r>
            <a:r>
              <a:rPr lang="sv-SE" dirty="0" smtClean="0"/>
              <a:t> or </a:t>
            </a:r>
            <a:r>
              <a:rPr lang="sv-SE" dirty="0" err="1" smtClean="0"/>
              <a:t>visitors</a:t>
            </a:r>
            <a:r>
              <a:rPr lang="sv-SE" dirty="0" smtClean="0"/>
              <a:t> </a:t>
            </a:r>
            <a:r>
              <a:rPr lang="sv-SE" dirty="0" err="1" smtClean="0"/>
              <a:t>click</a:t>
            </a:r>
            <a:r>
              <a:rPr lang="sv-SE" dirty="0" smtClean="0"/>
              <a:t> on the Twitter or Facebook </a:t>
            </a:r>
            <a:r>
              <a:rPr lang="sv-SE" dirty="0" err="1" smtClean="0"/>
              <a:t>button</a:t>
            </a:r>
            <a:r>
              <a:rPr lang="sv-SE" dirty="0" smtClean="0"/>
              <a:t> on a page?</a:t>
            </a:r>
          </a:p>
          <a:p>
            <a:endParaRPr lang="sv-SE" dirty="0"/>
          </a:p>
          <a:p>
            <a:r>
              <a:rPr lang="sv-SE" dirty="0" err="1" smtClean="0"/>
              <a:t>Who’s</a:t>
            </a:r>
            <a:r>
              <a:rPr lang="sv-SE" dirty="0" smtClean="0"/>
              <a:t> </a:t>
            </a:r>
            <a:r>
              <a:rPr lang="sv-SE" dirty="0" err="1" smtClean="0"/>
              <a:t>willing</a:t>
            </a:r>
            <a:r>
              <a:rPr lang="sv-SE" dirty="0" smtClean="0"/>
              <a:t> to </a:t>
            </a:r>
            <a:r>
              <a:rPr lang="sv-SE" dirty="0" err="1" smtClean="0"/>
              <a:t>share</a:t>
            </a:r>
            <a:r>
              <a:rPr lang="sv-SE" dirty="0" smtClean="0"/>
              <a:t> som data?</a:t>
            </a:r>
            <a:endParaRPr lang="sv-SE" dirty="0"/>
          </a:p>
        </p:txBody>
      </p:sp>
      <p:pic>
        <p:nvPicPr>
          <p:cNvPr id="3" name="Bildobjekt 2" descr="Twitterbild på Luke Wroblewsk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71" y="1480139"/>
            <a:ext cx="1725167" cy="17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1979712" y="3992059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hlinkClick r:id="rId3"/>
              </a:rPr>
              <a:t>www.usa.gov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5364088" y="4002618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hlinkClick r:id="rId4"/>
              </a:rPr>
              <a:t>www.gov.uk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13" name="Bildobjekt 12" descr="Obama framför d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704230"/>
            <a:ext cx="2393822" cy="3331461"/>
          </a:xfrm>
          <a:prstGeom prst="rect">
            <a:avLst/>
          </a:prstGeom>
        </p:spPr>
      </p:pic>
      <p:pic>
        <p:nvPicPr>
          <p:cNvPr id="2" name="Bildobjekt 1" descr="Queen Elisabeth framför ipad"/>
          <p:cNvPicPr>
            <a:picLocks noChangeAspect="1"/>
          </p:cNvPicPr>
          <p:nvPr/>
        </p:nvPicPr>
        <p:blipFill rotWithShape="1">
          <a:blip r:embed="rId6"/>
          <a:srcRect l="25433" r="25955"/>
          <a:stretch/>
        </p:blipFill>
        <p:spPr>
          <a:xfrm>
            <a:off x="4985884" y="704230"/>
            <a:ext cx="2268576" cy="33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699792" y="1635646"/>
            <a:ext cx="38988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Delafunktioner</a:t>
            </a:r>
            <a:r>
              <a:rPr lang="sv-SE" dirty="0" smtClean="0"/>
              <a:t> används i snitt på</a:t>
            </a:r>
          </a:p>
          <a:p>
            <a:r>
              <a:rPr lang="sv-SE" sz="7200" b="1" dirty="0" smtClean="0"/>
              <a:t>1 av 400</a:t>
            </a:r>
          </a:p>
          <a:p>
            <a:pPr algn="ctr"/>
            <a:r>
              <a:rPr lang="sv-SE" dirty="0" smtClean="0"/>
              <a:t>sidvisningar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57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sam kille i naturen med sin mobi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3888016" cy="1728000"/>
          </a:xfrm>
        </p:spPr>
        <p:txBody>
          <a:bodyPr/>
          <a:lstStyle/>
          <a:p>
            <a:r>
              <a:rPr lang="sv-SE" dirty="0" smtClean="0"/>
              <a:t>Varför så få?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0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-mail från Runkeeper med texten &quot;Hampus wants to be friends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33" y="800139"/>
            <a:ext cx="7227455" cy="34520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18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187624" y="843558"/>
            <a:ext cx="6970374" cy="10156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1F497D"/>
                </a:solidFill>
                <a:latin typeface="Calibri" charset="0"/>
              </a:rPr>
              <a:t>Tjena Hampus</a:t>
            </a:r>
            <a:endParaRPr lang="sv-SE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sv-SE" sz="2000" dirty="0">
                <a:solidFill>
                  <a:srgbClr val="1F497D"/>
                </a:solidFill>
                <a:latin typeface="Calibri" charset="0"/>
              </a:rPr>
              <a:t> </a:t>
            </a:r>
            <a:endParaRPr lang="sv-SE" sz="24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sv-SE" sz="2000" dirty="0">
                <a:solidFill>
                  <a:srgbClr val="1F497D"/>
                </a:solidFill>
                <a:latin typeface="Calibri" charset="0"/>
              </a:rPr>
              <a:t>En fråga från en ”gammal man”, vad är detta för något?</a:t>
            </a:r>
            <a:endParaRPr lang="sv-SE" sz="2400" b="0" i="0" dirty="0">
              <a:solidFill>
                <a:srgbClr val="000000"/>
              </a:solidFill>
              <a:effectLst/>
              <a:latin typeface="Times New Roman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188070" y="2290906"/>
            <a:ext cx="6970374" cy="70788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v-SE" sz="2000" dirty="0" smtClean="0">
                <a:solidFill>
                  <a:srgbClr val="1F497D"/>
                </a:solidFill>
                <a:latin typeface="Calibri" charset="0"/>
              </a:rPr>
              <a:t>Hej</a:t>
            </a:r>
          </a:p>
          <a:p>
            <a:r>
              <a:rPr lang="sv-SE" sz="2000" dirty="0" smtClean="0">
                <a:solidFill>
                  <a:srgbClr val="1F497D"/>
                </a:solidFill>
                <a:latin typeface="Calibri" charset="0"/>
              </a:rPr>
              <a:t>Jag har inte denna </a:t>
            </a:r>
            <a:r>
              <a:rPr lang="sv-SE" sz="2000" dirty="0" err="1" smtClean="0">
                <a:solidFill>
                  <a:srgbClr val="1F497D"/>
                </a:solidFill>
                <a:latin typeface="Calibri" charset="0"/>
              </a:rPr>
              <a:t>app</a:t>
            </a:r>
            <a:r>
              <a:rPr lang="sv-SE" sz="2000" dirty="0" smtClean="0">
                <a:solidFill>
                  <a:srgbClr val="1F497D"/>
                </a:solidFill>
                <a:latin typeface="Calibri" charset="0"/>
              </a:rPr>
              <a:t> och vill inte ha den. </a:t>
            </a:r>
          </a:p>
        </p:txBody>
      </p:sp>
      <p:sp>
        <p:nvSpPr>
          <p:cNvPr id="6" name="Rektangel 5"/>
          <p:cNvSpPr/>
          <p:nvPr/>
        </p:nvSpPr>
        <p:spPr>
          <a:xfrm>
            <a:off x="1187624" y="3457891"/>
            <a:ext cx="6970374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v-SE" sz="2000" dirty="0" smtClean="0">
                <a:solidFill>
                  <a:srgbClr val="1F497D"/>
                </a:solidFill>
                <a:latin typeface="Calibri" charset="0"/>
              </a:rPr>
              <a:t>Hampus, vad är detta?</a:t>
            </a:r>
          </a:p>
        </p:txBody>
      </p:sp>
    </p:spTree>
    <p:extLst>
      <p:ext uri="{BB962C8B-B14F-4D97-AF65-F5344CB8AC3E}">
        <p14:creationId xmlns:p14="http://schemas.microsoft.com/office/powerpoint/2010/main" val="19965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elaknappar som ligger till höger i mobilläg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125855"/>
            <a:ext cx="4819650" cy="28917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43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Sökresultat som bekräftar att det krävs 42 vikning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9516"/>
            <a:ext cx="7747000" cy="774700"/>
          </a:xfrm>
          <a:prstGeom prst="rect">
            <a:avLst/>
          </a:prstGeom>
        </p:spPr>
      </p:pic>
      <p:pic>
        <p:nvPicPr>
          <p:cNvPr id="9" name="Bildobjekt 8" descr="Sökresultat som bekräftar att det krävs 42 vikning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177628"/>
            <a:ext cx="7696200" cy="749300"/>
          </a:xfrm>
          <a:prstGeom prst="rect">
            <a:avLst/>
          </a:prstGeom>
        </p:spPr>
      </p:pic>
      <p:pic>
        <p:nvPicPr>
          <p:cNvPr id="11" name="Bildobjekt 10" descr="Sökresultat som bekräftar att det krävs 42 vikning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113732"/>
            <a:ext cx="8280400" cy="787400"/>
          </a:xfrm>
          <a:prstGeom prst="rect">
            <a:avLst/>
          </a:prstGeom>
        </p:spPr>
      </p:pic>
      <p:pic>
        <p:nvPicPr>
          <p:cNvPr id="2" name="Bildobjekt 1" descr="Googlesökning på &quot;Fold paper to the moon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8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351645" cy="699404"/>
          </a:xfrm>
        </p:spPr>
        <p:txBody>
          <a:bodyPr/>
          <a:lstStyle/>
          <a:p>
            <a:r>
              <a:rPr lang="sv-SE" dirty="0" smtClean="0"/>
              <a:t>Testa tillgängligheten</a:t>
            </a:r>
            <a:endParaRPr lang="sv-SE" dirty="0"/>
          </a:p>
        </p:txBody>
      </p:sp>
      <p:pic>
        <p:nvPicPr>
          <p:cNvPr id="5" name="Bildobjekt 4" descr="Tabtang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491630"/>
            <a:ext cx="4680520" cy="31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23148" y="411510"/>
            <a:ext cx="6192688" cy="699404"/>
          </a:xfrm>
        </p:spPr>
        <p:txBody>
          <a:bodyPr/>
          <a:lstStyle/>
          <a:p>
            <a:r>
              <a:rPr lang="sv-SE" dirty="0" smtClean="0"/>
              <a:t>Är ni vakna fortfarande?</a:t>
            </a:r>
            <a:endParaRPr lang="sv-SE" dirty="0"/>
          </a:p>
        </p:txBody>
      </p:sp>
      <p:pic>
        <p:nvPicPr>
          <p:cNvPr id="4" name="Bildobjekt 3" descr="Bröd"/>
          <p:cNvPicPr>
            <a:picLocks noChangeAspect="1"/>
          </p:cNvPicPr>
          <p:nvPr/>
        </p:nvPicPr>
        <p:blipFill rotWithShape="1">
          <a:blip r:embed="rId3"/>
          <a:srcRect t="21387" b="9092"/>
          <a:stretch/>
        </p:blipFill>
        <p:spPr>
          <a:xfrm>
            <a:off x="2270981" y="1761900"/>
            <a:ext cx="4681314" cy="2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Bild på Hans och Greta som går i skogen. Hans släpper brödsmulor bakom sig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56" y="446337"/>
            <a:ext cx="4106934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Hans framför fem datorskärmar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43558"/>
            <a:ext cx="5108530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683568" y="2139702"/>
            <a:ext cx="801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solidFill>
                  <a:srgbClr val="0C6D8F"/>
                </a:solidFill>
              </a:rPr>
              <a:t>Startsida / Omsorg och hjälp / Psykisk ohälsa</a:t>
            </a:r>
            <a:endParaRPr lang="sv-SE" sz="2800" b="1" dirty="0">
              <a:solidFill>
                <a:srgbClr val="0C6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änkstig Skellefteå deskt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3478"/>
            <a:ext cx="7524019" cy="4515966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222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Länkstig Skellefteå mobi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99" y="233796"/>
            <a:ext cx="2952001" cy="467590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30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Brödsmulo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Klickar någon på brödsmulor?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6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131031"/>
              </p:ext>
            </p:extLst>
          </p:nvPr>
        </p:nvGraphicFramePr>
        <p:xfrm>
          <a:off x="1547664" y="41151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10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411510"/>
            <a:ext cx="3101029" cy="699404"/>
          </a:xfrm>
        </p:spPr>
        <p:txBody>
          <a:bodyPr/>
          <a:lstStyle/>
          <a:p>
            <a:r>
              <a:rPr lang="sv-SE" dirty="0" smtClean="0"/>
              <a:t>Brödsmulor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112112" cy="2196000"/>
          </a:xfrm>
        </p:spPr>
        <p:txBody>
          <a:bodyPr/>
          <a:lstStyle/>
          <a:p>
            <a:r>
              <a:rPr lang="sv-SE" dirty="0" smtClean="0"/>
              <a:t>1,13 % i mobilläge</a:t>
            </a:r>
          </a:p>
          <a:p>
            <a:r>
              <a:rPr lang="sv-SE" dirty="0" smtClean="0"/>
              <a:t>0,67 % i desktop och surfplatta</a:t>
            </a:r>
          </a:p>
          <a:p>
            <a:r>
              <a:rPr lang="sv-SE" dirty="0" smtClean="0"/>
              <a:t>Drygt hälften klickade på länken ”Startsida”</a:t>
            </a:r>
          </a:p>
        </p:txBody>
      </p:sp>
    </p:spTree>
    <p:extLst>
      <p:ext uri="{BB962C8B-B14F-4D97-AF65-F5344CB8AC3E}">
        <p14:creationId xmlns:p14="http://schemas.microsoft.com/office/powerpoint/2010/main" val="117806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0" y="411510"/>
            <a:ext cx="7379860" cy="699404"/>
          </a:xfrm>
        </p:spPr>
        <p:txBody>
          <a:bodyPr lIns="180000"/>
          <a:lstStyle/>
          <a:p>
            <a:r>
              <a:rPr lang="sv-SE" dirty="0" smtClean="0"/>
              <a:t> Vår intuition stämmer inte alltid</a:t>
            </a:r>
            <a:endParaRPr lang="sv-SE" dirty="0"/>
          </a:p>
        </p:txBody>
      </p:sp>
      <p:pic>
        <p:nvPicPr>
          <p:cNvPr id="4" name="Bildobjekt 3" descr="Gammal målning på skepp som faller av platt jordklo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3040" r="5141" b="19200"/>
          <a:stretch/>
        </p:blipFill>
        <p:spPr>
          <a:xfrm>
            <a:off x="2076176" y="1275606"/>
            <a:ext cx="4990154" cy="34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7515699" cy="699404"/>
          </a:xfrm>
        </p:spPr>
        <p:txBody>
          <a:bodyPr/>
          <a:lstStyle/>
          <a:p>
            <a:r>
              <a:rPr lang="sv-SE" dirty="0" smtClean="0"/>
              <a:t>Brödsmulor – varför så få klick?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7"/>
          </p:nvPr>
        </p:nvSpPr>
        <p:spPr>
          <a:xfrm>
            <a:off x="2140868" y="1384504"/>
            <a:ext cx="3655032" cy="713863"/>
          </a:xfrm>
        </p:spPr>
        <p:txBody>
          <a:bodyPr/>
          <a:lstStyle/>
          <a:p>
            <a:r>
              <a:rPr lang="sv-SE" dirty="0" smtClean="0"/>
              <a:t>Ser inte brödsmulorna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4576649" y="2157658"/>
            <a:ext cx="3332788" cy="723819"/>
          </a:xfrm>
        </p:spPr>
        <p:txBody>
          <a:bodyPr/>
          <a:lstStyle/>
          <a:p>
            <a:r>
              <a:rPr lang="sv-SE" dirty="0" smtClean="0"/>
              <a:t>Förstår inte objektet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9"/>
          </p:nvPr>
        </p:nvSpPr>
        <p:spPr>
          <a:xfrm>
            <a:off x="508963" y="2940768"/>
            <a:ext cx="6390312" cy="723819"/>
          </a:xfrm>
        </p:spPr>
        <p:txBody>
          <a:bodyPr/>
          <a:lstStyle/>
          <a:p>
            <a:r>
              <a:rPr lang="sv-SE" dirty="0" smtClean="0"/>
              <a:t>Högst upp </a:t>
            </a:r>
            <a:r>
              <a:rPr lang="sv-SE" smtClean="0"/>
              <a:t>när användaren är längst ner</a:t>
            </a:r>
            <a:endParaRPr lang="sv-SE"/>
          </a:p>
        </p:txBody>
      </p:sp>
      <p:sp>
        <p:nvSpPr>
          <p:cNvPr id="10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3419872" y="3723878"/>
            <a:ext cx="4752057" cy="723819"/>
          </a:xfrm>
        </p:spPr>
        <p:txBody>
          <a:bodyPr/>
          <a:lstStyle/>
          <a:p>
            <a:r>
              <a:rPr lang="sv-SE" dirty="0" smtClean="0"/>
              <a:t>Menyer fyller </a:t>
            </a:r>
            <a:r>
              <a:rPr lang="sv-SE" smtClean="0"/>
              <a:t>samma funktion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57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erson med hörlura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860032" y="3075806"/>
            <a:ext cx="3960024" cy="1728000"/>
          </a:xfrm>
        </p:spPr>
        <p:txBody>
          <a:bodyPr/>
          <a:lstStyle/>
          <a:p>
            <a:r>
              <a:rPr lang="sv-SE" dirty="0" smtClean="0"/>
              <a:t>E-handel då?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57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123728" y="1923678"/>
            <a:ext cx="4896544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4000" b="1" dirty="0" smtClean="0"/>
              <a:t>Du kommer aldrig tro nummer 7!</a:t>
            </a:r>
            <a:endParaRPr lang="sv-SE" sz="4000" b="1" dirty="0"/>
          </a:p>
        </p:txBody>
      </p:sp>
    </p:spTree>
    <p:extLst>
      <p:ext uri="{BB962C8B-B14F-4D97-AF65-F5344CB8AC3E}">
        <p14:creationId xmlns:p14="http://schemas.microsoft.com/office/powerpoint/2010/main" val="2534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Folk på en gat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Vem svarar på webbplatsundersökningar?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828000" y="843558"/>
            <a:ext cx="1799784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7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1354569" y="51470"/>
            <a:ext cx="5904656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/>
          <p:cNvSpPr txBox="1"/>
          <p:nvPr/>
        </p:nvSpPr>
        <p:spPr>
          <a:xfrm>
            <a:off x="1476076" y="195486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/>
              <a:t>Din webbplats</a:t>
            </a:r>
            <a:endParaRPr lang="sv-SE" sz="24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4554532" y="309014"/>
            <a:ext cx="2465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VÄLDIGT   INTERNA  MENY  VAL</a:t>
            </a:r>
            <a:endParaRPr lang="sv-SE" sz="1200" dirty="0"/>
          </a:p>
        </p:txBody>
      </p:sp>
      <p:cxnSp>
        <p:nvCxnSpPr>
          <p:cNvPr id="14" name="Rak 13"/>
          <p:cNvCxnSpPr/>
          <p:nvPr/>
        </p:nvCxnSpPr>
        <p:spPr>
          <a:xfrm flipV="1">
            <a:off x="5346620" y="339502"/>
            <a:ext cx="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/>
          <p:cNvCxnSpPr/>
          <p:nvPr/>
        </p:nvCxnSpPr>
        <p:spPr>
          <a:xfrm flipV="1">
            <a:off x="6066700" y="339502"/>
            <a:ext cx="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/>
        </p:nvCxnSpPr>
        <p:spPr>
          <a:xfrm flipV="1">
            <a:off x="6570756" y="339502"/>
            <a:ext cx="0" cy="216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/>
          <p:cNvSpPr/>
          <p:nvPr/>
        </p:nvSpPr>
        <p:spPr>
          <a:xfrm>
            <a:off x="1547664" y="735666"/>
            <a:ext cx="5423529" cy="1450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2806910" y="994081"/>
            <a:ext cx="310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VI ÄR JÄTTEBRA</a:t>
            </a:r>
            <a:endParaRPr lang="sv-SE" sz="2800" b="1" dirty="0"/>
          </a:p>
        </p:txBody>
      </p:sp>
      <p:sp>
        <p:nvSpPr>
          <p:cNvPr id="19" name="Ellips 18"/>
          <p:cNvSpPr/>
          <p:nvPr/>
        </p:nvSpPr>
        <p:spPr>
          <a:xfrm>
            <a:off x="3851920" y="1930185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/>
          <p:cNvSpPr/>
          <p:nvPr/>
        </p:nvSpPr>
        <p:spPr>
          <a:xfrm>
            <a:off x="4139952" y="1930185"/>
            <a:ext cx="144016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Ellips 20"/>
          <p:cNvSpPr/>
          <p:nvPr/>
        </p:nvSpPr>
        <p:spPr>
          <a:xfrm>
            <a:off x="4427984" y="1930185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/>
          <p:cNvSpPr/>
          <p:nvPr/>
        </p:nvSpPr>
        <p:spPr>
          <a:xfrm>
            <a:off x="4716016" y="1930185"/>
            <a:ext cx="144016" cy="144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/>
          <p:cNvSpPr/>
          <p:nvPr/>
        </p:nvSpPr>
        <p:spPr>
          <a:xfrm>
            <a:off x="1563465" y="2355726"/>
            <a:ext cx="1656185" cy="10120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/>
          <p:cNvSpPr/>
          <p:nvPr/>
        </p:nvSpPr>
        <p:spPr>
          <a:xfrm>
            <a:off x="3419872" y="2355726"/>
            <a:ext cx="1656185" cy="10120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/>
          <p:cNvSpPr/>
          <p:nvPr/>
        </p:nvSpPr>
        <p:spPr>
          <a:xfrm>
            <a:off x="5315008" y="2355726"/>
            <a:ext cx="1656185" cy="10120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/>
          <p:cNvSpPr/>
          <p:nvPr/>
        </p:nvSpPr>
        <p:spPr>
          <a:xfrm>
            <a:off x="3851920" y="1589309"/>
            <a:ext cx="1008112" cy="22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/>
          <p:cNvSpPr txBox="1"/>
          <p:nvPr/>
        </p:nvSpPr>
        <p:spPr>
          <a:xfrm>
            <a:off x="3978978" y="156756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 smtClean="0"/>
              <a:t>LÄS MER</a:t>
            </a:r>
            <a:endParaRPr lang="sv-SE" sz="1100" dirty="0"/>
          </a:p>
        </p:txBody>
      </p:sp>
      <p:sp>
        <p:nvSpPr>
          <p:cNvPr id="28" name="textruta 27"/>
          <p:cNvSpPr txBox="1"/>
          <p:nvPr/>
        </p:nvSpPr>
        <p:spPr>
          <a:xfrm>
            <a:off x="823648" y="3363388"/>
            <a:ext cx="310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NYHETER.</a:t>
            </a:r>
            <a:endParaRPr lang="sv-SE" b="1" dirty="0"/>
          </a:p>
        </p:txBody>
      </p:sp>
      <p:sp>
        <p:nvSpPr>
          <p:cNvPr id="29" name="textruta 28"/>
          <p:cNvSpPr txBox="1"/>
          <p:nvPr/>
        </p:nvSpPr>
        <p:spPr>
          <a:xfrm>
            <a:off x="2695856" y="3367784"/>
            <a:ext cx="310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smtClean="0"/>
              <a:t>INGEN.</a:t>
            </a:r>
            <a:endParaRPr lang="sv-SE" b="1" dirty="0"/>
          </a:p>
        </p:txBody>
      </p:sp>
      <p:sp>
        <p:nvSpPr>
          <p:cNvPr id="30" name="textruta 29"/>
          <p:cNvSpPr txBox="1"/>
          <p:nvPr/>
        </p:nvSpPr>
        <p:spPr>
          <a:xfrm>
            <a:off x="4625217" y="3363388"/>
            <a:ext cx="310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smtClean="0"/>
              <a:t>LÄSER.</a:t>
            </a:r>
            <a:endParaRPr lang="sv-SE" b="1" dirty="0"/>
          </a:p>
        </p:txBody>
      </p:sp>
      <p:sp>
        <p:nvSpPr>
          <p:cNvPr id="31" name="textruta 30"/>
          <p:cNvSpPr txBox="1"/>
          <p:nvPr/>
        </p:nvSpPr>
        <p:spPr>
          <a:xfrm>
            <a:off x="1571909" y="3693819"/>
            <a:ext cx="159997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50" dirty="0" smtClean="0"/>
              <a:t>Här kan ni </a:t>
            </a:r>
            <a:r>
              <a:rPr lang="sv-SE" sz="1050" smtClean="0"/>
              <a:t>skriva vad </a:t>
            </a:r>
            <a:r>
              <a:rPr lang="sv-SE" sz="1050" dirty="0" smtClean="0"/>
              <a:t>som helst utan att oroa er </a:t>
            </a:r>
            <a:r>
              <a:rPr lang="sv-SE" sz="1050" smtClean="0"/>
              <a:t>för fel.</a:t>
            </a:r>
            <a:endParaRPr lang="sv-SE" sz="1050" dirty="0"/>
          </a:p>
        </p:txBody>
      </p:sp>
      <p:sp>
        <p:nvSpPr>
          <p:cNvPr id="32" name="textruta 31"/>
          <p:cNvSpPr txBox="1"/>
          <p:nvPr/>
        </p:nvSpPr>
        <p:spPr>
          <a:xfrm>
            <a:off x="3437347" y="3680528"/>
            <a:ext cx="159997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50" dirty="0" smtClean="0"/>
              <a:t>Bilderna visar vita människor som ler fint mot kameran.</a:t>
            </a:r>
            <a:endParaRPr lang="sv-SE" sz="1050" dirty="0"/>
          </a:p>
        </p:txBody>
      </p:sp>
      <p:sp>
        <p:nvSpPr>
          <p:cNvPr id="33" name="textruta 32"/>
          <p:cNvSpPr txBox="1"/>
          <p:nvPr/>
        </p:nvSpPr>
        <p:spPr>
          <a:xfrm>
            <a:off x="5348286" y="3693819"/>
            <a:ext cx="159997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50" dirty="0" smtClean="0"/>
              <a:t>En väld vald artikel egentligen är reklam för er. </a:t>
            </a:r>
            <a:endParaRPr lang="sv-SE" sz="1050" dirty="0"/>
          </a:p>
        </p:txBody>
      </p:sp>
      <p:pic>
        <p:nvPicPr>
          <p:cNvPr id="43" name="Bildobjekt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436" y="4498509"/>
            <a:ext cx="4427984" cy="456354"/>
          </a:xfrm>
          <a:prstGeom prst="rect">
            <a:avLst/>
          </a:prstGeom>
        </p:spPr>
      </p:pic>
      <p:sp>
        <p:nvSpPr>
          <p:cNvPr id="45" name="V-form 44"/>
          <p:cNvSpPr/>
          <p:nvPr/>
        </p:nvSpPr>
        <p:spPr>
          <a:xfrm>
            <a:off x="6612532" y="1348979"/>
            <a:ext cx="233492" cy="261610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46" name="V-form 45"/>
          <p:cNvSpPr/>
          <p:nvPr/>
        </p:nvSpPr>
        <p:spPr>
          <a:xfrm flipH="1">
            <a:off x="1641520" y="1350352"/>
            <a:ext cx="194176" cy="258863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35" name="Rektangel 34"/>
          <p:cNvSpPr/>
          <p:nvPr/>
        </p:nvSpPr>
        <p:spPr>
          <a:xfrm>
            <a:off x="1437585" y="708977"/>
            <a:ext cx="5747967" cy="35486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6" name="textruta 35"/>
          <p:cNvSpPr txBox="1"/>
          <p:nvPr/>
        </p:nvSpPr>
        <p:spPr>
          <a:xfrm>
            <a:off x="1671490" y="862403"/>
            <a:ext cx="560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Webbplatsundersökning </a:t>
            </a:r>
            <a:endParaRPr lang="sv-SE" b="1" dirty="0"/>
          </a:p>
        </p:txBody>
      </p:sp>
      <p:sp>
        <p:nvSpPr>
          <p:cNvPr id="38" name="textruta 37"/>
          <p:cNvSpPr txBox="1"/>
          <p:nvPr/>
        </p:nvSpPr>
        <p:spPr>
          <a:xfrm>
            <a:off x="1647230" y="1443230"/>
            <a:ext cx="405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Vad tycker du om </a:t>
            </a:r>
            <a:r>
              <a:rPr lang="sv-SE" sz="1400" smtClean="0"/>
              <a:t>vår webbplats?</a:t>
            </a:r>
            <a:endParaRPr lang="sv-SE" sz="1400" dirty="0"/>
          </a:p>
        </p:txBody>
      </p:sp>
      <p:sp>
        <p:nvSpPr>
          <p:cNvPr id="39" name="textruta 38"/>
          <p:cNvSpPr txBox="1"/>
          <p:nvPr/>
        </p:nvSpPr>
        <p:spPr>
          <a:xfrm>
            <a:off x="1659549" y="2231540"/>
            <a:ext cx="405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Sammanfatta dina känslor i en kort essä:</a:t>
            </a:r>
            <a:endParaRPr lang="sv-SE" sz="1400" dirty="0"/>
          </a:p>
        </p:txBody>
      </p:sp>
      <p:cxnSp>
        <p:nvCxnSpPr>
          <p:cNvPr id="3" name="Rak 2"/>
          <p:cNvCxnSpPr/>
          <p:nvPr/>
        </p:nvCxnSpPr>
        <p:spPr>
          <a:xfrm flipH="1">
            <a:off x="1926237" y="2010189"/>
            <a:ext cx="31498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>
            <a:off x="2267744" y="1923678"/>
            <a:ext cx="0" cy="1730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/>
          <p:cNvSpPr txBox="1"/>
          <p:nvPr/>
        </p:nvSpPr>
        <p:spPr>
          <a:xfrm>
            <a:off x="5013190" y="186395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smtClean="0"/>
              <a:t>10</a:t>
            </a:r>
            <a:endParaRPr lang="sv-SE" sz="1200" b="1" dirty="0"/>
          </a:p>
        </p:txBody>
      </p:sp>
      <p:sp>
        <p:nvSpPr>
          <p:cNvPr id="41" name="textruta 40"/>
          <p:cNvSpPr txBox="1"/>
          <p:nvPr/>
        </p:nvSpPr>
        <p:spPr>
          <a:xfrm>
            <a:off x="1691680" y="1854653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 dirty="0" smtClean="0"/>
              <a:t>1</a:t>
            </a:r>
            <a:endParaRPr lang="sv-SE" sz="1100" b="1" dirty="0"/>
          </a:p>
        </p:txBody>
      </p:sp>
      <p:sp>
        <p:nvSpPr>
          <p:cNvPr id="42" name="Rektangel 41"/>
          <p:cNvSpPr/>
          <p:nvPr/>
        </p:nvSpPr>
        <p:spPr>
          <a:xfrm>
            <a:off x="1738608" y="2565710"/>
            <a:ext cx="3965815" cy="964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ktangel 46"/>
          <p:cNvSpPr/>
          <p:nvPr/>
        </p:nvSpPr>
        <p:spPr>
          <a:xfrm>
            <a:off x="3627490" y="3716483"/>
            <a:ext cx="2076933" cy="446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mtClean="0">
                <a:solidFill>
                  <a:schemeClr val="tx1"/>
                </a:solidFill>
              </a:rPr>
              <a:t>Till sida 2 av 10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4" name="textruta 43"/>
          <p:cNvSpPr txBox="1"/>
          <p:nvPr/>
        </p:nvSpPr>
        <p:spPr>
          <a:xfrm>
            <a:off x="1668596" y="3949008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u="sng" dirty="0" smtClean="0"/>
              <a:t>Avbryt</a:t>
            </a:r>
            <a:endParaRPr lang="sv-SE" sz="1000" u="sng" dirty="0"/>
          </a:p>
        </p:txBody>
      </p:sp>
      <p:sp>
        <p:nvSpPr>
          <p:cNvPr id="40" name="Platshållare för text 3"/>
          <p:cNvSpPr>
            <a:spLocks noGrp="1"/>
          </p:cNvSpPr>
          <p:nvPr/>
        </p:nvSpPr>
        <p:spPr>
          <a:xfrm>
            <a:off x="863588" y="1819411"/>
            <a:ext cx="6840760" cy="1156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400" dirty="0" smtClean="0"/>
              <a:t>499 av 500 svarar inte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11387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8" grpId="0"/>
      <p:bldP spid="39" grpId="0"/>
      <p:bldP spid="9" grpId="0"/>
      <p:bldP spid="41" grpId="0"/>
      <p:bldP spid="42" grpId="0" animBg="1"/>
      <p:bldP spid="47" grpId="0" animBg="1"/>
      <p:bldP spid="44" grpId="0"/>
      <p:bldP spid="40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2"/>
          <p:cNvSpPr>
            <a:spLocks noGrp="1"/>
          </p:cNvSpPr>
          <p:nvPr>
            <p:ph type="body" sz="quarter" idx="4294967295"/>
          </p:nvPr>
        </p:nvSpPr>
        <p:spPr>
          <a:xfrm>
            <a:off x="1259632" y="1923678"/>
            <a:ext cx="6515760" cy="12522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dirty="0" smtClean="0"/>
              <a:t>Om någonting, oavsett vad, </a:t>
            </a:r>
            <a:r>
              <a:rPr lang="sv-SE" smtClean="0"/>
              <a:t>avbryter mig </a:t>
            </a:r>
          </a:p>
          <a:p>
            <a:pPr marL="0" indent="0">
              <a:buNone/>
            </a:pPr>
            <a:r>
              <a:rPr lang="sv-SE" dirty="0" smtClean="0"/>
              <a:t>så tappar jag fokus och kan inte börja igen. </a:t>
            </a:r>
            <a:endParaRPr lang="sv-SE" sz="3200" dirty="0"/>
          </a:p>
        </p:txBody>
      </p:sp>
      <p:sp>
        <p:nvSpPr>
          <p:cNvPr id="10" name="Rektangel 9"/>
          <p:cNvSpPr/>
          <p:nvPr/>
        </p:nvSpPr>
        <p:spPr>
          <a:xfrm>
            <a:off x="1151671" y="607165"/>
            <a:ext cx="14805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0" dirty="0">
                <a:solidFill>
                  <a:schemeClr val="accent5"/>
                </a:solidFill>
                <a:latin typeface="Arial"/>
                <a:cs typeface="Arial"/>
              </a:rPr>
              <a:t>”</a:t>
            </a:r>
            <a:r>
              <a:rPr lang="sv-SE" dirty="0">
                <a:latin typeface="Arial"/>
                <a:cs typeface="Arial"/>
              </a:rPr>
              <a:t/>
            </a:r>
            <a:br>
              <a:rPr lang="sv-SE" dirty="0">
                <a:latin typeface="Arial"/>
                <a:cs typeface="Arial"/>
              </a:rPr>
            </a:br>
            <a:endParaRPr lang="sv-SE" dirty="0">
              <a:latin typeface="Arial"/>
              <a:cs typeface="Arial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948264" y="2355726"/>
            <a:ext cx="14805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0" dirty="0">
                <a:solidFill>
                  <a:schemeClr val="accent5"/>
                </a:solidFill>
                <a:latin typeface="Arial"/>
                <a:cs typeface="Arial"/>
              </a:rPr>
              <a:t>”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1151671" y="3452595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– </a:t>
            </a:r>
            <a:r>
              <a:rPr lang="sv-SE" b="1" dirty="0"/>
              <a:t>Person med </a:t>
            </a:r>
            <a:r>
              <a:rPr lang="sv-SE" b="1" dirty="0" smtClean="0"/>
              <a:t>autism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13694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988818" cy="699404"/>
          </a:xfrm>
        </p:spPr>
        <p:txBody>
          <a:bodyPr/>
          <a:lstStyle/>
          <a:p>
            <a:r>
              <a:rPr lang="sv-SE" dirty="0" smtClean="0"/>
              <a:t>Gör istället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7"/>
          </p:nvPr>
        </p:nvSpPr>
        <p:spPr>
          <a:xfrm>
            <a:off x="2339752" y="2131473"/>
            <a:ext cx="2289070" cy="713863"/>
          </a:xfrm>
        </p:spPr>
        <p:txBody>
          <a:bodyPr/>
          <a:lstStyle/>
          <a:p>
            <a:r>
              <a:rPr lang="sv-SE" dirty="0" smtClean="0"/>
              <a:t>Webbanalys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4189604" y="1392040"/>
            <a:ext cx="2733992" cy="723819"/>
          </a:xfrm>
        </p:spPr>
        <p:txBody>
          <a:bodyPr/>
          <a:lstStyle/>
          <a:p>
            <a:r>
              <a:rPr lang="sv-SE" dirty="0" smtClean="0"/>
              <a:t>Användartester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9"/>
          </p:nvPr>
        </p:nvSpPr>
        <p:spPr>
          <a:xfrm>
            <a:off x="4395364" y="2817559"/>
            <a:ext cx="2322472" cy="723819"/>
          </a:xfrm>
        </p:spPr>
        <p:txBody>
          <a:bodyPr/>
          <a:lstStyle/>
          <a:p>
            <a:r>
              <a:rPr lang="sv-SE" dirty="0" smtClean="0"/>
              <a:t>Strukturtester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20"/>
          </p:nvPr>
        </p:nvSpPr>
        <p:spPr>
          <a:xfrm>
            <a:off x="1999836" y="3590012"/>
            <a:ext cx="4379535" cy="723819"/>
          </a:xfrm>
        </p:spPr>
        <p:txBody>
          <a:bodyPr/>
          <a:lstStyle/>
          <a:p>
            <a:r>
              <a:rPr lang="sv-SE" smtClean="0"/>
              <a:t>Deltagande observationer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05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Fundersam man framför dato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3671992" cy="1728000"/>
          </a:xfrm>
        </p:spPr>
        <p:txBody>
          <a:bodyPr/>
          <a:lstStyle/>
          <a:p>
            <a:r>
              <a:rPr lang="sv-SE" dirty="0" smtClean="0"/>
              <a:t>Vad f*n gör användarna då?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828000" y="843558"/>
            <a:ext cx="2663880" cy="584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/>
                </a:solidFill>
              </a:rPr>
              <a:t>Fråga 8 –10</a:t>
            </a:r>
            <a:endParaRPr lang="sv-S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8088558"/>
              </p:ext>
            </p:extLst>
          </p:nvPr>
        </p:nvGraphicFramePr>
        <p:xfrm>
          <a:off x="1547664" y="41151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9423764"/>
              </p:ext>
            </p:extLst>
          </p:nvPr>
        </p:nvGraphicFramePr>
        <p:xfrm>
          <a:off x="1547664" y="41151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6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kolbyggnad, 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219064"/>
            <a:ext cx="2232248" cy="2232248"/>
          </a:xfrm>
          <a:prstGeom prst="rect">
            <a:avLst/>
          </a:prstGeom>
        </p:spPr>
      </p:pic>
      <p:pic>
        <p:nvPicPr>
          <p:cNvPr id="9" name="Bildobjekt 8" descr="Student, anima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9622"/>
            <a:ext cx="1162974" cy="1831132"/>
          </a:xfrm>
          <a:prstGeom prst="rect">
            <a:avLst/>
          </a:prstGeom>
        </p:spPr>
      </p:pic>
      <p:pic>
        <p:nvPicPr>
          <p:cNvPr id="10" name="Bildobjekt 9" descr="Jordklot, anim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219064"/>
            <a:ext cx="2257006" cy="223224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1402246" y="3347692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1994-2012</a:t>
            </a:r>
          </a:p>
          <a:p>
            <a:pPr algn="ctr"/>
            <a:r>
              <a:rPr lang="sv-SE" dirty="0" smtClean="0"/>
              <a:t>18 år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610596" y="3291830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Människa-</a:t>
            </a:r>
          </a:p>
          <a:p>
            <a:pPr algn="ctr"/>
            <a:r>
              <a:rPr lang="sv-SE" dirty="0" smtClean="0"/>
              <a:t>datorinteraktion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1691680" y="1923678"/>
            <a:ext cx="648072" cy="15247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sv-SE" sz="1000" b="1" dirty="0" smtClean="0"/>
              <a:t>SKOLA</a:t>
            </a:r>
            <a:endParaRPr lang="sv-SE" sz="1000" b="1" dirty="0"/>
          </a:p>
        </p:txBody>
      </p:sp>
    </p:spTree>
    <p:extLst>
      <p:ext uri="{BB962C8B-B14F-4D97-AF65-F5344CB8AC3E}">
        <p14:creationId xmlns:p14="http://schemas.microsoft.com/office/powerpoint/2010/main" val="1709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3089429"/>
              </p:ext>
            </p:extLst>
          </p:nvPr>
        </p:nvGraphicFramePr>
        <p:xfrm>
          <a:off x="1547664" y="411510"/>
          <a:ext cx="609600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8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0" y="411510"/>
            <a:ext cx="7379860" cy="699404"/>
          </a:xfrm>
        </p:spPr>
        <p:txBody>
          <a:bodyPr lIns="180000"/>
          <a:lstStyle/>
          <a:p>
            <a:r>
              <a:rPr lang="sv-SE" dirty="0" smtClean="0"/>
              <a:t> Vår intuition stämmer inte alltid</a:t>
            </a:r>
            <a:endParaRPr lang="sv-SE" dirty="0"/>
          </a:p>
        </p:txBody>
      </p:sp>
      <p:pic>
        <p:nvPicPr>
          <p:cNvPr id="4" name="Bildobjekt 3" descr="Skepp som ramlar av jordklotet, gammal måln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3040" r="5141" b="19200"/>
          <a:stretch/>
        </p:blipFill>
        <p:spPr>
          <a:xfrm>
            <a:off x="2076176" y="1275606"/>
            <a:ext cx="4990154" cy="34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Glöm inte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smtClean="0"/>
              <a:t>Kolla </a:t>
            </a:r>
            <a:r>
              <a:rPr lang="sv-SE" dirty="0" err="1" smtClean="0"/>
              <a:t>datan</a:t>
            </a:r>
            <a:r>
              <a:rPr lang="sv-SE" dirty="0" smtClean="0"/>
              <a:t> på din sajt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75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5428084" y="1044822"/>
            <a:ext cx="1884054" cy="723819"/>
          </a:xfrm>
        </p:spPr>
        <p:txBody>
          <a:bodyPr/>
          <a:lstStyle/>
          <a:p>
            <a:r>
              <a:rPr lang="sv-SE" smtClean="0"/>
              <a:t>Startsidan</a:t>
            </a:r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1241014" y="1057738"/>
            <a:ext cx="2016359" cy="723819"/>
          </a:xfrm>
        </p:spPr>
        <p:txBody>
          <a:bodyPr/>
          <a:lstStyle/>
          <a:p>
            <a:r>
              <a:rPr lang="sv-SE" dirty="0" smtClean="0"/>
              <a:t>Artikelsidor</a:t>
            </a:r>
            <a:endParaRPr lang="sv-SE" dirty="0"/>
          </a:p>
        </p:txBody>
      </p:sp>
      <p:sp>
        <p:nvSpPr>
          <p:cNvPr id="8" name="Platshållare för text 5"/>
          <p:cNvSpPr txBox="1">
            <a:spLocks/>
          </p:cNvSpPr>
          <p:nvPr/>
        </p:nvSpPr>
        <p:spPr>
          <a:xfrm>
            <a:off x="647604" y="3467460"/>
            <a:ext cx="3203175" cy="1243170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dirty="0" smtClean="0"/>
              <a:t>Webbanalys och </a:t>
            </a:r>
            <a:br>
              <a:rPr lang="sv-SE" dirty="0" smtClean="0"/>
            </a:br>
            <a:r>
              <a:rPr lang="sv-SE" dirty="0" smtClean="0"/>
              <a:t>användartester</a:t>
            </a:r>
            <a:endParaRPr lang="sv-SE" dirty="0"/>
          </a:p>
        </p:txBody>
      </p:sp>
      <p:sp>
        <p:nvSpPr>
          <p:cNvPr id="9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4598294" y="3488820"/>
            <a:ext cx="3543635" cy="1243170"/>
          </a:xfrm>
        </p:spPr>
        <p:txBody>
          <a:bodyPr/>
          <a:lstStyle/>
          <a:p>
            <a:pPr algn="ctr"/>
            <a:r>
              <a:rPr lang="sv-SE" dirty="0" err="1" smtClean="0"/>
              <a:t>Popup</a:t>
            </a:r>
            <a:r>
              <a:rPr lang="sv-SE" dirty="0" smtClean="0"/>
              <a:t> enkäter och </a:t>
            </a:r>
            <a:br>
              <a:rPr lang="sv-SE" dirty="0" smtClean="0"/>
            </a:br>
            <a:r>
              <a:rPr lang="sv-SE" dirty="0" smtClean="0"/>
              <a:t>egna gissningar</a:t>
            </a:r>
            <a:endParaRPr lang="sv-SE" dirty="0"/>
          </a:p>
        </p:txBody>
      </p:sp>
      <p:sp>
        <p:nvSpPr>
          <p:cNvPr id="16" name="Platshållare för text 5"/>
          <p:cNvSpPr>
            <a:spLocks noGrp="1"/>
          </p:cNvSpPr>
          <p:nvPr>
            <p:ph type="body" sz="quarter" idx="20"/>
          </p:nvPr>
        </p:nvSpPr>
        <p:spPr>
          <a:xfrm>
            <a:off x="539552" y="1836910"/>
            <a:ext cx="3419284" cy="723819"/>
          </a:xfrm>
        </p:spPr>
        <p:txBody>
          <a:bodyPr/>
          <a:lstStyle/>
          <a:p>
            <a:r>
              <a:rPr lang="sv-SE" dirty="0" smtClean="0"/>
              <a:t>Sökmotoroptimering</a:t>
            </a:r>
            <a:endParaRPr lang="sv-SE" dirty="0"/>
          </a:p>
        </p:txBody>
      </p:sp>
      <p:sp>
        <p:nvSpPr>
          <p:cNvPr id="19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5192014" y="1856406"/>
            <a:ext cx="2311924" cy="723819"/>
          </a:xfrm>
        </p:spPr>
        <p:txBody>
          <a:bodyPr/>
          <a:lstStyle/>
          <a:p>
            <a:r>
              <a:rPr lang="sv-SE" smtClean="0"/>
              <a:t>Bildkaruseller</a:t>
            </a:r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1316082" y="354238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/>
              <a:t>Mer fokus</a:t>
            </a:r>
            <a:endParaRPr lang="sv-SE" sz="2800" b="1" dirty="0"/>
          </a:p>
        </p:txBody>
      </p:sp>
      <p:sp>
        <p:nvSpPr>
          <p:cNvPr id="21" name="textruta 20"/>
          <p:cNvSpPr txBox="1"/>
          <p:nvPr/>
        </p:nvSpPr>
        <p:spPr>
          <a:xfrm>
            <a:off x="5145563" y="354238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smtClean="0"/>
              <a:t>Mindre fokus</a:t>
            </a:r>
            <a:endParaRPr lang="sv-SE" sz="2800" b="1" dirty="0"/>
          </a:p>
        </p:txBody>
      </p:sp>
      <p:sp>
        <p:nvSpPr>
          <p:cNvPr id="22" name="Platshållare för text 5"/>
          <p:cNvSpPr txBox="1">
            <a:spLocks/>
          </p:cNvSpPr>
          <p:nvPr/>
        </p:nvSpPr>
        <p:spPr>
          <a:xfrm>
            <a:off x="1084442" y="2656522"/>
            <a:ext cx="2329504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/>
              <a:t>Små skärmar</a:t>
            </a:r>
            <a:endParaRPr lang="sv-SE" dirty="0"/>
          </a:p>
        </p:txBody>
      </p:sp>
      <p:sp>
        <p:nvSpPr>
          <p:cNvPr id="23" name="Platshållare för text 3"/>
          <p:cNvSpPr>
            <a:spLocks noGrp="1"/>
          </p:cNvSpPr>
          <p:nvPr>
            <p:ph type="body" sz="quarter" idx="18"/>
          </p:nvPr>
        </p:nvSpPr>
        <p:spPr>
          <a:xfrm>
            <a:off x="5155513" y="2676950"/>
            <a:ext cx="2429196" cy="723819"/>
          </a:xfrm>
        </p:spPr>
        <p:txBody>
          <a:bodyPr/>
          <a:lstStyle/>
          <a:p>
            <a:r>
              <a:rPr lang="sv-SE" dirty="0" smtClean="0"/>
              <a:t>Stora skärmar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3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uiExpand="1" build="p" animBg="1"/>
      <p:bldP spid="8" grpId="0" animBg="1"/>
      <p:bldP spid="9" grpId="0" uiExpand="1" build="p" animBg="1"/>
      <p:bldP spid="16" grpId="0" uiExpand="1" build="p" animBg="1"/>
      <p:bldP spid="19" grpId="0" uiExpand="1" build="p" animBg="1"/>
      <p:bldP spid="22" grpId="0" animBg="1"/>
      <p:bldP spid="23" grpId="0" uiExpand="1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olnedgå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5904240" cy="1728000"/>
          </a:xfrm>
        </p:spPr>
        <p:txBody>
          <a:bodyPr/>
          <a:lstStyle/>
          <a:p>
            <a:r>
              <a:rPr lang="sv-SE" dirty="0" smtClean="0"/>
              <a:t>Sanning nummer 11…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64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Det finns inga normalanvändare</a:t>
            </a:r>
          </a:p>
        </p:txBody>
      </p:sp>
    </p:spTree>
    <p:extLst>
      <p:ext uri="{BB962C8B-B14F-4D97-AF65-F5344CB8AC3E}">
        <p14:creationId xmlns:p14="http://schemas.microsoft.com/office/powerpoint/2010/main" val="20612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tudent bakom brukaren, anim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562" y="2101545"/>
            <a:ext cx="1304015" cy="2053204"/>
          </a:xfrm>
          <a:prstGeom prst="rect">
            <a:avLst/>
          </a:prstGeo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-13280" y="483518"/>
            <a:ext cx="4696433" cy="699404"/>
          </a:xfrm>
        </p:spPr>
        <p:txBody>
          <a:bodyPr lIns="180000"/>
          <a:lstStyle/>
          <a:p>
            <a:pPr algn="ctr"/>
            <a:r>
              <a:rPr lang="sv-SE" dirty="0" smtClean="0"/>
              <a:t> Träffa användare  </a:t>
            </a:r>
            <a:endParaRPr lang="sv-SE" dirty="0"/>
          </a:p>
        </p:txBody>
      </p:sp>
      <p:pic>
        <p:nvPicPr>
          <p:cNvPr id="5" name="Bildobjekt 4" descr="Brukare med dator, anim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283718"/>
            <a:ext cx="1547236" cy="18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oogle analytics diagram och tabell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18" y="0"/>
            <a:ext cx="9196044" cy="5668094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2698904" y="1851670"/>
            <a:ext cx="3744000" cy="1296144"/>
          </a:xfrm>
        </p:spPr>
        <p:txBody>
          <a:bodyPr/>
          <a:lstStyle/>
          <a:p>
            <a:r>
              <a:rPr lang="sv-SE" smtClean="0"/>
              <a:t>Webbanalys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15865</TotalTime>
  <Words>675</Words>
  <Application>Microsoft Macintosh PowerPoint</Application>
  <PresentationFormat>Bildspel på skärmen (16:9)</PresentationFormat>
  <Paragraphs>205</Paragraphs>
  <Slides>75</Slides>
  <Notes>36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9</vt:i4>
      </vt:variant>
      <vt:variant>
        <vt:lpstr>Bildrubriker</vt:lpstr>
      </vt:variant>
      <vt:variant>
        <vt:i4>75</vt:i4>
      </vt:variant>
    </vt:vector>
  </HeadingPairs>
  <TitlesOfParts>
    <vt:vector size="89" baseType="lpstr">
      <vt:lpstr>Arial</vt:lpstr>
      <vt:lpstr>Calibri</vt:lpstr>
      <vt:lpstr>Cambria Math</vt:lpstr>
      <vt:lpstr>Century Gothic</vt:lpstr>
      <vt:lpstr>Times New Roman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10 sanningar om dina användare</vt:lpstr>
      <vt:lpstr>10 sanningar om dina användare</vt:lpstr>
      <vt:lpstr>PowerPoint-presentation</vt:lpstr>
      <vt:lpstr>PowerPoint-presentation</vt:lpstr>
      <vt:lpstr>PowerPoint-presentation</vt:lpstr>
      <vt:lpstr> Vår intuition stämmer inte alltid</vt:lpstr>
      <vt:lpstr>PowerPoint-presentation</vt:lpstr>
      <vt:lpstr> Träffa användare  </vt:lpstr>
      <vt:lpstr>Webbanalys</vt:lpstr>
      <vt:lpstr>PowerPoint-presentation</vt:lpstr>
      <vt:lpstr>PowerPoint-presentation</vt:lpstr>
      <vt:lpstr>PowerPoint-presentation</vt:lpstr>
      <vt:lpstr>Vad har detta med tillgänglighet att göra?</vt:lpstr>
      <vt:lpstr>PowerPoint-presentation</vt:lpstr>
      <vt:lpstr>Hur många av besökarna ser startsidan?</vt:lpstr>
      <vt:lpstr>PowerPoint-presentation</vt:lpstr>
      <vt:lpstr>PowerPoint-presentation</vt:lpstr>
      <vt:lpstr>PowerPoint-presentation</vt:lpstr>
      <vt:lpstr>goteborg.se</vt:lpstr>
      <vt:lpstr>Funkar bildkaruseller?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Bildkaruseller – varför ett problem?</vt:lpstr>
      <vt:lpstr>PowerPoint-presentation</vt:lpstr>
      <vt:lpstr>Granskar söket extra noga</vt:lpstr>
      <vt:lpstr>PowerPoint-presentation</vt:lpstr>
      <vt:lpstr>PowerPoint-presentation</vt:lpstr>
      <vt:lpstr>PowerPoint-presentation</vt:lpstr>
      <vt:lpstr>Varför så få?</vt:lpstr>
      <vt:lpstr>PowerPoint-presentation</vt:lpstr>
      <vt:lpstr>Men ta inte bort sökfunktionen!</vt:lpstr>
      <vt:lpstr>Vad är den vanligaste sökningen i interna sökmotorn?</vt:lpstr>
      <vt:lpstr>PowerPoint-presentation</vt:lpstr>
      <vt:lpstr>PowerPoint-presentation</vt:lpstr>
      <vt:lpstr>PowerPoint-presentation</vt:lpstr>
      <vt:lpstr>PowerPoint-presentation</vt:lpstr>
      <vt:lpstr>Sharing is caring</vt:lpstr>
      <vt:lpstr>PowerPoint-presentation</vt:lpstr>
      <vt:lpstr>Hur ofta används  dela-funktioner?</vt:lpstr>
      <vt:lpstr>PowerPoint-presentation</vt:lpstr>
      <vt:lpstr>PowerPoint-presentation</vt:lpstr>
      <vt:lpstr>PowerPoint-presentation</vt:lpstr>
      <vt:lpstr>Varför så få?</vt:lpstr>
      <vt:lpstr>PowerPoint-presentation</vt:lpstr>
      <vt:lpstr>PowerPoint-presentation</vt:lpstr>
      <vt:lpstr>PowerPoint-presentation</vt:lpstr>
      <vt:lpstr>Testa tillgängligheten</vt:lpstr>
      <vt:lpstr>Är ni vakna fortfarande?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Klickar någon på brödsmulor?</vt:lpstr>
      <vt:lpstr>PowerPoint-presentation</vt:lpstr>
      <vt:lpstr>Brödsmulor</vt:lpstr>
      <vt:lpstr>Brödsmulor – varför så få klick?</vt:lpstr>
      <vt:lpstr>E-handel då?</vt:lpstr>
      <vt:lpstr>PowerPoint-presentation</vt:lpstr>
      <vt:lpstr>Vem svarar på webbplatsundersökningar?</vt:lpstr>
      <vt:lpstr>PowerPoint-presentation</vt:lpstr>
      <vt:lpstr>PowerPoint-presentation</vt:lpstr>
      <vt:lpstr>Gör istället</vt:lpstr>
      <vt:lpstr>Vad f*n gör användarna då?</vt:lpstr>
      <vt:lpstr>PowerPoint-presentation</vt:lpstr>
      <vt:lpstr>PowerPoint-presentation</vt:lpstr>
      <vt:lpstr>PowerPoint-presentation</vt:lpstr>
      <vt:lpstr> Vår intuition stämmer inte alltid</vt:lpstr>
      <vt:lpstr>PowerPoint-presentation</vt:lpstr>
      <vt:lpstr>PowerPoint-presentation</vt:lpstr>
      <vt:lpstr>Sanning nummer 11…</vt:lpstr>
      <vt:lpstr>PowerPoint-presentation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Praktisk tillgänglighet Hur funkar hjälpmedel?</dc:title>
  <dc:creator>Andreas Cederbom</dc:creator>
  <cp:lastModifiedBy>Johan Kling</cp:lastModifiedBy>
  <cp:revision>319</cp:revision>
  <cp:lastPrinted>2014-03-01T05:59:56Z</cp:lastPrinted>
  <dcterms:created xsi:type="dcterms:W3CDTF">2014-04-25T08:05:23Z</dcterms:created>
  <dcterms:modified xsi:type="dcterms:W3CDTF">2016-04-13T16:54:11Z</dcterms:modified>
</cp:coreProperties>
</file>