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7" r:id="rId16"/>
    <p:sldId id="271" r:id="rId17"/>
    <p:sldId id="273" r:id="rId18"/>
    <p:sldId id="272" r:id="rId19"/>
    <p:sldId id="276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 snapToGrid="0" snapToObjects="1">
      <p:cViewPr varScale="1">
        <p:scale>
          <a:sx n="181" d="100"/>
          <a:sy n="181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F9D45-A06A-BE49-ADA5-C34EE4B4147C}" type="datetimeFigureOut">
              <a:rPr lang="fr-FR" smtClean="0"/>
              <a:t>04/04/16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07F3-D06A-F74F-98F9-4AA89CFB2B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01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C8EA7-2934-0A40-9BA3-7046A37F2373}" type="datetimeFigureOut">
              <a:rPr lang="fr-FR" smtClean="0"/>
              <a:t>04/04/16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1C57-0963-0A40-A4F4-2EED4C62A5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45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w3c.github.io/aria/aria/aria.html%23dfn-objec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Hello, </a:t>
            </a:r>
            <a:r>
              <a:rPr lang="fr-FR" dirty="0" err="1" smtClean="0"/>
              <a:t>it’s</a:t>
            </a:r>
            <a:r>
              <a:rPr lang="fr-FR" dirty="0" smtClean="0"/>
              <a:t> time to </a:t>
            </a:r>
            <a:r>
              <a:rPr lang="fr-FR" dirty="0" err="1" smtClean="0"/>
              <a:t>start</a:t>
            </a:r>
            <a:endParaRPr lang="fr-FR" dirty="0" smtClean="0"/>
          </a:p>
          <a:p>
            <a:r>
              <a:rPr lang="fr-FR" dirty="0" err="1" smtClean="0"/>
              <a:t>Today</a:t>
            </a:r>
            <a:r>
              <a:rPr lang="fr-FR" dirty="0" smtClean="0"/>
              <a:t> 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speak</a:t>
            </a:r>
            <a:r>
              <a:rPr lang="fr-FR" dirty="0" smtClean="0"/>
              <a:t> about ARIA design pattern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11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FORTUNATELY</a:t>
            </a:r>
            <a:r>
              <a:rPr lang="fr-FR" baseline="0" dirty="0" smtClean="0"/>
              <a:t> the ARIA </a:t>
            </a:r>
            <a:r>
              <a:rPr lang="fr-FR" baseline="0" dirty="0" err="1" smtClean="0"/>
              <a:t>spec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contains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another</a:t>
            </a:r>
            <a:r>
              <a:rPr lang="fr-FR" baseline="0" dirty="0" smtClean="0"/>
              <a:t> non normative document to help </a:t>
            </a:r>
            <a:r>
              <a:rPr lang="fr-FR" baseline="0" dirty="0" err="1" smtClean="0"/>
              <a:t>developpers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knowing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to do for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kinds</a:t>
            </a:r>
            <a:r>
              <a:rPr lang="fr-FR" baseline="0" dirty="0" smtClean="0"/>
              <a:t> of components.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authoring</a:t>
            </a:r>
            <a:r>
              <a:rPr lang="fr-FR" baseline="0" dirty="0" smtClean="0"/>
              <a:t> practices document.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It </a:t>
            </a:r>
            <a:r>
              <a:rPr lang="fr-FR" baseline="0" dirty="0" err="1" smtClean="0"/>
              <a:t>contains</a:t>
            </a:r>
            <a:r>
              <a:rPr lang="fr-FR" baseline="0" dirty="0" smtClean="0"/>
              <a:t> instructions on how to </a:t>
            </a:r>
            <a:r>
              <a:rPr lang="fr-FR" baseline="0" dirty="0" err="1" smtClean="0"/>
              <a:t>implement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keyboard</a:t>
            </a:r>
            <a:r>
              <a:rPr lang="fr-FR" baseline="0" dirty="0" smtClean="0"/>
              <a:t> navigation and </a:t>
            </a:r>
            <a:r>
              <a:rPr lang="fr-FR" baseline="0" dirty="0" err="1" smtClean="0"/>
              <a:t>whitch</a:t>
            </a:r>
            <a:r>
              <a:rPr lang="fr-FR" baseline="0" dirty="0" smtClean="0"/>
              <a:t> aria role or </a:t>
            </a:r>
            <a:r>
              <a:rPr lang="fr-FR" baseline="0" dirty="0" err="1" smtClean="0"/>
              <a:t>property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use for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kinds</a:t>
            </a:r>
            <a:r>
              <a:rPr lang="fr-FR" baseline="0" dirty="0" smtClean="0"/>
              <a:t> of components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call design pattern.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the components tries to match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exists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of UI in a software and the instructions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come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match the </a:t>
            </a:r>
            <a:r>
              <a:rPr lang="fr-FR" baseline="0" dirty="0" err="1" smtClean="0"/>
              <a:t>semantic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keyboard</a:t>
            </a:r>
            <a:r>
              <a:rPr lang="fr-FR" baseline="0" dirty="0" smtClean="0"/>
              <a:t> management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the software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components accessible.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2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an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specifications</a:t>
            </a:r>
            <a:r>
              <a:rPr lang="fr-FR" baseline="0" dirty="0" smtClean="0"/>
              <a:t> </a:t>
            </a:r>
            <a:r>
              <a:rPr lang="fr-FR" dirty="0" smtClean="0"/>
              <a:t>Use</a:t>
            </a:r>
            <a:r>
              <a:rPr lang="fr-FR" baseline="0" dirty="0" smtClean="0"/>
              <a:t> role </a:t>
            </a:r>
            <a:r>
              <a:rPr lang="fr-FR" baseline="0" dirty="0" err="1" smtClean="0"/>
              <a:t>dialog</a:t>
            </a:r>
            <a:r>
              <a:rPr lang="fr-FR" baseline="0" dirty="0" smtClean="0"/>
              <a:t> on the parent container</a:t>
            </a:r>
          </a:p>
          <a:p>
            <a:r>
              <a:rPr lang="fr-FR" baseline="0" dirty="0" smtClean="0"/>
              <a:t>Use aria-</a:t>
            </a:r>
            <a:r>
              <a:rPr lang="fr-FR" baseline="0" dirty="0" err="1" smtClean="0"/>
              <a:t>labelledby</a:t>
            </a:r>
            <a:r>
              <a:rPr lang="fr-FR" baseline="0" dirty="0" smtClean="0"/>
              <a:t> (or aria-label) on the parent container </a:t>
            </a:r>
          </a:p>
          <a:p>
            <a:r>
              <a:rPr lang="fr-FR" baseline="0" dirty="0" err="1" smtClean="0"/>
              <a:t>when</a:t>
            </a:r>
            <a:r>
              <a:rPr lang="fr-FR" baseline="0" dirty="0" smtClean="0"/>
              <a:t> ope </a:t>
            </a:r>
            <a:r>
              <a:rPr lang="fr-FR" dirty="0" smtClean="0"/>
              <a:t>Focus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moved</a:t>
            </a:r>
            <a:r>
              <a:rPr lang="fr-FR" dirty="0" smtClean="0"/>
              <a:t> to the first </a:t>
            </a:r>
            <a:r>
              <a:rPr lang="fr-FR" dirty="0" err="1" smtClean="0"/>
              <a:t>focusable</a:t>
            </a:r>
            <a:r>
              <a:rPr lang="fr-FR" baseline="0" dirty="0" smtClean="0"/>
              <a:t> item in the </a:t>
            </a:r>
            <a:r>
              <a:rPr lang="fr-FR" baseline="0" dirty="0" err="1" smtClean="0"/>
              <a:t>dialog</a:t>
            </a:r>
            <a:r>
              <a:rPr lang="fr-FR" baseline="0" dirty="0" smtClean="0"/>
              <a:t> or on the </a:t>
            </a:r>
            <a:r>
              <a:rPr lang="fr-FR" baseline="0" dirty="0" err="1" smtClean="0"/>
              <a:t>dialog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itself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focusable</a:t>
            </a:r>
            <a:r>
              <a:rPr lang="fr-FR" baseline="0" dirty="0" smtClean="0"/>
              <a:t> item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endParaRPr lang="fr-FR" baseline="0" dirty="0" smtClean="0"/>
          </a:p>
          <a:p>
            <a:r>
              <a:rPr lang="fr-FR" baseline="0" dirty="0" err="1" smtClean="0"/>
              <a:t>When</a:t>
            </a:r>
            <a:r>
              <a:rPr lang="fr-FR" baseline="0" dirty="0" smtClean="0"/>
              <a:t> close focus move back to the control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open the </a:t>
            </a:r>
            <a:r>
              <a:rPr lang="fr-FR" baseline="0" dirty="0" err="1" smtClean="0"/>
              <a:t>dialog</a:t>
            </a:r>
            <a:endParaRPr lang="fr-FR" baseline="0" dirty="0" smtClean="0"/>
          </a:p>
          <a:p>
            <a:r>
              <a:rPr lang="fr-FR" baseline="0" dirty="0" err="1" smtClean="0"/>
              <a:t>Esc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key</a:t>
            </a:r>
            <a:r>
              <a:rPr lang="fr-FR" baseline="0" dirty="0" smtClean="0"/>
              <a:t> must close the modal (and move focus)</a:t>
            </a:r>
          </a:p>
          <a:p>
            <a:r>
              <a:rPr lang="fr-FR" baseline="0" dirty="0" smtClean="0"/>
              <a:t>Focus must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held</a:t>
            </a:r>
            <a:r>
              <a:rPr lang="fr-FR" baseline="0" dirty="0" smtClean="0"/>
              <a:t> and cycle in the modal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open </a:t>
            </a:r>
          </a:p>
          <a:p>
            <a:r>
              <a:rPr lang="fr-FR" baseline="0" dirty="0" smtClean="0"/>
              <a:t>Close </a:t>
            </a:r>
            <a:r>
              <a:rPr lang="fr-FR" baseline="0" dirty="0" err="1" smtClean="0"/>
              <a:t>button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in the design pattern</a:t>
            </a:r>
          </a:p>
          <a:p>
            <a:r>
              <a:rPr lang="fr-FR" baseline="0" dirty="0" err="1" smtClean="0"/>
              <a:t>Demo</a:t>
            </a:r>
            <a:r>
              <a:rPr lang="fr-FR" baseline="0" dirty="0" smtClean="0"/>
              <a:t> : http://a11y.nicolas-hoffmann.net/modal/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57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know </a:t>
            </a:r>
            <a:r>
              <a:rPr lang="fr-FR" dirty="0" err="1" smtClean="0"/>
              <a:t>what</a:t>
            </a:r>
            <a:r>
              <a:rPr lang="fr-FR" dirty="0" smtClean="0"/>
              <a:t> to do </a:t>
            </a:r>
          </a:p>
          <a:p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shiny</a:t>
            </a:r>
            <a:r>
              <a:rPr lang="fr-FR" dirty="0" smtClean="0"/>
              <a:t> </a:t>
            </a:r>
            <a:r>
              <a:rPr lang="fr-FR" dirty="0" err="1" smtClean="0"/>
              <a:t>javascript</a:t>
            </a:r>
            <a:r>
              <a:rPr lang="fr-FR" dirty="0" smtClean="0"/>
              <a:t> </a:t>
            </a:r>
            <a:r>
              <a:rPr lang="fr-FR" dirty="0" err="1" smtClean="0"/>
              <a:t>librairy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jquery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ui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bootstrap</a:t>
            </a:r>
            <a:endParaRPr lang="fr-FR" baseline="0" dirty="0" smtClean="0"/>
          </a:p>
          <a:p>
            <a:r>
              <a:rPr lang="fr-FR" dirty="0" err="1" smtClean="0"/>
              <a:t>reusable</a:t>
            </a:r>
            <a:r>
              <a:rPr lang="fr-FR" dirty="0" smtClean="0"/>
              <a:t> components </a:t>
            </a:r>
            <a:r>
              <a:rPr lang="fr-FR" dirty="0" err="1" smtClean="0"/>
              <a:t>save</a:t>
            </a:r>
            <a:r>
              <a:rPr lang="fr-FR" dirty="0" smtClean="0"/>
              <a:t> time to </a:t>
            </a:r>
            <a:r>
              <a:rPr lang="fr-FR" dirty="0" err="1" smtClean="0"/>
              <a:t>work</a:t>
            </a:r>
            <a:r>
              <a:rPr lang="fr-FR" dirty="0" smtClean="0"/>
              <a:t> on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else</a:t>
            </a:r>
            <a:endParaRPr lang="fr-FR" b="1" dirty="0" smtClean="0"/>
          </a:p>
          <a:p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baseline="0" dirty="0" smtClean="0"/>
              <a:t> help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manager for </a:t>
            </a:r>
            <a:r>
              <a:rPr lang="fr-FR" baseline="0" dirty="0" err="1" smtClean="0"/>
              <a:t>specifications</a:t>
            </a:r>
            <a:r>
              <a:rPr lang="fr-FR" baseline="0" dirty="0" smtClean="0"/>
              <a:t> and QA / </a:t>
            </a:r>
            <a:r>
              <a:rPr lang="fr-FR" baseline="0" dirty="0" err="1" smtClean="0"/>
              <a:t>accessibility</a:t>
            </a:r>
            <a:r>
              <a:rPr lang="fr-FR" baseline="0" dirty="0" smtClean="0"/>
              <a:t> expert to know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to test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7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Users</a:t>
            </a:r>
            <a:r>
              <a:rPr lang="fr-FR" dirty="0" smtClean="0"/>
              <a:t> have an </a:t>
            </a:r>
            <a:r>
              <a:rPr lang="fr-FR" dirty="0" err="1" smtClean="0"/>
              <a:t>harmonized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accross</a:t>
            </a:r>
            <a:r>
              <a:rPr lang="fr-FR" dirty="0" smtClean="0"/>
              <a:t> </a:t>
            </a:r>
            <a:r>
              <a:rPr lang="fr-FR" dirty="0" err="1" smtClean="0"/>
              <a:t>websites</a:t>
            </a:r>
            <a:r>
              <a:rPr lang="fr-FR" dirty="0" smtClean="0"/>
              <a:t> to </a:t>
            </a:r>
            <a:r>
              <a:rPr lang="fr-FR" dirty="0" err="1" smtClean="0"/>
              <a:t>interact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components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9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Nowdays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responsive but design pattern </a:t>
            </a:r>
            <a:r>
              <a:rPr lang="fr-FR" dirty="0" err="1" smtClean="0"/>
              <a:t>aren’t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Your</a:t>
            </a:r>
            <a:r>
              <a:rPr lang="fr-FR" dirty="0" smtClean="0"/>
              <a:t> component have a certain UX in desktop but </a:t>
            </a:r>
            <a:r>
              <a:rPr lang="fr-FR" dirty="0" err="1" smtClean="0"/>
              <a:t>can</a:t>
            </a:r>
            <a:r>
              <a:rPr lang="fr-FR" dirty="0" smtClean="0"/>
              <a:t> have a </a:t>
            </a:r>
            <a:r>
              <a:rPr lang="fr-FR" dirty="0" err="1" smtClean="0"/>
              <a:t>complety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one on mobile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555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They</a:t>
            </a:r>
            <a:r>
              <a:rPr lang="fr-FR" dirty="0" smtClean="0"/>
              <a:t> have been made to </a:t>
            </a:r>
            <a:r>
              <a:rPr lang="fr-FR" dirty="0" err="1" smtClean="0"/>
              <a:t>mimic</a:t>
            </a:r>
            <a:r>
              <a:rPr lang="fr-FR" dirty="0" smtClean="0"/>
              <a:t> </a:t>
            </a:r>
            <a:r>
              <a:rPr lang="fr-FR" baseline="0" dirty="0" smtClean="0"/>
              <a:t>desktop software on the web, </a:t>
            </a:r>
          </a:p>
          <a:p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 in mobile </a:t>
            </a:r>
            <a:r>
              <a:rPr lang="fr-FR" baseline="0" dirty="0" err="1" smtClean="0"/>
              <a:t>context</a:t>
            </a:r>
            <a:r>
              <a:rPr lang="fr-FR" baseline="0" dirty="0" smtClean="0"/>
              <a:t> (have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use a </a:t>
            </a:r>
            <a:r>
              <a:rPr lang="fr-FR" baseline="0" dirty="0" err="1" smtClean="0"/>
              <a:t>datagrid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4 </a:t>
            </a:r>
            <a:r>
              <a:rPr lang="fr-FR" baseline="0" dirty="0" err="1" smtClean="0"/>
              <a:t>inch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hurt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Keyboard interactions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the design patterns are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keyboard</a:t>
            </a:r>
            <a:r>
              <a:rPr lang="fr-FR" baseline="0" dirty="0" smtClean="0"/>
              <a:t> interactions not </a:t>
            </a:r>
            <a:r>
              <a:rPr lang="fr-FR" baseline="0" dirty="0" err="1" smtClean="0"/>
              <a:t>touch</a:t>
            </a:r>
            <a:r>
              <a:rPr lang="fr-FR" baseline="0" dirty="0" smtClean="0"/>
              <a:t> interactions.</a:t>
            </a:r>
          </a:p>
          <a:p>
            <a:r>
              <a:rPr lang="fr-FR" baseline="0" dirty="0" smtClean="0"/>
              <a:t>How do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esc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key</a:t>
            </a:r>
            <a:r>
              <a:rPr lang="fr-FR" baseline="0" dirty="0" smtClean="0"/>
              <a:t> or up and down </a:t>
            </a:r>
            <a:r>
              <a:rPr lang="fr-FR" baseline="0" dirty="0" err="1" smtClean="0"/>
              <a:t>key</a:t>
            </a:r>
            <a:r>
              <a:rPr lang="fr-FR" baseline="0" dirty="0" smtClean="0"/>
              <a:t> in a mobile to </a:t>
            </a:r>
            <a:r>
              <a:rPr lang="fr-FR" baseline="0" dirty="0" err="1" smtClean="0"/>
              <a:t>navigate</a:t>
            </a:r>
            <a:r>
              <a:rPr lang="fr-FR" baseline="0" dirty="0" smtClean="0"/>
              <a:t> or close an </a:t>
            </a:r>
            <a:r>
              <a:rPr lang="fr-FR" baseline="0" dirty="0" err="1" smtClean="0"/>
              <a:t>autocomplete</a:t>
            </a:r>
            <a:r>
              <a:rPr lang="fr-FR" baseline="0" dirty="0" smtClean="0"/>
              <a:t> suggestions menu.</a:t>
            </a:r>
          </a:p>
          <a:p>
            <a:endParaRPr lang="fr-FR" baseline="0" dirty="0" smtClean="0"/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finally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I’m</a:t>
            </a:r>
            <a:r>
              <a:rPr lang="fr-FR" baseline="0" dirty="0" smtClean="0"/>
              <a:t> sure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know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ARIA support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buggy </a:t>
            </a:r>
            <a:r>
              <a:rPr lang="fr-FR" baseline="0" dirty="0" err="1" smtClean="0"/>
              <a:t>depending</a:t>
            </a:r>
            <a:r>
              <a:rPr lang="fr-FR" baseline="0" dirty="0" smtClean="0"/>
              <a:t> on the </a:t>
            </a:r>
            <a:r>
              <a:rPr lang="fr-FR" dirty="0" smtClean="0"/>
              <a:t>DOM </a:t>
            </a:r>
            <a:r>
              <a:rPr lang="fr-FR" dirty="0" err="1" smtClean="0"/>
              <a:t>element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it</a:t>
            </a:r>
            <a:r>
              <a:rPr lang="fr-FR" dirty="0" smtClean="0"/>
              <a:t>, the </a:t>
            </a:r>
            <a:r>
              <a:rPr lang="fr-FR" dirty="0" err="1" smtClean="0"/>
              <a:t>javascript</a:t>
            </a:r>
            <a:r>
              <a:rPr lang="fr-FR" baseline="0" dirty="0" smtClean="0"/>
              <a:t> </a:t>
            </a:r>
            <a:r>
              <a:rPr lang="fr-FR" dirty="0" err="1" smtClean="0"/>
              <a:t>library</a:t>
            </a:r>
            <a:r>
              <a:rPr lang="fr-FR" dirty="0" smtClean="0"/>
              <a:t>, browsers, </a:t>
            </a:r>
            <a:r>
              <a:rPr lang="fr-FR" dirty="0" err="1" smtClean="0"/>
              <a:t>screenreaders</a:t>
            </a:r>
            <a:r>
              <a:rPr lang="fr-FR" dirty="0" smtClean="0"/>
              <a:t>, or OS </a:t>
            </a:r>
            <a:r>
              <a:rPr lang="fr-FR" dirty="0" err="1" smtClean="0"/>
              <a:t>you</a:t>
            </a:r>
            <a:r>
              <a:rPr lang="fr-FR" dirty="0" smtClean="0"/>
              <a:t> use.</a:t>
            </a:r>
          </a:p>
          <a:p>
            <a:r>
              <a:rPr lang="fr-FR" dirty="0" smtClean="0"/>
              <a:t>So</a:t>
            </a:r>
            <a:r>
              <a:rPr lang="fr-FR" baseline="0" dirty="0" smtClean="0"/>
              <a:t> lot of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necessary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insure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in real world </a:t>
            </a:r>
            <a:r>
              <a:rPr lang="fr-FR" baseline="0" dirty="0" err="1" smtClean="0"/>
              <a:t>everything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works</a:t>
            </a:r>
            <a:r>
              <a:rPr lang="fr-FR" baseline="0" dirty="0" smtClean="0"/>
              <a:t> fine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But the good news </a:t>
            </a:r>
            <a:r>
              <a:rPr lang="fr-FR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for the ARIA support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improving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continuously</a:t>
            </a:r>
            <a:r>
              <a:rPr lang="fr-FR" baseline="0" dirty="0" smtClean="0"/>
              <a:t> and for the </a:t>
            </a:r>
            <a:r>
              <a:rPr lang="fr-FR" baseline="0" dirty="0" err="1" smtClean="0"/>
              <a:t>keyboard</a:t>
            </a:r>
            <a:r>
              <a:rPr lang="fr-FR" baseline="0" dirty="0" smtClean="0"/>
              <a:t> / desktop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aspect the PFWG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fix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possible in a future version of the </a:t>
            </a:r>
            <a:r>
              <a:rPr lang="fr-FR" baseline="0" dirty="0" err="1" smtClean="0"/>
              <a:t>spec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65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major issue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dirty="0" smtClean="0"/>
              <a:t>user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baseline="0" dirty="0" smtClean="0"/>
              <a:t> not </a:t>
            </a:r>
            <a:r>
              <a:rPr lang="fr-FR" dirty="0" smtClean="0"/>
              <a:t>know the design</a:t>
            </a:r>
            <a:r>
              <a:rPr lang="fr-FR" baseline="0" dirty="0" smtClean="0"/>
              <a:t> pattern of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components and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understand</a:t>
            </a:r>
            <a:r>
              <a:rPr lang="fr-FR" dirty="0" smtClean="0"/>
              <a:t> how to use the</a:t>
            </a:r>
            <a:r>
              <a:rPr lang="fr-FR" baseline="0" dirty="0" smtClean="0"/>
              <a:t> component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follow</a:t>
            </a:r>
            <a:r>
              <a:rPr lang="fr-FR" baseline="0" dirty="0" smtClean="0"/>
              <a:t> the design pattern </a:t>
            </a:r>
            <a:r>
              <a:rPr lang="fr-FR" baseline="0" dirty="0" err="1" smtClean="0"/>
              <a:t>perfectly</a:t>
            </a:r>
            <a:endParaRPr lang="fr-FR" baseline="0" dirty="0" smtClean="0"/>
          </a:p>
          <a:p>
            <a:r>
              <a:rPr lang="fr-FR" baseline="0" dirty="0" smtClean="0"/>
              <a:t>For sure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point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first. </a:t>
            </a:r>
          </a:p>
          <a:p>
            <a:r>
              <a:rPr lang="fr-FR" baseline="0" dirty="0" smtClean="0"/>
              <a:t>To do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use visible </a:t>
            </a:r>
            <a:r>
              <a:rPr lang="fr-FR" baseline="0" dirty="0" err="1" smtClean="0"/>
              <a:t>text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page or </a:t>
            </a:r>
            <a:r>
              <a:rPr lang="fr-FR" baseline="0" dirty="0" err="1" smtClean="0"/>
              <a:t>text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visible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receive</a:t>
            </a:r>
            <a:r>
              <a:rPr lang="fr-FR" baseline="0" dirty="0" smtClean="0"/>
              <a:t> focus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componant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maybe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feature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See</a:t>
            </a:r>
            <a:r>
              <a:rPr lang="fr-FR" baseline="0" dirty="0" smtClean="0"/>
              <a:t> http://</a:t>
            </a:r>
            <a:r>
              <a:rPr lang="fr-FR" baseline="0" dirty="0" err="1" smtClean="0"/>
              <a:t>aria.inlb.qc.ca</a:t>
            </a:r>
            <a:r>
              <a:rPr lang="fr-FR" baseline="0" dirty="0" smtClean="0"/>
              <a:t>/ </a:t>
            </a:r>
          </a:p>
          <a:p>
            <a:endParaRPr lang="fr-FR" baseline="0" dirty="0" smtClean="0"/>
          </a:p>
          <a:p>
            <a:r>
              <a:rPr lang="fr-FR" baseline="0" dirty="0" smtClean="0"/>
              <a:t>And as the component are made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for application. </a:t>
            </a:r>
            <a:r>
              <a:rPr lang="fr-FR" baseline="0" dirty="0" err="1" smtClean="0"/>
              <a:t>Screenreader</a:t>
            </a:r>
            <a:r>
              <a:rPr lang="fr-FR" baseline="0" dirty="0" smtClean="0"/>
              <a:t> tend to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are in a application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webiste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isn’t</a:t>
            </a:r>
            <a:r>
              <a:rPr lang="fr-FR" baseline="0" dirty="0" smtClean="0"/>
              <a:t> an application. So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osX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VoiceOver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have to use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shortcut</a:t>
            </a:r>
            <a:r>
              <a:rPr lang="fr-FR" baseline="0" dirty="0" smtClean="0"/>
              <a:t> to enter or exit a component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content.</a:t>
            </a:r>
          </a:p>
          <a:p>
            <a:r>
              <a:rPr lang="fr-FR" baseline="0" dirty="0" smtClean="0"/>
              <a:t>5 </a:t>
            </a:r>
            <a:r>
              <a:rPr lang="fr-FR" baseline="0" dirty="0" err="1" smtClean="0"/>
              <a:t>tabpanel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content,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10 extra </a:t>
            </a:r>
            <a:r>
              <a:rPr lang="fr-FR" baseline="0" dirty="0" err="1" smtClean="0"/>
              <a:t>keyboard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shortcut</a:t>
            </a:r>
            <a:r>
              <a:rPr lang="fr-FR" baseline="0" dirty="0" smtClean="0"/>
              <a:t>  to do</a:t>
            </a:r>
          </a:p>
          <a:p>
            <a:endParaRPr lang="fr-FR" baseline="0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2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a real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</a:t>
            </a:r>
            <a:r>
              <a:rPr lang="fr-FR" dirty="0" err="1" smtClean="0"/>
              <a:t>et’s</a:t>
            </a:r>
            <a:r>
              <a:rPr lang="fr-FR" dirty="0" smtClean="0"/>
              <a:t> have a look </a:t>
            </a:r>
            <a:r>
              <a:rPr lang="fr-FR" dirty="0" err="1" smtClean="0"/>
              <a:t>at</a:t>
            </a:r>
            <a:r>
              <a:rPr lang="fr-FR" dirty="0" smtClean="0"/>
              <a:t> a </a:t>
            </a:r>
            <a:r>
              <a:rPr lang="fr-FR" dirty="0" err="1" smtClean="0"/>
              <a:t>tabpanels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looking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but one </a:t>
            </a:r>
            <a:r>
              <a:rPr lang="fr-FR" baseline="0" dirty="0" err="1" smtClean="0"/>
              <a:t>follows</a:t>
            </a:r>
            <a:r>
              <a:rPr lang="fr-FR" baseline="0" dirty="0" smtClean="0"/>
              <a:t> the ARIA design pattern as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one uses native html :</a:t>
            </a:r>
          </a:p>
          <a:p>
            <a:r>
              <a:rPr lang="fr-FR" dirty="0" smtClean="0"/>
              <a:t>http://a11y.nicolas-hoffmann.net/</a:t>
            </a:r>
            <a:r>
              <a:rPr lang="fr-FR" dirty="0" err="1" smtClean="0"/>
              <a:t>tabs</a:t>
            </a:r>
            <a:r>
              <a:rPr lang="fr-FR" dirty="0" smtClean="0"/>
              <a:t>/</a:t>
            </a:r>
          </a:p>
          <a:p>
            <a:r>
              <a:rPr lang="fr-FR" dirty="0" smtClean="0"/>
              <a:t>http://</a:t>
            </a:r>
            <a:r>
              <a:rPr lang="fr-FR" dirty="0" err="1" smtClean="0"/>
              <a:t>s.codepen.io</a:t>
            </a:r>
            <a:r>
              <a:rPr lang="fr-FR" dirty="0" smtClean="0"/>
              <a:t>/</a:t>
            </a:r>
            <a:r>
              <a:rPr lang="fr-FR" dirty="0" err="1" smtClean="0"/>
              <a:t>goetsu</a:t>
            </a:r>
            <a:r>
              <a:rPr lang="fr-FR" dirty="0" smtClean="0"/>
              <a:t>/</a:t>
            </a:r>
            <a:r>
              <a:rPr lang="fr-FR" dirty="0" err="1" smtClean="0"/>
              <a:t>debug</a:t>
            </a:r>
            <a:r>
              <a:rPr lang="fr-FR" dirty="0" smtClean="0"/>
              <a:t>/</a:t>
            </a:r>
            <a:r>
              <a:rPr lang="fr-FR" dirty="0" err="1" smtClean="0"/>
              <a:t>NNaKwX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34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yourself</a:t>
            </a:r>
            <a:r>
              <a:rPr lang="fr-FR" dirty="0" smtClean="0"/>
              <a:t> do I have to 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damned design patterns ? </a:t>
            </a:r>
          </a:p>
          <a:p>
            <a:endParaRPr lang="fr-FR" dirty="0" smtClean="0"/>
          </a:p>
          <a:p>
            <a:r>
              <a:rPr lang="fr-FR" dirty="0" smtClean="0"/>
              <a:t>I </a:t>
            </a:r>
            <a:r>
              <a:rPr lang="fr-FR" dirty="0" err="1" smtClean="0"/>
              <a:t>don't</a:t>
            </a:r>
            <a:r>
              <a:rPr lang="fr-FR" dirty="0" smtClean="0"/>
              <a:t> have a </a:t>
            </a:r>
            <a:r>
              <a:rPr lang="fr-FR" dirty="0" err="1" smtClean="0"/>
              <a:t>ready</a:t>
            </a:r>
            <a:r>
              <a:rPr lang="fr-FR" dirty="0" smtClean="0"/>
              <a:t> made </a:t>
            </a:r>
            <a:r>
              <a:rPr lang="fr-FR" dirty="0" err="1" smtClean="0"/>
              <a:t>answer</a:t>
            </a:r>
            <a:r>
              <a:rPr lang="fr-FR" dirty="0" smtClean="0"/>
              <a:t> for </a:t>
            </a:r>
            <a:r>
              <a:rPr lang="fr-FR" dirty="0" err="1" smtClean="0"/>
              <a:t>you</a:t>
            </a:r>
            <a:r>
              <a:rPr lang="fr-FR" dirty="0" smtClean="0"/>
              <a:t>, </a:t>
            </a:r>
            <a:r>
              <a:rPr lang="fr-FR" dirty="0" err="1" smtClean="0"/>
              <a:t>it's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job (or people and a11y and </a:t>
            </a:r>
            <a:r>
              <a:rPr lang="fr-FR" dirty="0" err="1" smtClean="0"/>
              <a:t>ux</a:t>
            </a:r>
            <a:r>
              <a:rPr lang="fr-FR" baseline="0" dirty="0" smtClean="0"/>
              <a:t> </a:t>
            </a:r>
            <a:r>
              <a:rPr lang="fr-FR" dirty="0" smtClean="0"/>
              <a:t>experts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)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choice</a:t>
            </a:r>
            <a:r>
              <a:rPr lang="fr-FR" dirty="0" smtClean="0"/>
              <a:t> and assume </a:t>
            </a:r>
            <a:r>
              <a:rPr lang="fr-FR" dirty="0" err="1" smtClean="0"/>
              <a:t>it</a:t>
            </a:r>
            <a:r>
              <a:rPr lang="fr-FR" dirty="0" smtClean="0"/>
              <a:t>.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are </a:t>
            </a:r>
            <a:r>
              <a:rPr lang="fr-FR" dirty="0" err="1" smtClean="0"/>
              <a:t>aware</a:t>
            </a:r>
            <a:r>
              <a:rPr lang="fr-FR" dirty="0" smtClean="0"/>
              <a:t> of the pros</a:t>
            </a:r>
            <a:r>
              <a:rPr lang="fr-FR" baseline="0" dirty="0" smtClean="0"/>
              <a:t> and cons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for </a:t>
            </a:r>
            <a:r>
              <a:rPr lang="fr-FR" dirty="0" err="1" smtClean="0"/>
              <a:t>your</a:t>
            </a:r>
            <a:r>
              <a:rPr lang="fr-FR" dirty="0" smtClean="0"/>
              <a:t> user and projet.</a:t>
            </a:r>
          </a:p>
          <a:p>
            <a:endParaRPr lang="fr-FR" dirty="0" smtClean="0"/>
          </a:p>
          <a:p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personnal</a:t>
            </a:r>
            <a:r>
              <a:rPr lang="fr-FR" baseline="0" dirty="0" smtClean="0"/>
              <a:t> recommandation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least </a:t>
            </a:r>
            <a:r>
              <a:rPr lang="fr-FR" dirty="0" smtClean="0"/>
              <a:t>to </a:t>
            </a: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yourself</a:t>
            </a:r>
            <a:r>
              <a:rPr lang="fr-FR" dirty="0" smtClean="0"/>
              <a:t> </a:t>
            </a:r>
            <a:r>
              <a:rPr lang="fr-FR" dirty="0" err="1" smtClean="0"/>
              <a:t>three</a:t>
            </a:r>
            <a:r>
              <a:rPr lang="fr-FR" baseline="0" dirty="0" smtClean="0"/>
              <a:t> </a:t>
            </a:r>
            <a:r>
              <a:rPr lang="fr-FR" dirty="0" smtClean="0"/>
              <a:t>questions :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Do I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user have to use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component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a software part ?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Must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a mobile </a:t>
            </a:r>
            <a:r>
              <a:rPr lang="fr-FR" baseline="0" dirty="0" err="1" smtClean="0"/>
              <a:t>device</a:t>
            </a:r>
            <a:r>
              <a:rPr lang="fr-FR" baseline="0" dirty="0" smtClean="0"/>
              <a:t> ?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Do I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use ARIA for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?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If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answer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yes</a:t>
            </a:r>
            <a:r>
              <a:rPr lang="fr-FR" baseline="0" dirty="0" smtClean="0"/>
              <a:t> look for </a:t>
            </a:r>
            <a:r>
              <a:rPr lang="fr-FR" baseline="0" dirty="0" err="1" smtClean="0"/>
              <a:t>corresponding</a:t>
            </a:r>
            <a:r>
              <a:rPr lang="fr-FR" baseline="0" dirty="0" smtClean="0"/>
              <a:t> design pattern and </a:t>
            </a:r>
            <a:r>
              <a:rPr lang="fr-FR" baseline="0" dirty="0" err="1" smtClean="0"/>
              <a:t>follow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forget</a:t>
            </a:r>
            <a:r>
              <a:rPr lang="fr-FR" baseline="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guidance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turned</a:t>
            </a:r>
            <a:r>
              <a:rPr lang="fr-FR" baseline="0" dirty="0" smtClean="0"/>
              <a:t> off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Coherence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pages and </a:t>
            </a:r>
            <a:r>
              <a:rPr lang="fr-FR" baseline="0" dirty="0" err="1" smtClean="0"/>
              <a:t>websites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corporate</a:t>
            </a:r>
            <a:r>
              <a:rPr lang="fr-FR" baseline="0" dirty="0" smtClean="0"/>
              <a:t> guidelines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If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answer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something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design pattern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se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fun (</a:t>
            </a:r>
            <a:r>
              <a:rPr lang="fr-FR" baseline="0" dirty="0" err="1" smtClean="0"/>
              <a:t>sometimes</a:t>
            </a:r>
            <a:r>
              <a:rPr lang="fr-FR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err="1" smtClean="0"/>
              <a:t>That’s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service-</a:t>
            </a:r>
            <a:r>
              <a:rPr lang="fr-FR" baseline="0" dirty="0" err="1" smtClean="0"/>
              <a:t>public.fr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website</a:t>
            </a:r>
            <a:r>
              <a:rPr lang="fr-FR" baseline="0" dirty="0" smtClean="0"/>
              <a:t> (the public administration </a:t>
            </a:r>
            <a:r>
              <a:rPr lang="fr-FR" baseline="0" dirty="0" err="1" smtClean="0"/>
              <a:t>website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visitor</a:t>
            </a:r>
            <a:r>
              <a:rPr lang="fr-FR" baseline="0" dirty="0" smtClean="0"/>
              <a:t> in France).</a:t>
            </a:r>
          </a:p>
          <a:p>
            <a:pPr marL="0" indent="0">
              <a:buFontTx/>
              <a:buNone/>
            </a:pP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beginning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bootstrap</a:t>
            </a:r>
            <a:r>
              <a:rPr lang="fr-FR" baseline="0" dirty="0" smtClean="0"/>
              <a:t> component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following</a:t>
            </a:r>
            <a:r>
              <a:rPr lang="fr-FR" baseline="0" dirty="0" smtClean="0"/>
              <a:t> ARIA design pattern for menu, </a:t>
            </a:r>
            <a:r>
              <a:rPr lang="fr-FR" baseline="0" dirty="0" err="1" smtClean="0"/>
              <a:t>tabs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accordIon</a:t>
            </a:r>
            <a:r>
              <a:rPr lang="fr-FR" baseline="0" dirty="0" smtClean="0"/>
              <a:t>.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err="1" smtClean="0"/>
              <a:t>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tests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choose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back to </a:t>
            </a:r>
            <a:r>
              <a:rPr lang="fr-FR" baseline="0" dirty="0" err="1" smtClean="0"/>
              <a:t>something</a:t>
            </a:r>
            <a:r>
              <a:rPr lang="fr-FR" baseline="0" dirty="0" smtClean="0"/>
              <a:t> more simple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</a:t>
            </a:r>
            <a:r>
              <a:rPr lang="fr-FR" baseline="0" dirty="0" err="1" smtClean="0"/>
              <a:t>website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responsive and menu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ios</a:t>
            </a:r>
            <a:r>
              <a:rPr lang="fr-FR" baseline="0" dirty="0" smtClean="0"/>
              <a:t> (in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bootstrap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back),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audience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diverse to </a:t>
            </a:r>
            <a:r>
              <a:rPr lang="fr-FR" baseline="0" dirty="0" err="1" smtClean="0"/>
              <a:t>insure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suffisient</a:t>
            </a:r>
            <a:r>
              <a:rPr lang="fr-FR" baseline="0" dirty="0" smtClean="0"/>
              <a:t> support for ARIA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</a:t>
            </a:r>
            <a:r>
              <a:rPr lang="fr-FR" baseline="0" dirty="0" err="1" smtClean="0"/>
              <a:t>website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everybody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for people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knowing</a:t>
            </a:r>
            <a:r>
              <a:rPr lang="fr-FR" baseline="0" dirty="0" smtClean="0"/>
              <a:t> how to deal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design pattern </a:t>
            </a:r>
            <a:r>
              <a:rPr lang="fr-FR" baseline="0" dirty="0" err="1" smtClean="0"/>
              <a:t>keyboard</a:t>
            </a:r>
            <a:r>
              <a:rPr lang="fr-FR" baseline="0" dirty="0" smtClean="0"/>
              <a:t> interactions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And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time and ressources to change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of course ;)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Hi  </a:t>
            </a:r>
            <a:r>
              <a:rPr lang="fr-FR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« Aurélien »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firstname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accent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i’m</a:t>
            </a:r>
            <a:r>
              <a:rPr lang="fr-FR" baseline="0" dirty="0" smtClean="0"/>
              <a:t> french.</a:t>
            </a:r>
          </a:p>
          <a:p>
            <a:r>
              <a:rPr lang="fr-FR" baseline="0" dirty="0" err="1" smtClean="0"/>
              <a:t>it’s</a:t>
            </a:r>
            <a:r>
              <a:rPr lang="fr-FR" baseline="0" dirty="0" smtClean="0"/>
              <a:t> the second time of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life i do a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english</a:t>
            </a:r>
            <a:r>
              <a:rPr lang="fr-FR" baseline="0" dirty="0" smtClean="0"/>
              <a:t>, </a:t>
            </a:r>
          </a:p>
          <a:p>
            <a:r>
              <a:rPr lang="fr-FR" baseline="0" dirty="0" err="1" smtClean="0"/>
              <a:t>thanks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suzanna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Funka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me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chance I </a:t>
            </a:r>
            <a:r>
              <a:rPr lang="fr-FR" baseline="0" dirty="0" err="1" smtClean="0"/>
              <a:t>hope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understand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gibberish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24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Be </a:t>
            </a:r>
            <a:r>
              <a:rPr lang="fr-FR" dirty="0" err="1" smtClean="0"/>
              <a:t>carefull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story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version of the </a:t>
            </a:r>
            <a:r>
              <a:rPr lang="fr-FR" dirty="0" err="1" smtClean="0"/>
              <a:t>history</a:t>
            </a:r>
            <a:r>
              <a:rPr lang="fr-FR" dirty="0" smtClean="0"/>
              <a:t> I </a:t>
            </a:r>
            <a:r>
              <a:rPr lang="fr-FR" dirty="0" err="1" smtClean="0"/>
              <a:t>decline</a:t>
            </a:r>
            <a:r>
              <a:rPr lang="fr-FR" dirty="0" smtClean="0"/>
              <a:t> all </a:t>
            </a:r>
            <a:r>
              <a:rPr lang="fr-FR" dirty="0" err="1" smtClean="0"/>
              <a:t>responsability</a:t>
            </a:r>
            <a:r>
              <a:rPr lang="fr-FR" dirty="0" smtClean="0"/>
              <a:t> if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caracters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look </a:t>
            </a:r>
            <a:r>
              <a:rPr lang="fr-FR" baseline="0" dirty="0" err="1" smtClean="0"/>
              <a:t>familiar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you</a:t>
            </a:r>
            <a:endParaRPr lang="fr-FR" baseline="0" dirty="0" smtClean="0"/>
          </a:p>
          <a:p>
            <a:r>
              <a:rPr lang="fr-FR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theend</a:t>
            </a:r>
            <a:r>
              <a:rPr lang="fr-FR" baseline="0" dirty="0" smtClean="0"/>
              <a:t> of last </a:t>
            </a:r>
            <a:r>
              <a:rPr lang="fr-FR" baseline="0" dirty="0" err="1" smtClean="0"/>
              <a:t>century</a:t>
            </a:r>
            <a:r>
              <a:rPr lang="fr-FR" baseline="0" dirty="0" smtClean="0"/>
              <a:t> a new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creature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emerged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rapidly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spread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the world, the </a:t>
            </a:r>
            <a:r>
              <a:rPr lang="fr-FR" baseline="0" dirty="0" err="1" smtClean="0"/>
              <a:t>strange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DHTML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72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The </a:t>
            </a:r>
            <a:r>
              <a:rPr lang="fr-FR" baseline="0" dirty="0" err="1" smtClean="0"/>
              <a:t>old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programming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tribes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to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creature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more and more </a:t>
            </a:r>
            <a:r>
              <a:rPr lang="fr-FR" baseline="0" dirty="0" err="1" smtClean="0"/>
              <a:t>interest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rapidly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think</a:t>
            </a:r>
            <a:r>
              <a:rPr lang="fr-FR" baseline="0" dirty="0" smtClean="0"/>
              <a:t> the time as come to move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heavy</a:t>
            </a:r>
            <a:r>
              <a:rPr lang="fr-FR" baseline="0" dirty="0" smtClean="0"/>
              <a:t> software to the web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amazing</a:t>
            </a:r>
            <a:r>
              <a:rPr lang="fr-FR" baseline="0" dirty="0" smtClean="0"/>
              <a:t> power of </a:t>
            </a:r>
            <a:r>
              <a:rPr lang="fr-FR" baseline="0" dirty="0" err="1" smtClean="0"/>
              <a:t>ajax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javascript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36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But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baseline="0" dirty="0" smtClean="0"/>
              <a:t>softwares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not made for the web and </a:t>
            </a:r>
            <a:r>
              <a:rPr lang="fr-FR" baseline="0" dirty="0" err="1" smtClean="0"/>
              <a:t>offer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features</a:t>
            </a:r>
            <a:r>
              <a:rPr lang="fr-FR" baseline="0" dirty="0" smtClean="0"/>
              <a:t> and interface components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not possible to </a:t>
            </a:r>
            <a:r>
              <a:rPr lang="fr-FR" baseline="0" dirty="0" err="1" smtClean="0"/>
              <a:t>achieve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native html. </a:t>
            </a:r>
          </a:p>
          <a:p>
            <a:r>
              <a:rPr lang="fr-FR" baseline="0" dirty="0" smtClean="0"/>
              <a:t>So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javascript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recreate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features</a:t>
            </a:r>
            <a:r>
              <a:rPr lang="fr-FR" baseline="0" dirty="0" smtClean="0"/>
              <a:t> and interface.</a:t>
            </a:r>
          </a:p>
          <a:p>
            <a:r>
              <a:rPr lang="fr-FR" baseline="0" dirty="0" smtClean="0"/>
              <a:t>It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full of </a:t>
            </a:r>
            <a:r>
              <a:rPr lang="fr-FR" baseline="0" dirty="0" err="1" smtClean="0"/>
              <a:t>tabbed</a:t>
            </a:r>
            <a:r>
              <a:rPr lang="fr-FR" baseline="0" dirty="0" smtClean="0"/>
              <a:t> Pane, </a:t>
            </a:r>
            <a:r>
              <a:rPr lang="fr-FR" baseline="0" dirty="0" err="1" smtClean="0"/>
              <a:t>slider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spinner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combobox</a:t>
            </a:r>
            <a:r>
              <a:rPr lang="fr-FR" baseline="0" dirty="0" smtClean="0"/>
              <a:t>, split pane and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kinds</a:t>
            </a:r>
            <a:r>
              <a:rPr lang="fr-FR" baseline="0" dirty="0" smtClean="0"/>
              <a:t> of components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software </a:t>
            </a:r>
            <a:r>
              <a:rPr lang="fr-FR" baseline="0" dirty="0" err="1" smtClean="0"/>
              <a:t>developer</a:t>
            </a:r>
            <a:r>
              <a:rPr lang="fr-FR" baseline="0" dirty="0" smtClean="0"/>
              <a:t> love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43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But </a:t>
            </a:r>
            <a:r>
              <a:rPr lang="fr-FR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accessibiity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out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Especially</a:t>
            </a:r>
            <a:r>
              <a:rPr lang="fr-FR" baseline="0" dirty="0" smtClean="0"/>
              <a:t> the section 508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force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corporate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companies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selling</a:t>
            </a:r>
            <a:r>
              <a:rPr lang="fr-FR" baseline="0" dirty="0" smtClean="0"/>
              <a:t> software to US </a:t>
            </a:r>
            <a:r>
              <a:rPr lang="fr-FR" baseline="0" dirty="0" err="1" smtClean="0"/>
              <a:t>federal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agencies</a:t>
            </a:r>
            <a:r>
              <a:rPr lang="fr-FR" baseline="0" dirty="0" smtClean="0"/>
              <a:t> to look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(and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sometimes</a:t>
            </a:r>
            <a:r>
              <a:rPr lang="fr-FR" baseline="0" dirty="0" smtClean="0"/>
              <a:t>)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accessible (MS, IBM, </a:t>
            </a:r>
            <a:r>
              <a:rPr lang="fr-FR" baseline="0" dirty="0" err="1" smtClean="0"/>
              <a:t>etc</a:t>
            </a:r>
            <a:r>
              <a:rPr lang="fr-FR" baseline="0" dirty="0" smtClean="0"/>
              <a:t>).</a:t>
            </a:r>
          </a:p>
          <a:p>
            <a:r>
              <a:rPr lang="fr-FR" baseline="0" dirty="0" smtClean="0"/>
              <a:t>So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wonder</a:t>
            </a:r>
            <a:r>
              <a:rPr lang="fr-FR" baseline="0" dirty="0" smtClean="0"/>
              <a:t> how to </a:t>
            </a:r>
            <a:r>
              <a:rPr lang="fr-FR" baseline="0" dirty="0" err="1" smtClean="0"/>
              <a:t>achieve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accessibility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stuff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shiny</a:t>
            </a:r>
            <a:r>
              <a:rPr lang="fr-FR" baseline="0" dirty="0" smtClean="0"/>
              <a:t> web applications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6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That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people in a </a:t>
            </a:r>
            <a:r>
              <a:rPr lang="fr-FR" dirty="0" err="1" smtClean="0"/>
              <a:t>dark</a:t>
            </a:r>
            <a:r>
              <a:rPr lang="fr-FR" dirty="0" smtClean="0"/>
              <a:t> </a:t>
            </a:r>
            <a:r>
              <a:rPr lang="fr-FR" dirty="0" err="1" smtClean="0"/>
              <a:t>alley</a:t>
            </a:r>
            <a:r>
              <a:rPr lang="fr-FR" dirty="0" smtClean="0"/>
              <a:t> of the W3C (the</a:t>
            </a:r>
            <a:r>
              <a:rPr lang="fr-FR" baseline="0" dirty="0" smtClean="0"/>
              <a:t> </a:t>
            </a:r>
            <a:r>
              <a:rPr lang="fr-FR" dirty="0" err="1" smtClean="0"/>
              <a:t>Protocols</a:t>
            </a:r>
            <a:r>
              <a:rPr lang="fr-FR" dirty="0" smtClean="0"/>
              <a:t> and Formats </a:t>
            </a:r>
            <a:r>
              <a:rPr lang="fr-FR" dirty="0" err="1" smtClean="0"/>
              <a:t>Working</a:t>
            </a:r>
            <a:r>
              <a:rPr lang="fr-FR" dirty="0" smtClean="0"/>
              <a:t> Group (PFWG) </a:t>
            </a:r>
            <a:r>
              <a:rPr lang="fr-FR" dirty="0" err="1" smtClean="0"/>
              <a:t>create</a:t>
            </a:r>
            <a:r>
              <a:rPr lang="fr-FR" dirty="0" smtClean="0"/>
              <a:t> the first version of the Accessible </a:t>
            </a:r>
            <a:r>
              <a:rPr lang="fr-FR" dirty="0" err="1" smtClean="0"/>
              <a:t>Rich</a:t>
            </a:r>
            <a:r>
              <a:rPr lang="fr-FR" dirty="0" smtClean="0"/>
              <a:t> Internet Application </a:t>
            </a:r>
            <a:r>
              <a:rPr lang="fr-FR" dirty="0" err="1" smtClean="0"/>
              <a:t>specifications</a:t>
            </a:r>
            <a:r>
              <a:rPr lang="fr-FR" dirty="0" smtClean="0"/>
              <a:t>.</a:t>
            </a:r>
          </a:p>
          <a:p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help web </a:t>
            </a:r>
            <a:r>
              <a:rPr lang="fr-FR" baseline="0" dirty="0" err="1" smtClean="0"/>
              <a:t>app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</a:t>
            </a:r>
            <a:r>
              <a:rPr lang="fr-FR" baseline="0" dirty="0" smtClean="0"/>
              <a:t> accessible by </a:t>
            </a:r>
            <a:r>
              <a:rPr lang="fr-FR" baseline="0" dirty="0" err="1" smtClean="0"/>
              <a:t>cleaning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dirty</a:t>
            </a:r>
            <a:r>
              <a:rPr lang="fr-FR" baseline="0" dirty="0" smtClean="0"/>
              <a:t> non </a:t>
            </a:r>
            <a:r>
              <a:rPr lang="fr-FR" baseline="0" dirty="0" err="1" smtClean="0"/>
              <a:t>semantic</a:t>
            </a:r>
            <a:r>
              <a:rPr lang="fr-FR" baseline="0" dirty="0" smtClean="0"/>
              <a:t> tag </a:t>
            </a:r>
            <a:r>
              <a:rPr lang="fr-FR" baseline="0" dirty="0" err="1" smtClean="0"/>
              <a:t>soup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extra </a:t>
            </a:r>
            <a:r>
              <a:rPr lang="fr-FR" baseline="0" dirty="0" err="1" smtClean="0"/>
              <a:t>semantic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markup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3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baseline="0" dirty="0" smtClean="0"/>
              <a:t> ARIA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real world </a:t>
            </a:r>
            <a:r>
              <a:rPr lang="fr-FR" baseline="0" dirty="0" err="1" smtClean="0"/>
              <a:t>experience</a:t>
            </a:r>
            <a:endParaRPr lang="fr-FR" baseline="0" dirty="0" smtClean="0"/>
          </a:p>
          <a:p>
            <a:r>
              <a:rPr lang="fr-FR" baseline="0" dirty="0" smtClean="0"/>
              <a:t>Imagine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picture</a:t>
            </a:r>
            <a:r>
              <a:rPr lang="fr-FR" baseline="0" dirty="0" smtClean="0"/>
              <a:t> :</a:t>
            </a:r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opened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 box</a:t>
            </a:r>
          </a:p>
          <a:p>
            <a:r>
              <a:rPr lang="fr-FR" baseline="0" dirty="0" smtClean="0"/>
              <a:t>This box </a:t>
            </a:r>
            <a:r>
              <a:rPr lang="fr-FR" baseline="0" dirty="0" err="1" smtClean="0"/>
              <a:t>contain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fried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chicken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pieces</a:t>
            </a:r>
            <a:r>
              <a:rPr lang="fr-FR" baseline="0" dirty="0" smtClean="0"/>
              <a:t> (not sure about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part of the description but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tell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anyone</a:t>
            </a:r>
            <a:r>
              <a:rPr lang="fr-FR" baseline="0" dirty="0" smtClean="0"/>
              <a:t> or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sued</a:t>
            </a:r>
            <a:r>
              <a:rPr lang="fr-FR" baseline="0" dirty="0" smtClean="0"/>
              <a:t>). </a:t>
            </a:r>
          </a:p>
          <a:p>
            <a:r>
              <a:rPr lang="fr-FR" baseline="0" dirty="0" smtClean="0"/>
              <a:t>On the box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written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chicken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mcNuggets</a:t>
            </a:r>
            <a:r>
              <a:rPr lang="fr-FR" baseline="0" dirty="0" smtClean="0"/>
              <a:t> and a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20. </a:t>
            </a:r>
          </a:p>
          <a:p>
            <a:r>
              <a:rPr lang="fr-FR" baseline="0" dirty="0" smtClean="0"/>
              <a:t>3 </a:t>
            </a:r>
            <a:r>
              <a:rPr lang="fr-FR" baseline="0" dirty="0" err="1" smtClean="0"/>
              <a:t>nuggets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are out of the box.</a:t>
            </a:r>
          </a:p>
          <a:p>
            <a:endParaRPr lang="fr-FR" baseline="0" dirty="0" smtClean="0"/>
          </a:p>
          <a:p>
            <a:r>
              <a:rPr lang="fr-FR" baseline="0" dirty="0" smtClean="0"/>
              <a:t>So </a:t>
            </a:r>
            <a:r>
              <a:rPr lang="fr-FR" baseline="0" dirty="0" err="1" smtClean="0"/>
              <a:t>basically</a:t>
            </a:r>
            <a:r>
              <a:rPr lang="fr-FR" baseline="0" dirty="0" smtClean="0"/>
              <a:t> the role of the </a:t>
            </a:r>
            <a:r>
              <a:rPr lang="fr-FR" baseline="0" dirty="0" err="1" smtClean="0"/>
              <a:t>thing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box, </a:t>
            </a:r>
          </a:p>
          <a:p>
            <a:r>
              <a:rPr lang="fr-FR" baseline="0" dirty="0" smtClean="0"/>
              <a:t>This box have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: a </a:t>
            </a:r>
            <a:r>
              <a:rPr lang="fr-FR" baseline="0" dirty="0" err="1" smtClean="0"/>
              <a:t>name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chicken</a:t>
            </a:r>
            <a:r>
              <a:rPr lang="fr-FR" baseline="0" dirty="0" smtClean="0"/>
              <a:t> mc </a:t>
            </a:r>
            <a:r>
              <a:rPr lang="fr-FR" baseline="0" dirty="0" err="1" smtClean="0"/>
              <a:t>nuggets</a:t>
            </a:r>
            <a:r>
              <a:rPr lang="fr-FR" baseline="0" dirty="0" smtClean="0"/>
              <a:t>, a maximum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nugget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fit in the box</a:t>
            </a:r>
          </a:p>
          <a:p>
            <a:r>
              <a:rPr lang="fr-FR" dirty="0" smtClean="0"/>
              <a:t>This box have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states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change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time : the box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open, 3 </a:t>
            </a:r>
            <a:r>
              <a:rPr lang="fr-FR" baseline="0" dirty="0" err="1" smtClean="0"/>
              <a:t>nuggets</a:t>
            </a:r>
            <a:r>
              <a:rPr lang="fr-FR" baseline="0" dirty="0" smtClean="0"/>
              <a:t> are out of </a:t>
            </a:r>
            <a:r>
              <a:rPr lang="fr-FR" baseline="0" dirty="0" err="1" smtClean="0"/>
              <a:t>it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ARIA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describe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accessible an interface component.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It’s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semantic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markup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use on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code to let </a:t>
            </a:r>
            <a:r>
              <a:rPr lang="fr-FR" baseline="0" dirty="0" err="1" smtClean="0"/>
              <a:t>users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assistive</a:t>
            </a:r>
            <a:r>
              <a:rPr lang="fr-FR" baseline="0" dirty="0" smtClean="0"/>
              <a:t> technologies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screenreader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understand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screen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say</a:t>
            </a:r>
            <a:r>
              <a:rPr lang="fr-FR" dirty="0" smtClean="0"/>
              <a:t> ARIA let user know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on the </a:t>
            </a:r>
            <a:r>
              <a:rPr lang="fr-FR" dirty="0" err="1" smtClean="0"/>
              <a:t>screen</a:t>
            </a:r>
            <a:r>
              <a:rPr lang="fr-FR" dirty="0" smtClean="0"/>
              <a:t> if the </a:t>
            </a:r>
            <a:r>
              <a:rPr lang="fr-FR" dirty="0" err="1" smtClean="0"/>
              <a:t>developper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chooses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extra </a:t>
            </a:r>
            <a:r>
              <a:rPr lang="fr-FR" baseline="0" dirty="0" err="1" smtClean="0"/>
              <a:t>semantic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markup</a:t>
            </a:r>
            <a:r>
              <a:rPr lang="fr-FR" baseline="0" dirty="0" smtClean="0"/>
              <a:t> </a:t>
            </a:r>
            <a:r>
              <a:rPr lang="fr-FR" dirty="0" smtClean="0"/>
              <a:t>but It </a:t>
            </a:r>
            <a:r>
              <a:rPr lang="fr-FR" dirty="0" err="1" smtClean="0"/>
              <a:t>presumes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user </a:t>
            </a:r>
            <a:r>
              <a:rPr lang="fr-FR" dirty="0" err="1" smtClean="0"/>
              <a:t>already</a:t>
            </a:r>
            <a:r>
              <a:rPr lang="fr-FR" dirty="0" smtClean="0"/>
              <a:t> know how to use the </a:t>
            </a:r>
            <a:r>
              <a:rPr lang="fr-FR" dirty="0" err="1" smtClean="0"/>
              <a:t>described</a:t>
            </a:r>
            <a:r>
              <a:rPr lang="fr-FR" dirty="0" smtClean="0"/>
              <a:t> component </a:t>
            </a:r>
            <a:r>
              <a:rPr lang="fr-FR" baseline="0" dirty="0" smtClean="0"/>
              <a:t>or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figure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out</a:t>
            </a:r>
            <a:endParaRPr lang="fr-FR" dirty="0" smtClean="0"/>
          </a:p>
          <a:p>
            <a:pPr>
              <a:lnSpc>
                <a:spcPct val="120000"/>
              </a:lnSpc>
            </a:pPr>
            <a:endParaRPr lang="fr-FR" baseline="0" dirty="0" smtClean="0"/>
          </a:p>
          <a:p>
            <a:pPr>
              <a:lnSpc>
                <a:spcPct val="120000"/>
              </a:lnSpc>
            </a:pPr>
            <a:r>
              <a:rPr lang="fr-FR" baseline="0" dirty="0" smtClean="0"/>
              <a:t>the ARIA </a:t>
            </a:r>
            <a:r>
              <a:rPr lang="fr-FR" baseline="0" dirty="0" err="1" smtClean="0"/>
              <a:t>spec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says</a:t>
            </a:r>
            <a:r>
              <a:rPr lang="fr-FR" baseline="0" dirty="0" smtClean="0"/>
              <a:t> :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All interactive </a:t>
            </a:r>
            <a:r>
              <a:rPr lang="fr-FR" dirty="0" smtClean="0">
                <a:hlinkClick r:id="rId3"/>
              </a:rPr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focusable</a:t>
            </a:r>
            <a:r>
              <a:rPr lang="fr-FR" baseline="0" dirty="0" smtClean="0"/>
              <a:t> </a:t>
            </a:r>
            <a:r>
              <a:rPr lang="fr-FR" dirty="0" smtClean="0"/>
              <a:t>or have a </a:t>
            </a:r>
            <a:r>
              <a:rPr lang="fr-FR" dirty="0" err="1" smtClean="0"/>
              <a:t>documented</a:t>
            </a:r>
            <a:r>
              <a:rPr lang="fr-FR" dirty="0" smtClean="0"/>
              <a:t> alternative </a:t>
            </a:r>
            <a:r>
              <a:rPr lang="fr-FR" dirty="0" err="1" smtClean="0"/>
              <a:t>method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, </a:t>
            </a:r>
            <a:r>
              <a:rPr lang="fr-FR" dirty="0" err="1" smtClean="0"/>
              <a:t>such</a:t>
            </a:r>
            <a:r>
              <a:rPr lang="fr-FR" dirty="0" smtClean="0"/>
              <a:t> as a </a:t>
            </a:r>
            <a:r>
              <a:rPr lang="fr-FR" dirty="0" err="1" smtClean="0"/>
              <a:t>keyboard</a:t>
            </a:r>
            <a:r>
              <a:rPr lang="fr-FR" dirty="0" smtClean="0"/>
              <a:t> </a:t>
            </a:r>
            <a:r>
              <a:rPr lang="fr-FR" dirty="0" err="1" smtClean="0"/>
              <a:t>shortcut</a:t>
            </a:r>
            <a:r>
              <a:rPr lang="fr-FR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advise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maintain</a:t>
            </a:r>
            <a:r>
              <a:rPr lang="fr-FR" dirty="0" smtClean="0"/>
              <a:t> an </a:t>
            </a:r>
            <a:r>
              <a:rPr lang="fr-FR" dirty="0" err="1" smtClean="0"/>
              <a:t>obvious</a:t>
            </a:r>
            <a:r>
              <a:rPr lang="fr-FR" dirty="0" smtClean="0"/>
              <a:t>, </a:t>
            </a:r>
            <a:r>
              <a:rPr lang="fr-FR" dirty="0" err="1" smtClean="0"/>
              <a:t>discoverable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, </a:t>
            </a:r>
            <a:r>
              <a:rPr lang="fr-FR" dirty="0" err="1" smtClean="0"/>
              <a:t>either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tabbing</a:t>
            </a:r>
            <a:r>
              <a:rPr lang="fr-FR" dirty="0" smtClean="0"/>
              <a:t> or </a:t>
            </a:r>
            <a:r>
              <a:rPr lang="fr-FR" dirty="0" err="1" smtClean="0"/>
              <a:t>other</a:t>
            </a:r>
            <a:r>
              <a:rPr lang="fr-FR" dirty="0" smtClean="0"/>
              <a:t> standard navigation techniques, for </a:t>
            </a:r>
            <a:r>
              <a:rPr lang="fr-FR" dirty="0" err="1" smtClean="0"/>
              <a:t>keyboard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 to move the focus to </a:t>
            </a:r>
            <a:r>
              <a:rPr lang="fr-FR" dirty="0" err="1" smtClean="0"/>
              <a:t>any</a:t>
            </a:r>
            <a:r>
              <a:rPr lang="fr-FR" dirty="0" smtClean="0"/>
              <a:t> interactive </a:t>
            </a:r>
            <a:r>
              <a:rPr lang="fr-FR" dirty="0" err="1" smtClean="0"/>
              <a:t>element</a:t>
            </a:r>
            <a:endParaRPr lang="fr-FR" dirty="0" smtClean="0"/>
          </a:p>
          <a:p>
            <a:pPr>
              <a:lnSpc>
                <a:spcPct val="120000"/>
              </a:lnSpc>
            </a:pP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dirty="0" smtClean="0"/>
              <a:t>So </a:t>
            </a:r>
            <a:r>
              <a:rPr lang="fr-FR" dirty="0" err="1" smtClean="0"/>
              <a:t>basically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whatever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the mess </a:t>
            </a:r>
            <a:r>
              <a:rPr lang="fr-FR" baseline="0" dirty="0" err="1" smtClean="0"/>
              <a:t>begins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pretty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creative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generaly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user </a:t>
            </a:r>
            <a:r>
              <a:rPr lang="fr-FR" baseline="0" dirty="0" err="1" smtClean="0"/>
              <a:t>expect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1C57-0963-0A40-A4F4-2EED4C62A59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0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ARIA design pattern </a:t>
            </a:r>
            <a:r>
              <a:rPr lang="fr-FR" dirty="0" err="1" smtClean="0"/>
              <a:t>when</a:t>
            </a:r>
            <a:r>
              <a:rPr lang="fr-FR" dirty="0" smtClean="0"/>
              <a:t> UX </a:t>
            </a:r>
            <a:r>
              <a:rPr lang="fr-FR" dirty="0" err="1" smtClean="0"/>
              <a:t>meet</a:t>
            </a:r>
            <a:r>
              <a:rPr lang="fr-FR" dirty="0" smtClean="0"/>
              <a:t> a11y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44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148C622C-0041-7745-92C1-0C00E4B34166}" type="datetime1">
              <a:rPr lang="fr-FR" smtClean="0"/>
              <a:t>04/04/16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4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B05E5E35-2006-934A-A0E9-A20674BA0128}" type="datetime1">
              <a:rPr lang="fr-FR" smtClean="0"/>
              <a:t>04/04/16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ARIA design pattern </a:t>
            </a:r>
            <a:r>
              <a:rPr lang="fr-FR" dirty="0" err="1" smtClean="0"/>
              <a:t>when</a:t>
            </a:r>
            <a:r>
              <a:rPr lang="fr-FR" dirty="0" smtClean="0"/>
              <a:t> UX </a:t>
            </a:r>
            <a:r>
              <a:rPr lang="fr-FR" dirty="0" err="1" smtClean="0"/>
              <a:t>meet</a:t>
            </a:r>
            <a:r>
              <a:rPr lang="fr-FR" dirty="0" smtClean="0"/>
              <a:t> a11y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0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F314B379-7552-FE40-952D-50A4775600C4}" type="datetime1">
              <a:rPr lang="fr-FR" smtClean="0"/>
              <a:t>04/04/16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95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C9B5FB66-860A-6A4B-9DFB-1993645C28AA}" type="datetime1">
              <a:rPr lang="fr-FR" smtClean="0"/>
              <a:t>04/04/16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35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342203A1-6747-8348-8ECE-DB09CF9A73C0}" type="datetime1">
              <a:rPr lang="fr-FR" smtClean="0"/>
              <a:t>04/04/16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58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F029392E-5210-B349-9BBE-D003A422ABC4}" type="datetime1">
              <a:rPr lang="fr-FR" smtClean="0"/>
              <a:t>04/04/16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0CF9C80F-8B5F-0E44-BA4D-45FCACFF6D59}" type="datetime1">
              <a:rPr lang="fr-FR" smtClean="0"/>
              <a:t>04/04/16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2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92B5FD40-43E5-7444-B0B8-26734C545096}" type="datetime1">
              <a:rPr lang="fr-FR" smtClean="0"/>
              <a:t>04/04/16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21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372" y="6483346"/>
            <a:ext cx="2133600" cy="365125"/>
          </a:xfrm>
          <a:prstGeom prst="rect">
            <a:avLst/>
          </a:prstGeom>
        </p:spPr>
        <p:txBody>
          <a:bodyPr/>
          <a:lstStyle/>
          <a:p>
            <a:fld id="{8BB76B3D-E52C-2B49-8596-6BDFB31A0AF6}" type="datetime1">
              <a:rPr lang="fr-FR" smtClean="0"/>
              <a:t>04/04/16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1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33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fr-FR" dirty="0" smtClean="0"/>
              <a:t>ARIA design pattern </a:t>
            </a:r>
            <a:r>
              <a:rPr lang="fr-FR" dirty="0" err="1" smtClean="0"/>
              <a:t>when</a:t>
            </a:r>
            <a:r>
              <a:rPr lang="fr-FR" dirty="0" smtClean="0"/>
              <a:t> UX </a:t>
            </a:r>
            <a:r>
              <a:rPr lang="fr-FR" dirty="0" err="1" smtClean="0"/>
              <a:t>meet</a:t>
            </a:r>
            <a:r>
              <a:rPr lang="fr-FR" dirty="0" smtClean="0"/>
              <a:t> a11y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07712" y="64900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02C0B32D-6846-0B4F-960F-218873472B28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 descr="temesis_logo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" y="6420100"/>
            <a:ext cx="1002632" cy="4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3c.github.io/aria/practices/aria-practice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a11y.nicolas-hoffmann.net/tabs/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://s.codepen.io/goetsu/debug/NNaKw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urelien.levy@temesi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s://commons.wikimedia.org/wiki/User:OverlordQ" TargetMode="External"/><Relationship Id="rId12" Type="http://schemas.openxmlformats.org/officeDocument/2006/relationships/hyperlink" Target="https://commons.wikimedia.org/w/index.php?title=User:Kotivalo&amp;action=edit&amp;redlink=1" TargetMode="External"/><Relationship Id="rId13" Type="http://schemas.openxmlformats.org/officeDocument/2006/relationships/hyperlink" Target="https://www.flickr.com/photos/pauldine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User:Paris_16" TargetMode="External"/><Relationship Id="rId3" Type="http://schemas.openxmlformats.org/officeDocument/2006/relationships/hyperlink" Target="https://commons.wikimedia.org/wiki/File:Gui-builder.png" TargetMode="External"/><Relationship Id="rId4" Type="http://schemas.openxmlformats.org/officeDocument/2006/relationships/hyperlink" Target="https://git.gnome.org/browse/adwaita-icon-theme/tree/AUTHORS" TargetMode="External"/><Relationship Id="rId5" Type="http://schemas.openxmlformats.org/officeDocument/2006/relationships/hyperlink" Target="https://www.fema.gov/media-library/search/16934" TargetMode="External"/><Relationship Id="rId6" Type="http://schemas.openxmlformats.org/officeDocument/2006/relationships/hyperlink" Target="https://commons.wikimedia.org/wiki/User:Fritz_Saalfeld" TargetMode="External"/><Relationship Id="rId7" Type="http://schemas.openxmlformats.org/officeDocument/2006/relationships/hyperlink" Target="http://jronaldlee.com/" TargetMode="External"/><Relationship Id="rId8" Type="http://schemas.openxmlformats.org/officeDocument/2006/relationships/hyperlink" Target="https://www.flickr.com/photos/lisa_yarost/" TargetMode="External"/><Relationship Id="rId9" Type="http://schemas.openxmlformats.org/officeDocument/2006/relationships/hyperlink" Target="http://flickr.com/photos/11325321@N08/6884000979" TargetMode="External"/><Relationship Id="rId10" Type="http://schemas.openxmlformats.org/officeDocument/2006/relationships/hyperlink" Target="https://www.stephaniewalter.fr/portfolio/content-is-like-water-illustr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70796"/>
            <a:ext cx="7772400" cy="1470025"/>
          </a:xfrm>
        </p:spPr>
        <p:txBody>
          <a:bodyPr/>
          <a:lstStyle/>
          <a:p>
            <a:r>
              <a:rPr lang="fr-FR" b="1" dirty="0" smtClean="0">
                <a:latin typeface="Open Sans"/>
                <a:cs typeface="Open Sans"/>
              </a:rPr>
              <a:t>ARIA design patterns </a:t>
            </a:r>
            <a:endParaRPr lang="fr-FR" b="1" dirty="0">
              <a:latin typeface="Open Sans"/>
              <a:cs typeface="Open San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37143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fr-FR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When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UX </a:t>
            </a:r>
            <a:r>
              <a:rPr lang="fr-FR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meets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a11y</a:t>
            </a:r>
          </a:p>
          <a:p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b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</a:b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by </a:t>
            </a:r>
            <a:r>
              <a:rPr lang="fr-FR" sz="3600" dirty="0" smtClean="0">
                <a:solidFill>
                  <a:schemeClr val="tx2"/>
                </a:solidFill>
                <a:latin typeface="Open Sans"/>
                <a:cs typeface="Open Sans"/>
              </a:rPr>
              <a:t>@</a:t>
            </a:r>
            <a:r>
              <a:rPr lang="fr-FR" sz="3600" dirty="0" err="1" smtClean="0">
                <a:solidFill>
                  <a:schemeClr val="tx2"/>
                </a:solidFill>
                <a:latin typeface="Open Sans"/>
                <a:cs typeface="Open Sans"/>
              </a:rPr>
              <a:t>goetsu</a:t>
            </a:r>
            <a:endParaRPr lang="fr-FR" sz="3600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83346"/>
            <a:ext cx="2895600" cy="365125"/>
          </a:xfrm>
        </p:spPr>
        <p:txBody>
          <a:bodyPr/>
          <a:lstStyle/>
          <a:p>
            <a:r>
              <a:rPr lang="fr-FR" dirty="0" err="1" smtClean="0"/>
              <a:t>Funka</a:t>
            </a:r>
            <a:r>
              <a:rPr lang="fr-FR" dirty="0" smtClean="0"/>
              <a:t> Accessibility </a:t>
            </a:r>
            <a:r>
              <a:rPr lang="fr-FR" dirty="0"/>
              <a:t>D</a:t>
            </a:r>
            <a:r>
              <a:rPr lang="fr-FR" dirty="0" smtClean="0"/>
              <a:t>ay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92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</a:t>
            </a:r>
            <a:endParaRPr lang="fr-FR" dirty="0"/>
          </a:p>
        </p:txBody>
      </p:sp>
      <p:sp>
        <p:nvSpPr>
          <p:cNvPr id="3" name="Espace réservé du contenu 2" descr="Accordion&#10;Alert&#10;Alert Dialog or Message Dialog&#10;Auto Complete&#10;Button&#10;Checkbox&#10;Combo Box&#10;Date Picker&#10;Dialog (Modal)&#10;Dialog (Non-Modal)&#10;Dialog (Tooltip)"/>
          <p:cNvSpPr>
            <a:spLocks noGrp="1"/>
          </p:cNvSpPr>
          <p:nvPr>
            <p:ph idx="1"/>
          </p:nvPr>
        </p:nvSpPr>
        <p:spPr>
          <a:xfrm>
            <a:off x="253530" y="1810692"/>
            <a:ext cx="3177246" cy="4525963"/>
          </a:xfrm>
        </p:spPr>
        <p:txBody>
          <a:bodyPr>
            <a:noAutofit/>
          </a:bodyPr>
          <a:lstStyle/>
          <a:p>
            <a:r>
              <a:rPr lang="fr-FR" sz="1600" dirty="0" err="1" smtClean="0"/>
              <a:t>Accordion</a:t>
            </a:r>
            <a:endParaRPr lang="fr-FR" sz="1600" dirty="0"/>
          </a:p>
          <a:p>
            <a:r>
              <a:rPr lang="fr-FR" sz="1600" dirty="0" err="1" smtClean="0"/>
              <a:t>Alert</a:t>
            </a:r>
            <a:endParaRPr lang="fr-FR" sz="1600" dirty="0"/>
          </a:p>
          <a:p>
            <a:r>
              <a:rPr lang="fr-FR" sz="1600" dirty="0" err="1" smtClean="0"/>
              <a:t>Alert</a:t>
            </a:r>
            <a:r>
              <a:rPr lang="fr-FR" sz="1600" dirty="0" smtClean="0"/>
              <a:t> </a:t>
            </a:r>
            <a:r>
              <a:rPr lang="fr-FR" sz="1600" dirty="0" err="1"/>
              <a:t>Dialog</a:t>
            </a:r>
            <a:r>
              <a:rPr lang="fr-FR" sz="1600" dirty="0"/>
              <a:t> or Message </a:t>
            </a:r>
            <a:r>
              <a:rPr lang="fr-FR" sz="1600" dirty="0" err="1"/>
              <a:t>Dialog</a:t>
            </a:r>
            <a:endParaRPr lang="fr-FR" sz="1600" dirty="0"/>
          </a:p>
          <a:p>
            <a:r>
              <a:rPr lang="fr-FR" sz="1600" dirty="0" smtClean="0"/>
              <a:t>Auto </a:t>
            </a:r>
            <a:r>
              <a:rPr lang="fr-FR" sz="1600" dirty="0"/>
              <a:t>Complete</a:t>
            </a:r>
          </a:p>
          <a:p>
            <a:r>
              <a:rPr lang="fr-FR" sz="1600" dirty="0" err="1" smtClean="0"/>
              <a:t>Button</a:t>
            </a:r>
            <a:endParaRPr lang="fr-FR" sz="1600" dirty="0"/>
          </a:p>
          <a:p>
            <a:r>
              <a:rPr lang="fr-FR" sz="1600" dirty="0" err="1" smtClean="0"/>
              <a:t>Checkbox</a:t>
            </a:r>
            <a:endParaRPr lang="fr-FR" sz="1600" dirty="0"/>
          </a:p>
          <a:p>
            <a:r>
              <a:rPr lang="fr-FR" sz="1600" dirty="0" smtClean="0"/>
              <a:t>Combo </a:t>
            </a:r>
            <a:r>
              <a:rPr lang="fr-FR" sz="1600" dirty="0"/>
              <a:t>Box</a:t>
            </a:r>
          </a:p>
          <a:p>
            <a:r>
              <a:rPr lang="fr-FR" sz="1600" dirty="0" smtClean="0"/>
              <a:t>Date </a:t>
            </a:r>
            <a:r>
              <a:rPr lang="fr-FR" sz="1600" dirty="0" err="1"/>
              <a:t>Picker</a:t>
            </a:r>
            <a:endParaRPr lang="fr-FR" sz="1600" dirty="0"/>
          </a:p>
          <a:p>
            <a:r>
              <a:rPr lang="fr-FR" sz="1600" dirty="0" err="1" smtClean="0"/>
              <a:t>Dialog</a:t>
            </a:r>
            <a:r>
              <a:rPr lang="fr-FR" sz="1600" dirty="0" smtClean="0"/>
              <a:t> </a:t>
            </a:r>
            <a:r>
              <a:rPr lang="fr-FR" sz="1600" dirty="0"/>
              <a:t>(Modal)</a:t>
            </a:r>
          </a:p>
          <a:p>
            <a:r>
              <a:rPr lang="fr-FR" sz="1600" dirty="0" err="1" smtClean="0"/>
              <a:t>Dialog</a:t>
            </a:r>
            <a:r>
              <a:rPr lang="fr-FR" sz="1600" dirty="0" smtClean="0"/>
              <a:t> </a:t>
            </a:r>
            <a:r>
              <a:rPr lang="fr-FR" sz="1600" dirty="0"/>
              <a:t>(Non-Modal)</a:t>
            </a:r>
          </a:p>
          <a:p>
            <a:r>
              <a:rPr lang="fr-FR" sz="1600" dirty="0" err="1" smtClean="0"/>
              <a:t>Dialog</a:t>
            </a:r>
            <a:r>
              <a:rPr lang="fr-FR" sz="1600" dirty="0" smtClean="0"/>
              <a:t> </a:t>
            </a:r>
            <a:r>
              <a:rPr lang="fr-FR" sz="1600" dirty="0"/>
              <a:t>(</a:t>
            </a:r>
            <a:r>
              <a:rPr lang="fr-FR" sz="1600" dirty="0" err="1"/>
              <a:t>Tooltip</a:t>
            </a:r>
            <a:r>
              <a:rPr lang="fr-FR" sz="1600" dirty="0" smtClean="0"/>
              <a:t>)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3318523" y="1768470"/>
            <a:ext cx="2701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 err="1"/>
              <a:t>Grid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>(Simple Data Tables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/>
              <a:t>Actionable</a:t>
            </a:r>
            <a:r>
              <a:rPr lang="fr-FR" sz="1600" dirty="0"/>
              <a:t>, Sortable </a:t>
            </a:r>
            <a:r>
              <a:rPr lang="fr-FR" sz="1600" dirty="0" err="1"/>
              <a:t>Column</a:t>
            </a:r>
            <a:r>
              <a:rPr lang="fr-FR" sz="1600" dirty="0"/>
              <a:t> Header in a </a:t>
            </a:r>
            <a:r>
              <a:rPr lang="fr-FR" sz="1600" dirty="0" err="1"/>
              <a:t>Grid</a:t>
            </a:r>
            <a:endParaRPr lang="fr-FR" sz="1600" dirty="0" smtClean="0"/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Landmark </a:t>
            </a:r>
            <a:r>
              <a:rPr lang="fr-FR" sz="1600" dirty="0">
                <a:latin typeface="Open Sans"/>
                <a:cs typeface="Open Sans"/>
              </a:rPr>
              <a:t>Navigation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Link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Listbox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Media </a:t>
            </a:r>
            <a:r>
              <a:rPr lang="fr-FR" sz="1600" dirty="0">
                <a:latin typeface="Open Sans"/>
                <a:cs typeface="Open Sans"/>
              </a:rPr>
              <a:t>Player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Menu </a:t>
            </a:r>
            <a:r>
              <a:rPr lang="fr-FR" sz="1600" dirty="0">
                <a:latin typeface="Open Sans"/>
                <a:cs typeface="Open Sans"/>
              </a:rPr>
              <a:t>or Menu bar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Menu </a:t>
            </a:r>
            <a:r>
              <a:rPr lang="fr-FR" sz="1600" dirty="0" err="1">
                <a:latin typeface="Open Sans"/>
                <a:cs typeface="Open Sans"/>
              </a:rPr>
              <a:t>Button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Popup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>
                <a:latin typeface="Open Sans"/>
                <a:cs typeface="Open Sans"/>
              </a:rPr>
              <a:t>Help (</a:t>
            </a:r>
            <a:r>
              <a:rPr lang="fr-FR" sz="1600" dirty="0" err="1">
                <a:latin typeface="Open Sans"/>
                <a:cs typeface="Open Sans"/>
              </a:rPr>
              <a:t>aka</a:t>
            </a:r>
            <a:r>
              <a:rPr lang="fr-FR" sz="1600" dirty="0">
                <a:latin typeface="Open Sans"/>
                <a:cs typeface="Open Sans"/>
              </a:rPr>
              <a:t> </a:t>
            </a:r>
            <a:r>
              <a:rPr lang="fr-FR" sz="1600" dirty="0" err="1">
                <a:latin typeface="Open Sans"/>
                <a:cs typeface="Open Sans"/>
              </a:rPr>
              <a:t>Bubble</a:t>
            </a:r>
            <a:r>
              <a:rPr lang="fr-FR" sz="1600" dirty="0">
                <a:latin typeface="Open Sans"/>
                <a:cs typeface="Open Sans"/>
              </a:rPr>
              <a:t> Help)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Radio </a:t>
            </a:r>
            <a:r>
              <a:rPr lang="fr-FR" sz="1600" dirty="0">
                <a:latin typeface="Open Sans"/>
                <a:cs typeface="Open Sans"/>
              </a:rPr>
              <a:t>Group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Rich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 err="1">
                <a:latin typeface="Open Sans"/>
                <a:cs typeface="Open Sans"/>
              </a:rPr>
              <a:t>Text</a:t>
            </a:r>
            <a:r>
              <a:rPr lang="fr-FR" sz="1600" dirty="0">
                <a:latin typeface="Open Sans"/>
                <a:cs typeface="Open Sans"/>
              </a:rPr>
              <a:t> </a:t>
            </a:r>
            <a:r>
              <a:rPr lang="fr-FR" sz="1600" dirty="0" smtClean="0">
                <a:latin typeface="Open Sans"/>
                <a:cs typeface="Open Sans"/>
              </a:rPr>
              <a:t>Editor</a:t>
            </a:r>
            <a:endParaRPr lang="fr-FR" sz="1600" dirty="0">
              <a:latin typeface="Open Sans"/>
              <a:cs typeface="Open San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72380" y="1768210"/>
            <a:ext cx="2722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>
                <a:latin typeface="Open Sans"/>
                <a:cs typeface="Open Sans"/>
              </a:rPr>
              <a:t>Site Navigator – General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latin typeface="Open Sans"/>
                <a:cs typeface="Open Sans"/>
              </a:rPr>
              <a:t>Site Navigator – </a:t>
            </a:r>
            <a:r>
              <a:rPr lang="fr-FR" sz="1600" dirty="0" err="1" smtClean="0">
                <a:latin typeface="Open Sans"/>
                <a:cs typeface="Open Sans"/>
              </a:rPr>
              <a:t>Tree</a:t>
            </a:r>
            <a:endParaRPr lang="fr-FR" sz="1600" dirty="0" smtClean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Site </a:t>
            </a:r>
            <a:r>
              <a:rPr lang="fr-FR" sz="1600" dirty="0">
                <a:latin typeface="Open Sans"/>
                <a:cs typeface="Open Sans"/>
              </a:rPr>
              <a:t>Navigator - </a:t>
            </a:r>
            <a:r>
              <a:rPr lang="fr-FR" sz="1600" dirty="0" err="1">
                <a:latin typeface="Open Sans"/>
                <a:cs typeface="Open Sans"/>
              </a:rPr>
              <a:t>Tabbed</a:t>
            </a:r>
            <a:r>
              <a:rPr lang="fr-FR" sz="1600" dirty="0">
                <a:latin typeface="Open Sans"/>
                <a:cs typeface="Open Sans"/>
              </a:rPr>
              <a:t> Style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Slider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Slider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>
                <a:latin typeface="Open Sans"/>
                <a:cs typeface="Open Sans"/>
              </a:rPr>
              <a:t>(Multi-</a:t>
            </a:r>
            <a:r>
              <a:rPr lang="fr-FR" sz="1600" dirty="0" err="1">
                <a:latin typeface="Open Sans"/>
                <a:cs typeface="Open Sans"/>
              </a:rPr>
              <a:t>Thumb</a:t>
            </a:r>
            <a:r>
              <a:rPr lang="fr-FR" sz="1600" dirty="0">
                <a:latin typeface="Open Sans"/>
                <a:cs typeface="Open Sans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Spinbutton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Open Sans"/>
                <a:cs typeface="Open Sans"/>
              </a:rPr>
              <a:t>Tab </a:t>
            </a:r>
            <a:r>
              <a:rPr lang="fr-FR" sz="1600" dirty="0">
                <a:latin typeface="Open Sans"/>
                <a:cs typeface="Open Sans"/>
              </a:rPr>
              <a:t>Panel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Toolbar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Tooltip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 err="1">
                <a:latin typeface="Open Sans"/>
                <a:cs typeface="Open Sans"/>
              </a:rPr>
              <a:t>Widget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Tree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 err="1">
                <a:latin typeface="Open Sans"/>
                <a:cs typeface="Open Sans"/>
              </a:rPr>
              <a:t>Grid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Tree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 err="1">
                <a:latin typeface="Open Sans"/>
                <a:cs typeface="Open Sans"/>
              </a:rPr>
              <a:t>View</a:t>
            </a:r>
            <a:endParaRPr lang="fr-FR" sz="1600" dirty="0">
              <a:latin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Window</a:t>
            </a:r>
            <a:r>
              <a:rPr lang="fr-FR" sz="1600" dirty="0" smtClean="0">
                <a:latin typeface="Open Sans"/>
                <a:cs typeface="Open Sans"/>
              </a:rPr>
              <a:t> </a:t>
            </a:r>
            <a:r>
              <a:rPr lang="fr-FR" sz="1600" dirty="0">
                <a:latin typeface="Open Sans"/>
                <a:cs typeface="Open Sans"/>
              </a:rPr>
              <a:t>Splitter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 smtClean="0">
                <a:latin typeface="Open Sans"/>
                <a:cs typeface="Open Sans"/>
              </a:rPr>
              <a:t>Wizard</a:t>
            </a:r>
            <a:endParaRPr lang="fr-FR" sz="1600" dirty="0">
              <a:latin typeface="Open Sans"/>
              <a:cs typeface="Open San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9334" y="6076509"/>
            <a:ext cx="603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Open Sans"/>
                <a:cs typeface="Open Sans"/>
                <a:hlinkClick r:id="rId3"/>
              </a:rPr>
              <a:t>https://w3c.github.io/aria/practices/aria-practices.html</a:t>
            </a:r>
            <a:r>
              <a:rPr lang="fr-FR" dirty="0" smtClean="0">
                <a:latin typeface="Open Sans"/>
                <a:cs typeface="Open Sans"/>
              </a:rPr>
              <a:t> </a:t>
            </a:r>
            <a:endParaRPr lang="fr-FR" dirty="0">
              <a:latin typeface="Open Sans"/>
              <a:cs typeface="Open San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97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Dialog</a:t>
            </a:r>
            <a:r>
              <a:rPr lang="fr-FR" dirty="0" smtClean="0"/>
              <a:t> (modal)</a:t>
            </a:r>
            <a:endParaRPr lang="fr-FR" dirty="0"/>
          </a:p>
        </p:txBody>
      </p:sp>
      <p:pic>
        <p:nvPicPr>
          <p:cNvPr id="9" name="Espace réservé du contenu 8" title="dialog (modal) design patter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00" r="-42500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9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Advantages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/>
          </a:p>
        </p:txBody>
      </p:sp>
      <p:pic>
        <p:nvPicPr>
          <p:cNvPr id="6" name="Espace réservé du contenu 5" title="old poster : Favorite recipes save time and mone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61" r="-93161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2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Advantages</a:t>
            </a:r>
            <a:r>
              <a:rPr lang="fr-FR" dirty="0" smtClean="0"/>
              <a:t> for </a:t>
            </a:r>
            <a:r>
              <a:rPr lang="fr-FR" dirty="0" err="1" smtClean="0"/>
              <a:t>users</a:t>
            </a:r>
            <a:endParaRPr lang="fr-FR" dirty="0"/>
          </a:p>
        </p:txBody>
      </p:sp>
      <p:pic>
        <p:nvPicPr>
          <p:cNvPr id="6" name="Espace réservé du contenu 5" title="disney princes and princes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11316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41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Your</a:t>
            </a:r>
            <a:r>
              <a:rPr lang="fr-FR" dirty="0" smtClean="0"/>
              <a:t> web site in 2016</a:t>
            </a:r>
            <a:endParaRPr lang="fr-FR" dirty="0"/>
          </a:p>
        </p:txBody>
      </p:sp>
      <p:pic>
        <p:nvPicPr>
          <p:cNvPr id="6" name="Espace réservé du contenu 5" title="content is like wat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05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 in 2016</a:t>
            </a:r>
            <a:endParaRPr lang="fr-FR" dirty="0"/>
          </a:p>
        </p:txBody>
      </p:sp>
      <p:pic>
        <p:nvPicPr>
          <p:cNvPr id="6" name="Espace réservé du contenu 5" title="big balacing rock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15993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43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Design patterns </a:t>
            </a:r>
            <a:r>
              <a:rPr lang="fr-FR" dirty="0" smtClean="0"/>
              <a:t>for </a:t>
            </a:r>
            <a:r>
              <a:rPr lang="fr-FR" dirty="0" err="1" smtClean="0"/>
              <a:t>users</a:t>
            </a:r>
            <a:endParaRPr lang="fr-FR" dirty="0"/>
          </a:p>
        </p:txBody>
      </p:sp>
      <p:pic>
        <p:nvPicPr>
          <p:cNvPr id="6" name="Espace réservé du contenu 5" title="What the fuck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57" r="-20245"/>
          <a:stretch/>
        </p:blipFill>
        <p:spPr>
          <a:xfrm>
            <a:off x="-120711" y="1666524"/>
            <a:ext cx="8229600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5713008" y="1219992"/>
            <a:ext cx="20120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600" dirty="0" smtClean="0">
                <a:latin typeface="Open Sans"/>
                <a:cs typeface="Open Sans"/>
              </a:rPr>
              <a:t>??</a:t>
            </a:r>
            <a:endParaRPr lang="fr-FR" sz="16600" dirty="0">
              <a:latin typeface="Open Sans"/>
              <a:cs typeface="Open San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41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have a look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5" b="-32075"/>
          <a:stretch>
            <a:fillRect/>
          </a:stretch>
        </p:blipFill>
        <p:spPr>
          <a:xfrm>
            <a:off x="1613304" y="988456"/>
            <a:ext cx="5815377" cy="3198233"/>
          </a:xfrm>
        </p:spPr>
      </p:pic>
      <p:sp>
        <p:nvSpPr>
          <p:cNvPr id="11" name="Rectangle 10"/>
          <p:cNvSpPr/>
          <p:nvPr/>
        </p:nvSpPr>
        <p:spPr>
          <a:xfrm>
            <a:off x="2570990" y="3377657"/>
            <a:ext cx="390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http://a11y.nicolas-hoffmann.net/tabs</a:t>
            </a:r>
            <a:r>
              <a:rPr lang="fr-FR" dirty="0" smtClean="0">
                <a:hlinkClick r:id="rId4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73161" y="3702574"/>
            <a:ext cx="738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Open Sans"/>
                <a:cs typeface="Open Sans"/>
              </a:rPr>
              <a:t>VS</a:t>
            </a:r>
            <a:endParaRPr lang="fr-FR" b="1" dirty="0">
              <a:latin typeface="Open Sans"/>
              <a:cs typeface="Open Sans"/>
            </a:endParaRPr>
          </a:p>
        </p:txBody>
      </p:sp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95" y="4334046"/>
            <a:ext cx="4916633" cy="17772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6987" y="6044018"/>
            <a:ext cx="431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http://s.codepen.io/goetsu/debug/</a:t>
            </a:r>
            <a:r>
              <a:rPr lang="fr-FR" dirty="0" smtClean="0">
                <a:hlinkClick r:id="rId6"/>
              </a:rPr>
              <a:t>NNaKwX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4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Time to </a:t>
            </a:r>
            <a:r>
              <a:rPr lang="fr-FR" dirty="0" err="1" smtClean="0"/>
              <a:t>make</a:t>
            </a:r>
            <a:r>
              <a:rPr lang="fr-FR" dirty="0" smtClean="0"/>
              <a:t> a </a:t>
            </a:r>
            <a:r>
              <a:rPr lang="fr-FR" dirty="0" err="1" smtClean="0"/>
              <a:t>choice</a:t>
            </a:r>
            <a:endParaRPr lang="fr-FR" dirty="0"/>
          </a:p>
        </p:txBody>
      </p:sp>
      <p:pic>
        <p:nvPicPr>
          <p:cNvPr id="6" name="Espace réservé du contenu 5" title="choose the blue or the red pil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 b="8652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4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40479"/>
            <a:ext cx="8229600" cy="213271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 </a:t>
            </a:r>
            <a:r>
              <a:rPr lang="fr-FR" dirty="0" smtClean="0">
                <a:hlinkClick r:id="rId2"/>
              </a:rPr>
              <a:t>aurelien.levy@temesis.com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@</a:t>
            </a:r>
            <a:r>
              <a:rPr lang="fr-FR" dirty="0" err="1" smtClean="0"/>
              <a:t>goetsu</a:t>
            </a:r>
            <a:r>
              <a:rPr lang="fr-FR" dirty="0" smtClean="0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6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speak</a:t>
            </a:r>
            <a:r>
              <a:rPr lang="fr-FR" dirty="0" smtClean="0"/>
              <a:t> anglais </a:t>
            </a:r>
            <a:r>
              <a:rPr lang="fr-FR" dirty="0" err="1" smtClean="0"/>
              <a:t>very</a:t>
            </a:r>
            <a:r>
              <a:rPr lang="fr-FR" dirty="0" smtClean="0"/>
              <a:t> bien</a:t>
            </a:r>
            <a:endParaRPr lang="fr-FR" dirty="0"/>
          </a:p>
        </p:txBody>
      </p:sp>
      <p:pic>
        <p:nvPicPr>
          <p:cNvPr id="13" name="Espace réservé du contenu 12" title="I love Pari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22" t="-14046" r="-15960" b="-22699"/>
          <a:stretch/>
        </p:blipFill>
        <p:spPr/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55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Credits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P2 : </a:t>
            </a:r>
            <a:r>
              <a:rPr lang="fr-FR" dirty="0">
                <a:hlinkClick r:id="rId2" tooltip="User:Paris 16"/>
              </a:rPr>
              <a:t>Paris </a:t>
            </a:r>
            <a:r>
              <a:rPr lang="fr-FR" dirty="0" smtClean="0">
                <a:hlinkClick r:id="rId2" tooltip="User:Paris 16"/>
              </a:rPr>
              <a:t>16</a:t>
            </a:r>
            <a:r>
              <a:rPr lang="fr-FR" dirty="0" smtClean="0"/>
              <a:t> </a:t>
            </a:r>
            <a:r>
              <a:rPr lang="fr-FR" dirty="0"/>
              <a:t>(cc-by-sa)</a:t>
            </a:r>
            <a:endParaRPr lang="fr-FR" dirty="0" smtClean="0"/>
          </a:p>
          <a:p>
            <a:r>
              <a:rPr lang="fr-FR" dirty="0" smtClean="0"/>
              <a:t>P4 : </a:t>
            </a:r>
            <a:r>
              <a:rPr lang="fr-FR" dirty="0" smtClean="0">
                <a:hlinkClick r:id="rId3"/>
              </a:rPr>
              <a:t>Moriline</a:t>
            </a:r>
            <a:r>
              <a:rPr lang="fr-FR" dirty="0" smtClean="0"/>
              <a:t> </a:t>
            </a:r>
            <a:r>
              <a:rPr lang="fr-FR" dirty="0"/>
              <a:t>(cc-by-sa)</a:t>
            </a:r>
            <a:endParaRPr lang="fr-FR" dirty="0" smtClean="0"/>
          </a:p>
          <a:p>
            <a:r>
              <a:rPr lang="fr-FR" dirty="0" smtClean="0"/>
              <a:t>P5 : </a:t>
            </a:r>
            <a:r>
              <a:rPr lang="fr-FR" dirty="0">
                <a:hlinkClick r:id="rId4"/>
              </a:rPr>
              <a:t>GNOME icon </a:t>
            </a:r>
            <a:r>
              <a:rPr lang="fr-FR" dirty="0" smtClean="0">
                <a:hlinkClick r:id="rId4"/>
              </a:rPr>
              <a:t>artists</a:t>
            </a:r>
            <a:r>
              <a:rPr lang="fr-FR" dirty="0" smtClean="0"/>
              <a:t> </a:t>
            </a:r>
            <a:r>
              <a:rPr lang="fr-FR" dirty="0"/>
              <a:t>(cc-by-sa)</a:t>
            </a:r>
            <a:endParaRPr lang="fr-FR" dirty="0" smtClean="0"/>
          </a:p>
          <a:p>
            <a:r>
              <a:rPr lang="fr-FR" dirty="0" smtClean="0"/>
              <a:t>P6 : </a:t>
            </a:r>
            <a:r>
              <a:rPr lang="fr-FR" dirty="0">
                <a:hlinkClick r:id="rId5"/>
              </a:rPr>
              <a:t>FEMA Photo </a:t>
            </a:r>
            <a:r>
              <a:rPr lang="fr-FR" dirty="0" smtClean="0">
                <a:hlinkClick r:id="rId5"/>
              </a:rPr>
              <a:t>Library</a:t>
            </a:r>
            <a:endParaRPr lang="fr-FR" dirty="0" smtClean="0"/>
          </a:p>
          <a:p>
            <a:r>
              <a:rPr lang="fr-FR" dirty="0" smtClean="0"/>
              <a:t>P7 : </a:t>
            </a:r>
            <a:r>
              <a:rPr lang="fr-FR" dirty="0">
                <a:hlinkClick r:id="rId6" tooltip="User:Fritz Saalfeld"/>
              </a:rPr>
              <a:t>Fritz </a:t>
            </a:r>
            <a:r>
              <a:rPr lang="fr-FR" dirty="0" smtClean="0">
                <a:hlinkClick r:id="rId6" tooltip="User:Fritz Saalfeld"/>
              </a:rPr>
              <a:t>Saalfeld</a:t>
            </a:r>
            <a:r>
              <a:rPr lang="fr-FR" dirty="0" smtClean="0"/>
              <a:t> (cc-by-sa) / McDonald’s</a:t>
            </a:r>
          </a:p>
          <a:p>
            <a:r>
              <a:rPr lang="fr-FR" dirty="0" smtClean="0"/>
              <a:t>P8 : </a:t>
            </a:r>
            <a:r>
              <a:rPr lang="fr-FR" dirty="0" smtClean="0">
                <a:hlinkClick r:id="rId7"/>
              </a:rPr>
              <a:t>James Lee</a:t>
            </a:r>
            <a:r>
              <a:rPr lang="fr-FR" dirty="0" smtClean="0"/>
              <a:t> (cc-by) / IKEA</a:t>
            </a:r>
          </a:p>
          <a:p>
            <a:r>
              <a:rPr lang="fr-FR" dirty="0" smtClean="0"/>
              <a:t>P11 : </a:t>
            </a:r>
            <a:r>
              <a:rPr lang="fr-FR" dirty="0">
                <a:hlinkClick r:id="rId8" tooltip="Accéder à la galerie de Lisa Yarost"/>
              </a:rPr>
              <a:t>Lisa Yarost</a:t>
            </a:r>
            <a:r>
              <a:rPr lang="fr-FR" dirty="0"/>
              <a:t> (cc-</a:t>
            </a:r>
            <a:r>
              <a:rPr lang="fr-FR" dirty="0" smtClean="0"/>
              <a:t>by)</a:t>
            </a:r>
          </a:p>
          <a:p>
            <a:r>
              <a:rPr lang="fr-FR" dirty="0" smtClean="0"/>
              <a:t>P12 : </a:t>
            </a:r>
            <a:r>
              <a:rPr lang="fr-FR" dirty="0">
                <a:hlinkClick r:id="rId9"/>
              </a:rPr>
              <a:t>Princess and </a:t>
            </a:r>
            <a:r>
              <a:rPr lang="fr-FR" dirty="0" smtClean="0">
                <a:hlinkClick r:id="rId9"/>
              </a:rPr>
              <a:t>Princes</a:t>
            </a:r>
            <a:r>
              <a:rPr lang="fr-FR" dirty="0" smtClean="0"/>
              <a:t> </a:t>
            </a:r>
            <a:r>
              <a:rPr lang="fr-FR" dirty="0"/>
              <a:t>(cc-</a:t>
            </a:r>
            <a:r>
              <a:rPr lang="fr-FR" dirty="0" smtClean="0"/>
              <a:t>by) / </a:t>
            </a:r>
            <a:r>
              <a:rPr lang="fr-FR" dirty="0"/>
              <a:t>D</a:t>
            </a:r>
            <a:r>
              <a:rPr lang="fr-FR" dirty="0" smtClean="0"/>
              <a:t>isney</a:t>
            </a:r>
          </a:p>
          <a:p>
            <a:r>
              <a:rPr lang="fr-FR" dirty="0" smtClean="0"/>
              <a:t>P13 : </a:t>
            </a:r>
            <a:r>
              <a:rPr lang="fr-FR" dirty="0">
                <a:hlinkClick r:id="rId10"/>
              </a:rPr>
              <a:t>Stéphanie </a:t>
            </a:r>
            <a:r>
              <a:rPr lang="fr-FR" dirty="0" smtClean="0">
                <a:hlinkClick r:id="rId10"/>
              </a:rPr>
              <a:t>Walter</a:t>
            </a:r>
            <a:r>
              <a:rPr lang="fr-FR" dirty="0" smtClean="0"/>
              <a:t> (cc-by-sa)</a:t>
            </a:r>
          </a:p>
          <a:p>
            <a:r>
              <a:rPr lang="fr-FR" dirty="0" smtClean="0"/>
              <a:t>P14 : </a:t>
            </a:r>
            <a:r>
              <a:rPr lang="fr-FR" dirty="0" smtClean="0">
                <a:hlinkClick r:id="rId11" tooltip="User:OverlordQ"/>
              </a:rPr>
              <a:t>OverlordQ</a:t>
            </a:r>
            <a:endParaRPr lang="fr-FR" dirty="0" smtClean="0"/>
          </a:p>
          <a:p>
            <a:r>
              <a:rPr lang="fr-FR" dirty="0" smtClean="0"/>
              <a:t>P15 : </a:t>
            </a:r>
            <a:r>
              <a:rPr lang="fr-FR" dirty="0" smtClean="0">
                <a:hlinkClick r:id="rId12" tooltip="User:Kotivalo (page does not exist)"/>
              </a:rPr>
              <a:t>Kotivalo</a:t>
            </a:r>
            <a:r>
              <a:rPr lang="fr-FR" dirty="0" smtClean="0"/>
              <a:t> (cc-by)</a:t>
            </a:r>
          </a:p>
          <a:p>
            <a:r>
              <a:rPr lang="fr-FR" dirty="0" smtClean="0"/>
              <a:t>P16 : </a:t>
            </a:r>
            <a:r>
              <a:rPr lang="fr-FR" dirty="0">
                <a:hlinkClick r:id="rId13" tooltip="Accéder à la galerie de Paul L Dineen"/>
              </a:rPr>
              <a:t>Paul L Dineen</a:t>
            </a:r>
            <a:r>
              <a:rPr lang="fr-FR" dirty="0"/>
              <a:t> (cc-</a:t>
            </a:r>
            <a:r>
              <a:rPr lang="fr-FR" dirty="0" smtClean="0"/>
              <a:t>by) / Matrix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5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 in the </a:t>
            </a:r>
            <a:r>
              <a:rPr lang="fr-FR" dirty="0" err="1" smtClean="0"/>
              <a:t>past</a:t>
            </a:r>
            <a:r>
              <a:rPr lang="fr-FR" dirty="0" smtClean="0"/>
              <a:t> : DHTML</a:t>
            </a:r>
            <a:endParaRPr lang="fr-FR" dirty="0"/>
          </a:p>
        </p:txBody>
      </p:sp>
      <p:pic>
        <p:nvPicPr>
          <p:cNvPr id="6" name="Espace réservé du contenu 5" title="Strange creature like a dinoso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5" b="11895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2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 world</a:t>
            </a:r>
            <a:endParaRPr lang="fr-FR" dirty="0"/>
          </a:p>
        </p:txBody>
      </p:sp>
      <p:pic>
        <p:nvPicPr>
          <p:cNvPr id="6" name="Espace réservé du contenu 5" title="cavemens paint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3" b="8893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1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 world</a:t>
            </a:r>
            <a:endParaRPr lang="fr-FR" dirty="0"/>
          </a:p>
        </p:txBody>
      </p:sp>
      <p:pic>
        <p:nvPicPr>
          <p:cNvPr id="6" name="Espace réservé du contenu 5" title="complexe software interfac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4416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95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508</a:t>
            </a:r>
            <a:endParaRPr lang="fr-FR" dirty="0"/>
          </a:p>
        </p:txBody>
      </p:sp>
      <p:pic>
        <p:nvPicPr>
          <p:cNvPr id="6" name="Espace réservé du contenu 5" title="accessibility log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33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ARIA to the </a:t>
            </a:r>
            <a:r>
              <a:rPr lang="fr-FR" dirty="0" err="1" smtClean="0"/>
              <a:t>rescue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7</a:t>
            </a:fld>
            <a:endParaRPr lang="fr-FR"/>
          </a:p>
        </p:txBody>
      </p:sp>
      <p:pic>
        <p:nvPicPr>
          <p:cNvPr id="8" name="Espace réservé du contenu 7" title="people in chemical protective suit 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 b="8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135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Understanding</a:t>
            </a:r>
            <a:r>
              <a:rPr lang="fr-FR" dirty="0" smtClean="0"/>
              <a:t> : </a:t>
            </a:r>
            <a:br>
              <a:rPr lang="fr-FR" dirty="0" smtClean="0"/>
            </a:br>
            <a:r>
              <a:rPr lang="fr-FR" dirty="0" smtClean="0"/>
              <a:t>Role</a:t>
            </a:r>
            <a:r>
              <a:rPr lang="fr-FR" dirty="0"/>
              <a:t>, </a:t>
            </a:r>
            <a:r>
              <a:rPr lang="fr-FR" dirty="0" smtClean="0"/>
              <a:t>state and </a:t>
            </a:r>
            <a:r>
              <a:rPr lang="fr-FR" dirty="0" err="1"/>
              <a:t>property</a:t>
            </a:r>
            <a:endParaRPr lang="fr-FR" dirty="0"/>
          </a:p>
        </p:txBody>
      </p:sp>
      <p:pic>
        <p:nvPicPr>
          <p:cNvPr id="6" name="Espace réservé du contenu 5" title="Chicken McNugget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78" r="-27278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66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RTFM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B32D-6846-0B4F-960F-218873472B28}" type="slidenum">
              <a:rPr lang="fr-FR" smtClean="0"/>
              <a:t>9</a:t>
            </a:fld>
            <a:endParaRPr lang="fr-FR"/>
          </a:p>
        </p:txBody>
      </p:sp>
      <p:pic>
        <p:nvPicPr>
          <p:cNvPr id="7" name="Espace réservé du contenu 6" title="ikea manua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5707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1926</Words>
  <Application>Microsoft Macintosh PowerPoint</Application>
  <PresentationFormat>Présentation à l'écran (4:3)</PresentationFormat>
  <Paragraphs>223</Paragraphs>
  <Slides>20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ARIA design patterns </vt:lpstr>
      <vt:lpstr>I speak anglais very bien</vt:lpstr>
      <vt:lpstr>Back in the past : DHTML</vt:lpstr>
      <vt:lpstr>Software world</vt:lpstr>
      <vt:lpstr>Software world</vt:lpstr>
      <vt:lpstr>Section 508</vt:lpstr>
      <vt:lpstr>ARIA to the rescue</vt:lpstr>
      <vt:lpstr>Understanding :  Role, state and property</vt:lpstr>
      <vt:lpstr>RTFM</vt:lpstr>
      <vt:lpstr>Design patterns</vt:lpstr>
      <vt:lpstr>Dialog (modal)</vt:lpstr>
      <vt:lpstr>Advantages for your project</vt:lpstr>
      <vt:lpstr>Advantages for users</vt:lpstr>
      <vt:lpstr>Your web site in 2016</vt:lpstr>
      <vt:lpstr>Design patterns in 2016</vt:lpstr>
      <vt:lpstr>Design patterns for users</vt:lpstr>
      <vt:lpstr>Let’s have a look</vt:lpstr>
      <vt:lpstr>Time to make a choice</vt:lpstr>
      <vt:lpstr>Questions ?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 Design pattern,  when UX meet a11y</dc:title>
  <dc:creator>Aurélien Levy</dc:creator>
  <cp:lastModifiedBy>Aurélien Levy</cp:lastModifiedBy>
  <cp:revision>151</cp:revision>
  <dcterms:created xsi:type="dcterms:W3CDTF">2016-03-28T14:35:57Z</dcterms:created>
  <dcterms:modified xsi:type="dcterms:W3CDTF">2016-04-04T14:36:18Z</dcterms:modified>
</cp:coreProperties>
</file>