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451" r:id="rId3"/>
    <p:sldId id="482" r:id="rId4"/>
    <p:sldId id="511" r:id="rId5"/>
    <p:sldId id="453" r:id="rId6"/>
    <p:sldId id="455" r:id="rId7"/>
    <p:sldId id="483" r:id="rId8"/>
    <p:sldId id="512" r:id="rId9"/>
    <p:sldId id="517" r:id="rId10"/>
    <p:sldId id="518" r:id="rId11"/>
    <p:sldId id="519" r:id="rId12"/>
    <p:sldId id="520" r:id="rId13"/>
    <p:sldId id="521" r:id="rId14"/>
    <p:sldId id="522" r:id="rId15"/>
    <p:sldId id="524" r:id="rId16"/>
    <p:sldId id="525" r:id="rId17"/>
    <p:sldId id="513" r:id="rId18"/>
    <p:sldId id="526" r:id="rId19"/>
    <p:sldId id="514" r:id="rId20"/>
    <p:sldId id="516" r:id="rId21"/>
    <p:sldId id="504" r:id="rId22"/>
    <p:sldId id="506" r:id="rId23"/>
    <p:sldId id="507" r:id="rId24"/>
    <p:sldId id="509" r:id="rId25"/>
    <p:sldId id="40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2BD"/>
    <a:srgbClr val="01314F"/>
    <a:srgbClr val="4079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73"/>
    <p:restoredTop sz="94746"/>
  </p:normalViewPr>
  <p:slideViewPr>
    <p:cSldViewPr>
      <p:cViewPr varScale="1">
        <p:scale>
          <a:sx n="81" d="100"/>
          <a:sy n="81" d="100"/>
        </p:scale>
        <p:origin x="-120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00B050"/>
            </a:solidFill>
            <a:ln>
              <a:noFill/>
            </a:ln>
            <a:effectLst/>
          </c:spPr>
          <c:invertIfNegative val="0"/>
          <c:dLbls>
            <c:dLbl>
              <c:idx val="1"/>
              <c:layout>
                <c:manualLayout>
                  <c:x val="0.180591097987752"/>
                  <c:y val="0"/>
                </c:manualLayout>
              </c:layout>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dLbl>
              <c:idx val="2"/>
              <c:layout/>
              <c:tx>
                <c:rich>
                  <a:bodyPr/>
                  <a:lstStyle/>
                  <a:p>
                    <a:r>
                      <a:rPr lang="is-IS" sz="1500" b="1" baseline="0" dirty="0" smtClean="0">
                        <a:solidFill>
                          <a:schemeClr val="tx1"/>
                        </a:solidFill>
                      </a:rPr>
                      <a:t>66%</a:t>
                    </a:r>
                    <a:endParaRPr lang="is-IS" dirty="0"/>
                  </a:p>
                </c:rich>
              </c:tx>
              <c:dLblPos val="in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Avg Actual Results in ICT Accessibility</c:v>
                </c:pt>
                <c:pt idx="1">
                  <c:v>Avg Capacity to Implement</c:v>
                </c:pt>
                <c:pt idx="2">
                  <c:v>Avg CRPD ICT Accessibility Commitments</c:v>
                </c:pt>
              </c:strCache>
            </c:strRef>
          </c:cat>
          <c:val>
            <c:numRef>
              <c:f>Sheet1!$B$2:$B$4</c:f>
              <c:numCache>
                <c:formatCode>General</c:formatCode>
                <c:ptCount val="3"/>
                <c:pt idx="2" formatCode="0%">
                  <c:v>0.66</c:v>
                </c:pt>
              </c:numCache>
            </c:numRef>
          </c:val>
        </c:ser>
        <c:ser>
          <c:idx val="1"/>
          <c:order val="1"/>
          <c:tx>
            <c:strRef>
              <c:f>Sheet1!$C$1</c:f>
              <c:strCache>
                <c:ptCount val="1"/>
                <c:pt idx="0">
                  <c:v>Series 2</c:v>
                </c:pt>
              </c:strCache>
            </c:strRef>
          </c:tx>
          <c:spPr>
            <a:solidFill>
              <a:schemeClr val="accent2"/>
            </a:solidFill>
            <a:ln>
              <a:noFill/>
            </a:ln>
            <a:effectLst/>
          </c:spPr>
          <c:invertIfNegative val="0"/>
          <c:dPt>
            <c:idx val="1"/>
            <c:invertIfNegative val="0"/>
            <c:bubble3D val="0"/>
            <c:spPr>
              <a:solidFill>
                <a:srgbClr val="FF0000"/>
              </a:solidFill>
              <a:ln>
                <a:noFill/>
              </a:ln>
              <a:effectLst/>
            </c:spPr>
          </c:dPt>
          <c:dLbls>
            <c:dLbl>
              <c:idx val="1"/>
              <c:layout>
                <c:manualLayout>
                  <c:x val="5.5838650556611302E-2"/>
                  <c:y val="-7.6334876079421398E-3"/>
                </c:manualLayout>
              </c:layout>
              <c:tx>
                <c:rich>
                  <a:bodyPr rot="0" spcFirstLastPara="1" vertOverflow="ellipsis" vert="horz" wrap="square" anchor="ctr" anchorCtr="1"/>
                  <a:lstStyle/>
                  <a:p>
                    <a:pPr>
                      <a:defRPr sz="1500" b="1" i="0" u="none" strike="noStrike" kern="1200" baseline="0">
                        <a:solidFill>
                          <a:schemeClr val="tx1"/>
                        </a:solidFill>
                        <a:latin typeface="+mn-lt"/>
                        <a:ea typeface="+mn-ea"/>
                        <a:cs typeface="+mn-cs"/>
                      </a:defRPr>
                    </a:pPr>
                    <a:r>
                      <a:rPr lang="pt-BR" sz="1500" baseline="0" dirty="0" smtClean="0">
                        <a:solidFill>
                          <a:schemeClr val="tx1"/>
                        </a:solidFill>
                      </a:rPr>
                      <a:t>29%</a:t>
                    </a:r>
                    <a:endParaRPr lang="pt-BR" dirty="0"/>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layout>
                    <c:manualLayout>
                      <c:w val="0.0703957786526684"/>
                      <c:h val="0.079925190329088"/>
                    </c:manualLayout>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Avg Actual Results in ICT Accessibility</c:v>
                </c:pt>
                <c:pt idx="1">
                  <c:v>Avg Capacity to Implement</c:v>
                </c:pt>
                <c:pt idx="2">
                  <c:v>Avg CRPD ICT Accessibility Commitments</c:v>
                </c:pt>
              </c:strCache>
            </c:strRef>
          </c:cat>
          <c:val>
            <c:numRef>
              <c:f>Sheet1!$C$2:$C$4</c:f>
              <c:numCache>
                <c:formatCode>0%</c:formatCode>
                <c:ptCount val="3"/>
                <c:pt idx="1">
                  <c:v>0.28999999999999998</c:v>
                </c:pt>
              </c:numCache>
            </c:numRef>
          </c:val>
        </c:ser>
        <c:ser>
          <c:idx val="2"/>
          <c:order val="2"/>
          <c:tx>
            <c:strRef>
              <c:f>Sheet1!$D$1</c:f>
              <c:strCache>
                <c:ptCount val="1"/>
                <c:pt idx="0">
                  <c:v>Series 3</c:v>
                </c:pt>
              </c:strCache>
            </c:strRef>
          </c:tx>
          <c:spPr>
            <a:solidFill>
              <a:srgbClr val="FFC000"/>
            </a:solidFill>
            <a:ln>
              <a:noFill/>
            </a:ln>
            <a:effectLst/>
          </c:spPr>
          <c:invertIfNegative val="0"/>
          <c:dLbls>
            <c:dLbl>
              <c:idx val="2"/>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Avg Actual Results in ICT Accessibility</c:v>
                </c:pt>
                <c:pt idx="1">
                  <c:v>Avg Capacity to Implement</c:v>
                </c:pt>
                <c:pt idx="2">
                  <c:v>Avg CRPD ICT Accessibility Commitments</c:v>
                </c:pt>
              </c:strCache>
            </c:strRef>
          </c:cat>
          <c:val>
            <c:numRef>
              <c:f>Sheet1!$D$2:$D$4</c:f>
              <c:numCache>
                <c:formatCode>General</c:formatCode>
                <c:ptCount val="3"/>
                <c:pt idx="0" formatCode="0%">
                  <c:v>0.42</c:v>
                </c:pt>
              </c:numCache>
            </c:numRef>
          </c:val>
        </c:ser>
        <c:dLbls>
          <c:dLblPos val="inEnd"/>
          <c:showLegendKey val="0"/>
          <c:showVal val="1"/>
          <c:showCatName val="0"/>
          <c:showSerName val="0"/>
          <c:showPercent val="0"/>
          <c:showBubbleSize val="0"/>
        </c:dLbls>
        <c:gapWidth val="182"/>
        <c:overlap val="100"/>
        <c:axId val="100410880"/>
        <c:axId val="100412416"/>
      </c:barChart>
      <c:catAx>
        <c:axId val="100410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00412416"/>
        <c:crosses val="autoZero"/>
        <c:auto val="1"/>
        <c:lblAlgn val="ctr"/>
        <c:lblOffset val="100"/>
        <c:noMultiLvlLbl val="0"/>
      </c:catAx>
      <c:valAx>
        <c:axId val="1004124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00410880"/>
        <c:crosses val="autoZero"/>
        <c:crossBetween val="between"/>
      </c:valAx>
      <c:spPr>
        <a:solidFill>
          <a:schemeClr val="bg1"/>
        </a:solidFill>
        <a:ln>
          <a:noFill/>
        </a:ln>
        <a:effectLst/>
      </c:spPr>
    </c:plotArea>
    <c:plotVisOnly val="1"/>
    <c:dispBlanksAs val="gap"/>
    <c:showDLblsOverMax val="0"/>
  </c:chart>
  <c:spPr>
    <a:noFill/>
    <a:ln>
      <a:noFill/>
    </a:ln>
    <a:effectLst/>
  </c:spPr>
  <c:txPr>
    <a:bodyPr/>
    <a:lstStyle/>
    <a:p>
      <a:pPr>
        <a:defRPr sz="1800" b="1" i="0" baseline="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dLbls>
            <c:dLbl>
              <c:idx val="2"/>
              <c:tx>
                <c:rich>
                  <a:bodyPr/>
                  <a:lstStyle/>
                  <a:p>
                    <a:fld id="{5794C40E-1AFC-4A23-AC18-2920F03DB231}" type="VALUE">
                      <a:rPr lang="en-US" sz="1400" b="1"/>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1">
                  <c:v>Capacity Building</c:v>
                </c:pt>
                <c:pt idx="2">
                  <c:v>Support for NGOs &amp; DPOs</c:v>
                </c:pt>
                <c:pt idx="3">
                  <c:v>Government Focus</c:v>
                </c:pt>
              </c:strCache>
            </c:strRef>
          </c:cat>
          <c:val>
            <c:numRef>
              <c:f>Sheet1!$B$2:$B$5</c:f>
              <c:numCache>
                <c:formatCode>General</c:formatCode>
                <c:ptCount val="4"/>
              </c:numCache>
            </c:numRef>
          </c:val>
        </c:ser>
        <c:ser>
          <c:idx val="1"/>
          <c:order val="1"/>
          <c:tx>
            <c:strRef>
              <c:f>Sheet1!$C$1</c:f>
              <c:strCache>
                <c:ptCount val="1"/>
                <c:pt idx="0">
                  <c:v>Series 2</c:v>
                </c:pt>
              </c:strCache>
            </c:strRef>
          </c:tx>
          <c:spPr>
            <a:solidFill>
              <a:srgbClr val="00B050"/>
            </a:solidFill>
            <a:ln>
              <a:noFill/>
            </a:ln>
            <a:effectLst/>
          </c:spPr>
          <c:invertIfNegative val="0"/>
          <c:dPt>
            <c:idx val="1"/>
            <c:invertIfNegative val="0"/>
            <c:bubble3D val="0"/>
            <c:spPr>
              <a:solidFill>
                <a:srgbClr val="FFC000"/>
              </a:solidFill>
              <a:ln>
                <a:noFill/>
              </a:ln>
              <a:effectLst/>
            </c:spPr>
          </c:dPt>
          <c:dPt>
            <c:idx val="2"/>
            <c:invertIfNegative val="0"/>
            <c:bubble3D val="0"/>
            <c:spPr>
              <a:solidFill>
                <a:srgbClr val="FF0000"/>
              </a:solidFill>
              <a:ln>
                <a:noFill/>
              </a:ln>
              <a:effectLst/>
            </c:spPr>
          </c:dPt>
          <c:dPt>
            <c:idx val="3"/>
            <c:invertIfNegative val="0"/>
            <c:bubble3D val="0"/>
            <c:spPr>
              <a:solidFill>
                <a:srgbClr val="00B050"/>
              </a:solidFill>
              <a:ln>
                <a:noFill/>
              </a:ln>
              <a:effectLst/>
            </c:spPr>
          </c:dPt>
          <c:dLbls>
            <c:dLbl>
              <c:idx val="1"/>
              <c:layout>
                <c:manualLayout>
                  <c:x val="9.3961286089238802E-2"/>
                  <c:y val="9.9667787331267503E-8"/>
                </c:manualLayout>
              </c:layout>
              <c:tx>
                <c:rich>
                  <a:bodyPr/>
                  <a:lstStyle/>
                  <a:p>
                    <a:r>
                      <a:rPr lang="is-IS" dirty="0" smtClean="0">
                        <a:solidFill>
                          <a:schemeClr val="tx1"/>
                        </a:solidFill>
                      </a:rPr>
                      <a:t>32%</a:t>
                    </a:r>
                    <a:endParaRPr lang="is-IS" dirty="0"/>
                  </a:p>
                </c:rich>
              </c:tx>
              <c:dLblPos val="ctr"/>
              <c:showLegendKey val="0"/>
              <c:showVal val="1"/>
              <c:showCatName val="0"/>
              <c:showSerName val="0"/>
              <c:showPercent val="0"/>
              <c:showBubbleSize val="0"/>
              <c:extLst>
                <c:ext xmlns:c15="http://schemas.microsoft.com/office/drawing/2012/chart" uri="{CE6537A1-D6FC-4f65-9D91-7224C49458BB}">
                  <c15:layout>
                    <c:manualLayout>
                      <c:w val="0.0703957786526684"/>
                      <c:h val="0.079925190329088"/>
                    </c:manualLayout>
                  </c15:layout>
                </c:ext>
              </c:extLst>
            </c:dLbl>
            <c:spPr>
              <a:noFill/>
              <a:ln>
                <a:noFill/>
              </a:ln>
              <a:effectLst/>
            </c:spPr>
            <c:txPr>
              <a:bodyPr rot="0" spcFirstLastPara="1" vertOverflow="ellipsis" vert="horz" wrap="square" anchor="ctr" anchorCtr="1"/>
              <a:lstStyle/>
              <a:p>
                <a:pPr>
                  <a:defRPr sz="15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1">
                  <c:v>Capacity Building</c:v>
                </c:pt>
                <c:pt idx="2">
                  <c:v>Support for NGOs &amp; DPOs</c:v>
                </c:pt>
                <c:pt idx="3">
                  <c:v>Government Focus</c:v>
                </c:pt>
              </c:strCache>
            </c:strRef>
          </c:cat>
          <c:val>
            <c:numRef>
              <c:f>Sheet1!$C$2:$C$5</c:f>
              <c:numCache>
                <c:formatCode>0%</c:formatCode>
                <c:ptCount val="4"/>
                <c:pt idx="1">
                  <c:v>0.32</c:v>
                </c:pt>
                <c:pt idx="2">
                  <c:v>0.17</c:v>
                </c:pt>
                <c:pt idx="3">
                  <c:v>0.41</c:v>
                </c:pt>
              </c:numCache>
            </c:numRef>
          </c:val>
        </c:ser>
        <c:ser>
          <c:idx val="2"/>
          <c:order val="2"/>
          <c:tx>
            <c:strRef>
              <c:f>Sheet1!$D$1</c:f>
              <c:strCache>
                <c:ptCount val="1"/>
                <c:pt idx="0">
                  <c:v>Series 3</c:v>
                </c:pt>
              </c:strCache>
            </c:strRef>
          </c:tx>
          <c:spPr>
            <a:solidFill>
              <a:schemeClr val="accent3"/>
            </a:solidFill>
            <a:ln>
              <a:noFill/>
            </a:ln>
            <a:effectLst/>
          </c:spPr>
          <c:invertIfNegative val="0"/>
          <c:dLbls>
            <c:dLbl>
              <c:idx val="0"/>
              <c:tx>
                <c:rich>
                  <a:bodyPr/>
                  <a:lstStyle/>
                  <a:p>
                    <a:fld id="{DC0F9799-9C5D-4EE4-9FCF-4BC308D2517C}" type="VALUE">
                      <a:rPr lang="en-US" sz="1400" b="1"/>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1">
                  <c:v>Capacity Building</c:v>
                </c:pt>
                <c:pt idx="2">
                  <c:v>Support for NGOs &amp; DPOs</c:v>
                </c:pt>
                <c:pt idx="3">
                  <c:v>Government Focus</c:v>
                </c:pt>
              </c:strCache>
            </c:strRef>
          </c:cat>
          <c:val>
            <c:numRef>
              <c:f>Sheet1!$D$2:$D$5</c:f>
              <c:numCache>
                <c:formatCode>General</c:formatCode>
                <c:ptCount val="4"/>
              </c:numCache>
            </c:numRef>
          </c:val>
        </c:ser>
        <c:dLbls>
          <c:dLblPos val="inEnd"/>
          <c:showLegendKey val="0"/>
          <c:showVal val="1"/>
          <c:showCatName val="0"/>
          <c:showSerName val="0"/>
          <c:showPercent val="0"/>
          <c:showBubbleSize val="0"/>
        </c:dLbls>
        <c:gapWidth val="182"/>
        <c:overlap val="100"/>
        <c:axId val="100744576"/>
        <c:axId val="100754560"/>
      </c:barChart>
      <c:catAx>
        <c:axId val="100744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00754560"/>
        <c:crosses val="autoZero"/>
        <c:auto val="1"/>
        <c:lblAlgn val="ctr"/>
        <c:lblOffset val="100"/>
        <c:noMultiLvlLbl val="0"/>
      </c:catAx>
      <c:valAx>
        <c:axId val="1007545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00744576"/>
        <c:crosses val="autoZero"/>
        <c:crossBetween val="between"/>
      </c:valAx>
      <c:spPr>
        <a:solidFill>
          <a:schemeClr val="bg1"/>
        </a:solidFill>
        <a:ln>
          <a:noFill/>
        </a:ln>
        <a:effectLst/>
      </c:spPr>
    </c:plotArea>
    <c:plotVisOnly val="1"/>
    <c:dispBlanksAs val="gap"/>
    <c:showDLblsOverMax val="0"/>
  </c:chart>
  <c:spPr>
    <a:noFill/>
    <a:ln>
      <a:noFill/>
    </a:ln>
    <a:effectLst/>
  </c:spPr>
  <c:txPr>
    <a:bodyPr/>
    <a:lstStyle/>
    <a:p>
      <a:pPr>
        <a:defRPr sz="1800" b="1" i="0" baseline="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B21044-025C-4D85-A4E7-11CF83F639CE}" type="datetimeFigureOut">
              <a:rPr lang="en-US" smtClean="0"/>
              <a:t>4/13/2016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56FFBA-C19D-4B71-BD78-A190520E8678}" type="slidenum">
              <a:rPr lang="en-US" smtClean="0"/>
              <a:t>‹#›</a:t>
            </a:fld>
            <a:endParaRPr lang="en-US"/>
          </a:p>
        </p:txBody>
      </p:sp>
    </p:spTree>
    <p:extLst>
      <p:ext uri="{BB962C8B-B14F-4D97-AF65-F5344CB8AC3E}">
        <p14:creationId xmlns:p14="http://schemas.microsoft.com/office/powerpoint/2010/main" val="1386580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03E3E5D-0461-4E93-BC42-ECB8AC8F7767}"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2001889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a:t>
            </a:r>
            <a:endParaRPr lang="en-US" dirty="0"/>
          </a:p>
        </p:txBody>
      </p:sp>
      <p:sp>
        <p:nvSpPr>
          <p:cNvPr id="4" name="Slide Number Placeholder 3"/>
          <p:cNvSpPr>
            <a:spLocks noGrp="1"/>
          </p:cNvSpPr>
          <p:nvPr>
            <p:ph type="sldNum" sz="quarter" idx="10"/>
          </p:nvPr>
        </p:nvSpPr>
        <p:spPr/>
        <p:txBody>
          <a:bodyPr/>
          <a:lstStyle/>
          <a:p>
            <a:pPr>
              <a:defRPr/>
            </a:pPr>
            <a:fld id="{203E3E5D-0461-4E93-BC42-ECB8AC8F7767}"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841557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99F875-05EF-4A37-B331-EC0262947FF7}" type="slidenum">
              <a:rPr lang="en-US" smtClean="0"/>
              <a:pPr>
                <a:defRPr/>
              </a:pPr>
              <a:t>11</a:t>
            </a:fld>
            <a:endParaRPr lang="en-US" dirty="0"/>
          </a:p>
        </p:txBody>
      </p:sp>
    </p:spTree>
    <p:extLst>
      <p:ext uri="{BB962C8B-B14F-4D97-AF65-F5344CB8AC3E}">
        <p14:creationId xmlns:p14="http://schemas.microsoft.com/office/powerpoint/2010/main" val="670581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99F875-05EF-4A37-B331-EC0262947FF7}" type="slidenum">
              <a:rPr lang="en-US" smtClean="0"/>
              <a:pPr>
                <a:defRPr/>
              </a:pPr>
              <a:t>12</a:t>
            </a:fld>
            <a:endParaRPr lang="en-US" dirty="0"/>
          </a:p>
        </p:txBody>
      </p:sp>
    </p:spTree>
    <p:extLst>
      <p:ext uri="{BB962C8B-B14F-4D97-AF65-F5344CB8AC3E}">
        <p14:creationId xmlns:p14="http://schemas.microsoft.com/office/powerpoint/2010/main" val="638394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469513-01BD-4794-98DD-4B5392FC0D79}" type="slidenum">
              <a:rPr lang="en-US" smtClean="0"/>
              <a:pPr/>
              <a:t>13</a:t>
            </a:fld>
            <a:endParaRPr lang="en-US"/>
          </a:p>
        </p:txBody>
      </p:sp>
    </p:spTree>
    <p:extLst>
      <p:ext uri="{BB962C8B-B14F-4D97-AF65-F5344CB8AC3E}">
        <p14:creationId xmlns:p14="http://schemas.microsoft.com/office/powerpoint/2010/main" val="526084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469513-01BD-4794-98DD-4B5392FC0D79}" type="slidenum">
              <a:rPr lang="en-US" smtClean="0"/>
              <a:pPr/>
              <a:t>14</a:t>
            </a:fld>
            <a:endParaRPr lang="en-US"/>
          </a:p>
        </p:txBody>
      </p:sp>
    </p:spTree>
    <p:extLst>
      <p:ext uri="{BB962C8B-B14F-4D97-AF65-F5344CB8AC3E}">
        <p14:creationId xmlns:p14="http://schemas.microsoft.com/office/powerpoint/2010/main" val="1573713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3D66F-CE2F-471E-8357-183BB2904EA6}" type="slidenum">
              <a:rPr lang="en-US" smtClean="0"/>
              <a:t>15</a:t>
            </a:fld>
            <a:endParaRPr lang="en-US"/>
          </a:p>
        </p:txBody>
      </p:sp>
    </p:spTree>
    <p:extLst>
      <p:ext uri="{BB962C8B-B14F-4D97-AF65-F5344CB8AC3E}">
        <p14:creationId xmlns:p14="http://schemas.microsoft.com/office/powerpoint/2010/main" val="285406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3D66F-CE2F-471E-8357-183BB2904EA6}" type="slidenum">
              <a:rPr lang="en-US" smtClean="0"/>
              <a:t>16</a:t>
            </a:fld>
            <a:endParaRPr lang="en-US"/>
          </a:p>
        </p:txBody>
      </p:sp>
    </p:spTree>
    <p:extLst>
      <p:ext uri="{BB962C8B-B14F-4D97-AF65-F5344CB8AC3E}">
        <p14:creationId xmlns:p14="http://schemas.microsoft.com/office/powerpoint/2010/main" val="620474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6FFBA-C19D-4B71-BD78-A190520E8678}" type="slidenum">
              <a:rPr lang="en-US" smtClean="0"/>
              <a:t>17</a:t>
            </a:fld>
            <a:endParaRPr lang="en-US"/>
          </a:p>
        </p:txBody>
      </p:sp>
    </p:spTree>
    <p:extLst>
      <p:ext uri="{BB962C8B-B14F-4D97-AF65-F5344CB8AC3E}">
        <p14:creationId xmlns:p14="http://schemas.microsoft.com/office/powerpoint/2010/main" val="2031893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6FFBA-C19D-4B71-BD78-A190520E8678}" type="slidenum">
              <a:rPr lang="en-US" smtClean="0"/>
              <a:t>18</a:t>
            </a:fld>
            <a:endParaRPr lang="en-US"/>
          </a:p>
        </p:txBody>
      </p:sp>
    </p:spTree>
    <p:extLst>
      <p:ext uri="{BB962C8B-B14F-4D97-AF65-F5344CB8AC3E}">
        <p14:creationId xmlns:p14="http://schemas.microsoft.com/office/powerpoint/2010/main" val="2866192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6FFBA-C19D-4B71-BD78-A190520E8678}" type="slidenum">
              <a:rPr lang="en-US" smtClean="0"/>
              <a:t>19</a:t>
            </a:fld>
            <a:endParaRPr lang="en-US"/>
          </a:p>
        </p:txBody>
      </p:sp>
    </p:spTree>
    <p:extLst>
      <p:ext uri="{BB962C8B-B14F-4D97-AF65-F5344CB8AC3E}">
        <p14:creationId xmlns:p14="http://schemas.microsoft.com/office/powerpoint/2010/main" val="967725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03E3E5D-0461-4E93-BC42-ECB8AC8F7767}"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732882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6FFBA-C19D-4B71-BD78-A190520E8678}" type="slidenum">
              <a:rPr lang="en-US" smtClean="0"/>
              <a:t>20</a:t>
            </a:fld>
            <a:endParaRPr lang="en-US"/>
          </a:p>
        </p:txBody>
      </p:sp>
    </p:spTree>
    <p:extLst>
      <p:ext uri="{BB962C8B-B14F-4D97-AF65-F5344CB8AC3E}">
        <p14:creationId xmlns:p14="http://schemas.microsoft.com/office/powerpoint/2010/main" val="1874337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03E3E5D-0461-4E93-BC42-ECB8AC8F7767}" type="slidenum">
              <a:rPr lang="en-US" smtClean="0"/>
              <a:pPr>
                <a:defRPr/>
              </a:pPr>
              <a:t>21</a:t>
            </a:fld>
            <a:endParaRPr lang="en-US"/>
          </a:p>
        </p:txBody>
      </p:sp>
    </p:spTree>
    <p:extLst>
      <p:ext uri="{BB962C8B-B14F-4D97-AF65-F5344CB8AC3E}">
        <p14:creationId xmlns:p14="http://schemas.microsoft.com/office/powerpoint/2010/main" val="1936060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6FFBA-C19D-4B71-BD78-A190520E8678}" type="slidenum">
              <a:rPr lang="en-US" smtClean="0"/>
              <a:t>22</a:t>
            </a:fld>
            <a:endParaRPr lang="en-US"/>
          </a:p>
        </p:txBody>
      </p:sp>
    </p:spTree>
    <p:extLst>
      <p:ext uri="{BB962C8B-B14F-4D97-AF65-F5344CB8AC3E}">
        <p14:creationId xmlns:p14="http://schemas.microsoft.com/office/powerpoint/2010/main" val="209429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altLang="en-US" dirty="0" smtClean="0"/>
              <a:t>Policy Activity:</a:t>
            </a:r>
            <a:r>
              <a:rPr lang="en-US" altLang="en-US" baseline="0" dirty="0" smtClean="0"/>
              <a:t> </a:t>
            </a:r>
            <a:r>
              <a:rPr lang="en-US" altLang="en-US" dirty="0" smtClean="0"/>
              <a:t>US &amp; EU leadership</a:t>
            </a:r>
            <a:r>
              <a:rPr lang="en-US" altLang="en-US" baseline="0" dirty="0" smtClean="0"/>
              <a:t> with </a:t>
            </a:r>
            <a:r>
              <a:rPr lang="en-US" altLang="en-US" sz="1800" dirty="0" smtClean="0"/>
              <a:t>Section 508 (USA)</a:t>
            </a:r>
            <a:r>
              <a:rPr lang="en-US" altLang="en-US" sz="1800" baseline="0" dirty="0" smtClean="0"/>
              <a:t>, </a:t>
            </a:r>
            <a:r>
              <a:rPr lang="en-US" altLang="en-US" sz="1800" dirty="0" smtClean="0"/>
              <a:t>EN 301 549 &amp; Revised Procurement Directive (EU)</a:t>
            </a:r>
          </a:p>
          <a:p>
            <a:pPr eaLnBrk="1" hangingPunct="1">
              <a:spcBef>
                <a:spcPct val="0"/>
              </a:spcBef>
            </a:pPr>
            <a:endParaRPr lang="en-US" altLang="en-US" dirty="0" smtClean="0"/>
          </a:p>
        </p:txBody>
      </p:sp>
    </p:spTree>
    <p:extLst>
      <p:ext uri="{BB962C8B-B14F-4D97-AF65-F5344CB8AC3E}">
        <p14:creationId xmlns:p14="http://schemas.microsoft.com/office/powerpoint/2010/main" val="1951616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6FFBA-C19D-4B71-BD78-A190520E8678}" type="slidenum">
              <a:rPr lang="en-US" smtClean="0"/>
              <a:t>24</a:t>
            </a:fld>
            <a:endParaRPr lang="en-US"/>
          </a:p>
        </p:txBody>
      </p:sp>
    </p:spTree>
    <p:extLst>
      <p:ext uri="{BB962C8B-B14F-4D97-AF65-F5344CB8AC3E}">
        <p14:creationId xmlns:p14="http://schemas.microsoft.com/office/powerpoint/2010/main" val="859995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txBox="1">
            <a:spLocks noGrp="1"/>
          </p:cNvSpPr>
          <p:nvPr>
            <p:ph type="body" sz="quarter" idx="1"/>
          </p:nvPr>
        </p:nvSpPr>
        <p:spPr/>
        <p:txBody>
          <a:bodyPr/>
          <a:lstStyle/>
          <a:p>
            <a:endParaRPr lang="fr-FR"/>
          </a:p>
        </p:txBody>
      </p:sp>
      <p:sp>
        <p:nvSpPr>
          <p:cNvPr id="4" name="Slide Number Placeholder 3"/>
          <p:cNvSpPr txBox="1"/>
          <p:nvPr/>
        </p:nvSpPr>
        <p:spPr>
          <a:xfrm>
            <a:off x="3885906" y="8687400"/>
            <a:ext cx="2972094" cy="456598"/>
          </a:xfrm>
          <a:prstGeom prst="rect">
            <a:avLst/>
          </a:prstGeom>
          <a:noFill/>
          <a:ln>
            <a:noFill/>
          </a:ln>
        </p:spPr>
        <p:txBody>
          <a:bodyPr vert="horz" wrap="square" lIns="96661" tIns="48335" rIns="96661" bIns="48335" anchor="b" anchorCtr="0" compatLnSpc="1"/>
          <a:lstStyle/>
          <a:p>
            <a:pPr algn="r" defTabSz="966785" eaLnBrk="0" hangingPunct="0">
              <a:defRPr sz="1800" b="0" i="0" u="none" strike="noStrike" kern="0" cap="none" spc="0" baseline="0">
                <a:solidFill>
                  <a:srgbClr val="000000"/>
                </a:solidFill>
                <a:uFillTx/>
              </a:defRPr>
            </a:pPr>
            <a:fld id="{A9D7186D-078D-43D5-8897-2C5EE4464510}" type="slidenum">
              <a:rPr kern="0">
                <a:solidFill>
                  <a:srgbClr val="000000"/>
                </a:solidFill>
                <a:latin typeface="Verdana" pitchFamily="34" charset="0"/>
                <a:cs typeface="Arial" charset="0"/>
              </a:rPr>
              <a:pPr algn="r" defTabSz="966785" eaLnBrk="0" hangingPunct="0">
                <a:defRPr sz="1800" b="0" i="0" u="none" strike="noStrike" kern="0" cap="none" spc="0" baseline="0">
                  <a:solidFill>
                    <a:srgbClr val="000000"/>
                  </a:solidFill>
                  <a:uFillTx/>
                </a:defRPr>
              </a:pPr>
              <a:t>25</a:t>
            </a:fld>
            <a:endParaRPr lang="en-US" sz="1300" kern="0">
              <a:solidFill>
                <a:srgbClr val="000000"/>
              </a:solidFill>
              <a:latin typeface="Verdana" pitchFamily="34"/>
              <a:cs typeface="Arial" charset="0"/>
            </a:endParaRPr>
          </a:p>
        </p:txBody>
      </p:sp>
    </p:spTree>
    <p:extLst>
      <p:ext uri="{BB962C8B-B14F-4D97-AF65-F5344CB8AC3E}">
        <p14:creationId xmlns:p14="http://schemas.microsoft.com/office/powerpoint/2010/main" val="1944172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Sweden:</a:t>
            </a:r>
            <a:r>
              <a:rPr lang="en-US" baseline="0" dirty="0" smtClean="0"/>
              <a:t> </a:t>
            </a:r>
            <a:r>
              <a:rPr lang="en-US" dirty="0" smtClean="0">
                <a:effectLst/>
              </a:rPr>
              <a:t/>
            </a:r>
            <a:br>
              <a:rPr lang="en-US" dirty="0" smtClean="0">
                <a:effectLst/>
              </a:rPr>
            </a:br>
            <a:r>
              <a:rPr lang="en-US" dirty="0" smtClean="0">
                <a:effectLst/>
              </a:rPr>
              <a:t>30 Mar 2007 </a:t>
            </a:r>
            <a:br>
              <a:rPr lang="en-US" dirty="0" smtClean="0">
                <a:effectLst/>
              </a:rPr>
            </a:br>
            <a:r>
              <a:rPr lang="en-US" dirty="0" smtClean="0">
                <a:effectLst/>
              </a:rPr>
              <a:t>15 Dec 2008 </a:t>
            </a:r>
            <a:endParaRPr lang="en-US" dirty="0"/>
          </a:p>
        </p:txBody>
      </p:sp>
      <p:sp>
        <p:nvSpPr>
          <p:cNvPr id="4" name="Slide Number Placeholder 3"/>
          <p:cNvSpPr>
            <a:spLocks noGrp="1"/>
          </p:cNvSpPr>
          <p:nvPr>
            <p:ph type="sldNum" sz="quarter" idx="10"/>
          </p:nvPr>
        </p:nvSpPr>
        <p:spPr/>
        <p:txBody>
          <a:bodyPr/>
          <a:lstStyle/>
          <a:p>
            <a:pPr>
              <a:defRPr/>
            </a:pPr>
            <a:fld id="{203E3E5D-0461-4E93-BC42-ECB8AC8F7767}" type="slidenum">
              <a:rPr lang="en-US">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510289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6FFBA-C19D-4B71-BD78-A190520E8678}" type="slidenum">
              <a:rPr lang="en-US" smtClean="0"/>
              <a:t>4</a:t>
            </a:fld>
            <a:endParaRPr lang="en-US"/>
          </a:p>
        </p:txBody>
      </p:sp>
    </p:spTree>
    <p:extLst>
      <p:ext uri="{BB962C8B-B14F-4D97-AF65-F5344CB8AC3E}">
        <p14:creationId xmlns:p14="http://schemas.microsoft.com/office/powerpoint/2010/main" val="72581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10"/>
          </p:nvPr>
        </p:nvSpPr>
        <p:spPr/>
        <p:txBody>
          <a:bodyPr/>
          <a:lstStyle/>
          <a:p>
            <a:pPr>
              <a:defRPr/>
            </a:pPr>
            <a:fld id="{203E3E5D-0461-4E93-BC42-ECB8AC8F7767}"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049129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03E3E5D-0461-4E93-BC42-ECB8AC8F7767}" type="slidenum">
              <a:rPr lang="en-US" smtClean="0"/>
              <a:pPr>
                <a:defRPr/>
              </a:pPr>
              <a:t>6</a:t>
            </a:fld>
            <a:endParaRPr lang="en-US"/>
          </a:p>
        </p:txBody>
      </p:sp>
    </p:spTree>
    <p:extLst>
      <p:ext uri="{BB962C8B-B14F-4D97-AF65-F5344CB8AC3E}">
        <p14:creationId xmlns:p14="http://schemas.microsoft.com/office/powerpoint/2010/main" val="8809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6FFBA-C19D-4B71-BD78-A190520E8678}" type="slidenum">
              <a:rPr lang="en-US" smtClean="0"/>
              <a:t>7</a:t>
            </a:fld>
            <a:endParaRPr lang="en-US"/>
          </a:p>
        </p:txBody>
      </p:sp>
    </p:spTree>
    <p:extLst>
      <p:ext uri="{BB962C8B-B14F-4D97-AF65-F5344CB8AC3E}">
        <p14:creationId xmlns:p14="http://schemas.microsoft.com/office/powerpoint/2010/main" val="1045331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6FFBA-C19D-4B71-BD78-A190520E8678}" type="slidenum">
              <a:rPr lang="en-US" smtClean="0"/>
              <a:t>8</a:t>
            </a:fld>
            <a:endParaRPr lang="en-US"/>
          </a:p>
        </p:txBody>
      </p:sp>
    </p:spTree>
    <p:extLst>
      <p:ext uri="{BB962C8B-B14F-4D97-AF65-F5344CB8AC3E}">
        <p14:creationId xmlns:p14="http://schemas.microsoft.com/office/powerpoint/2010/main" val="1762868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6FFBA-C19D-4B71-BD78-A190520E8678}" type="slidenum">
              <a:rPr lang="en-US" smtClean="0"/>
              <a:t>9</a:t>
            </a:fld>
            <a:endParaRPr lang="en-US"/>
          </a:p>
        </p:txBody>
      </p:sp>
    </p:spTree>
    <p:extLst>
      <p:ext uri="{BB962C8B-B14F-4D97-AF65-F5344CB8AC3E}">
        <p14:creationId xmlns:p14="http://schemas.microsoft.com/office/powerpoint/2010/main" val="26710269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2" descr="Watermark"/>
          <p:cNvPicPr>
            <a:picLocks noChangeAspect="1" noChangeArrowheads="1"/>
          </p:cNvPicPr>
          <p:nvPr/>
        </p:nvPicPr>
        <p:blipFill>
          <a:blip r:embed="rId2">
            <a:extLst>
              <a:ext uri="{28A0092B-C50C-407E-A947-70E740481C1C}">
                <a14:useLocalDpi xmlns:a14="http://schemas.microsoft.com/office/drawing/2010/main" val="0"/>
              </a:ext>
            </a:extLst>
          </a:blip>
          <a:srcRect l="6723" b="12773"/>
          <a:stretch>
            <a:fillRect/>
          </a:stretch>
        </p:blipFill>
        <p:spPr bwMode="auto">
          <a:xfrm>
            <a:off x="0" y="685800"/>
            <a:ext cx="6467475"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6426200" y="4343400"/>
            <a:ext cx="5238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Verdana" pitchFamily="34" charset="0"/>
                <a:cs typeface="Arial" charset="0"/>
              </a:defRPr>
            </a:lvl1pPr>
            <a:lvl2pPr marL="742950" indent="-285750">
              <a:defRPr sz="3200">
                <a:solidFill>
                  <a:schemeClr val="tx1"/>
                </a:solidFill>
                <a:latin typeface="Verdana" pitchFamily="34" charset="0"/>
                <a:cs typeface="Arial" charset="0"/>
              </a:defRPr>
            </a:lvl2pPr>
            <a:lvl3pPr marL="1143000" indent="-228600">
              <a:defRPr sz="3200">
                <a:solidFill>
                  <a:schemeClr val="tx1"/>
                </a:solidFill>
                <a:latin typeface="Verdana" pitchFamily="34" charset="0"/>
                <a:cs typeface="Arial" charset="0"/>
              </a:defRPr>
            </a:lvl3pPr>
            <a:lvl4pPr marL="1600200" indent="-228600">
              <a:defRPr sz="3200">
                <a:solidFill>
                  <a:schemeClr val="tx1"/>
                </a:solidFill>
                <a:latin typeface="Verdana" pitchFamily="34" charset="0"/>
                <a:cs typeface="Arial" charset="0"/>
              </a:defRPr>
            </a:lvl4pPr>
            <a:lvl5pPr marL="2057400" indent="-228600">
              <a:defRPr sz="3200">
                <a:solidFill>
                  <a:schemeClr val="tx1"/>
                </a:solidFill>
                <a:latin typeface="Verdana" pitchFamily="34" charset="0"/>
                <a:cs typeface="Arial" charset="0"/>
              </a:defRPr>
            </a:lvl5pPr>
            <a:lvl6pPr marL="2514600" indent="-228600" eaLnBrk="0" fontAlgn="base" hangingPunct="0">
              <a:spcBef>
                <a:spcPct val="0"/>
              </a:spcBef>
              <a:spcAft>
                <a:spcPct val="0"/>
              </a:spcAft>
              <a:defRPr sz="3200">
                <a:solidFill>
                  <a:schemeClr val="tx1"/>
                </a:solidFill>
                <a:latin typeface="Verdana" pitchFamily="34" charset="0"/>
                <a:cs typeface="Arial" charset="0"/>
              </a:defRPr>
            </a:lvl6pPr>
            <a:lvl7pPr marL="2971800" indent="-228600" eaLnBrk="0" fontAlgn="base" hangingPunct="0">
              <a:spcBef>
                <a:spcPct val="0"/>
              </a:spcBef>
              <a:spcAft>
                <a:spcPct val="0"/>
              </a:spcAft>
              <a:defRPr sz="3200">
                <a:solidFill>
                  <a:schemeClr val="tx1"/>
                </a:solidFill>
                <a:latin typeface="Verdana" pitchFamily="34" charset="0"/>
                <a:cs typeface="Arial" charset="0"/>
              </a:defRPr>
            </a:lvl7pPr>
            <a:lvl8pPr marL="3429000" indent="-228600" eaLnBrk="0" fontAlgn="base" hangingPunct="0">
              <a:spcBef>
                <a:spcPct val="0"/>
              </a:spcBef>
              <a:spcAft>
                <a:spcPct val="0"/>
              </a:spcAft>
              <a:defRPr sz="3200">
                <a:solidFill>
                  <a:schemeClr val="tx1"/>
                </a:solidFill>
                <a:latin typeface="Verdana" pitchFamily="34" charset="0"/>
                <a:cs typeface="Arial" charset="0"/>
              </a:defRPr>
            </a:lvl8pPr>
            <a:lvl9pPr marL="3886200" indent="-228600" eaLnBrk="0" fontAlgn="base" hangingPunct="0">
              <a:spcBef>
                <a:spcPct val="0"/>
              </a:spcBef>
              <a:spcAft>
                <a:spcPct val="0"/>
              </a:spcAft>
              <a:defRPr sz="3200">
                <a:solidFill>
                  <a:schemeClr val="tx1"/>
                </a:solidFill>
                <a:latin typeface="Verdana" pitchFamily="34" charset="0"/>
                <a:cs typeface="Arial" charset="0"/>
              </a:defRPr>
            </a:lvl9pPr>
          </a:lstStyle>
          <a:p>
            <a:pPr eaLnBrk="0" fontAlgn="base" hangingPunct="0">
              <a:spcBef>
                <a:spcPct val="0"/>
              </a:spcBef>
              <a:spcAft>
                <a:spcPct val="0"/>
              </a:spcAft>
            </a:pPr>
            <a:r>
              <a:rPr lang="en-US" altLang="en-US" sz="1200" b="1">
                <a:solidFill>
                  <a:srgbClr val="0C4B84"/>
                </a:solidFill>
              </a:rPr>
              <a:t> </a:t>
            </a:r>
            <a:endParaRPr lang="en-US" altLang="en-US" sz="2400">
              <a:solidFill>
                <a:srgbClr val="000000"/>
              </a:solidFill>
            </a:endParaRPr>
          </a:p>
        </p:txBody>
      </p:sp>
      <p:sp>
        <p:nvSpPr>
          <p:cNvPr id="6" name="Rectangle 7"/>
          <p:cNvSpPr>
            <a:spLocks noChangeArrowheads="1"/>
          </p:cNvSpPr>
          <p:nvPr/>
        </p:nvSpPr>
        <p:spPr bwMode="auto">
          <a:xfrm>
            <a:off x="7319963" y="4524375"/>
            <a:ext cx="523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Verdana" pitchFamily="34" charset="0"/>
                <a:cs typeface="Arial" charset="0"/>
              </a:defRPr>
            </a:lvl1pPr>
            <a:lvl2pPr marL="742950" indent="-285750">
              <a:defRPr sz="3200">
                <a:solidFill>
                  <a:schemeClr val="tx1"/>
                </a:solidFill>
                <a:latin typeface="Verdana" pitchFamily="34" charset="0"/>
                <a:cs typeface="Arial" charset="0"/>
              </a:defRPr>
            </a:lvl2pPr>
            <a:lvl3pPr marL="1143000" indent="-228600">
              <a:defRPr sz="3200">
                <a:solidFill>
                  <a:schemeClr val="tx1"/>
                </a:solidFill>
                <a:latin typeface="Verdana" pitchFamily="34" charset="0"/>
                <a:cs typeface="Arial" charset="0"/>
              </a:defRPr>
            </a:lvl3pPr>
            <a:lvl4pPr marL="1600200" indent="-228600">
              <a:defRPr sz="3200">
                <a:solidFill>
                  <a:schemeClr val="tx1"/>
                </a:solidFill>
                <a:latin typeface="Verdana" pitchFamily="34" charset="0"/>
                <a:cs typeface="Arial" charset="0"/>
              </a:defRPr>
            </a:lvl4pPr>
            <a:lvl5pPr marL="2057400" indent="-228600">
              <a:defRPr sz="3200">
                <a:solidFill>
                  <a:schemeClr val="tx1"/>
                </a:solidFill>
                <a:latin typeface="Verdana" pitchFamily="34" charset="0"/>
                <a:cs typeface="Arial" charset="0"/>
              </a:defRPr>
            </a:lvl5pPr>
            <a:lvl6pPr marL="2514600" indent="-228600" eaLnBrk="0" fontAlgn="base" hangingPunct="0">
              <a:spcBef>
                <a:spcPct val="0"/>
              </a:spcBef>
              <a:spcAft>
                <a:spcPct val="0"/>
              </a:spcAft>
              <a:defRPr sz="3200">
                <a:solidFill>
                  <a:schemeClr val="tx1"/>
                </a:solidFill>
                <a:latin typeface="Verdana" pitchFamily="34" charset="0"/>
                <a:cs typeface="Arial" charset="0"/>
              </a:defRPr>
            </a:lvl6pPr>
            <a:lvl7pPr marL="2971800" indent="-228600" eaLnBrk="0" fontAlgn="base" hangingPunct="0">
              <a:spcBef>
                <a:spcPct val="0"/>
              </a:spcBef>
              <a:spcAft>
                <a:spcPct val="0"/>
              </a:spcAft>
              <a:defRPr sz="3200">
                <a:solidFill>
                  <a:schemeClr val="tx1"/>
                </a:solidFill>
                <a:latin typeface="Verdana" pitchFamily="34" charset="0"/>
                <a:cs typeface="Arial" charset="0"/>
              </a:defRPr>
            </a:lvl7pPr>
            <a:lvl8pPr marL="3429000" indent="-228600" eaLnBrk="0" fontAlgn="base" hangingPunct="0">
              <a:spcBef>
                <a:spcPct val="0"/>
              </a:spcBef>
              <a:spcAft>
                <a:spcPct val="0"/>
              </a:spcAft>
              <a:defRPr sz="3200">
                <a:solidFill>
                  <a:schemeClr val="tx1"/>
                </a:solidFill>
                <a:latin typeface="Verdana" pitchFamily="34" charset="0"/>
                <a:cs typeface="Arial" charset="0"/>
              </a:defRPr>
            </a:lvl8pPr>
            <a:lvl9pPr marL="3886200" indent="-228600" eaLnBrk="0" fontAlgn="base" hangingPunct="0">
              <a:spcBef>
                <a:spcPct val="0"/>
              </a:spcBef>
              <a:spcAft>
                <a:spcPct val="0"/>
              </a:spcAft>
              <a:defRPr sz="3200">
                <a:solidFill>
                  <a:schemeClr val="tx1"/>
                </a:solidFill>
                <a:latin typeface="Verdana" pitchFamily="34" charset="0"/>
                <a:cs typeface="Arial" charset="0"/>
              </a:defRPr>
            </a:lvl9pPr>
          </a:lstStyle>
          <a:p>
            <a:pPr eaLnBrk="0" fontAlgn="base" hangingPunct="0">
              <a:spcBef>
                <a:spcPct val="0"/>
              </a:spcBef>
              <a:spcAft>
                <a:spcPct val="0"/>
              </a:spcAft>
            </a:pPr>
            <a:r>
              <a:rPr lang="en-US" altLang="en-US" sz="1200" b="1">
                <a:solidFill>
                  <a:srgbClr val="0C4B84"/>
                </a:solidFill>
              </a:rPr>
              <a:t> </a:t>
            </a:r>
            <a:endParaRPr lang="en-US" altLang="en-US" sz="2400">
              <a:solidFill>
                <a:srgbClr val="000000"/>
              </a:solidFill>
            </a:endParaRPr>
          </a:p>
        </p:txBody>
      </p:sp>
      <p:sp>
        <p:nvSpPr>
          <p:cNvPr id="7" name="Rectangle 8"/>
          <p:cNvSpPr>
            <a:spLocks noChangeArrowheads="1"/>
          </p:cNvSpPr>
          <p:nvPr/>
        </p:nvSpPr>
        <p:spPr bwMode="auto">
          <a:xfrm>
            <a:off x="5280025" y="4802188"/>
            <a:ext cx="44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Verdana" pitchFamily="34" charset="0"/>
                <a:cs typeface="Arial" charset="0"/>
              </a:defRPr>
            </a:lvl1pPr>
            <a:lvl2pPr marL="742950" indent="-285750">
              <a:defRPr sz="3200">
                <a:solidFill>
                  <a:schemeClr val="tx1"/>
                </a:solidFill>
                <a:latin typeface="Verdana" pitchFamily="34" charset="0"/>
                <a:cs typeface="Arial" charset="0"/>
              </a:defRPr>
            </a:lvl2pPr>
            <a:lvl3pPr marL="1143000" indent="-228600">
              <a:defRPr sz="3200">
                <a:solidFill>
                  <a:schemeClr val="tx1"/>
                </a:solidFill>
                <a:latin typeface="Verdana" pitchFamily="34" charset="0"/>
                <a:cs typeface="Arial" charset="0"/>
              </a:defRPr>
            </a:lvl3pPr>
            <a:lvl4pPr marL="1600200" indent="-228600">
              <a:defRPr sz="3200">
                <a:solidFill>
                  <a:schemeClr val="tx1"/>
                </a:solidFill>
                <a:latin typeface="Verdana" pitchFamily="34" charset="0"/>
                <a:cs typeface="Arial" charset="0"/>
              </a:defRPr>
            </a:lvl4pPr>
            <a:lvl5pPr marL="2057400" indent="-228600">
              <a:defRPr sz="3200">
                <a:solidFill>
                  <a:schemeClr val="tx1"/>
                </a:solidFill>
                <a:latin typeface="Verdana" pitchFamily="34" charset="0"/>
                <a:cs typeface="Arial" charset="0"/>
              </a:defRPr>
            </a:lvl5pPr>
            <a:lvl6pPr marL="2514600" indent="-228600" eaLnBrk="0" fontAlgn="base" hangingPunct="0">
              <a:spcBef>
                <a:spcPct val="0"/>
              </a:spcBef>
              <a:spcAft>
                <a:spcPct val="0"/>
              </a:spcAft>
              <a:defRPr sz="3200">
                <a:solidFill>
                  <a:schemeClr val="tx1"/>
                </a:solidFill>
                <a:latin typeface="Verdana" pitchFamily="34" charset="0"/>
                <a:cs typeface="Arial" charset="0"/>
              </a:defRPr>
            </a:lvl6pPr>
            <a:lvl7pPr marL="2971800" indent="-228600" eaLnBrk="0" fontAlgn="base" hangingPunct="0">
              <a:spcBef>
                <a:spcPct val="0"/>
              </a:spcBef>
              <a:spcAft>
                <a:spcPct val="0"/>
              </a:spcAft>
              <a:defRPr sz="3200">
                <a:solidFill>
                  <a:schemeClr val="tx1"/>
                </a:solidFill>
                <a:latin typeface="Verdana" pitchFamily="34" charset="0"/>
                <a:cs typeface="Arial" charset="0"/>
              </a:defRPr>
            </a:lvl7pPr>
            <a:lvl8pPr marL="3429000" indent="-228600" eaLnBrk="0" fontAlgn="base" hangingPunct="0">
              <a:spcBef>
                <a:spcPct val="0"/>
              </a:spcBef>
              <a:spcAft>
                <a:spcPct val="0"/>
              </a:spcAft>
              <a:defRPr sz="3200">
                <a:solidFill>
                  <a:schemeClr val="tx1"/>
                </a:solidFill>
                <a:latin typeface="Verdana" pitchFamily="34" charset="0"/>
                <a:cs typeface="Arial" charset="0"/>
              </a:defRPr>
            </a:lvl8pPr>
            <a:lvl9pPr marL="3886200" indent="-228600" eaLnBrk="0" fontAlgn="base" hangingPunct="0">
              <a:spcBef>
                <a:spcPct val="0"/>
              </a:spcBef>
              <a:spcAft>
                <a:spcPct val="0"/>
              </a:spcAft>
              <a:defRPr sz="3200">
                <a:solidFill>
                  <a:schemeClr val="tx1"/>
                </a:solidFill>
                <a:latin typeface="Verdana" pitchFamily="34" charset="0"/>
                <a:cs typeface="Arial" charset="0"/>
              </a:defRPr>
            </a:lvl9pPr>
          </a:lstStyle>
          <a:p>
            <a:pPr eaLnBrk="0" fontAlgn="base" hangingPunct="0">
              <a:spcBef>
                <a:spcPct val="0"/>
              </a:spcBef>
              <a:spcAft>
                <a:spcPct val="0"/>
              </a:spcAft>
            </a:pPr>
            <a:r>
              <a:rPr lang="en-US" altLang="en-US" sz="1000">
                <a:solidFill>
                  <a:srgbClr val="000000"/>
                </a:solidFill>
              </a:rPr>
              <a:t> </a:t>
            </a:r>
            <a:endParaRPr lang="en-US" altLang="en-US" sz="2400">
              <a:solidFill>
                <a:srgbClr val="000000"/>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799" y="315107"/>
            <a:ext cx="1955737" cy="890152"/>
          </a:xfrm>
          <a:prstGeom prst="rect">
            <a:avLst/>
          </a:prstGeom>
        </p:spPr>
      </p:pic>
      <p:sp>
        <p:nvSpPr>
          <p:cNvPr id="12" name="Rectangle 11"/>
          <p:cNvSpPr/>
          <p:nvPr userDrawn="1"/>
        </p:nvSpPr>
        <p:spPr>
          <a:xfrm>
            <a:off x="-2" y="0"/>
            <a:ext cx="304801" cy="304800"/>
          </a:xfrm>
          <a:prstGeom prst="rect">
            <a:avLst/>
          </a:prstGeom>
          <a:solidFill>
            <a:srgbClr val="5A9EBF"/>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13" name="Straight Connector 12"/>
          <p:cNvCxnSpPr/>
          <p:nvPr userDrawn="1"/>
        </p:nvCxnSpPr>
        <p:spPr>
          <a:xfrm>
            <a:off x="2405050" y="644856"/>
            <a:ext cx="0" cy="498657"/>
          </a:xfrm>
          <a:prstGeom prst="line">
            <a:avLst/>
          </a:prstGeom>
          <a:noFill/>
          <a:ln w="28575" cap="flat" cmpd="sng" algn="ctr">
            <a:solidFill>
              <a:srgbClr val="5A9EBF"/>
            </a:solidFill>
            <a:prstDash val="solid"/>
          </a:ln>
          <a:effectLst/>
        </p:spPr>
      </p:cxnSp>
      <p:sp>
        <p:nvSpPr>
          <p:cNvPr id="14" name="Rectangle 13"/>
          <p:cNvSpPr/>
          <p:nvPr userDrawn="1"/>
        </p:nvSpPr>
        <p:spPr>
          <a:xfrm>
            <a:off x="2471738" y="566733"/>
            <a:ext cx="6324531" cy="677108"/>
          </a:xfrm>
          <a:prstGeom prst="rect">
            <a:avLst/>
          </a:prstGeom>
        </p:spPr>
        <p:txBody>
          <a:bodyPr wrap="square">
            <a:spAutoFit/>
          </a:bodyPr>
          <a:lstStyle/>
          <a:p>
            <a:pPr>
              <a:spcBef>
                <a:spcPts val="600"/>
              </a:spcBef>
            </a:pPr>
            <a:r>
              <a:rPr lang="en-US" sz="2000" b="1" dirty="0">
                <a:solidFill>
                  <a:srgbClr val="5A9EBF"/>
                </a:solidFill>
                <a:latin typeface="Calibri"/>
              </a:rPr>
              <a:t>GLOBAL INITIATIVE FOR INCLUSIVE ICTs</a:t>
            </a:r>
            <a:r>
              <a:rPr lang="en-US" b="1" dirty="0">
                <a:solidFill>
                  <a:srgbClr val="5A9EBF"/>
                </a:solidFill>
                <a:latin typeface="Calibri"/>
              </a:rPr>
              <a:t/>
            </a:r>
            <a:br>
              <a:rPr lang="en-US" b="1" dirty="0">
                <a:solidFill>
                  <a:srgbClr val="5A9EBF"/>
                </a:solidFill>
                <a:latin typeface="Calibri"/>
              </a:rPr>
            </a:br>
            <a:r>
              <a:rPr lang="en-US" i="1" dirty="0">
                <a:solidFill>
                  <a:srgbClr val="F67B00"/>
                </a:solidFill>
                <a:latin typeface="Calibri"/>
              </a:rPr>
              <a:t>Promoting the Rights of Persons with Disabilities in the Digital Age</a:t>
            </a:r>
          </a:p>
        </p:txBody>
      </p:sp>
      <p:sp>
        <p:nvSpPr>
          <p:cNvPr id="15" name="TextBox 14"/>
          <p:cNvSpPr txBox="1"/>
          <p:nvPr userDrawn="1"/>
        </p:nvSpPr>
        <p:spPr>
          <a:xfrm>
            <a:off x="3769215" y="6438363"/>
            <a:ext cx="1431995" cy="338554"/>
          </a:xfrm>
          <a:prstGeom prst="rect">
            <a:avLst/>
          </a:prstGeom>
          <a:noFill/>
        </p:spPr>
        <p:txBody>
          <a:bodyPr wrap="none" rtlCol="0">
            <a:spAutoFit/>
          </a:bodyPr>
          <a:lstStyle/>
          <a:p>
            <a:r>
              <a:rPr lang="en-US" sz="1600" b="1" dirty="0">
                <a:solidFill>
                  <a:srgbClr val="5A9EBF"/>
                </a:solidFill>
                <a:latin typeface="Calibri"/>
              </a:rPr>
              <a:t>www.g3ict.org</a:t>
            </a:r>
          </a:p>
        </p:txBody>
      </p:sp>
    </p:spTree>
    <p:extLst>
      <p:ext uri="{BB962C8B-B14F-4D97-AF65-F5344CB8AC3E}">
        <p14:creationId xmlns:p14="http://schemas.microsoft.com/office/powerpoint/2010/main" val="2255535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40735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3" y="68263"/>
            <a:ext cx="2178050" cy="60150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0825" y="68263"/>
            <a:ext cx="6383338" cy="60150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5595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50825" y="68263"/>
            <a:ext cx="8713788"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50825" y="1341438"/>
            <a:ext cx="8713788" cy="4741862"/>
          </a:xfrm>
        </p:spPr>
        <p:txBody>
          <a:bodyPr/>
          <a:lstStyle/>
          <a:p>
            <a:pPr lvl="0"/>
            <a:r>
              <a:rPr lang="en-US" noProof="0" smtClean="0"/>
              <a:t>Click icon to add table</a:t>
            </a:r>
          </a:p>
        </p:txBody>
      </p:sp>
    </p:spTree>
    <p:extLst>
      <p:ext uri="{BB962C8B-B14F-4D97-AF65-F5344CB8AC3E}">
        <p14:creationId xmlns:p14="http://schemas.microsoft.com/office/powerpoint/2010/main" val="3659081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4"/>
          <p:cNvPicPr>
            <a:picLocks noChangeAspect="1"/>
          </p:cNvPicPr>
          <p:nvPr userDrawn="1"/>
        </p:nvPicPr>
        <p:blipFill>
          <a:blip r:embed="rId2"/>
          <a:stretch>
            <a:fillRect/>
          </a:stretch>
        </p:blipFill>
        <p:spPr>
          <a:xfrm>
            <a:off x="7239000" y="5924550"/>
            <a:ext cx="1808922" cy="933450"/>
          </a:xfrm>
          <a:prstGeom prst="rect">
            <a:avLst/>
          </a:prstGeom>
        </p:spPr>
      </p:pic>
    </p:spTree>
    <p:extLst>
      <p:ext uri="{BB962C8B-B14F-4D97-AF65-F5344CB8AC3E}">
        <p14:creationId xmlns:p14="http://schemas.microsoft.com/office/powerpoint/2010/main" val="303823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843979"/>
            <a:ext cx="7772400" cy="1362075"/>
          </a:xfrm>
        </p:spPr>
        <p:txBody>
          <a:bodyPr anchor="ctr"/>
          <a:lstStyle>
            <a:lvl1pPr algn="l">
              <a:defRPr sz="3200" b="1" cap="all">
                <a:solidFill>
                  <a:srgbClr val="5A9EBF"/>
                </a:solidFill>
                <a:effectLst>
                  <a:outerShdw blurRad="38100" dist="38100" dir="2700000" algn="tl">
                    <a:srgbClr val="000000">
                      <a:alpha val="43137"/>
                    </a:srgbClr>
                  </a:outerShdw>
                </a:effectLst>
              </a:defRPr>
            </a:lvl1pPr>
          </a:lstStyle>
          <a:p>
            <a:r>
              <a:rPr lang="en-US" dirty="0" smtClean="0"/>
              <a:t>Click here for Section Title</a:t>
            </a:r>
            <a:endParaRPr lang="en-US" dirty="0"/>
          </a:p>
        </p:txBody>
      </p:sp>
      <p:sp>
        <p:nvSpPr>
          <p:cNvPr id="3" name="Text Placeholder 2"/>
          <p:cNvSpPr>
            <a:spLocks noGrp="1"/>
          </p:cNvSpPr>
          <p:nvPr>
            <p:ph type="body" idx="1" hasCustomPrompt="1"/>
          </p:nvPr>
        </p:nvSpPr>
        <p:spPr>
          <a:xfrm>
            <a:off x="722313" y="3988549"/>
            <a:ext cx="7772400" cy="1500187"/>
          </a:xfrm>
        </p:spPr>
        <p:txBody>
          <a:bodyPr anchor="ctr"/>
          <a:lstStyle>
            <a:lvl1pPr marL="0" indent="0">
              <a:buNone/>
              <a:defRPr sz="20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here to section Sub-title or description</a:t>
            </a:r>
          </a:p>
        </p:txBody>
      </p:sp>
    </p:spTree>
    <p:extLst>
      <p:ext uri="{BB962C8B-B14F-4D97-AF65-F5344CB8AC3E}">
        <p14:creationId xmlns:p14="http://schemas.microsoft.com/office/powerpoint/2010/main" val="3943990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0825" y="1341438"/>
            <a:ext cx="4279900" cy="4741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3125" y="1341438"/>
            <a:ext cx="4281488" cy="4741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283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6050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23035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246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4288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6694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Watermark"/>
          <p:cNvPicPr>
            <a:picLocks noChangeAspect="1" noChangeArrowheads="1"/>
          </p:cNvPicPr>
          <p:nvPr/>
        </p:nvPicPr>
        <p:blipFill>
          <a:blip r:embed="rId14">
            <a:extLst>
              <a:ext uri="{28A0092B-C50C-407E-A947-70E740481C1C}">
                <a14:useLocalDpi xmlns:a14="http://schemas.microsoft.com/office/drawing/2010/main" val="0"/>
              </a:ext>
            </a:extLst>
          </a:blip>
          <a:srcRect l="6723" b="12773"/>
          <a:stretch>
            <a:fillRect/>
          </a:stretch>
        </p:blipFill>
        <p:spPr bwMode="auto">
          <a:xfrm>
            <a:off x="0" y="685800"/>
            <a:ext cx="6467475"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9"/>
          <p:cNvSpPr>
            <a:spLocks noChangeArrowheads="1"/>
          </p:cNvSpPr>
          <p:nvPr/>
        </p:nvSpPr>
        <p:spPr bwMode="auto">
          <a:xfrm>
            <a:off x="-6350" y="0"/>
            <a:ext cx="9150350" cy="1770063"/>
          </a:xfrm>
          <a:prstGeom prst="rect">
            <a:avLst/>
          </a:prstGeom>
          <a:gradFill rotWithShape="1">
            <a:gsLst>
              <a:gs pos="0">
                <a:srgbClr val="006699"/>
              </a:gs>
              <a:gs pos="100000">
                <a:schemeClr val="bg1">
                  <a:alpha val="0"/>
                </a:schemeClr>
              </a:gs>
            </a:gsLst>
            <a:lin ang="5400000" scaled="1"/>
          </a:gradFill>
          <a:ln>
            <a:noFill/>
          </a:ln>
          <a:extLs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none" anchor="ctr"/>
          <a:lstStyle>
            <a:lvl1pPr>
              <a:defRPr sz="3200">
                <a:solidFill>
                  <a:schemeClr val="tx1"/>
                </a:solidFill>
                <a:latin typeface="Verdana" pitchFamily="34" charset="0"/>
                <a:cs typeface="Arial" charset="0"/>
              </a:defRPr>
            </a:lvl1pPr>
            <a:lvl2pPr marL="742950" indent="-285750">
              <a:defRPr sz="3200">
                <a:solidFill>
                  <a:schemeClr val="tx1"/>
                </a:solidFill>
                <a:latin typeface="Verdana" pitchFamily="34" charset="0"/>
                <a:cs typeface="Arial" charset="0"/>
              </a:defRPr>
            </a:lvl2pPr>
            <a:lvl3pPr marL="1143000" indent="-228600">
              <a:defRPr sz="3200">
                <a:solidFill>
                  <a:schemeClr val="tx1"/>
                </a:solidFill>
                <a:latin typeface="Verdana" pitchFamily="34" charset="0"/>
                <a:cs typeface="Arial" charset="0"/>
              </a:defRPr>
            </a:lvl3pPr>
            <a:lvl4pPr marL="1600200" indent="-228600">
              <a:defRPr sz="3200">
                <a:solidFill>
                  <a:schemeClr val="tx1"/>
                </a:solidFill>
                <a:latin typeface="Verdana" pitchFamily="34" charset="0"/>
                <a:cs typeface="Arial" charset="0"/>
              </a:defRPr>
            </a:lvl4pPr>
            <a:lvl5pPr marL="2057400" indent="-228600">
              <a:defRPr sz="3200">
                <a:solidFill>
                  <a:schemeClr val="tx1"/>
                </a:solidFill>
                <a:latin typeface="Verdana" pitchFamily="34" charset="0"/>
                <a:cs typeface="Arial" charset="0"/>
              </a:defRPr>
            </a:lvl5pPr>
            <a:lvl6pPr marL="2514600" indent="-228600" eaLnBrk="0" fontAlgn="base" hangingPunct="0">
              <a:spcBef>
                <a:spcPct val="0"/>
              </a:spcBef>
              <a:spcAft>
                <a:spcPct val="0"/>
              </a:spcAft>
              <a:defRPr sz="3200">
                <a:solidFill>
                  <a:schemeClr val="tx1"/>
                </a:solidFill>
                <a:latin typeface="Verdana" pitchFamily="34" charset="0"/>
                <a:cs typeface="Arial" charset="0"/>
              </a:defRPr>
            </a:lvl6pPr>
            <a:lvl7pPr marL="2971800" indent="-228600" eaLnBrk="0" fontAlgn="base" hangingPunct="0">
              <a:spcBef>
                <a:spcPct val="0"/>
              </a:spcBef>
              <a:spcAft>
                <a:spcPct val="0"/>
              </a:spcAft>
              <a:defRPr sz="3200">
                <a:solidFill>
                  <a:schemeClr val="tx1"/>
                </a:solidFill>
                <a:latin typeface="Verdana" pitchFamily="34" charset="0"/>
                <a:cs typeface="Arial" charset="0"/>
              </a:defRPr>
            </a:lvl7pPr>
            <a:lvl8pPr marL="3429000" indent="-228600" eaLnBrk="0" fontAlgn="base" hangingPunct="0">
              <a:spcBef>
                <a:spcPct val="0"/>
              </a:spcBef>
              <a:spcAft>
                <a:spcPct val="0"/>
              </a:spcAft>
              <a:defRPr sz="3200">
                <a:solidFill>
                  <a:schemeClr val="tx1"/>
                </a:solidFill>
                <a:latin typeface="Verdana" pitchFamily="34" charset="0"/>
                <a:cs typeface="Arial" charset="0"/>
              </a:defRPr>
            </a:lvl8pPr>
            <a:lvl9pPr marL="3886200" indent="-228600" eaLnBrk="0" fontAlgn="base" hangingPunct="0">
              <a:spcBef>
                <a:spcPct val="0"/>
              </a:spcBef>
              <a:spcAft>
                <a:spcPct val="0"/>
              </a:spcAft>
              <a:defRPr sz="3200">
                <a:solidFill>
                  <a:schemeClr val="tx1"/>
                </a:solidFill>
                <a:latin typeface="Verdana" pitchFamily="34" charset="0"/>
                <a:cs typeface="Arial" charset="0"/>
              </a:defRPr>
            </a:lvl9pPr>
          </a:lstStyle>
          <a:p>
            <a:pPr eaLnBrk="0" fontAlgn="base" hangingPunct="0">
              <a:spcBef>
                <a:spcPct val="0"/>
              </a:spcBef>
              <a:spcAft>
                <a:spcPct val="0"/>
              </a:spcAft>
            </a:pPr>
            <a:endParaRPr lang="en-US" altLang="en-US">
              <a:solidFill>
                <a:srgbClr val="000000"/>
              </a:solidFill>
            </a:endParaRPr>
          </a:p>
        </p:txBody>
      </p:sp>
      <p:sp>
        <p:nvSpPr>
          <p:cNvPr id="1029" name="Rectangle 7"/>
          <p:cNvSpPr>
            <a:spLocks noGrp="1" noChangeArrowheads="1"/>
          </p:cNvSpPr>
          <p:nvPr>
            <p:ph type="body" idx="1"/>
          </p:nvPr>
        </p:nvSpPr>
        <p:spPr bwMode="auto">
          <a:xfrm>
            <a:off x="250825" y="1341438"/>
            <a:ext cx="8713788"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395267" name="Rectangle 3"/>
          <p:cNvSpPr>
            <a:spLocks noGrp="1" noChangeArrowheads="1"/>
          </p:cNvSpPr>
          <p:nvPr>
            <p:ph type="title"/>
          </p:nvPr>
        </p:nvSpPr>
        <p:spPr bwMode="auto">
          <a:xfrm>
            <a:off x="250825" y="68263"/>
            <a:ext cx="8713788" cy="1143000"/>
          </a:xfrm>
          <a:prstGeom prst="rect">
            <a:avLst/>
          </a:prstGeom>
          <a:noFill/>
          <a:ln w="9525">
            <a:noFill/>
            <a:miter lim="800000"/>
            <a:headEnd/>
            <a:tailEnd/>
          </a:ln>
          <a:effectLst>
            <a:outerShdw dist="17961" dir="2700000" algn="ctr" rotWithShape="0">
              <a:srgbClr val="B2B2B2"/>
            </a:outerShdw>
          </a:effectLst>
        </p:spPr>
        <p:txBody>
          <a:bodyPr vert="horz" wrap="square" lIns="45720" tIns="45720" rIns="45720" bIns="45720" numCol="1" anchor="t" anchorCtr="0" compatLnSpc="1">
            <a:prstTxWarp prst="textNoShape">
              <a:avLst/>
            </a:prstTxWarp>
          </a:bodyPr>
          <a:lstStyle/>
          <a:p>
            <a:pPr lvl="0"/>
            <a:r>
              <a:rPr lang="en-US" smtClean="0"/>
              <a:t>Click to edit Master title style</a:t>
            </a:r>
          </a:p>
        </p:txBody>
      </p:sp>
      <p:sp>
        <p:nvSpPr>
          <p:cNvPr id="1031" name="Text Box 8"/>
          <p:cNvSpPr txBox="1">
            <a:spLocks noChangeArrowheads="1"/>
          </p:cNvSpPr>
          <p:nvPr/>
        </p:nvSpPr>
        <p:spPr bwMode="auto">
          <a:xfrm>
            <a:off x="4125416" y="6450389"/>
            <a:ext cx="86139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Verdana" pitchFamily="34" charset="0"/>
                <a:cs typeface="Arial" charset="0"/>
              </a:defRPr>
            </a:lvl1pPr>
            <a:lvl2pPr marL="742950" indent="-285750">
              <a:defRPr sz="3200">
                <a:solidFill>
                  <a:schemeClr val="tx1"/>
                </a:solidFill>
                <a:latin typeface="Verdana" pitchFamily="34" charset="0"/>
                <a:cs typeface="Arial" charset="0"/>
              </a:defRPr>
            </a:lvl2pPr>
            <a:lvl3pPr marL="1143000" indent="-228600">
              <a:defRPr sz="3200">
                <a:solidFill>
                  <a:schemeClr val="tx1"/>
                </a:solidFill>
                <a:latin typeface="Verdana" pitchFamily="34" charset="0"/>
                <a:cs typeface="Arial" charset="0"/>
              </a:defRPr>
            </a:lvl3pPr>
            <a:lvl4pPr marL="1600200" indent="-228600">
              <a:defRPr sz="3200">
                <a:solidFill>
                  <a:schemeClr val="tx1"/>
                </a:solidFill>
                <a:latin typeface="Verdana" pitchFamily="34" charset="0"/>
                <a:cs typeface="Arial" charset="0"/>
              </a:defRPr>
            </a:lvl4pPr>
            <a:lvl5pPr marL="2057400" indent="-228600">
              <a:defRPr sz="3200">
                <a:solidFill>
                  <a:schemeClr val="tx1"/>
                </a:solidFill>
                <a:latin typeface="Verdana" pitchFamily="34" charset="0"/>
                <a:cs typeface="Arial" charset="0"/>
              </a:defRPr>
            </a:lvl5pPr>
            <a:lvl6pPr marL="2514600" indent="-228600" eaLnBrk="0" fontAlgn="base" hangingPunct="0">
              <a:spcBef>
                <a:spcPct val="0"/>
              </a:spcBef>
              <a:spcAft>
                <a:spcPct val="0"/>
              </a:spcAft>
              <a:defRPr sz="3200">
                <a:solidFill>
                  <a:schemeClr val="tx1"/>
                </a:solidFill>
                <a:latin typeface="Verdana" pitchFamily="34" charset="0"/>
                <a:cs typeface="Arial" charset="0"/>
              </a:defRPr>
            </a:lvl6pPr>
            <a:lvl7pPr marL="2971800" indent="-228600" eaLnBrk="0" fontAlgn="base" hangingPunct="0">
              <a:spcBef>
                <a:spcPct val="0"/>
              </a:spcBef>
              <a:spcAft>
                <a:spcPct val="0"/>
              </a:spcAft>
              <a:defRPr sz="3200">
                <a:solidFill>
                  <a:schemeClr val="tx1"/>
                </a:solidFill>
                <a:latin typeface="Verdana" pitchFamily="34" charset="0"/>
                <a:cs typeface="Arial" charset="0"/>
              </a:defRPr>
            </a:lvl7pPr>
            <a:lvl8pPr marL="3429000" indent="-228600" eaLnBrk="0" fontAlgn="base" hangingPunct="0">
              <a:spcBef>
                <a:spcPct val="0"/>
              </a:spcBef>
              <a:spcAft>
                <a:spcPct val="0"/>
              </a:spcAft>
              <a:defRPr sz="3200">
                <a:solidFill>
                  <a:schemeClr val="tx1"/>
                </a:solidFill>
                <a:latin typeface="Verdana" pitchFamily="34" charset="0"/>
                <a:cs typeface="Arial" charset="0"/>
              </a:defRPr>
            </a:lvl8pPr>
            <a:lvl9pPr marL="3886200" indent="-228600" eaLnBrk="0" fontAlgn="base" hangingPunct="0">
              <a:spcBef>
                <a:spcPct val="0"/>
              </a:spcBef>
              <a:spcAft>
                <a:spcPct val="0"/>
              </a:spcAft>
              <a:defRPr sz="3200">
                <a:solidFill>
                  <a:schemeClr val="tx1"/>
                </a:solidFill>
                <a:latin typeface="Verdana" pitchFamily="34" charset="0"/>
                <a:cs typeface="Arial" charset="0"/>
              </a:defRPr>
            </a:lvl9pPr>
          </a:lstStyle>
          <a:p>
            <a:pPr algn="ctr" eaLnBrk="0" fontAlgn="base" hangingPunct="0">
              <a:lnSpc>
                <a:spcPct val="90000"/>
              </a:lnSpc>
              <a:spcBef>
                <a:spcPct val="0"/>
              </a:spcBef>
              <a:spcAft>
                <a:spcPct val="0"/>
              </a:spcAft>
              <a:defRPr/>
            </a:pPr>
            <a:r>
              <a:rPr lang="en-US" sz="1000" b="1" dirty="0" smtClean="0">
                <a:solidFill>
                  <a:srgbClr val="000000"/>
                </a:solidFill>
              </a:rPr>
              <a:t>Slide </a:t>
            </a:r>
            <a:fld id="{D797DD1B-C869-48B9-99DC-06B8794597AB}" type="slidenum">
              <a:rPr lang="en-US" sz="1000" b="1" smtClean="0">
                <a:solidFill>
                  <a:srgbClr val="000000"/>
                </a:solidFill>
              </a:rPr>
              <a:pPr algn="ctr" eaLnBrk="0" fontAlgn="base" hangingPunct="0">
                <a:lnSpc>
                  <a:spcPct val="90000"/>
                </a:lnSpc>
                <a:spcBef>
                  <a:spcPct val="0"/>
                </a:spcBef>
                <a:spcAft>
                  <a:spcPct val="0"/>
                </a:spcAft>
                <a:defRPr/>
              </a:pPr>
              <a:t>‹#›</a:t>
            </a:fld>
            <a:endParaRPr lang="en-US" sz="1000" b="1" dirty="0" smtClean="0">
              <a:solidFill>
                <a:srgbClr val="000000"/>
              </a:solidFill>
            </a:endParaRPr>
          </a:p>
        </p:txBody>
      </p:sp>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8600" y="6160067"/>
            <a:ext cx="1335471" cy="607839"/>
          </a:xfrm>
          <a:prstGeom prst="rect">
            <a:avLst/>
          </a:prstGeom>
        </p:spPr>
      </p:pic>
    </p:spTree>
    <p:extLst>
      <p:ext uri="{BB962C8B-B14F-4D97-AF65-F5344CB8AC3E}">
        <p14:creationId xmlns:p14="http://schemas.microsoft.com/office/powerpoint/2010/main" val="2548468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sldNum="0" hdr="0" ftr="0"/>
  <p:txStyles>
    <p:titleStyle>
      <a:lvl1pPr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mj-lt"/>
          <a:ea typeface="+mj-ea"/>
          <a:cs typeface="+mj-cs"/>
        </a:defRPr>
      </a:lvl1pPr>
      <a:lvl2pPr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Verdana" pitchFamily="34" charset="0"/>
          <a:cs typeface="Arial" charset="0"/>
        </a:defRPr>
      </a:lvl2pPr>
      <a:lvl3pPr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Verdana" pitchFamily="34" charset="0"/>
          <a:cs typeface="Arial" charset="0"/>
        </a:defRPr>
      </a:lvl3pPr>
      <a:lvl4pPr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Verdana" pitchFamily="34" charset="0"/>
          <a:cs typeface="Arial" charset="0"/>
        </a:defRPr>
      </a:lvl4pPr>
      <a:lvl5pPr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Verdana" pitchFamily="34" charset="0"/>
          <a:cs typeface="Arial" charset="0"/>
        </a:defRPr>
      </a:lvl5pPr>
      <a:lvl6pPr marL="457200"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Verdana" pitchFamily="34" charset="0"/>
          <a:cs typeface="Arial" charset="0"/>
        </a:defRPr>
      </a:lvl6pPr>
      <a:lvl7pPr marL="914400"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Verdana" pitchFamily="34" charset="0"/>
          <a:cs typeface="Arial" charset="0"/>
        </a:defRPr>
      </a:lvl7pPr>
      <a:lvl8pPr marL="1371600"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Verdana" pitchFamily="34" charset="0"/>
          <a:cs typeface="Arial" charset="0"/>
        </a:defRPr>
      </a:lvl8pPr>
      <a:lvl9pPr marL="1828800"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Verdana" pitchFamily="34" charset="0"/>
          <a:cs typeface="Arial" charset="0"/>
        </a:defRPr>
      </a:lvl9pPr>
    </p:titleStyle>
    <p:bodyStyle>
      <a:lvl1pPr marL="342900" indent="-342900" algn="l" rtl="0" eaLnBrk="1" fontAlgn="base" hangingPunct="1">
        <a:lnSpc>
          <a:spcPct val="90000"/>
        </a:lnSpc>
        <a:spcBef>
          <a:spcPct val="0"/>
        </a:spcBef>
        <a:spcAft>
          <a:spcPct val="45000"/>
        </a:spcAft>
        <a:buClr>
          <a:srgbClr val="0E438A"/>
        </a:buClr>
        <a:buSzPct val="75000"/>
        <a:buFont typeface="Wingdings" pitchFamily="2" charset="2"/>
        <a:buChar char="v"/>
        <a:defRPr sz="3200" b="1">
          <a:solidFill>
            <a:schemeClr val="tx1"/>
          </a:solidFill>
          <a:latin typeface="+mn-lt"/>
          <a:ea typeface="+mn-ea"/>
          <a:cs typeface="+mn-cs"/>
        </a:defRPr>
      </a:lvl1pPr>
      <a:lvl2pPr marL="798513" indent="-341313" algn="l" rtl="0" eaLnBrk="1" fontAlgn="base" hangingPunct="1">
        <a:lnSpc>
          <a:spcPct val="90000"/>
        </a:lnSpc>
        <a:spcBef>
          <a:spcPct val="0"/>
        </a:spcBef>
        <a:spcAft>
          <a:spcPct val="45000"/>
        </a:spcAft>
        <a:buClr>
          <a:srgbClr val="0E438A"/>
        </a:buClr>
        <a:buFont typeface="Webdings" pitchFamily="18" charset="2"/>
        <a:buChar char="4"/>
        <a:defRPr sz="2800">
          <a:solidFill>
            <a:srgbClr val="003366"/>
          </a:solidFill>
          <a:latin typeface="+mn-lt"/>
          <a:cs typeface="+mn-cs"/>
        </a:defRPr>
      </a:lvl2pPr>
      <a:lvl3pPr marL="1260475" indent="-346075" algn="l" rtl="0" eaLnBrk="1" fontAlgn="base" hangingPunct="1">
        <a:lnSpc>
          <a:spcPct val="90000"/>
        </a:lnSpc>
        <a:spcBef>
          <a:spcPct val="0"/>
        </a:spcBef>
        <a:spcAft>
          <a:spcPct val="45000"/>
        </a:spcAft>
        <a:buClr>
          <a:srgbClr val="0E438A"/>
        </a:buClr>
        <a:buChar char="•"/>
        <a:defRPr sz="2400">
          <a:solidFill>
            <a:schemeClr val="tx1"/>
          </a:solidFill>
          <a:latin typeface="+mn-lt"/>
          <a:cs typeface="+mn-cs"/>
        </a:defRPr>
      </a:lvl3pPr>
      <a:lvl4pPr marL="1712913" indent="-338138" algn="l" rtl="0" eaLnBrk="1" fontAlgn="base" hangingPunct="1">
        <a:lnSpc>
          <a:spcPct val="90000"/>
        </a:lnSpc>
        <a:spcBef>
          <a:spcPct val="0"/>
        </a:spcBef>
        <a:spcAft>
          <a:spcPct val="45000"/>
        </a:spcAft>
        <a:buClr>
          <a:srgbClr val="0E438A"/>
        </a:buClr>
        <a:buChar char="•"/>
        <a:defRPr sz="2000">
          <a:solidFill>
            <a:schemeClr val="tx1"/>
          </a:solidFill>
          <a:latin typeface="+mn-lt"/>
          <a:cs typeface="+mn-cs"/>
        </a:defRPr>
      </a:lvl4pPr>
      <a:lvl5pPr marL="2057400" indent="-228600" algn="l" rtl="0" eaLnBrk="1" fontAlgn="base" hangingPunct="1">
        <a:spcBef>
          <a:spcPct val="20000"/>
        </a:spcBef>
        <a:spcAft>
          <a:spcPct val="0"/>
        </a:spcAft>
        <a:buBlip>
          <a:blip r:embed="rId16"/>
        </a:buBlip>
        <a:defRPr sz="2000">
          <a:solidFill>
            <a:schemeClr val="bg2"/>
          </a:solidFill>
          <a:latin typeface="+mn-lt"/>
          <a:cs typeface="+mn-cs"/>
        </a:defRPr>
      </a:lvl5pPr>
      <a:lvl6pPr marL="2514600" indent="-228600" algn="l" rtl="0" eaLnBrk="1" fontAlgn="base" hangingPunct="1">
        <a:spcBef>
          <a:spcPct val="20000"/>
        </a:spcBef>
        <a:spcAft>
          <a:spcPct val="0"/>
        </a:spcAft>
        <a:buBlip>
          <a:blip r:embed="rId16"/>
        </a:buBlip>
        <a:defRPr sz="2000">
          <a:solidFill>
            <a:schemeClr val="bg2"/>
          </a:solidFill>
          <a:latin typeface="+mn-lt"/>
          <a:cs typeface="+mn-cs"/>
        </a:defRPr>
      </a:lvl6pPr>
      <a:lvl7pPr marL="2971800" indent="-228600" algn="l" rtl="0" eaLnBrk="1" fontAlgn="base" hangingPunct="1">
        <a:spcBef>
          <a:spcPct val="20000"/>
        </a:spcBef>
        <a:spcAft>
          <a:spcPct val="0"/>
        </a:spcAft>
        <a:buBlip>
          <a:blip r:embed="rId16"/>
        </a:buBlip>
        <a:defRPr sz="2000">
          <a:solidFill>
            <a:schemeClr val="bg2"/>
          </a:solidFill>
          <a:latin typeface="+mn-lt"/>
          <a:cs typeface="+mn-cs"/>
        </a:defRPr>
      </a:lvl7pPr>
      <a:lvl8pPr marL="3429000" indent="-228600" algn="l" rtl="0" eaLnBrk="1" fontAlgn="base" hangingPunct="1">
        <a:spcBef>
          <a:spcPct val="20000"/>
        </a:spcBef>
        <a:spcAft>
          <a:spcPct val="0"/>
        </a:spcAft>
        <a:buBlip>
          <a:blip r:embed="rId16"/>
        </a:buBlip>
        <a:defRPr sz="2000">
          <a:solidFill>
            <a:schemeClr val="bg2"/>
          </a:solidFill>
          <a:latin typeface="+mn-lt"/>
          <a:cs typeface="+mn-cs"/>
        </a:defRPr>
      </a:lvl8pPr>
      <a:lvl9pPr marL="3886200" indent="-228600" algn="l" rtl="0" eaLnBrk="1" fontAlgn="base" hangingPunct="1">
        <a:spcBef>
          <a:spcPct val="20000"/>
        </a:spcBef>
        <a:spcAft>
          <a:spcPct val="0"/>
        </a:spcAft>
        <a:buBlip>
          <a:blip r:embed="rId16"/>
        </a:buBlip>
        <a:defRPr sz="20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g3ict.com/resource_center/G3ict_Publications" TargetMode="External"/><Relationship Id="rId7"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www.g3ict.org/" TargetMode="External"/><Relationship Id="rId4" Type="http://schemas.openxmlformats.org/officeDocument/2006/relationships/hyperlink" Target="http://www.e-accessibilitytoolkit.org/" TargetMode="External"/><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7.tiff"/><Relationship Id="rId4" Type="http://schemas.openxmlformats.org/officeDocument/2006/relationships/image" Target="../media/image16.tif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g3ict.org/resource_center/g3ict_global_charter"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g3ict.org/" TargetMode="External"/><Relationship Id="rId7"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mailto:axel_leblois@g3ict.org" TargetMode="External"/><Relationship Id="rId5" Type="http://schemas.openxmlformats.org/officeDocument/2006/relationships/hyperlink" Target="http://www.m-enabling.com/" TargetMode="External"/><Relationship Id="rId4" Type="http://schemas.openxmlformats.org/officeDocument/2006/relationships/hyperlink" Target="http://www.e-accessibilitytoolkit.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2362200"/>
            <a:ext cx="9144000" cy="1138773"/>
          </a:xfrm>
          <a:prstGeom prst="rect">
            <a:avLst/>
          </a:prstGeom>
          <a:pattFill prst="pct25">
            <a:fgClr>
              <a:srgbClr val="B9CAFF"/>
            </a:fgClr>
            <a:bgClr>
              <a:schemeClr val="bg1"/>
            </a:bgClr>
          </a:pattFill>
        </p:spPr>
        <p:txBody>
          <a:bodyPr wrap="square" rtlCol="0">
            <a:spAutoFit/>
          </a:bodyPr>
          <a:lstStyle/>
          <a:p>
            <a:pPr algn="ctr" eaLnBrk="0" fontAlgn="base" hangingPunct="0">
              <a:spcBef>
                <a:spcPct val="0"/>
              </a:spcBef>
              <a:spcAft>
                <a:spcPct val="0"/>
              </a:spcAft>
            </a:pPr>
            <a:r>
              <a:rPr lang="en-US" sz="2800" b="1" dirty="0" smtClean="0">
                <a:solidFill>
                  <a:schemeClr val="accent6"/>
                </a:solidFill>
              </a:rPr>
              <a:t>Accessibility in the Digital Age:</a:t>
            </a:r>
          </a:p>
          <a:p>
            <a:pPr algn="ctr" eaLnBrk="0" fontAlgn="base" hangingPunct="0">
              <a:spcBef>
                <a:spcPct val="0"/>
              </a:spcBef>
              <a:spcAft>
                <a:spcPct val="0"/>
              </a:spcAft>
            </a:pPr>
            <a:r>
              <a:rPr lang="en-US" sz="2000" dirty="0" smtClean="0">
                <a:solidFill>
                  <a:schemeClr val="accent6"/>
                </a:solidFill>
              </a:rPr>
              <a:t>The Unstoppable Impact of the Convention on the </a:t>
            </a:r>
            <a:br>
              <a:rPr lang="en-US" sz="2000" dirty="0" smtClean="0">
                <a:solidFill>
                  <a:schemeClr val="accent6"/>
                </a:solidFill>
              </a:rPr>
            </a:br>
            <a:r>
              <a:rPr lang="en-US" sz="2000" dirty="0" smtClean="0">
                <a:solidFill>
                  <a:schemeClr val="accent6"/>
                </a:solidFill>
              </a:rPr>
              <a:t>Rights of Persons with Disabilities</a:t>
            </a:r>
          </a:p>
        </p:txBody>
      </p:sp>
      <p:sp>
        <p:nvSpPr>
          <p:cNvPr id="3" name="TextBox 2"/>
          <p:cNvSpPr txBox="1"/>
          <p:nvPr/>
        </p:nvSpPr>
        <p:spPr>
          <a:xfrm>
            <a:off x="1204303" y="5373469"/>
            <a:ext cx="6720815" cy="923330"/>
          </a:xfrm>
          <a:prstGeom prst="rect">
            <a:avLst/>
          </a:prstGeom>
          <a:noFill/>
        </p:spPr>
        <p:txBody>
          <a:bodyPr wrap="none" rtlCol="0">
            <a:spAutoFit/>
          </a:bodyPr>
          <a:lstStyle/>
          <a:p>
            <a:pPr algn="ctr" eaLnBrk="0" fontAlgn="base" hangingPunct="0">
              <a:spcBef>
                <a:spcPct val="0"/>
              </a:spcBef>
              <a:spcAft>
                <a:spcPct val="0"/>
              </a:spcAft>
            </a:pPr>
            <a:r>
              <a:rPr lang="en-US" dirty="0" smtClean="0">
                <a:solidFill>
                  <a:srgbClr val="0E438A"/>
                </a:solidFill>
              </a:rPr>
              <a:t>By Francesca </a:t>
            </a:r>
            <a:r>
              <a:rPr lang="en-US" dirty="0" err="1" smtClean="0">
                <a:solidFill>
                  <a:srgbClr val="0E438A"/>
                </a:solidFill>
              </a:rPr>
              <a:t>Cesa</a:t>
            </a:r>
            <a:r>
              <a:rPr lang="en-US" dirty="0" smtClean="0">
                <a:solidFill>
                  <a:srgbClr val="0E438A"/>
                </a:solidFill>
              </a:rPr>
              <a:t> Bianchi</a:t>
            </a:r>
            <a:endParaRPr lang="en-US" dirty="0">
              <a:solidFill>
                <a:srgbClr val="0E438A"/>
              </a:solidFill>
            </a:endParaRPr>
          </a:p>
          <a:p>
            <a:pPr algn="ctr" eaLnBrk="0" fontAlgn="base" hangingPunct="0">
              <a:spcBef>
                <a:spcPct val="0"/>
              </a:spcBef>
              <a:spcAft>
                <a:spcPct val="0"/>
              </a:spcAft>
            </a:pPr>
            <a:r>
              <a:rPr lang="en-US" dirty="0" smtClean="0">
                <a:solidFill>
                  <a:srgbClr val="0E438A"/>
                </a:solidFill>
              </a:rPr>
              <a:t>Vice President, Institutional Relations, G3ict</a:t>
            </a:r>
          </a:p>
          <a:p>
            <a:pPr algn="ctr" eaLnBrk="0" fontAlgn="base" hangingPunct="0">
              <a:spcBef>
                <a:spcPct val="0"/>
              </a:spcBef>
              <a:spcAft>
                <a:spcPct val="0"/>
              </a:spcAft>
            </a:pPr>
            <a:r>
              <a:rPr lang="en-US" dirty="0" smtClean="0">
                <a:solidFill>
                  <a:srgbClr val="0E438A"/>
                </a:solidFill>
              </a:rPr>
              <a:t>FUNKA Accessibility Days, Stockholm, April 13-14, 2016</a:t>
            </a:r>
          </a:p>
        </p:txBody>
      </p:sp>
      <p:sp>
        <p:nvSpPr>
          <p:cNvPr id="4" name="TextBox 3"/>
          <p:cNvSpPr txBox="1"/>
          <p:nvPr/>
        </p:nvSpPr>
        <p:spPr>
          <a:xfrm>
            <a:off x="4386020" y="4091553"/>
            <a:ext cx="184731"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3"/>
          <a:stretch>
            <a:fillRect/>
          </a:stretch>
        </p:blipFill>
        <p:spPr>
          <a:xfrm>
            <a:off x="3276600" y="3792742"/>
            <a:ext cx="2667000" cy="1376241"/>
          </a:xfrm>
          <a:prstGeom prst="rect">
            <a:avLst/>
          </a:prstGeom>
        </p:spPr>
      </p:pic>
    </p:spTree>
    <p:extLst>
      <p:ext uri="{BB962C8B-B14F-4D97-AF65-F5344CB8AC3E}">
        <p14:creationId xmlns:p14="http://schemas.microsoft.com/office/powerpoint/2010/main" val="2092870449"/>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76200"/>
            <a:ext cx="8826499" cy="1143000"/>
          </a:xfrm>
        </p:spPr>
        <p:txBody>
          <a:bodyPr/>
          <a:lstStyle/>
          <a:p>
            <a:r>
              <a:rPr lang="en-US" sz="2800" dirty="0" smtClean="0"/>
              <a:t>Measuring </a:t>
            </a:r>
            <a:r>
              <a:rPr lang="en-US" sz="2800" dirty="0" smtClean="0"/>
              <a:t>Progress in </a:t>
            </a:r>
            <a:r>
              <a:rPr lang="en-US" sz="2800" dirty="0" smtClean="0"/>
              <a:t>Implementation</a:t>
            </a:r>
            <a:r>
              <a:rPr lang="en-US" sz="2800" dirty="0" smtClean="0"/>
              <a:t/>
            </a:r>
            <a:br>
              <a:rPr lang="en-US" sz="2800" dirty="0" smtClean="0"/>
            </a:br>
            <a:r>
              <a:rPr lang="en-US" sz="2800" dirty="0" smtClean="0"/>
              <a:t>CRPD ICT Accessibility Progress Report </a:t>
            </a:r>
            <a:endParaRPr lang="en-US" sz="2800" dirty="0"/>
          </a:p>
        </p:txBody>
      </p:sp>
      <p:pic>
        <p:nvPicPr>
          <p:cNvPr id="2050" name="Picture 2" descr="Photo of cover page with title of report and G3ict logo" title="Illustration for CRPD ICT Accessibility Progress Repor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1" y="1400475"/>
            <a:ext cx="1904999" cy="2663831"/>
          </a:xfrm>
          <a:prstGeom prst="rect">
            <a:avLst/>
          </a:prstGeom>
          <a:noFill/>
          <a:ln>
            <a:noFill/>
          </a:ln>
          <a:effectLst>
            <a:outerShdw blurRad="165100" dist="38100" dir="215400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514600" y="1295400"/>
            <a:ext cx="6705600" cy="6324808"/>
          </a:xfrm>
          <a:prstGeom prst="rect">
            <a:avLst/>
          </a:prstGeom>
        </p:spPr>
        <p:txBody>
          <a:bodyPr wrap="square">
            <a:spAutoFit/>
          </a:bodyPr>
          <a:lstStyle/>
          <a:p>
            <a:pPr marL="342900" indent="-342900">
              <a:spcBef>
                <a:spcPts val="600"/>
              </a:spcBef>
              <a:spcAft>
                <a:spcPts val="600"/>
              </a:spcAft>
              <a:buFont typeface="Wingdings" panose="05000000000000000000" pitchFamily="2" charset="2"/>
              <a:buChar char="v"/>
            </a:pPr>
            <a:r>
              <a:rPr lang="en-US" sz="2000" dirty="0"/>
              <a:t>Systematic review of global progress on CRPD implementation</a:t>
            </a:r>
          </a:p>
          <a:p>
            <a:pPr marL="342900" indent="-342900">
              <a:spcBef>
                <a:spcPts val="600"/>
              </a:spcBef>
              <a:spcAft>
                <a:spcPts val="600"/>
              </a:spcAft>
              <a:buFont typeface="Wingdings" panose="05000000000000000000" pitchFamily="2" charset="2"/>
              <a:buChar char="v"/>
            </a:pPr>
            <a:r>
              <a:rPr lang="en-US" sz="2000" dirty="0">
                <a:solidFill>
                  <a:srgbClr val="000000"/>
                </a:solidFill>
              </a:rPr>
              <a:t>S</a:t>
            </a:r>
            <a:r>
              <a:rPr lang="en-US" sz="2000" dirty="0" smtClean="0">
                <a:solidFill>
                  <a:srgbClr val="000000"/>
                </a:solidFill>
              </a:rPr>
              <a:t>urvey </a:t>
            </a:r>
            <a:r>
              <a:rPr lang="en-US" sz="2000" dirty="0">
                <a:solidFill>
                  <a:srgbClr val="000000"/>
                </a:solidFill>
              </a:rPr>
              <a:t>conducted by G3ict </a:t>
            </a:r>
            <a:r>
              <a:rPr lang="en-US" sz="2000" dirty="0" smtClean="0">
                <a:solidFill>
                  <a:srgbClr val="000000"/>
                </a:solidFill>
              </a:rPr>
              <a:t>with </a:t>
            </a:r>
            <a:r>
              <a:rPr lang="en-US" sz="2000" dirty="0">
                <a:solidFill>
                  <a:srgbClr val="000000"/>
                </a:solidFill>
              </a:rPr>
              <a:t>Disabled People’s </a:t>
            </a:r>
            <a:r>
              <a:rPr lang="en-US" sz="2000" dirty="0" smtClean="0">
                <a:solidFill>
                  <a:srgbClr val="000000"/>
                </a:solidFill>
              </a:rPr>
              <a:t>International</a:t>
            </a:r>
          </a:p>
          <a:p>
            <a:pPr marL="342900" indent="-342900">
              <a:spcBef>
                <a:spcPts val="600"/>
              </a:spcBef>
              <a:spcAft>
                <a:spcPts val="600"/>
              </a:spcAft>
              <a:buFont typeface="Wingdings" panose="05000000000000000000" pitchFamily="2" charset="2"/>
              <a:buChar char="v"/>
            </a:pPr>
            <a:r>
              <a:rPr lang="en-US" sz="2000" dirty="0" smtClean="0">
                <a:solidFill>
                  <a:srgbClr val="000000"/>
                </a:solidFill>
              </a:rPr>
              <a:t>2013 edition: 76 </a:t>
            </a:r>
            <a:r>
              <a:rPr lang="en-US" sz="2000" dirty="0" smtClean="0">
                <a:solidFill>
                  <a:srgbClr val="000000"/>
                </a:solidFill>
              </a:rPr>
              <a:t>countries, </a:t>
            </a:r>
            <a:r>
              <a:rPr lang="en-US" sz="2000" dirty="0" smtClean="0">
                <a:solidFill>
                  <a:srgbClr val="000000"/>
                </a:solidFill>
              </a:rPr>
              <a:t>72% of the world population, 81% of the 139 CRPD ratifying countries (as of December 2013)</a:t>
            </a:r>
          </a:p>
          <a:p>
            <a:pPr marL="342900" indent="-342900">
              <a:spcBef>
                <a:spcPts val="600"/>
              </a:spcBef>
              <a:spcAft>
                <a:spcPts val="600"/>
              </a:spcAft>
              <a:buFont typeface="Wingdings" panose="05000000000000000000" pitchFamily="2" charset="2"/>
              <a:buChar char="v"/>
            </a:pPr>
            <a:r>
              <a:rPr lang="en-US" sz="2000" dirty="0" smtClean="0">
                <a:solidFill>
                  <a:srgbClr val="000000"/>
                </a:solidFill>
              </a:rPr>
              <a:t>Regions and level of income evenly distributed</a:t>
            </a:r>
          </a:p>
          <a:p>
            <a:pPr marL="342900" indent="-342900">
              <a:spcBef>
                <a:spcPts val="600"/>
              </a:spcBef>
              <a:spcAft>
                <a:spcPts val="600"/>
              </a:spcAft>
              <a:buFont typeface="Wingdings" panose="05000000000000000000" pitchFamily="2" charset="2"/>
              <a:buChar char="v"/>
            </a:pPr>
            <a:r>
              <a:rPr lang="en-US" sz="2000" dirty="0" smtClean="0">
                <a:solidFill>
                  <a:srgbClr val="000000"/>
                </a:solidFill>
              </a:rPr>
              <a:t>57 data points per </a:t>
            </a:r>
            <a:r>
              <a:rPr lang="en-US" sz="2000" dirty="0" smtClean="0">
                <a:solidFill>
                  <a:srgbClr val="000000"/>
                </a:solidFill>
              </a:rPr>
              <a:t>country across 3 “legs”: </a:t>
            </a:r>
            <a:endParaRPr lang="en-US" sz="2000" dirty="0" smtClean="0">
              <a:solidFill>
                <a:srgbClr val="000000"/>
              </a:solidFill>
            </a:endParaRPr>
          </a:p>
          <a:p>
            <a:pPr marL="800100" lvl="1" indent="-342900">
              <a:spcBef>
                <a:spcPts val="600"/>
              </a:spcBef>
              <a:spcAft>
                <a:spcPts val="600"/>
              </a:spcAft>
              <a:buFont typeface="Wingdings" panose="05000000000000000000" pitchFamily="2" charset="2"/>
              <a:buChar char="v"/>
            </a:pPr>
            <a:r>
              <a:rPr lang="en-US" sz="2000" b="1" dirty="0">
                <a:solidFill>
                  <a:srgbClr val="000000"/>
                </a:solidFill>
              </a:rPr>
              <a:t>C</a:t>
            </a:r>
            <a:r>
              <a:rPr lang="en-US" sz="2000" b="1" dirty="0" smtClean="0">
                <a:solidFill>
                  <a:srgbClr val="000000"/>
                </a:solidFill>
              </a:rPr>
              <a:t>ountry commitments</a:t>
            </a:r>
            <a:endParaRPr lang="en-US" sz="2000" b="1" dirty="0">
              <a:solidFill>
                <a:srgbClr val="000000"/>
              </a:solidFill>
            </a:endParaRPr>
          </a:p>
          <a:p>
            <a:pPr marL="800100" lvl="1" indent="-342900">
              <a:spcBef>
                <a:spcPts val="600"/>
              </a:spcBef>
              <a:spcAft>
                <a:spcPts val="600"/>
              </a:spcAft>
              <a:buFont typeface="Wingdings" panose="05000000000000000000" pitchFamily="2" charset="2"/>
              <a:buChar char="v"/>
            </a:pPr>
            <a:r>
              <a:rPr lang="en-US" sz="2000" b="1" dirty="0">
                <a:solidFill>
                  <a:srgbClr val="000000"/>
                </a:solidFill>
              </a:rPr>
              <a:t>C</a:t>
            </a:r>
            <a:r>
              <a:rPr lang="en-US" sz="2000" b="1" dirty="0" smtClean="0">
                <a:solidFill>
                  <a:srgbClr val="000000"/>
                </a:solidFill>
              </a:rPr>
              <a:t>apacity to implement</a:t>
            </a:r>
          </a:p>
          <a:p>
            <a:pPr marL="800100" lvl="1" indent="-342900">
              <a:spcBef>
                <a:spcPts val="600"/>
              </a:spcBef>
              <a:spcAft>
                <a:spcPts val="600"/>
              </a:spcAft>
              <a:buFont typeface="Wingdings" panose="05000000000000000000" pitchFamily="2" charset="2"/>
              <a:buChar char="v"/>
            </a:pPr>
            <a:r>
              <a:rPr lang="en-US" sz="2000" b="1" dirty="0">
                <a:solidFill>
                  <a:srgbClr val="000000"/>
                </a:solidFill>
              </a:rPr>
              <a:t>A</a:t>
            </a:r>
            <a:r>
              <a:rPr lang="en-US" sz="2000" b="1" dirty="0" smtClean="0">
                <a:solidFill>
                  <a:srgbClr val="000000"/>
                </a:solidFill>
              </a:rPr>
              <a:t>ctual results for persons with disabilities </a:t>
            </a:r>
          </a:p>
          <a:p>
            <a:pPr>
              <a:spcBef>
                <a:spcPts val="600"/>
              </a:spcBef>
              <a:spcAft>
                <a:spcPts val="600"/>
              </a:spcAft>
            </a:pPr>
            <a:r>
              <a:rPr lang="en-US" sz="2000" b="1" dirty="0" smtClean="0">
                <a:solidFill>
                  <a:srgbClr val="000000"/>
                </a:solidFill>
              </a:rPr>
              <a:t/>
            </a:r>
            <a:br>
              <a:rPr lang="en-US" sz="2000" b="1" dirty="0" smtClean="0">
                <a:solidFill>
                  <a:srgbClr val="000000"/>
                </a:solidFill>
              </a:rPr>
            </a:br>
            <a:endParaRPr lang="en-US" sz="2000" b="1" dirty="0" smtClean="0">
              <a:solidFill>
                <a:srgbClr val="000000"/>
              </a:solidFill>
            </a:endParaRPr>
          </a:p>
          <a:p>
            <a:pPr marL="342900" indent="-342900">
              <a:buSzPct val="72000"/>
              <a:buFont typeface="Wingdings" panose="05000000000000000000" pitchFamily="2" charset="2"/>
              <a:buChar char="v"/>
            </a:pPr>
            <a:endParaRPr lang="en-US" sz="2000" dirty="0">
              <a:solidFill>
                <a:srgbClr val="000000"/>
              </a:solidFill>
            </a:endParaRPr>
          </a:p>
        </p:txBody>
      </p:sp>
    </p:spTree>
    <p:extLst>
      <p:ext uri="{BB962C8B-B14F-4D97-AF65-F5344CB8AC3E}">
        <p14:creationId xmlns:p14="http://schemas.microsoft.com/office/powerpoint/2010/main" val="2056389515"/>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459"/>
            <a:ext cx="8991600" cy="1143000"/>
          </a:xfrm>
        </p:spPr>
        <p:txBody>
          <a:bodyPr/>
          <a:lstStyle/>
          <a:p>
            <a:r>
              <a:rPr lang="en-US" sz="2800" i="1" dirty="0" smtClean="0"/>
              <a:t>CRPD Momentum: Considerable Impact on Country Legislations and Government Focus</a:t>
            </a:r>
            <a:endParaRPr lang="en-US" sz="2800" i="1" dirty="0"/>
          </a:p>
        </p:txBody>
      </p:sp>
      <p:sp>
        <p:nvSpPr>
          <p:cNvPr id="3" name="Content Placeholder 2"/>
          <p:cNvSpPr>
            <a:spLocks noGrp="1"/>
          </p:cNvSpPr>
          <p:nvPr>
            <p:ph idx="1"/>
          </p:nvPr>
        </p:nvSpPr>
        <p:spPr>
          <a:xfrm>
            <a:off x="311285" y="1614791"/>
            <a:ext cx="8560341" cy="4507418"/>
          </a:xfrm>
        </p:spPr>
        <p:txBody>
          <a:bodyPr/>
          <a:lstStyle/>
          <a:p>
            <a:pPr>
              <a:buClr>
                <a:srgbClr val="C00000"/>
              </a:buClr>
              <a:buSzPct val="115000"/>
              <a:buFont typeface="Wingdings" charset="2"/>
              <a:buChar char="Ø"/>
            </a:pPr>
            <a:r>
              <a:rPr lang="en-US" sz="2400" dirty="0" smtClean="0"/>
              <a:t>85% </a:t>
            </a:r>
            <a:r>
              <a:rPr lang="en-US" sz="2400" b="0" dirty="0"/>
              <a:t>of countries surveyed have </a:t>
            </a:r>
            <a:r>
              <a:rPr lang="en-US" sz="2400" b="0" dirty="0"/>
              <a:t>a constitutional article, law or regulation defining the </a:t>
            </a:r>
            <a:r>
              <a:rPr lang="en-US" sz="2400" b="0" u="sng" dirty="0"/>
              <a:t>rights of persons with </a:t>
            </a:r>
            <a:r>
              <a:rPr lang="en-US" sz="2400" b="0" u="sng" dirty="0" smtClean="0"/>
              <a:t>disabilities</a:t>
            </a:r>
          </a:p>
          <a:p>
            <a:pPr>
              <a:buClr>
                <a:srgbClr val="C00000"/>
              </a:buClr>
              <a:buSzPct val="115000"/>
              <a:buFont typeface="Wingdings" charset="2"/>
              <a:buChar char="Ø"/>
            </a:pPr>
            <a:r>
              <a:rPr lang="en-US" sz="2400" dirty="0" smtClean="0"/>
              <a:t>69% </a:t>
            </a:r>
            <a:r>
              <a:rPr lang="en-US" sz="2400" b="0" dirty="0" smtClean="0"/>
              <a:t>of countries surveyed have a </a:t>
            </a:r>
            <a:r>
              <a:rPr lang="en-US" sz="2400" b="0" u="sng" dirty="0" smtClean="0"/>
              <a:t>designated focal point within government</a:t>
            </a:r>
            <a:r>
              <a:rPr lang="en-US" sz="2400" b="0" dirty="0" smtClean="0"/>
              <a:t> for matters relating to the CRPD and a framework for implementing and monitoring the CRPD</a:t>
            </a:r>
          </a:p>
          <a:p>
            <a:pPr>
              <a:buClr>
                <a:srgbClr val="C00000"/>
              </a:buClr>
              <a:buSzPct val="115000"/>
              <a:buFont typeface="Wingdings" charset="2"/>
              <a:buChar char="Ø"/>
            </a:pPr>
            <a:r>
              <a:rPr lang="en-US" sz="2400" dirty="0" smtClean="0"/>
              <a:t>62% </a:t>
            </a:r>
            <a:r>
              <a:rPr lang="en-US" sz="2400" b="0" dirty="0"/>
              <a:t>of countries surveyed have </a:t>
            </a:r>
            <a:r>
              <a:rPr lang="en-US" sz="2400" b="0" dirty="0"/>
              <a:t>a </a:t>
            </a:r>
            <a:r>
              <a:rPr lang="en-US" sz="2400" b="0" u="sng" dirty="0"/>
              <a:t>definition of "Reasonable </a:t>
            </a:r>
            <a:r>
              <a:rPr lang="en-US" sz="2400" b="0" u="sng" dirty="0" smtClean="0"/>
              <a:t>Accommodation“</a:t>
            </a:r>
            <a:r>
              <a:rPr lang="en-US" sz="2400" b="0" dirty="0"/>
              <a:t> </a:t>
            </a:r>
            <a:r>
              <a:rPr lang="en-US" sz="2400" b="0" dirty="0" smtClean="0"/>
              <a:t>i</a:t>
            </a:r>
            <a:r>
              <a:rPr lang="en-US" sz="2400" b="0" dirty="0" smtClean="0"/>
              <a:t>ncluded </a:t>
            </a:r>
            <a:r>
              <a:rPr lang="en-US" sz="2400" b="0" dirty="0"/>
              <a:t>in </a:t>
            </a:r>
            <a:r>
              <a:rPr lang="en-US" sz="2400" b="0" dirty="0" smtClean="0"/>
              <a:t>a </a:t>
            </a:r>
            <a:r>
              <a:rPr lang="en-US" sz="2400" b="0" dirty="0"/>
              <a:t>law or </a:t>
            </a:r>
            <a:r>
              <a:rPr lang="en-US" sz="2400" b="0" dirty="0" smtClean="0"/>
              <a:t>regulation </a:t>
            </a:r>
            <a:r>
              <a:rPr lang="en-US" sz="2400" b="0" dirty="0" smtClean="0"/>
              <a:t>(this was only </a:t>
            </a:r>
            <a:r>
              <a:rPr lang="en-US" sz="2400" b="0" dirty="0" smtClean="0"/>
              <a:t>mentioned in very few countries before </a:t>
            </a:r>
            <a:r>
              <a:rPr lang="en-US" sz="2400" b="0" dirty="0" smtClean="0"/>
              <a:t>the adoption </a:t>
            </a:r>
            <a:r>
              <a:rPr lang="en-US" sz="2400" b="0" dirty="0" smtClean="0"/>
              <a:t>of the CRPD)</a:t>
            </a:r>
            <a:endParaRPr lang="en-US" sz="2400" b="0" dirty="0"/>
          </a:p>
          <a:p>
            <a:endParaRPr lang="en-US" dirty="0"/>
          </a:p>
          <a:p>
            <a:endParaRPr lang="en-US" dirty="0" smtClean="0"/>
          </a:p>
          <a:p>
            <a:endParaRPr lang="en-US" dirty="0"/>
          </a:p>
        </p:txBody>
      </p:sp>
    </p:spTree>
    <p:extLst>
      <p:ext uri="{BB962C8B-B14F-4D97-AF65-F5344CB8AC3E}">
        <p14:creationId xmlns:p14="http://schemas.microsoft.com/office/powerpoint/2010/main" val="2696399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12213" cy="1143000"/>
          </a:xfrm>
        </p:spPr>
        <p:txBody>
          <a:bodyPr/>
          <a:lstStyle/>
          <a:p>
            <a:r>
              <a:rPr lang="en-US" sz="2800" dirty="0" smtClean="0"/>
              <a:t>Legal Foundation of ICT Accessibility Adopted by More Countries</a:t>
            </a:r>
            <a:endParaRPr lang="en-US" sz="2800" dirty="0"/>
          </a:p>
        </p:txBody>
      </p:sp>
      <p:sp>
        <p:nvSpPr>
          <p:cNvPr id="3" name="Content Placeholder 2"/>
          <p:cNvSpPr>
            <a:spLocks noGrp="1"/>
          </p:cNvSpPr>
          <p:nvPr>
            <p:ph idx="1"/>
          </p:nvPr>
        </p:nvSpPr>
        <p:spPr>
          <a:xfrm>
            <a:off x="685800" y="1524000"/>
            <a:ext cx="7889132" cy="4487960"/>
          </a:xfrm>
        </p:spPr>
        <p:txBody>
          <a:bodyPr/>
          <a:lstStyle/>
          <a:p>
            <a:r>
              <a:rPr lang="en-US" sz="2400" dirty="0" smtClean="0"/>
              <a:t>50% </a:t>
            </a:r>
            <a:r>
              <a:rPr lang="en-US" sz="2400" b="0" dirty="0" smtClean="0"/>
              <a:t>of surveyed countries have </a:t>
            </a:r>
            <a:r>
              <a:rPr lang="en-US" sz="2400" b="0" dirty="0"/>
              <a:t>a </a:t>
            </a:r>
            <a:r>
              <a:rPr lang="en-US" sz="2400" b="0" u="sng" dirty="0" smtClean="0"/>
              <a:t>definition of accessibility</a:t>
            </a:r>
            <a:r>
              <a:rPr lang="en-US" sz="2400" b="0" dirty="0" smtClean="0"/>
              <a:t> </a:t>
            </a:r>
            <a:r>
              <a:rPr lang="en-US" sz="2400" b="0" dirty="0"/>
              <a:t>which includes ICTs or electronic media in the country laws or </a:t>
            </a:r>
            <a:r>
              <a:rPr lang="en-US" sz="2400" b="0" dirty="0" smtClean="0"/>
              <a:t>regulations</a:t>
            </a:r>
            <a:br>
              <a:rPr lang="en-US" sz="2400" b="0" dirty="0" smtClean="0"/>
            </a:br>
            <a:endParaRPr lang="en-US" sz="2400" b="0" dirty="0" smtClean="0"/>
          </a:p>
          <a:p>
            <a:pPr>
              <a:buFont typeface="Wingdings" pitchFamily="2" charset="2"/>
              <a:buChar char="Ø"/>
            </a:pPr>
            <a:r>
              <a:rPr lang="en-US" sz="2400" b="0" i="1" u="sng" dirty="0" smtClean="0"/>
              <a:t>Up from </a:t>
            </a:r>
            <a:r>
              <a:rPr lang="en-US" sz="2400" i="1" u="sng" dirty="0" smtClean="0"/>
              <a:t>31% </a:t>
            </a:r>
            <a:r>
              <a:rPr lang="en-US" sz="2400" b="0" i="1" u="sng" dirty="0" smtClean="0"/>
              <a:t>in previous report in 2012</a:t>
            </a:r>
            <a:br>
              <a:rPr lang="en-US" sz="2400" b="0" i="1" u="sng" dirty="0" smtClean="0"/>
            </a:br>
            <a:endParaRPr lang="en-US" sz="2400" b="0" i="1" u="sng" dirty="0" smtClean="0"/>
          </a:p>
          <a:p>
            <a:pPr>
              <a:buFont typeface="Wingdings" pitchFamily="2" charset="2"/>
              <a:buChar char="Ø"/>
            </a:pPr>
            <a:r>
              <a:rPr lang="en-US" sz="2400" b="0" i="1" u="sng" dirty="0" smtClean="0"/>
              <a:t>Critical legal foundation </a:t>
            </a:r>
            <a:r>
              <a:rPr lang="en-US" sz="2400" b="0" i="1" u="sng" dirty="0"/>
              <a:t>for in-country </a:t>
            </a:r>
            <a:r>
              <a:rPr lang="en-US" sz="2400" b="0" i="1" u="sng" dirty="0" smtClean="0"/>
              <a:t/>
            </a:r>
            <a:br>
              <a:rPr lang="en-US" sz="2400" b="0" i="1" u="sng" dirty="0" smtClean="0"/>
            </a:br>
            <a:r>
              <a:rPr lang="en-US" sz="2400" b="0" i="1" u="sng" dirty="0" smtClean="0"/>
              <a:t>ICT </a:t>
            </a:r>
            <a:r>
              <a:rPr lang="en-US" sz="2400" b="0" i="1" u="sng" dirty="0"/>
              <a:t>accessibility </a:t>
            </a:r>
            <a:r>
              <a:rPr lang="en-US" sz="2400" b="0" i="1" u="sng" dirty="0" smtClean="0"/>
              <a:t>advocacy, policy and regulatory activities</a:t>
            </a:r>
            <a:endParaRPr lang="en-US" dirty="0">
              <a:latin typeface="Calibri"/>
              <a:ea typeface="Times New Roman"/>
              <a:cs typeface="Times New Roman"/>
            </a:endParaRPr>
          </a:p>
          <a:p>
            <a:endParaRPr lang="en-US" dirty="0"/>
          </a:p>
        </p:txBody>
      </p:sp>
    </p:spTree>
    <p:extLst>
      <p:ext uri="{BB962C8B-B14F-4D97-AF65-F5344CB8AC3E}">
        <p14:creationId xmlns:p14="http://schemas.microsoft.com/office/powerpoint/2010/main" val="3256549652"/>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15400" cy="1058863"/>
          </a:xfrm>
        </p:spPr>
        <p:txBody>
          <a:bodyPr>
            <a:noAutofit/>
          </a:bodyPr>
          <a:lstStyle/>
          <a:p>
            <a:r>
              <a:rPr lang="en-US" sz="2800" dirty="0" smtClean="0"/>
              <a:t>However, Significant Policy Gaps Remain: Accessibility of Information Infrastructure</a:t>
            </a:r>
            <a:endParaRPr lang="en-US" sz="2800" dirty="0">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69330148"/>
              </p:ext>
            </p:extLst>
          </p:nvPr>
        </p:nvGraphicFramePr>
        <p:xfrm>
          <a:off x="570155" y="1447801"/>
          <a:ext cx="8046718" cy="3420614"/>
        </p:xfrm>
        <a:graphic>
          <a:graphicData uri="http://schemas.openxmlformats.org/drawingml/2006/table">
            <a:tbl>
              <a:tblPr firstRow="1" firstCol="1" bandRow="1">
                <a:tableStyleId>{5C22544A-7EE6-4342-B048-85BDC9FD1C3A}</a:tableStyleId>
              </a:tblPr>
              <a:tblGrid>
                <a:gridCol w="3266490"/>
                <a:gridCol w="876375"/>
                <a:gridCol w="876375"/>
                <a:gridCol w="1035716"/>
                <a:gridCol w="1035716"/>
                <a:gridCol w="956046"/>
              </a:tblGrid>
              <a:tr h="1338056">
                <a:tc>
                  <a:txBody>
                    <a:bodyPr/>
                    <a:lstStyle/>
                    <a:p>
                      <a:pPr marL="0" marR="0">
                        <a:lnSpc>
                          <a:spcPct val="115000"/>
                        </a:lnSpc>
                        <a:spcBef>
                          <a:spcPts val="0"/>
                        </a:spcBef>
                        <a:spcAft>
                          <a:spcPts val="0"/>
                        </a:spcAft>
                      </a:pPr>
                      <a:r>
                        <a:rPr lang="en-US" sz="1800" dirty="0" smtClean="0">
                          <a:effectLst/>
                          <a:latin typeface="+mn-lt"/>
                          <a:ea typeface="Times New Roman"/>
                          <a:cs typeface="Times New Roman"/>
                        </a:rPr>
                        <a:t>Policies Covering</a:t>
                      </a:r>
                      <a:r>
                        <a:rPr lang="en-US" sz="1800" baseline="0" dirty="0" smtClean="0">
                          <a:effectLst/>
                          <a:latin typeface="+mn-lt"/>
                          <a:ea typeface="Times New Roman"/>
                          <a:cs typeface="Times New Roman"/>
                        </a:rPr>
                        <a:t> Specific ICT Products &amp; Services</a:t>
                      </a:r>
                      <a:endParaRPr lang="en-US" sz="1800" dirty="0">
                        <a:effectLst/>
                        <a:latin typeface="+mn-lt"/>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smtClean="0">
                          <a:effectLst/>
                          <a:latin typeface="+mn-lt"/>
                        </a:rPr>
                        <a:t>No Policy</a:t>
                      </a:r>
                      <a:endParaRPr lang="en-US" sz="1800" dirty="0">
                        <a:effectLst/>
                        <a:latin typeface="+mn-lt"/>
                        <a:ea typeface="Times New Roman"/>
                        <a:cs typeface="Times New Roman"/>
                      </a:endParaRPr>
                    </a:p>
                  </a:txBody>
                  <a:tcPr marL="68580" marR="68580" marT="0" marB="0" vert="vert270" anchor="ctr"/>
                </a:tc>
                <a:tc>
                  <a:txBody>
                    <a:bodyPr/>
                    <a:lstStyle/>
                    <a:p>
                      <a:pPr marL="0" marR="0" algn="ctr">
                        <a:lnSpc>
                          <a:spcPct val="115000"/>
                        </a:lnSpc>
                        <a:spcBef>
                          <a:spcPts val="0"/>
                        </a:spcBef>
                        <a:spcAft>
                          <a:spcPts val="0"/>
                        </a:spcAft>
                      </a:pPr>
                      <a:r>
                        <a:rPr lang="en-US" sz="1800" dirty="0">
                          <a:effectLst/>
                          <a:latin typeface="+mn-lt"/>
                        </a:rPr>
                        <a:t>Minimum</a:t>
                      </a:r>
                      <a:endParaRPr lang="en-US" sz="1800" dirty="0">
                        <a:effectLst/>
                        <a:latin typeface="+mn-lt"/>
                        <a:ea typeface="Times New Roman"/>
                        <a:cs typeface="Times New Roman"/>
                      </a:endParaRPr>
                    </a:p>
                  </a:txBody>
                  <a:tcPr marL="68580" marR="68580" marT="0" marB="0" vert="vert270" anchor="ctr"/>
                </a:tc>
                <a:tc>
                  <a:txBody>
                    <a:bodyPr/>
                    <a:lstStyle/>
                    <a:p>
                      <a:pPr marL="0" marR="0" algn="ctr">
                        <a:lnSpc>
                          <a:spcPct val="115000"/>
                        </a:lnSpc>
                        <a:spcBef>
                          <a:spcPts val="0"/>
                        </a:spcBef>
                        <a:spcAft>
                          <a:spcPts val="0"/>
                        </a:spcAft>
                      </a:pPr>
                      <a:r>
                        <a:rPr lang="en-US" sz="1800" dirty="0">
                          <a:effectLst/>
                          <a:latin typeface="+mn-lt"/>
                        </a:rPr>
                        <a:t>Partial</a:t>
                      </a:r>
                      <a:endParaRPr lang="en-US" sz="1800" dirty="0">
                        <a:effectLst/>
                        <a:latin typeface="+mn-lt"/>
                        <a:ea typeface="Times New Roman"/>
                        <a:cs typeface="Times New Roman"/>
                      </a:endParaRPr>
                    </a:p>
                  </a:txBody>
                  <a:tcPr marL="68580" marR="68580" marT="0" marB="0" vert="vert270" anchor="ctr"/>
                </a:tc>
                <a:tc>
                  <a:txBody>
                    <a:bodyPr/>
                    <a:lstStyle/>
                    <a:p>
                      <a:pPr marL="0" marR="0" algn="ctr">
                        <a:lnSpc>
                          <a:spcPct val="115000"/>
                        </a:lnSpc>
                        <a:spcBef>
                          <a:spcPts val="0"/>
                        </a:spcBef>
                        <a:spcAft>
                          <a:spcPts val="0"/>
                        </a:spcAft>
                      </a:pPr>
                      <a:r>
                        <a:rPr lang="en-US" sz="1800" dirty="0" err="1" smtClean="0">
                          <a:effectLst/>
                          <a:latin typeface="+mn-lt"/>
                        </a:rPr>
                        <a:t>Substan-tial</a:t>
                      </a:r>
                      <a:endParaRPr lang="en-US" sz="1800" dirty="0">
                        <a:effectLst/>
                        <a:latin typeface="+mn-lt"/>
                        <a:ea typeface="Times New Roman"/>
                        <a:cs typeface="Times New Roman"/>
                      </a:endParaRPr>
                    </a:p>
                  </a:txBody>
                  <a:tcPr marL="68580" marR="68580" marT="0" marB="0" vert="vert270" anchor="ctr"/>
                </a:tc>
                <a:tc>
                  <a:txBody>
                    <a:bodyPr/>
                    <a:lstStyle/>
                    <a:p>
                      <a:pPr marL="0" marR="0" algn="ctr">
                        <a:lnSpc>
                          <a:spcPct val="115000"/>
                        </a:lnSpc>
                        <a:spcBef>
                          <a:spcPts val="0"/>
                        </a:spcBef>
                        <a:spcAft>
                          <a:spcPts val="0"/>
                        </a:spcAft>
                      </a:pPr>
                      <a:r>
                        <a:rPr lang="en-US" sz="1800" dirty="0">
                          <a:effectLst/>
                          <a:latin typeface="+mn-lt"/>
                        </a:rPr>
                        <a:t>Full</a:t>
                      </a:r>
                      <a:endParaRPr lang="en-US" sz="1800" dirty="0">
                        <a:effectLst/>
                        <a:latin typeface="+mn-lt"/>
                        <a:ea typeface="Times New Roman"/>
                        <a:cs typeface="Times New Roman"/>
                      </a:endParaRPr>
                    </a:p>
                  </a:txBody>
                  <a:tcPr marL="68580" marR="68580" marT="0" marB="0" vert="vert270" anchor="ctr"/>
                </a:tc>
              </a:tr>
              <a:tr h="694186">
                <a:tc>
                  <a:txBody>
                    <a:bodyPr/>
                    <a:lstStyle/>
                    <a:p>
                      <a:pPr marL="0" marR="0">
                        <a:lnSpc>
                          <a:spcPct val="115000"/>
                        </a:lnSpc>
                        <a:spcBef>
                          <a:spcPts val="0"/>
                        </a:spcBef>
                        <a:spcAft>
                          <a:spcPts val="0"/>
                        </a:spcAft>
                      </a:pPr>
                      <a:r>
                        <a:rPr lang="en-US" sz="1800" dirty="0">
                          <a:effectLst/>
                          <a:latin typeface="+mn-lt"/>
                        </a:rPr>
                        <a:t>Wireless Telephony</a:t>
                      </a:r>
                      <a:endParaRPr lang="en-US" sz="1800" dirty="0">
                        <a:effectLst/>
                        <a:latin typeface="+mn-lt"/>
                        <a:ea typeface="Times New Roman"/>
                        <a:cs typeface="Times New Roman"/>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rgbClr val="FF0000"/>
                          </a:solidFill>
                          <a:effectLst/>
                          <a:latin typeface="+mn-lt"/>
                        </a:rPr>
                        <a:t>61%</a:t>
                      </a:r>
                      <a:endParaRPr lang="en-US" sz="1800" b="1" dirty="0">
                        <a:solidFill>
                          <a:srgbClr val="FF0000"/>
                        </a:solidFill>
                        <a:effectLst/>
                        <a:latin typeface="+mn-lt"/>
                        <a:ea typeface="Times New Roman"/>
                        <a:cs typeface="Times New Roman"/>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a:effectLst/>
                          <a:latin typeface="+mn-lt"/>
                        </a:rPr>
                        <a:t>18%</a:t>
                      </a:r>
                      <a:endParaRPr lang="en-US" sz="1800" b="0" dirty="0">
                        <a:effectLst/>
                        <a:latin typeface="+mn-lt"/>
                        <a:ea typeface="Times New Roman"/>
                        <a:cs typeface="Times New Roman"/>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smtClean="0">
                          <a:effectLst/>
                          <a:latin typeface="+mn-lt"/>
                        </a:rPr>
                        <a:t>13%</a:t>
                      </a:r>
                      <a:endParaRPr lang="en-US" sz="1800" b="0" dirty="0">
                        <a:effectLst/>
                        <a:latin typeface="+mn-lt"/>
                        <a:ea typeface="Times New Roman"/>
                        <a:cs typeface="Times New Roman"/>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a:effectLst/>
                          <a:latin typeface="+mn-lt"/>
                        </a:rPr>
                        <a:t>4%</a:t>
                      </a:r>
                      <a:endParaRPr lang="en-US" sz="1800" b="0" dirty="0">
                        <a:effectLst/>
                        <a:latin typeface="+mn-lt"/>
                        <a:ea typeface="Times New Roman"/>
                        <a:cs typeface="Times New Roman"/>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rgbClr val="00B050"/>
                          </a:solidFill>
                          <a:effectLst/>
                          <a:latin typeface="+mn-lt"/>
                        </a:rPr>
                        <a:t>4%</a:t>
                      </a:r>
                      <a:endParaRPr lang="en-US" sz="1800" b="1" dirty="0">
                        <a:solidFill>
                          <a:srgbClr val="00B050"/>
                        </a:solidFill>
                        <a:effectLst/>
                        <a:latin typeface="+mn-lt"/>
                        <a:ea typeface="Times New Roman"/>
                        <a:cs typeface="Times New Roman"/>
                      </a:endParaRPr>
                    </a:p>
                  </a:txBody>
                  <a:tcPr marL="68580" marR="68580" marT="0" marB="0" anchor="ctr">
                    <a:lnB w="12700" cap="flat" cmpd="sng" algn="ctr">
                      <a:solidFill>
                        <a:schemeClr val="bg1"/>
                      </a:solidFill>
                      <a:prstDash val="solid"/>
                      <a:round/>
                      <a:headEnd type="none" w="med" len="med"/>
                      <a:tailEnd type="none" w="med" len="med"/>
                    </a:lnB>
                  </a:tcPr>
                </a:tc>
              </a:tr>
              <a:tr h="694186">
                <a:tc>
                  <a:txBody>
                    <a:bodyPr/>
                    <a:lstStyle/>
                    <a:p>
                      <a:pPr marL="0" marR="0">
                        <a:lnSpc>
                          <a:spcPct val="115000"/>
                        </a:lnSpc>
                        <a:spcBef>
                          <a:spcPts val="0"/>
                        </a:spcBef>
                        <a:spcAft>
                          <a:spcPts val="0"/>
                        </a:spcAft>
                      </a:pPr>
                      <a:r>
                        <a:rPr lang="en-US" sz="1800" b="1" dirty="0">
                          <a:effectLst/>
                          <a:latin typeface="+mn-lt"/>
                        </a:rPr>
                        <a:t>Web Sites</a:t>
                      </a:r>
                      <a:endParaRPr lang="en-US" sz="1800" b="1" dirty="0">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dirty="0" smtClean="0">
                          <a:solidFill>
                            <a:srgbClr val="FF0000"/>
                          </a:solidFill>
                          <a:effectLst/>
                          <a:latin typeface="+mn-lt"/>
                        </a:rPr>
                        <a:t>51%</a:t>
                      </a:r>
                      <a:endParaRPr lang="en-US" sz="1800" b="1" dirty="0">
                        <a:solidFill>
                          <a:srgbClr val="FF0000"/>
                        </a:solidFill>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0" dirty="0" smtClean="0">
                          <a:effectLst/>
                          <a:latin typeface="+mn-lt"/>
                        </a:rPr>
                        <a:t>30%</a:t>
                      </a:r>
                      <a:endParaRPr lang="en-US" sz="1800" b="0" dirty="0">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0" dirty="0" smtClean="0">
                          <a:effectLst/>
                          <a:latin typeface="+mn-lt"/>
                        </a:rPr>
                        <a:t>12%</a:t>
                      </a:r>
                      <a:endParaRPr lang="en-US" sz="1800" b="0" dirty="0">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0" dirty="0">
                          <a:effectLst/>
                          <a:latin typeface="+mn-lt"/>
                        </a:rPr>
                        <a:t>7%</a:t>
                      </a:r>
                      <a:endParaRPr lang="en-US" sz="1800" b="0" dirty="0">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dirty="0">
                          <a:solidFill>
                            <a:srgbClr val="00B050"/>
                          </a:solidFill>
                          <a:effectLst/>
                          <a:latin typeface="+mn-lt"/>
                        </a:rPr>
                        <a:t>0%</a:t>
                      </a:r>
                      <a:endParaRPr lang="en-US" sz="1800" b="1" dirty="0">
                        <a:solidFill>
                          <a:srgbClr val="00B050"/>
                        </a:solidFill>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694186">
                <a:tc>
                  <a:txBody>
                    <a:bodyPr/>
                    <a:lstStyle/>
                    <a:p>
                      <a:pPr marL="0" marR="0">
                        <a:lnSpc>
                          <a:spcPct val="115000"/>
                        </a:lnSpc>
                        <a:spcBef>
                          <a:spcPts val="0"/>
                        </a:spcBef>
                        <a:spcAft>
                          <a:spcPts val="0"/>
                        </a:spcAft>
                      </a:pPr>
                      <a:r>
                        <a:rPr lang="en-US" sz="1800" dirty="0">
                          <a:effectLst/>
                          <a:latin typeface="+mn-lt"/>
                        </a:rPr>
                        <a:t>Television</a:t>
                      </a:r>
                      <a:endParaRPr lang="en-US" sz="1800" dirty="0">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dirty="0" smtClean="0">
                          <a:solidFill>
                            <a:srgbClr val="FF0000"/>
                          </a:solidFill>
                          <a:effectLst/>
                          <a:latin typeface="+mn-lt"/>
                        </a:rPr>
                        <a:t>28%</a:t>
                      </a:r>
                      <a:endParaRPr lang="en-US" sz="1800" b="1" dirty="0">
                        <a:solidFill>
                          <a:srgbClr val="FF0000"/>
                        </a:solidFill>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0" dirty="0" smtClean="0">
                          <a:effectLst/>
                          <a:latin typeface="+mn-lt"/>
                        </a:rPr>
                        <a:t>50%</a:t>
                      </a:r>
                      <a:endParaRPr lang="en-US" sz="1800" b="0" dirty="0">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0" dirty="0" smtClean="0">
                          <a:effectLst/>
                          <a:latin typeface="+mn-lt"/>
                        </a:rPr>
                        <a:t>16%</a:t>
                      </a:r>
                      <a:endParaRPr lang="en-US" sz="1800" b="0" dirty="0">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0" dirty="0">
                          <a:effectLst/>
                          <a:latin typeface="+mn-lt"/>
                        </a:rPr>
                        <a:t>6</a:t>
                      </a:r>
                      <a:r>
                        <a:rPr lang="en-US" sz="1800" b="0" dirty="0" smtClean="0">
                          <a:effectLst/>
                          <a:latin typeface="+mn-lt"/>
                        </a:rPr>
                        <a:t>%</a:t>
                      </a:r>
                      <a:endParaRPr lang="en-US" sz="1800" b="0" dirty="0">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dirty="0">
                          <a:solidFill>
                            <a:srgbClr val="00B050"/>
                          </a:solidFill>
                          <a:effectLst/>
                          <a:latin typeface="+mn-lt"/>
                        </a:rPr>
                        <a:t>0%</a:t>
                      </a:r>
                      <a:endParaRPr lang="en-US" sz="1800" b="1" dirty="0">
                        <a:solidFill>
                          <a:srgbClr val="00B050"/>
                        </a:solidFill>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4142643775"/>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820" y="0"/>
            <a:ext cx="8539779" cy="1211263"/>
          </a:xfrm>
        </p:spPr>
        <p:txBody>
          <a:bodyPr>
            <a:noAutofit/>
          </a:bodyPr>
          <a:lstStyle/>
          <a:p>
            <a:r>
              <a:rPr lang="en-US" sz="2800" dirty="0" smtClean="0"/>
              <a:t>Policy Gaps - Assistive Technologies and </a:t>
            </a:r>
            <a:r>
              <a:rPr lang="en-US" sz="2800" dirty="0" smtClean="0">
                <a:effectLst/>
              </a:rPr>
              <a:t>Reasonable Accommodation</a:t>
            </a:r>
            <a:endParaRPr lang="en-US" sz="2800" dirty="0">
              <a:effectLst/>
            </a:endParaRPr>
          </a:p>
        </p:txBody>
      </p:sp>
      <p:graphicFrame>
        <p:nvGraphicFramePr>
          <p:cNvPr id="4" name="Content Placeholder 3"/>
          <p:cNvGraphicFramePr>
            <a:graphicFrameLocks noGrp="1"/>
          </p:cNvGraphicFramePr>
          <p:nvPr>
            <p:ph idx="1"/>
            <p:extLst/>
          </p:nvPr>
        </p:nvGraphicFramePr>
        <p:xfrm>
          <a:off x="451822" y="1473020"/>
          <a:ext cx="8283386" cy="3860980"/>
        </p:xfrm>
        <a:graphic>
          <a:graphicData uri="http://schemas.openxmlformats.org/drawingml/2006/table">
            <a:tbl>
              <a:tblPr firstRow="1" firstCol="1" bandRow="1">
                <a:tableStyleId>{5C22544A-7EE6-4342-B048-85BDC9FD1C3A}</a:tableStyleId>
              </a:tblPr>
              <a:tblGrid>
                <a:gridCol w="3362564"/>
                <a:gridCol w="902150"/>
                <a:gridCol w="902150"/>
                <a:gridCol w="1066178"/>
                <a:gridCol w="1066178"/>
                <a:gridCol w="984166"/>
              </a:tblGrid>
              <a:tr h="1107993">
                <a:tc>
                  <a:txBody>
                    <a:bodyPr/>
                    <a:lstStyle/>
                    <a:p>
                      <a:pPr marL="0" marR="0">
                        <a:lnSpc>
                          <a:spcPct val="115000"/>
                        </a:lnSpc>
                        <a:spcBef>
                          <a:spcPts val="0"/>
                        </a:spcBef>
                        <a:spcAft>
                          <a:spcPts val="0"/>
                        </a:spcAft>
                      </a:pPr>
                      <a:r>
                        <a:rPr lang="en-US" sz="1800" dirty="0" smtClean="0">
                          <a:effectLst/>
                          <a:latin typeface="+mn-lt"/>
                          <a:ea typeface="Times New Roman"/>
                          <a:cs typeface="Times New Roman"/>
                        </a:rPr>
                        <a:t>AT &amp; Reasonable Accommodation Policies</a:t>
                      </a:r>
                      <a:r>
                        <a:rPr lang="en-US" sz="1800" baseline="0" dirty="0" smtClean="0">
                          <a:effectLst/>
                          <a:latin typeface="+mn-lt"/>
                          <a:ea typeface="Times New Roman"/>
                          <a:cs typeface="Times New Roman"/>
                        </a:rPr>
                        <a:t> </a:t>
                      </a:r>
                      <a:r>
                        <a:rPr lang="en-US" sz="1800" dirty="0" smtClean="0">
                          <a:effectLst/>
                          <a:latin typeface="+mn-lt"/>
                          <a:ea typeface="Times New Roman"/>
                          <a:cs typeface="Times New Roman"/>
                        </a:rPr>
                        <a:t>in Specific</a:t>
                      </a:r>
                      <a:r>
                        <a:rPr lang="en-US" sz="1800" baseline="0" dirty="0" smtClean="0">
                          <a:effectLst/>
                          <a:latin typeface="+mn-lt"/>
                          <a:ea typeface="Times New Roman"/>
                          <a:cs typeface="Times New Roman"/>
                        </a:rPr>
                        <a:t> Application Areas</a:t>
                      </a:r>
                      <a:endParaRPr lang="en-US" sz="1800" dirty="0">
                        <a:effectLst/>
                        <a:latin typeface="+mn-lt"/>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dirty="0" smtClean="0">
                          <a:effectLst/>
                          <a:latin typeface="+mn-lt"/>
                        </a:rPr>
                        <a:t>No Policy</a:t>
                      </a:r>
                      <a:endParaRPr lang="en-US" sz="1800" dirty="0">
                        <a:effectLst/>
                        <a:latin typeface="+mn-lt"/>
                        <a:ea typeface="Times New Roman"/>
                        <a:cs typeface="Times New Roman"/>
                      </a:endParaRPr>
                    </a:p>
                  </a:txBody>
                  <a:tcPr marL="68580" marR="68580" marT="0" marB="0" vert="vert270" anchor="ctr"/>
                </a:tc>
                <a:tc>
                  <a:txBody>
                    <a:bodyPr/>
                    <a:lstStyle/>
                    <a:p>
                      <a:pPr marL="0" marR="0" algn="ctr">
                        <a:lnSpc>
                          <a:spcPct val="115000"/>
                        </a:lnSpc>
                        <a:spcBef>
                          <a:spcPts val="0"/>
                        </a:spcBef>
                        <a:spcAft>
                          <a:spcPts val="0"/>
                        </a:spcAft>
                      </a:pPr>
                      <a:r>
                        <a:rPr lang="en-US" sz="1800" dirty="0">
                          <a:effectLst/>
                          <a:latin typeface="+mn-lt"/>
                        </a:rPr>
                        <a:t>Minimum</a:t>
                      </a:r>
                      <a:endParaRPr lang="en-US" sz="1800" dirty="0">
                        <a:effectLst/>
                        <a:latin typeface="+mn-lt"/>
                        <a:ea typeface="Times New Roman"/>
                        <a:cs typeface="Times New Roman"/>
                      </a:endParaRPr>
                    </a:p>
                  </a:txBody>
                  <a:tcPr marL="68580" marR="68580" marT="0" marB="0" vert="vert270" anchor="ctr"/>
                </a:tc>
                <a:tc>
                  <a:txBody>
                    <a:bodyPr/>
                    <a:lstStyle/>
                    <a:p>
                      <a:pPr marL="0" marR="0" algn="ctr">
                        <a:lnSpc>
                          <a:spcPct val="115000"/>
                        </a:lnSpc>
                        <a:spcBef>
                          <a:spcPts val="0"/>
                        </a:spcBef>
                        <a:spcAft>
                          <a:spcPts val="0"/>
                        </a:spcAft>
                      </a:pPr>
                      <a:r>
                        <a:rPr lang="en-US" sz="1800" dirty="0">
                          <a:effectLst/>
                          <a:latin typeface="+mn-lt"/>
                        </a:rPr>
                        <a:t>Partial</a:t>
                      </a:r>
                      <a:endParaRPr lang="en-US" sz="1800" dirty="0">
                        <a:effectLst/>
                        <a:latin typeface="+mn-lt"/>
                        <a:ea typeface="Times New Roman"/>
                        <a:cs typeface="Times New Roman"/>
                      </a:endParaRPr>
                    </a:p>
                  </a:txBody>
                  <a:tcPr marL="68580" marR="68580" marT="0" marB="0" vert="vert270" anchor="ctr"/>
                </a:tc>
                <a:tc>
                  <a:txBody>
                    <a:bodyPr/>
                    <a:lstStyle/>
                    <a:p>
                      <a:pPr marL="0" marR="0" algn="ctr">
                        <a:lnSpc>
                          <a:spcPct val="115000"/>
                        </a:lnSpc>
                        <a:spcBef>
                          <a:spcPts val="0"/>
                        </a:spcBef>
                        <a:spcAft>
                          <a:spcPts val="0"/>
                        </a:spcAft>
                      </a:pPr>
                      <a:r>
                        <a:rPr lang="en-US" sz="1800" dirty="0">
                          <a:effectLst/>
                          <a:latin typeface="+mn-lt"/>
                        </a:rPr>
                        <a:t>Substantial</a:t>
                      </a:r>
                      <a:endParaRPr lang="en-US" sz="1800" dirty="0">
                        <a:effectLst/>
                        <a:latin typeface="+mn-lt"/>
                        <a:ea typeface="Times New Roman"/>
                        <a:cs typeface="Times New Roman"/>
                      </a:endParaRPr>
                    </a:p>
                  </a:txBody>
                  <a:tcPr marL="68580" marR="68580" marT="0" marB="0" vert="vert270" anchor="ctr"/>
                </a:tc>
                <a:tc>
                  <a:txBody>
                    <a:bodyPr/>
                    <a:lstStyle/>
                    <a:p>
                      <a:pPr marL="0" marR="0" algn="ctr">
                        <a:lnSpc>
                          <a:spcPct val="115000"/>
                        </a:lnSpc>
                        <a:spcBef>
                          <a:spcPts val="0"/>
                        </a:spcBef>
                        <a:spcAft>
                          <a:spcPts val="0"/>
                        </a:spcAft>
                      </a:pPr>
                      <a:r>
                        <a:rPr lang="en-US" sz="1800" dirty="0">
                          <a:effectLst/>
                          <a:latin typeface="+mn-lt"/>
                        </a:rPr>
                        <a:t>Full</a:t>
                      </a:r>
                      <a:endParaRPr lang="en-US" sz="1800" dirty="0">
                        <a:effectLst/>
                        <a:latin typeface="+mn-lt"/>
                        <a:ea typeface="Times New Roman"/>
                        <a:cs typeface="Times New Roman"/>
                      </a:endParaRPr>
                    </a:p>
                  </a:txBody>
                  <a:tcPr marL="68580" marR="68580" marT="0" marB="0" vert="vert270" anchor="ctr"/>
                </a:tc>
              </a:tr>
              <a:tr h="649777">
                <a:tc>
                  <a:txBody>
                    <a:bodyPr/>
                    <a:lstStyle/>
                    <a:p>
                      <a:pPr marL="0" marR="0">
                        <a:lnSpc>
                          <a:spcPct val="115000"/>
                        </a:lnSpc>
                        <a:spcBef>
                          <a:spcPts val="0"/>
                        </a:spcBef>
                        <a:spcAft>
                          <a:spcPts val="0"/>
                        </a:spcAft>
                      </a:pPr>
                      <a:r>
                        <a:rPr lang="en-US" sz="1800" dirty="0" smtClean="0">
                          <a:effectLst/>
                          <a:latin typeface="+mn-lt"/>
                        </a:rPr>
                        <a:t>Voting Systems</a:t>
                      </a:r>
                      <a:endParaRPr lang="en-US" sz="1800" dirty="0">
                        <a:effectLst/>
                        <a:latin typeface="+mn-lt"/>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b="1" dirty="0" smtClean="0">
                          <a:solidFill>
                            <a:srgbClr val="FF0000"/>
                          </a:solidFill>
                          <a:effectLst/>
                          <a:latin typeface="+mn-lt"/>
                        </a:rPr>
                        <a:t>59%</a:t>
                      </a:r>
                      <a:endParaRPr lang="en-US" sz="1800" b="1" dirty="0">
                        <a:solidFill>
                          <a:srgbClr val="FF0000"/>
                        </a:solidFill>
                        <a:effectLst/>
                        <a:latin typeface="+mn-lt"/>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b="0" dirty="0" smtClean="0">
                          <a:effectLst/>
                          <a:latin typeface="+mn-lt"/>
                        </a:rPr>
                        <a:t>12%</a:t>
                      </a:r>
                      <a:endParaRPr lang="en-US" sz="1800" b="0" dirty="0">
                        <a:effectLst/>
                        <a:latin typeface="+mn-lt"/>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b="0" dirty="0" smtClean="0">
                          <a:effectLst/>
                          <a:latin typeface="+mn-lt"/>
                        </a:rPr>
                        <a:t>19%</a:t>
                      </a:r>
                      <a:endParaRPr lang="en-US" sz="1800" b="0" dirty="0">
                        <a:effectLst/>
                        <a:latin typeface="+mn-lt"/>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b="0" dirty="0">
                          <a:effectLst/>
                          <a:latin typeface="+mn-lt"/>
                        </a:rPr>
                        <a:t>8</a:t>
                      </a:r>
                      <a:r>
                        <a:rPr lang="en-US" sz="1800" b="0" dirty="0" smtClean="0">
                          <a:effectLst/>
                          <a:latin typeface="+mn-lt"/>
                        </a:rPr>
                        <a:t>%</a:t>
                      </a:r>
                      <a:endParaRPr lang="en-US" sz="1800" b="0" dirty="0">
                        <a:effectLst/>
                        <a:latin typeface="+mn-lt"/>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b="1" dirty="0">
                          <a:solidFill>
                            <a:srgbClr val="00B050"/>
                          </a:solidFill>
                          <a:effectLst/>
                          <a:latin typeface="+mn-lt"/>
                        </a:rPr>
                        <a:t>1%</a:t>
                      </a:r>
                      <a:endParaRPr lang="en-US" sz="1800" b="1" dirty="0">
                        <a:solidFill>
                          <a:srgbClr val="00B050"/>
                        </a:solidFill>
                        <a:effectLst/>
                        <a:latin typeface="+mn-lt"/>
                        <a:ea typeface="Times New Roman"/>
                        <a:cs typeface="Times New Roman"/>
                      </a:endParaRPr>
                    </a:p>
                  </a:txBody>
                  <a:tcPr marL="68580" marR="68580" marT="0" marB="0" anchor="ctr"/>
                </a:tc>
              </a:tr>
              <a:tr h="649777">
                <a:tc>
                  <a:txBody>
                    <a:bodyPr/>
                    <a:lstStyle/>
                    <a:p>
                      <a:pPr marL="0" marR="0">
                        <a:lnSpc>
                          <a:spcPct val="115000"/>
                        </a:lnSpc>
                        <a:spcBef>
                          <a:spcPts val="0"/>
                        </a:spcBef>
                        <a:spcAft>
                          <a:spcPts val="0"/>
                        </a:spcAft>
                      </a:pPr>
                      <a:r>
                        <a:rPr lang="en-US" sz="1800" dirty="0" smtClean="0">
                          <a:effectLst/>
                          <a:latin typeface="+mn-lt"/>
                        </a:rPr>
                        <a:t>Primary &amp; Secondary Education</a:t>
                      </a:r>
                      <a:endParaRPr lang="en-US" sz="1800" dirty="0">
                        <a:effectLst/>
                        <a:latin typeface="+mn-lt"/>
                        <a:ea typeface="Times New Roman"/>
                        <a:cs typeface="Times New Roman"/>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smtClean="0">
                          <a:solidFill>
                            <a:srgbClr val="FF0000"/>
                          </a:solidFill>
                          <a:effectLst/>
                          <a:latin typeface="+mn-lt"/>
                        </a:rPr>
                        <a:t>41%</a:t>
                      </a:r>
                      <a:endParaRPr lang="en-US" sz="1800" b="1" dirty="0">
                        <a:solidFill>
                          <a:srgbClr val="FF0000"/>
                        </a:solidFill>
                        <a:effectLst/>
                        <a:latin typeface="+mn-lt"/>
                        <a:ea typeface="Times New Roman"/>
                        <a:cs typeface="Times New Roman"/>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smtClean="0">
                          <a:effectLst/>
                          <a:latin typeface="+mn-lt"/>
                        </a:rPr>
                        <a:t>23%</a:t>
                      </a:r>
                      <a:endParaRPr lang="en-US" sz="1800" b="0" dirty="0">
                        <a:effectLst/>
                        <a:latin typeface="+mn-lt"/>
                        <a:ea typeface="Times New Roman"/>
                        <a:cs typeface="Times New Roman"/>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smtClean="0">
                          <a:effectLst/>
                          <a:latin typeface="+mn-lt"/>
                        </a:rPr>
                        <a:t>25%</a:t>
                      </a:r>
                      <a:endParaRPr lang="en-US" sz="1800" b="0" dirty="0">
                        <a:effectLst/>
                        <a:latin typeface="+mn-lt"/>
                        <a:ea typeface="Times New Roman"/>
                        <a:cs typeface="Times New Roman"/>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0" dirty="0" smtClean="0">
                          <a:effectLst/>
                          <a:latin typeface="+mn-lt"/>
                        </a:rPr>
                        <a:t>11%</a:t>
                      </a:r>
                      <a:endParaRPr lang="en-US" sz="1800" b="0" dirty="0">
                        <a:effectLst/>
                        <a:latin typeface="+mn-lt"/>
                        <a:ea typeface="Times New Roman"/>
                        <a:cs typeface="Times New Roman"/>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rgbClr val="00B050"/>
                          </a:solidFill>
                          <a:effectLst/>
                          <a:latin typeface="+mn-lt"/>
                        </a:rPr>
                        <a:t>0</a:t>
                      </a:r>
                      <a:r>
                        <a:rPr lang="en-US" sz="1800" b="1" dirty="0" smtClean="0">
                          <a:solidFill>
                            <a:srgbClr val="00B050"/>
                          </a:solidFill>
                          <a:effectLst/>
                          <a:latin typeface="+mn-lt"/>
                        </a:rPr>
                        <a:t>%</a:t>
                      </a:r>
                      <a:endParaRPr lang="en-US" sz="1800" b="1" dirty="0">
                        <a:solidFill>
                          <a:srgbClr val="00B050"/>
                        </a:solidFill>
                        <a:effectLst/>
                        <a:latin typeface="+mn-lt"/>
                        <a:ea typeface="Times New Roman"/>
                        <a:cs typeface="Times New Roman"/>
                      </a:endParaRPr>
                    </a:p>
                  </a:txBody>
                  <a:tcPr marL="68580" marR="68580" marT="0" marB="0" anchor="ctr">
                    <a:lnB w="12700" cap="flat" cmpd="sng" algn="ctr">
                      <a:solidFill>
                        <a:schemeClr val="bg1"/>
                      </a:solidFill>
                      <a:prstDash val="solid"/>
                      <a:round/>
                      <a:headEnd type="none" w="med" len="med"/>
                      <a:tailEnd type="none" w="med" len="med"/>
                    </a:lnB>
                  </a:tcPr>
                </a:tc>
              </a:tr>
              <a:tr h="649777">
                <a:tc>
                  <a:txBody>
                    <a:bodyPr/>
                    <a:lstStyle/>
                    <a:p>
                      <a:pPr marL="0" marR="0">
                        <a:lnSpc>
                          <a:spcPct val="115000"/>
                        </a:lnSpc>
                        <a:spcBef>
                          <a:spcPts val="0"/>
                        </a:spcBef>
                        <a:spcAft>
                          <a:spcPts val="0"/>
                        </a:spcAft>
                      </a:pPr>
                      <a:r>
                        <a:rPr lang="en-US" sz="1800" b="1" dirty="0" smtClean="0">
                          <a:effectLst/>
                          <a:latin typeface="+mn-lt"/>
                        </a:rPr>
                        <a:t>Higher Education</a:t>
                      </a:r>
                      <a:endParaRPr lang="en-US" sz="1800" b="1" dirty="0">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dirty="0" smtClean="0">
                          <a:solidFill>
                            <a:srgbClr val="FF0000"/>
                          </a:solidFill>
                          <a:effectLst/>
                          <a:latin typeface="+mn-lt"/>
                        </a:rPr>
                        <a:t>49%</a:t>
                      </a:r>
                      <a:endParaRPr lang="en-US" sz="1800" b="1" dirty="0">
                        <a:solidFill>
                          <a:srgbClr val="FF0000"/>
                        </a:solidFill>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0" dirty="0" smtClean="0">
                          <a:effectLst/>
                          <a:latin typeface="+mn-lt"/>
                        </a:rPr>
                        <a:t>22%</a:t>
                      </a:r>
                      <a:endParaRPr lang="en-US" sz="1800" b="0" dirty="0">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0" dirty="0" smtClean="0">
                          <a:effectLst/>
                          <a:latin typeface="+mn-lt"/>
                        </a:rPr>
                        <a:t>22%</a:t>
                      </a:r>
                      <a:endParaRPr lang="en-US" sz="1800" b="0" dirty="0">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0" dirty="0">
                          <a:effectLst/>
                          <a:latin typeface="+mn-lt"/>
                        </a:rPr>
                        <a:t>7%</a:t>
                      </a:r>
                      <a:endParaRPr lang="en-US" sz="1800" b="0" dirty="0">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dirty="0">
                          <a:solidFill>
                            <a:srgbClr val="00B050"/>
                          </a:solidFill>
                          <a:effectLst/>
                          <a:latin typeface="+mn-lt"/>
                        </a:rPr>
                        <a:t>0%</a:t>
                      </a:r>
                      <a:endParaRPr lang="en-US" sz="1800" b="1" dirty="0">
                        <a:solidFill>
                          <a:srgbClr val="00B050"/>
                        </a:solidFill>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649777">
                <a:tc>
                  <a:txBody>
                    <a:bodyPr/>
                    <a:lstStyle/>
                    <a:p>
                      <a:pPr marL="0" marR="0">
                        <a:lnSpc>
                          <a:spcPct val="115000"/>
                        </a:lnSpc>
                        <a:spcBef>
                          <a:spcPts val="0"/>
                        </a:spcBef>
                        <a:spcAft>
                          <a:spcPts val="0"/>
                        </a:spcAft>
                      </a:pPr>
                      <a:r>
                        <a:rPr lang="en-US" sz="1800" dirty="0" smtClean="0">
                          <a:effectLst/>
                          <a:latin typeface="+mn-lt"/>
                          <a:ea typeface="+mn-ea"/>
                          <a:cs typeface="+mn-cs"/>
                        </a:rPr>
                        <a:t>Workplace</a:t>
                      </a:r>
                      <a:r>
                        <a:rPr lang="en-US" sz="1800" baseline="0" dirty="0" smtClean="0">
                          <a:effectLst/>
                          <a:latin typeface="+mn-lt"/>
                          <a:ea typeface="+mn-ea"/>
                          <a:cs typeface="+mn-cs"/>
                        </a:rPr>
                        <a:t> </a:t>
                      </a:r>
                      <a:endParaRPr lang="en-US" sz="1800" dirty="0">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dirty="0" smtClean="0">
                          <a:solidFill>
                            <a:srgbClr val="FF0000"/>
                          </a:solidFill>
                          <a:effectLst/>
                          <a:latin typeface="+mn-lt"/>
                        </a:rPr>
                        <a:t>44%</a:t>
                      </a:r>
                      <a:endParaRPr lang="en-US" sz="1800" b="1" dirty="0">
                        <a:solidFill>
                          <a:srgbClr val="FF0000"/>
                        </a:solidFill>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0" dirty="0" smtClean="0">
                          <a:effectLst/>
                          <a:latin typeface="+mn-lt"/>
                        </a:rPr>
                        <a:t>26%</a:t>
                      </a:r>
                      <a:endParaRPr lang="en-US" sz="1800" b="0" dirty="0">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0" dirty="0" smtClean="0">
                          <a:effectLst/>
                          <a:latin typeface="+mn-lt"/>
                        </a:rPr>
                        <a:t>19%</a:t>
                      </a:r>
                      <a:endParaRPr lang="en-US" sz="1800" b="0" dirty="0">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0" dirty="0" smtClean="0">
                          <a:effectLst/>
                          <a:latin typeface="+mn-lt"/>
                        </a:rPr>
                        <a:t>11%</a:t>
                      </a:r>
                      <a:endParaRPr lang="en-US" sz="1800" b="0" dirty="0">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dirty="0">
                          <a:solidFill>
                            <a:srgbClr val="00B050"/>
                          </a:solidFill>
                          <a:effectLst/>
                          <a:latin typeface="+mn-lt"/>
                        </a:rPr>
                        <a:t>0%</a:t>
                      </a:r>
                      <a:endParaRPr lang="en-US" sz="1800" b="1" dirty="0">
                        <a:solidFill>
                          <a:srgbClr val="00B050"/>
                        </a:solidFill>
                        <a:effectLst/>
                        <a:latin typeface="+mn-lt"/>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749601173"/>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401"/>
            <a:ext cx="8839200" cy="1193799"/>
          </a:xfrm>
        </p:spPr>
        <p:txBody>
          <a:bodyPr>
            <a:noAutofit/>
          </a:bodyPr>
          <a:lstStyle/>
          <a:p>
            <a:r>
              <a:rPr lang="en-US" sz="2800" dirty="0" smtClean="0"/>
              <a:t>Overall, Countries Results Are Lagging Due to Inadequate Capacity to Implement</a:t>
            </a:r>
            <a:endParaRPr lang="en-US" sz="2800" dirty="0"/>
          </a:p>
        </p:txBody>
      </p:sp>
      <p:graphicFrame>
        <p:nvGraphicFramePr>
          <p:cNvPr id="7" name="Content Placeholder 6" descr="countries responding to the surveys report that their average degree of compliance with CRPD ICT accessibility dispositions within their general legal and regulatory framework is 66 percent. Further, survey respondents indicate that their countries currently only possess on average 29 percent of the capacity to implement CRPD ICT accessibility dispositions. And, finally, survey respondents indicate that their average degree of implementation and impact in their countries with respect to select CRPD ICT accessibility dispositions reach an average of 42 percent." title="Actual CRPD Implementation and Results"/>
          <p:cNvGraphicFramePr>
            <a:graphicFrameLocks noGrp="1"/>
          </p:cNvGraphicFramePr>
          <p:nvPr>
            <p:ph idx="1"/>
            <p:extLst/>
          </p:nvPr>
        </p:nvGraphicFramePr>
        <p:xfrm>
          <a:off x="152400" y="1193800"/>
          <a:ext cx="8839200" cy="4991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52652451"/>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763000" cy="685800"/>
          </a:xfrm>
        </p:spPr>
        <p:txBody>
          <a:bodyPr>
            <a:noAutofit/>
          </a:bodyPr>
          <a:lstStyle/>
          <a:p>
            <a:r>
              <a:rPr lang="en-US" sz="3000" dirty="0" smtClean="0"/>
              <a:t>Critical Gaps in Capacity to Implement</a:t>
            </a:r>
            <a:endParaRPr lang="en-US" sz="3000" dirty="0"/>
          </a:p>
        </p:txBody>
      </p:sp>
      <p:graphicFrame>
        <p:nvGraphicFramePr>
          <p:cNvPr id="7" name="Content Placeholder 6" descr="countries responding to the surveys report that their average degree of compliance with CRPD ICT accessibility dispositions within their general legal and regulatory framework is 66 percent. Further, survey respondents indicate that their countries currently only possess on average 29 percent of the capacity to implement CRPD ICT accessibility dispositions. And, finally, survey respondents indicate that their average degree of implementation and impact in their countries with respect to select CRPD ICT accessibility dispositions reach an average of 42 percent." title="Actual CRPD Implementation and Results"/>
          <p:cNvGraphicFramePr>
            <a:graphicFrameLocks noGrp="1"/>
          </p:cNvGraphicFramePr>
          <p:nvPr>
            <p:ph idx="1"/>
            <p:extLst>
              <p:ext uri="{D42A27DB-BD31-4B8C-83A1-F6EECF244321}">
                <p14:modId xmlns:p14="http://schemas.microsoft.com/office/powerpoint/2010/main" val="369165156"/>
              </p:ext>
            </p:extLst>
          </p:nvPr>
        </p:nvGraphicFramePr>
        <p:xfrm>
          <a:off x="0" y="1180935"/>
          <a:ext cx="9144000" cy="50166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4091799"/>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76200"/>
            <a:ext cx="8713788" cy="1143000"/>
          </a:xfrm>
        </p:spPr>
        <p:txBody>
          <a:bodyPr>
            <a:normAutofit/>
          </a:bodyPr>
          <a:lstStyle/>
          <a:p>
            <a:r>
              <a:rPr lang="en-US" dirty="0" smtClean="0"/>
              <a:t>Publications and Reports</a:t>
            </a:r>
          </a:p>
        </p:txBody>
      </p:sp>
      <p:sp>
        <p:nvSpPr>
          <p:cNvPr id="3" name="Content Placeholder 2"/>
          <p:cNvSpPr>
            <a:spLocks noGrp="1"/>
          </p:cNvSpPr>
          <p:nvPr>
            <p:ph idx="1"/>
          </p:nvPr>
        </p:nvSpPr>
        <p:spPr>
          <a:xfrm>
            <a:off x="1447800" y="1295400"/>
            <a:ext cx="7541418" cy="5029200"/>
          </a:xfrm>
        </p:spPr>
        <p:txBody>
          <a:bodyPr/>
          <a:lstStyle/>
          <a:p>
            <a:r>
              <a:rPr lang="en-US" sz="2000" dirty="0"/>
              <a:t>Model policies for States Parties with UNESCO and ITU </a:t>
            </a:r>
            <a:r>
              <a:rPr lang="en-US" sz="1600" b="0" dirty="0">
                <a:hlinkClick r:id="rId3"/>
              </a:rPr>
              <a:t>http://</a:t>
            </a:r>
            <a:r>
              <a:rPr lang="en-US" sz="1600" b="0" dirty="0" smtClean="0">
                <a:hlinkClick r:id="rId3"/>
              </a:rPr>
              <a:t>g3ict.com/resource_center/G3ict_Publications</a:t>
            </a:r>
            <a:endParaRPr lang="en-US" sz="1600" b="0" dirty="0" smtClean="0"/>
          </a:p>
          <a:p>
            <a:pPr lvl="1"/>
            <a:r>
              <a:rPr lang="en-US" sz="2000" dirty="0" smtClean="0"/>
              <a:t>Inclusive </a:t>
            </a:r>
            <a:r>
              <a:rPr lang="en-US" sz="2000" dirty="0"/>
              <a:t>ICTs for Education (With UNESCO)- March 2014</a:t>
            </a:r>
          </a:p>
          <a:p>
            <a:pPr lvl="1"/>
            <a:r>
              <a:rPr lang="en-US" sz="2000" dirty="0"/>
              <a:t>L</a:t>
            </a:r>
            <a:r>
              <a:rPr lang="en-US" sz="2000" dirty="0" smtClean="0"/>
              <a:t>egal framework, TV</a:t>
            </a:r>
            <a:r>
              <a:rPr lang="en-US" sz="2000" dirty="0"/>
              <a:t>, Mobile, Web, Public Procurement, Public Access Points (With ITU) – November </a:t>
            </a:r>
            <a:r>
              <a:rPr lang="en-US" sz="2000" dirty="0" smtClean="0"/>
              <a:t>2014 </a:t>
            </a:r>
            <a:endParaRPr lang="en-US" sz="2000" dirty="0"/>
          </a:p>
          <a:p>
            <a:r>
              <a:rPr lang="en-US" sz="2000" dirty="0" smtClean="0"/>
              <a:t>Technical </a:t>
            </a:r>
            <a:r>
              <a:rPr lang="en-US" sz="2000" dirty="0"/>
              <a:t>reports (TV, Mobile, USF) &amp; good </a:t>
            </a:r>
            <a:r>
              <a:rPr lang="en-US" sz="2000" dirty="0" smtClean="0"/>
              <a:t>practices</a:t>
            </a:r>
          </a:p>
          <a:p>
            <a:r>
              <a:rPr lang="en-US" sz="2000" dirty="0" smtClean="0"/>
              <a:t>E-Accessibility Policy Toolkit for Persons with Disabilities </a:t>
            </a:r>
            <a:r>
              <a:rPr lang="en-US" sz="1600" b="0" dirty="0" smtClean="0">
                <a:hlinkClick r:id="rId4"/>
              </a:rPr>
              <a:t>www.e-accessibilitytoolkit.org</a:t>
            </a:r>
            <a:r>
              <a:rPr lang="en-US" sz="1600" b="0" dirty="0" smtClean="0"/>
              <a:t> </a:t>
            </a:r>
            <a:endParaRPr lang="en-US" sz="1600" b="0" dirty="0"/>
          </a:p>
          <a:p>
            <a:r>
              <a:rPr lang="en-US" sz="2000" dirty="0" smtClean="0"/>
              <a:t>G3ict web site resource center </a:t>
            </a:r>
            <a:r>
              <a:rPr lang="en-US" sz="1400" b="0" dirty="0" smtClean="0">
                <a:hlinkClick r:id="rId5"/>
              </a:rPr>
              <a:t>www.g3ict.org</a:t>
            </a:r>
            <a:r>
              <a:rPr lang="en-US" sz="1400" b="0" dirty="0" smtClean="0"/>
              <a:t> </a:t>
            </a:r>
            <a:endParaRPr lang="en-US" sz="1400" b="0" dirty="0"/>
          </a:p>
          <a:p>
            <a:endParaRPr lang="en-US" sz="2000" b="0" dirty="0" smtClean="0"/>
          </a:p>
        </p:txBody>
      </p:sp>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5338" y="4943034"/>
            <a:ext cx="892175" cy="128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P:\SIU\SPECIAL INITIATIVES\PERSONS WITH DISABILITIES\ACCESSIBLE TV\vignett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3690" y="2283462"/>
            <a:ext cx="879310" cy="132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8"/>
          <a:stretch>
            <a:fillRect/>
          </a:stretch>
        </p:blipFill>
        <p:spPr>
          <a:xfrm>
            <a:off x="263690" y="3655636"/>
            <a:ext cx="903823" cy="1234212"/>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825" y="963960"/>
            <a:ext cx="889618" cy="1250561"/>
          </a:xfrm>
          <a:prstGeom prst="rect">
            <a:avLst/>
          </a:prstGeom>
        </p:spPr>
      </p:pic>
    </p:spTree>
    <p:extLst>
      <p:ext uri="{BB962C8B-B14F-4D97-AF65-F5344CB8AC3E}">
        <p14:creationId xmlns:p14="http://schemas.microsoft.com/office/powerpoint/2010/main" val="316870581"/>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40" y="0"/>
            <a:ext cx="8732706" cy="1171294"/>
          </a:xfrm>
        </p:spPr>
        <p:txBody>
          <a:bodyPr>
            <a:noAutofit/>
          </a:bodyPr>
          <a:lstStyle/>
          <a:p>
            <a:r>
              <a:rPr lang="en-US" sz="2400" dirty="0" smtClean="0"/>
              <a:t>Additional G3ict Research: Continuous Tracking </a:t>
            </a:r>
            <a:r>
              <a:rPr lang="en-US" sz="2400" dirty="0" smtClean="0"/>
              <a:t>of </a:t>
            </a:r>
            <a:r>
              <a:rPr lang="en-US" sz="2400" dirty="0" smtClean="0"/>
              <a:t>Global Policy Hot </a:t>
            </a:r>
            <a:r>
              <a:rPr lang="en-US" sz="2400" dirty="0"/>
              <a:t>Spots with Dow Jones Factiva </a:t>
            </a:r>
            <a:r>
              <a:rPr lang="en-US" sz="2400" dirty="0" smtClean="0"/>
              <a:t/>
            </a:r>
            <a:br>
              <a:rPr lang="en-US" sz="2400" dirty="0" smtClean="0"/>
            </a:br>
            <a:r>
              <a:rPr lang="en-US" sz="1800" b="0" i="1" dirty="0" smtClean="0">
                <a:solidFill>
                  <a:schemeClr val="tx1"/>
                </a:solidFill>
              </a:rPr>
              <a:t>Worldview Service for G3ict Participating Organizations - One million + Stories Filtered Daily and Curated with Custom Analysis</a:t>
            </a:r>
            <a:endParaRPr lang="en-US" sz="2000" b="0" i="1"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70" y="1330131"/>
            <a:ext cx="8583930" cy="4765869"/>
          </a:xfrm>
          <a:prstGeom prst="rect">
            <a:avLst/>
          </a:prstGeom>
        </p:spPr>
      </p:pic>
    </p:spTree>
    <p:extLst>
      <p:ext uri="{BB962C8B-B14F-4D97-AF65-F5344CB8AC3E}">
        <p14:creationId xmlns:p14="http://schemas.microsoft.com/office/powerpoint/2010/main" val="14403397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0825" y="0"/>
            <a:ext cx="8713788" cy="1143000"/>
          </a:xfrm>
        </p:spPr>
        <p:txBody>
          <a:bodyPr/>
          <a:lstStyle/>
          <a:p>
            <a:r>
              <a:rPr lang="en-US" dirty="0" smtClean="0"/>
              <a:t>Recent In-Country G3ict Capacity Building Programs and Seminars</a:t>
            </a:r>
            <a:endParaRPr lang="en-US" dirty="0"/>
          </a:p>
        </p:txBody>
      </p:sp>
      <p:sp>
        <p:nvSpPr>
          <p:cNvPr id="9" name="Content Placeholder 8"/>
          <p:cNvSpPr>
            <a:spLocks noGrp="1"/>
          </p:cNvSpPr>
          <p:nvPr>
            <p:ph sz="half" idx="2"/>
          </p:nvPr>
        </p:nvSpPr>
        <p:spPr>
          <a:xfrm>
            <a:off x="4953000" y="990600"/>
            <a:ext cx="3505200" cy="4795837"/>
          </a:xfrm>
        </p:spPr>
        <p:txBody>
          <a:bodyPr/>
          <a:lstStyle/>
          <a:p>
            <a:pPr marL="0" indent="0">
              <a:buNone/>
            </a:pPr>
            <a:r>
              <a:rPr lang="en-US" sz="2000" dirty="0" smtClean="0"/>
              <a:t>2015 - 2016:</a:t>
            </a:r>
          </a:p>
          <a:p>
            <a:r>
              <a:rPr lang="en-US" sz="2000" dirty="0" smtClean="0"/>
              <a:t>Brazil</a:t>
            </a:r>
          </a:p>
          <a:p>
            <a:r>
              <a:rPr lang="en-US" sz="2000" dirty="0" smtClean="0"/>
              <a:t>Colombia</a:t>
            </a:r>
          </a:p>
          <a:p>
            <a:r>
              <a:rPr lang="en-US" sz="2000" dirty="0" smtClean="0"/>
              <a:t>India</a:t>
            </a:r>
          </a:p>
          <a:p>
            <a:r>
              <a:rPr lang="en-US" sz="2000" dirty="0" smtClean="0"/>
              <a:t>France </a:t>
            </a:r>
          </a:p>
          <a:p>
            <a:r>
              <a:rPr lang="en-US" sz="2000" dirty="0" smtClean="0"/>
              <a:t>Mexico</a:t>
            </a:r>
          </a:p>
          <a:p>
            <a:r>
              <a:rPr lang="en-US" sz="2000" dirty="0" smtClean="0"/>
              <a:t>Morocco</a:t>
            </a:r>
          </a:p>
          <a:p>
            <a:r>
              <a:rPr lang="en-US" sz="2000" dirty="0" smtClean="0"/>
              <a:t>Pakistan</a:t>
            </a:r>
          </a:p>
          <a:p>
            <a:r>
              <a:rPr lang="en-US" sz="2000" dirty="0" smtClean="0"/>
              <a:t>Russia</a:t>
            </a:r>
          </a:p>
          <a:p>
            <a:r>
              <a:rPr lang="en-US" sz="2000" dirty="0"/>
              <a:t>South </a:t>
            </a:r>
            <a:r>
              <a:rPr lang="en-US" sz="2000" dirty="0" smtClean="0"/>
              <a:t>Africa</a:t>
            </a:r>
          </a:p>
          <a:p>
            <a:r>
              <a:rPr lang="en-US" sz="2000" dirty="0"/>
              <a:t>Sri </a:t>
            </a:r>
            <a:r>
              <a:rPr lang="en-US" sz="2000" dirty="0" smtClean="0"/>
              <a:t>Lanka</a:t>
            </a:r>
          </a:p>
          <a:p>
            <a:r>
              <a:rPr lang="en-US" sz="2000" dirty="0" smtClean="0"/>
              <a:t>United States</a:t>
            </a:r>
          </a:p>
          <a:p>
            <a:r>
              <a:rPr lang="en-US" sz="2000" dirty="0" smtClean="0"/>
              <a:t>Turkey</a:t>
            </a:r>
          </a:p>
          <a:p>
            <a:endParaRPr lang="en-US" sz="2400" dirty="0"/>
          </a:p>
        </p:txBody>
      </p:sp>
      <p:pic>
        <p:nvPicPr>
          <p:cNvPr id="2" name="Picture 1"/>
          <p:cNvPicPr>
            <a:picLocks noChangeAspect="1"/>
          </p:cNvPicPr>
          <p:nvPr/>
        </p:nvPicPr>
        <p:blipFill>
          <a:blip r:embed="rId3"/>
          <a:stretch>
            <a:fillRect/>
          </a:stretch>
        </p:blipFill>
        <p:spPr>
          <a:xfrm>
            <a:off x="7134313" y="5904854"/>
            <a:ext cx="1847090" cy="953146"/>
          </a:xfrm>
          <a:prstGeom prst="rect">
            <a:avLst/>
          </a:prstGeom>
        </p:spPr>
      </p:pic>
      <p:pic>
        <p:nvPicPr>
          <p:cNvPr id="6" name="Content Placeholder 5"/>
          <p:cNvPicPr>
            <a:picLocks noGrp="1" noChangeAspect="1"/>
          </p:cNvPicPr>
          <p:nvPr>
            <p:ph sz="half" idx="1"/>
          </p:nvPr>
        </p:nvPicPr>
        <p:blipFill>
          <a:blip r:embed="rId4"/>
          <a:stretch>
            <a:fillRect/>
          </a:stretch>
        </p:blipFill>
        <p:spPr>
          <a:xfrm>
            <a:off x="890953" y="1066800"/>
            <a:ext cx="3276600" cy="2447337"/>
          </a:xfrm>
          <a:prstGeom prst="rect">
            <a:avLst/>
          </a:prstGeom>
        </p:spPr>
      </p:pic>
      <p:pic>
        <p:nvPicPr>
          <p:cNvPr id="7" name="Content Placeholder 5"/>
          <p:cNvPicPr>
            <a:picLocks noChangeAspect="1"/>
          </p:cNvPicPr>
          <p:nvPr/>
        </p:nvPicPr>
        <p:blipFill>
          <a:blip r:embed="rId5"/>
          <a:stretch>
            <a:fillRect/>
          </a:stretch>
        </p:blipFill>
        <p:spPr bwMode="auto">
          <a:xfrm>
            <a:off x="838200" y="3733800"/>
            <a:ext cx="335603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730284"/>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8565" y="152400"/>
            <a:ext cx="8889700" cy="919985"/>
          </a:xfrm>
        </p:spPr>
        <p:txBody>
          <a:bodyPr/>
          <a:lstStyle/>
          <a:p>
            <a:r>
              <a:rPr lang="en-US" dirty="0" smtClean="0"/>
              <a:t>G3ict’s Global Purpose</a:t>
            </a:r>
            <a:endParaRPr lang="en-US" sz="3600" dirty="0"/>
          </a:p>
        </p:txBody>
      </p:sp>
      <p:sp>
        <p:nvSpPr>
          <p:cNvPr id="5" name="Content Placeholder 4"/>
          <p:cNvSpPr>
            <a:spLocks noGrp="1"/>
          </p:cNvSpPr>
          <p:nvPr>
            <p:ph idx="1"/>
          </p:nvPr>
        </p:nvSpPr>
        <p:spPr>
          <a:xfrm>
            <a:off x="3352800" y="1211281"/>
            <a:ext cx="5410200" cy="5501479"/>
          </a:xfrm>
        </p:spPr>
        <p:txBody>
          <a:bodyPr/>
          <a:lstStyle/>
          <a:p>
            <a:r>
              <a:rPr lang="en-US" sz="2200" dirty="0" smtClean="0"/>
              <a:t>History:</a:t>
            </a:r>
            <a:r>
              <a:rPr lang="en-US" sz="2200" b="0" dirty="0" smtClean="0"/>
              <a:t> Launched </a:t>
            </a:r>
            <a:r>
              <a:rPr lang="en-US" sz="2200" b="0" dirty="0" smtClean="0"/>
              <a:t>in December 2006 upon adoption of the Convention on the Rights of Persons with Disabilities (CRPD) by the United Nations General Assembly</a:t>
            </a:r>
          </a:p>
          <a:p>
            <a:r>
              <a:rPr lang="en-US" sz="2200" dirty="0" smtClean="0"/>
              <a:t>Mission: </a:t>
            </a:r>
            <a:r>
              <a:rPr lang="en-US" sz="2200" b="0" dirty="0" smtClean="0"/>
              <a:t>To </a:t>
            </a:r>
            <a:r>
              <a:rPr lang="en-US" sz="2200" b="0" dirty="0" smtClean="0"/>
              <a:t>promote the accessibility of Information and Communication Technologies as per CRPD dispositions</a:t>
            </a:r>
          </a:p>
          <a:p>
            <a:r>
              <a:rPr lang="en-US" sz="2200" dirty="0" smtClean="0"/>
              <a:t>Approach: </a:t>
            </a:r>
            <a:r>
              <a:rPr lang="en-US" sz="2200" b="0" dirty="0" smtClean="0"/>
              <a:t>In </a:t>
            </a:r>
            <a:r>
              <a:rPr lang="en-US" sz="2200" b="0" dirty="0" smtClean="0"/>
              <a:t>partnership with UN agencies, Disabled Persons Organizations (DPOs), National Governments, Industry, and Standards Development Organizations</a:t>
            </a:r>
          </a:p>
        </p:txBody>
      </p:sp>
      <p:pic>
        <p:nvPicPr>
          <p:cNvPr id="6" name="Picture 2" descr="Photo of the main hall of the General Assembly of the UN in New York" title="UN General Assemb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65" y="1295400"/>
            <a:ext cx="2874979" cy="1897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2056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In-Country Cooperation between G3ict,  Governments and Local Stakeholders</a:t>
            </a:r>
            <a:endParaRPr lang="en-US" sz="2800" dirty="0"/>
          </a:p>
        </p:txBody>
      </p:sp>
      <p:sp>
        <p:nvSpPr>
          <p:cNvPr id="3" name="Content Placeholder 2"/>
          <p:cNvSpPr>
            <a:spLocks noGrp="1"/>
          </p:cNvSpPr>
          <p:nvPr>
            <p:ph idx="1"/>
          </p:nvPr>
        </p:nvSpPr>
        <p:spPr>
          <a:xfrm>
            <a:off x="1828800" y="1219200"/>
            <a:ext cx="7135813" cy="4343400"/>
          </a:xfrm>
        </p:spPr>
        <p:txBody>
          <a:bodyPr/>
          <a:lstStyle/>
          <a:p>
            <a:r>
              <a:rPr lang="en-US" sz="2800" dirty="0" smtClean="0"/>
              <a:t>Example of Turkey:</a:t>
            </a:r>
          </a:p>
          <a:p>
            <a:pPr lvl="1"/>
            <a:r>
              <a:rPr lang="en-US" sz="2000" b="1" dirty="0" smtClean="0"/>
              <a:t>Confederation </a:t>
            </a:r>
            <a:r>
              <a:rPr lang="en-US" sz="2000" b="1" dirty="0"/>
              <a:t>of Persons with Disabilities </a:t>
            </a:r>
          </a:p>
          <a:p>
            <a:pPr lvl="1"/>
            <a:r>
              <a:rPr lang="en-US" sz="2000" b="1" dirty="0" smtClean="0"/>
              <a:t>Ministry of Family and Social Affairs: Lead CRPD Government Agency</a:t>
            </a:r>
          </a:p>
          <a:p>
            <a:pPr lvl="1"/>
            <a:r>
              <a:rPr lang="en-US" sz="2000" b="1" dirty="0" smtClean="0"/>
              <a:t>BTK: Telecom Regulator overseeing information infrastructure</a:t>
            </a:r>
          </a:p>
          <a:p>
            <a:pPr lvl="1"/>
            <a:r>
              <a:rPr lang="en-US" sz="2000" b="1" dirty="0" smtClean="0"/>
              <a:t>National Agency for Public Procurement</a:t>
            </a:r>
          </a:p>
          <a:p>
            <a:pPr lvl="1"/>
            <a:r>
              <a:rPr lang="en-US" sz="2000" b="1" dirty="0" smtClean="0"/>
              <a:t>Ministry of Education</a:t>
            </a:r>
          </a:p>
          <a:p>
            <a:pPr lvl="1"/>
            <a:r>
              <a:rPr lang="en-US" sz="2000" b="1" dirty="0"/>
              <a:t>Istanbul Chamber of Commerce </a:t>
            </a:r>
            <a:r>
              <a:rPr lang="en-US" sz="2000" b="1" dirty="0" smtClean="0"/>
              <a:t>ICT Sector</a:t>
            </a:r>
          </a:p>
          <a:p>
            <a:pPr lvl="1"/>
            <a:r>
              <a:rPr lang="en-US" sz="2000" b="1" dirty="0" smtClean="0"/>
              <a:t>Mobile and cable operators </a:t>
            </a:r>
            <a:r>
              <a:rPr lang="en-US" sz="1600" dirty="0" smtClean="0"/>
              <a:t/>
            </a:r>
            <a:br>
              <a:rPr lang="en-US" sz="1600" dirty="0" smtClean="0"/>
            </a:br>
            <a:endParaRPr lang="en-US" sz="1600" dirty="0"/>
          </a:p>
        </p:txBody>
      </p:sp>
      <p:sp>
        <p:nvSpPr>
          <p:cNvPr id="7" name="TextBox 6"/>
          <p:cNvSpPr txBox="1"/>
          <p:nvPr/>
        </p:nvSpPr>
        <p:spPr>
          <a:xfrm>
            <a:off x="213783" y="5525869"/>
            <a:ext cx="8750830" cy="646331"/>
          </a:xfrm>
          <a:prstGeom prst="rect">
            <a:avLst/>
          </a:prstGeom>
          <a:noFill/>
        </p:spPr>
        <p:txBody>
          <a:bodyPr wrap="square" rtlCol="0">
            <a:spAutoFit/>
          </a:bodyPr>
          <a:lstStyle/>
          <a:p>
            <a:pPr algn="ctr"/>
            <a:r>
              <a:rPr lang="en-US" b="1" i="1" dirty="0"/>
              <a:t>G3ict in-country activities aim to foster multi-stakeholder cooperation and awareness of </a:t>
            </a:r>
            <a:r>
              <a:rPr lang="en-US" b="1" i="1" dirty="0" smtClean="0"/>
              <a:t>solutions and model </a:t>
            </a:r>
            <a:r>
              <a:rPr lang="en-US" b="1" i="1" dirty="0"/>
              <a:t>policies</a:t>
            </a:r>
          </a:p>
        </p:txBody>
      </p:sp>
    </p:spTree>
    <p:extLst>
      <p:ext uri="{BB962C8B-B14F-4D97-AF65-F5344CB8AC3E}">
        <p14:creationId xmlns:p14="http://schemas.microsoft.com/office/powerpoint/2010/main" val="1260721604"/>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1008063"/>
          </a:xfrm>
        </p:spPr>
        <p:txBody>
          <a:bodyPr/>
          <a:lstStyle/>
          <a:p>
            <a:r>
              <a:rPr lang="en-US" sz="2500" dirty="0" smtClean="0"/>
              <a:t>M-Enabling Summit: G3ict’s Annual Global Forum</a:t>
            </a:r>
            <a:br>
              <a:rPr lang="en-US" sz="2500" dirty="0" smtClean="0"/>
            </a:br>
            <a:r>
              <a:rPr lang="en-US" sz="2500" dirty="0" smtClean="0"/>
              <a:t>In Cooperation with ITU and the FCC</a:t>
            </a:r>
            <a:endParaRPr lang="en-US" sz="2500" dirty="0"/>
          </a:p>
        </p:txBody>
      </p:sp>
      <p:sp>
        <p:nvSpPr>
          <p:cNvPr id="3" name="Content Placeholder 2"/>
          <p:cNvSpPr>
            <a:spLocks noGrp="1"/>
          </p:cNvSpPr>
          <p:nvPr>
            <p:ph idx="1"/>
          </p:nvPr>
        </p:nvSpPr>
        <p:spPr>
          <a:xfrm>
            <a:off x="152400" y="1219200"/>
            <a:ext cx="8991600" cy="5181601"/>
          </a:xfrm>
          <a:ln>
            <a:noFill/>
          </a:ln>
        </p:spPr>
        <p:txBody>
          <a:bodyPr/>
          <a:lstStyle/>
          <a:p>
            <a:pPr marL="0" indent="0">
              <a:lnSpc>
                <a:spcPct val="100000"/>
              </a:lnSpc>
              <a:spcBef>
                <a:spcPts val="600"/>
              </a:spcBef>
              <a:spcAft>
                <a:spcPts val="0"/>
              </a:spcAft>
              <a:buNone/>
            </a:pPr>
            <a:r>
              <a:rPr lang="en-US" sz="2000" u="sng" dirty="0"/>
              <a:t>Largest global dialogue </a:t>
            </a:r>
            <a:r>
              <a:rPr lang="en-US" sz="2000" u="sng" dirty="0" smtClean="0"/>
              <a:t>on </a:t>
            </a:r>
            <a:br>
              <a:rPr lang="en-US" sz="2000" u="sng" dirty="0" smtClean="0"/>
            </a:br>
            <a:r>
              <a:rPr lang="en-US" sz="2000" u="sng" dirty="0" smtClean="0"/>
              <a:t>accessibility among mobile </a:t>
            </a:r>
            <a:br>
              <a:rPr lang="en-US" sz="2000" u="sng" dirty="0" smtClean="0"/>
            </a:br>
            <a:r>
              <a:rPr lang="en-US" sz="2000" u="sng" dirty="0" smtClean="0"/>
              <a:t>stakeholders</a:t>
            </a:r>
            <a:r>
              <a:rPr lang="en-US" sz="2000" dirty="0" smtClean="0"/>
              <a:t>:      </a:t>
            </a:r>
          </a:p>
          <a:p>
            <a:pPr marL="0" indent="0">
              <a:lnSpc>
                <a:spcPct val="100000"/>
              </a:lnSpc>
              <a:spcBef>
                <a:spcPts val="600"/>
              </a:spcBef>
              <a:spcAft>
                <a:spcPts val="0"/>
              </a:spcAft>
              <a:buNone/>
            </a:pPr>
            <a:r>
              <a:rPr lang="en-US" sz="2000" dirty="0" smtClean="0"/>
              <a:t>    </a:t>
            </a:r>
          </a:p>
          <a:p>
            <a:pPr lvl="5">
              <a:spcBef>
                <a:spcPts val="0"/>
              </a:spcBef>
              <a:spcAft>
                <a:spcPts val="600"/>
              </a:spcAft>
              <a:buClr>
                <a:srgbClr val="000066"/>
              </a:buClr>
              <a:buSzPct val="75000"/>
              <a:buFont typeface="Wingdings" panose="05000000000000000000" pitchFamily="2" charset="2"/>
              <a:buChar char="v"/>
            </a:pPr>
            <a:r>
              <a:rPr lang="en-US" dirty="0" smtClean="0">
                <a:solidFill>
                  <a:schemeClr val="bg2">
                    <a:lumMod val="75000"/>
                  </a:schemeClr>
                </a:solidFill>
              </a:rPr>
              <a:t>Mobile industry, innovators, policy makers, disability advocates, CIOs from 30+ countries</a:t>
            </a:r>
          </a:p>
          <a:p>
            <a:pPr lvl="5">
              <a:spcBef>
                <a:spcPts val="0"/>
              </a:spcBef>
              <a:spcAft>
                <a:spcPts val="600"/>
              </a:spcAft>
              <a:buClr>
                <a:srgbClr val="000066"/>
              </a:buClr>
              <a:buSzPct val="75000"/>
              <a:buFont typeface="Wingdings" panose="05000000000000000000" pitchFamily="2" charset="2"/>
              <a:buChar char="v"/>
            </a:pPr>
            <a:r>
              <a:rPr lang="en-US" dirty="0">
                <a:solidFill>
                  <a:schemeClr val="bg2">
                    <a:lumMod val="75000"/>
                  </a:schemeClr>
                </a:solidFill>
              </a:rPr>
              <a:t>Promotes </a:t>
            </a:r>
            <a:r>
              <a:rPr lang="en-US" dirty="0" smtClean="0">
                <a:solidFill>
                  <a:schemeClr val="bg2">
                    <a:lumMod val="75000"/>
                  </a:schemeClr>
                </a:solidFill>
              </a:rPr>
              <a:t>innovation and showcases </a:t>
            </a:r>
            <a:r>
              <a:rPr lang="en-US" dirty="0">
                <a:solidFill>
                  <a:schemeClr val="bg2">
                    <a:lumMod val="75000"/>
                  </a:schemeClr>
                </a:solidFill>
              </a:rPr>
              <a:t>solutions that </a:t>
            </a:r>
            <a:r>
              <a:rPr lang="en-US" dirty="0" smtClean="0">
                <a:solidFill>
                  <a:schemeClr val="bg2">
                    <a:lumMod val="75000"/>
                  </a:schemeClr>
                </a:solidFill>
              </a:rPr>
              <a:t>work</a:t>
            </a:r>
          </a:p>
          <a:p>
            <a:pPr lvl="5">
              <a:spcBef>
                <a:spcPts val="0"/>
              </a:spcBef>
              <a:spcAft>
                <a:spcPts val="600"/>
              </a:spcAft>
              <a:buClr>
                <a:srgbClr val="000066"/>
              </a:buClr>
              <a:buSzPct val="75000"/>
              <a:buFont typeface="Wingdings" panose="05000000000000000000" pitchFamily="2" charset="2"/>
              <a:buChar char="v"/>
            </a:pPr>
            <a:r>
              <a:rPr lang="en-US" dirty="0" smtClean="0">
                <a:solidFill>
                  <a:schemeClr val="bg2">
                    <a:lumMod val="75000"/>
                  </a:schemeClr>
                </a:solidFill>
              </a:rPr>
              <a:t>500</a:t>
            </a:r>
            <a:r>
              <a:rPr lang="en-US" dirty="0">
                <a:solidFill>
                  <a:schemeClr val="bg2">
                    <a:lumMod val="75000"/>
                  </a:schemeClr>
                </a:solidFill>
              </a:rPr>
              <a:t> </a:t>
            </a:r>
            <a:r>
              <a:rPr lang="en-US" dirty="0" smtClean="0">
                <a:solidFill>
                  <a:schemeClr val="bg2">
                    <a:lumMod val="75000"/>
                  </a:schemeClr>
                </a:solidFill>
              </a:rPr>
              <a:t>to 600 participants, Washington, </a:t>
            </a:r>
            <a:r>
              <a:rPr lang="en-US" dirty="0" smtClean="0">
                <a:solidFill>
                  <a:schemeClr val="bg2">
                    <a:lumMod val="75000"/>
                  </a:schemeClr>
                </a:solidFill>
              </a:rPr>
              <a:t>D.C.</a:t>
            </a:r>
            <a:endParaRPr lang="en-US" dirty="0" smtClean="0">
              <a:solidFill>
                <a:schemeClr val="bg2">
                  <a:lumMod val="75000"/>
                </a:schemeClr>
              </a:solidFill>
            </a:endParaRPr>
          </a:p>
          <a:p>
            <a:pPr lvl="5">
              <a:spcBef>
                <a:spcPts val="0"/>
              </a:spcBef>
              <a:spcAft>
                <a:spcPts val="600"/>
              </a:spcAft>
              <a:buClr>
                <a:srgbClr val="000066"/>
              </a:buClr>
              <a:buSzPct val="75000"/>
              <a:buFont typeface="Wingdings" panose="05000000000000000000" pitchFamily="2" charset="2"/>
              <a:buChar char="v"/>
            </a:pPr>
            <a:r>
              <a:rPr lang="en-US" dirty="0" smtClean="0">
                <a:solidFill>
                  <a:schemeClr val="bg2">
                    <a:lumMod val="75000"/>
                  </a:schemeClr>
                </a:solidFill>
              </a:rPr>
              <a:t>Internet of Things, Assistive Services, Smart Cities solutions, Inclusive Higher Education, Scaling up accessibility in large organizations</a:t>
            </a:r>
          </a:p>
          <a:p>
            <a:pPr lvl="5">
              <a:spcBef>
                <a:spcPts val="0"/>
              </a:spcBef>
              <a:spcAft>
                <a:spcPts val="600"/>
              </a:spcAft>
              <a:buClr>
                <a:srgbClr val="000066"/>
              </a:buClr>
              <a:buSzPct val="75000"/>
              <a:buFont typeface="Wingdings" panose="05000000000000000000" pitchFamily="2" charset="2"/>
              <a:buChar char="v"/>
            </a:pPr>
            <a:r>
              <a:rPr lang="en-US" b="1" u="sng" dirty="0">
                <a:solidFill>
                  <a:schemeClr val="bg2">
                    <a:lumMod val="75000"/>
                  </a:schemeClr>
                </a:solidFill>
              </a:rPr>
              <a:t>Next edition June 13-14, 2016</a:t>
            </a:r>
            <a:endParaRPr lang="en-US" u="sng" dirty="0" smtClean="0">
              <a:solidFill>
                <a:schemeClr val="bg2">
                  <a:lumMod val="75000"/>
                </a:schemeClr>
              </a:solidFill>
            </a:endParaRPr>
          </a:p>
          <a:p>
            <a:pPr marL="0" indent="0">
              <a:spcBef>
                <a:spcPts val="0"/>
              </a:spcBef>
              <a:spcAft>
                <a:spcPts val="600"/>
              </a:spcAft>
              <a:buClr>
                <a:srgbClr val="F67B00"/>
              </a:buClr>
              <a:buSzPct val="125000"/>
              <a:buNone/>
            </a:pPr>
            <a:endParaRPr lang="en-US" sz="3300" b="1" dirty="0" smtClean="0">
              <a:solidFill>
                <a:schemeClr val="bg2">
                  <a:lumMod val="75000"/>
                </a:schemeClr>
              </a:solidFill>
            </a:endParaRPr>
          </a:p>
          <a:p>
            <a:pPr lvl="5">
              <a:spcBef>
                <a:spcPts val="0"/>
              </a:spcBef>
              <a:spcAft>
                <a:spcPts val="600"/>
              </a:spcAft>
              <a:buClr>
                <a:srgbClr val="F67B00"/>
              </a:buClr>
              <a:buSzPct val="125000"/>
              <a:buFont typeface="Wingdings" panose="05000000000000000000" pitchFamily="2" charset="2"/>
              <a:buChar char="§"/>
            </a:pPr>
            <a:endParaRPr lang="en-US" sz="2100" b="1" dirty="0" smtClean="0">
              <a:solidFill>
                <a:schemeClr val="bg2">
                  <a:lumMod val="75000"/>
                </a:schemeClr>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90800"/>
            <a:ext cx="2133600" cy="308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6172200" y="785966"/>
            <a:ext cx="2241015" cy="1500034"/>
          </a:xfrm>
          <a:prstGeom prst="rect">
            <a:avLst/>
          </a:prstGeom>
        </p:spPr>
      </p:pic>
    </p:spTree>
    <p:extLst>
      <p:ext uri="{BB962C8B-B14F-4D97-AF65-F5344CB8AC3E}">
        <p14:creationId xmlns:p14="http://schemas.microsoft.com/office/powerpoint/2010/main" val="2104667056"/>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599" y="1843979"/>
            <a:ext cx="7504113" cy="1362075"/>
          </a:xfrm>
        </p:spPr>
        <p:txBody>
          <a:bodyPr/>
          <a:lstStyle/>
          <a:p>
            <a:r>
              <a:rPr lang="en-US" dirty="0" smtClean="0"/>
              <a:t>public procurement</a:t>
            </a:r>
            <a:endParaRPr lang="en-US" dirty="0"/>
          </a:p>
        </p:txBody>
      </p:sp>
      <p:sp>
        <p:nvSpPr>
          <p:cNvPr id="5" name="Text Placeholder 4"/>
          <p:cNvSpPr>
            <a:spLocks noGrp="1"/>
          </p:cNvSpPr>
          <p:nvPr>
            <p:ph type="body" idx="1"/>
          </p:nvPr>
        </p:nvSpPr>
        <p:spPr>
          <a:xfrm>
            <a:off x="990599" y="3988549"/>
            <a:ext cx="7504114" cy="1500187"/>
          </a:xfrm>
        </p:spPr>
        <p:txBody>
          <a:bodyPr/>
          <a:lstStyle/>
          <a:p>
            <a:r>
              <a:rPr lang="en-US" sz="3200" b="0" dirty="0" smtClean="0"/>
              <a:t>G3ict Global Charter</a:t>
            </a:r>
            <a:endParaRPr lang="en-US" sz="3200" b="0" dirty="0"/>
          </a:p>
        </p:txBody>
      </p:sp>
    </p:spTree>
    <p:extLst>
      <p:ext uri="{BB962C8B-B14F-4D97-AF65-F5344CB8AC3E}">
        <p14:creationId xmlns:p14="http://schemas.microsoft.com/office/powerpoint/2010/main" val="19098380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Content Placeholder 2"/>
          <p:cNvSpPr>
            <a:spLocks noGrp="1"/>
          </p:cNvSpPr>
          <p:nvPr>
            <p:ph idx="1"/>
          </p:nvPr>
        </p:nvSpPr>
        <p:spPr>
          <a:xfrm>
            <a:off x="381001" y="990600"/>
            <a:ext cx="8485188" cy="4905375"/>
          </a:xfrm>
        </p:spPr>
        <p:txBody>
          <a:bodyPr/>
          <a:lstStyle/>
          <a:p>
            <a:pPr eaLnBrk="1" hangingPunct="1">
              <a:spcBef>
                <a:spcPts val="600"/>
              </a:spcBef>
              <a:spcAft>
                <a:spcPts val="600"/>
              </a:spcAft>
            </a:pPr>
            <a:r>
              <a:rPr lang="en-US" altLang="en-US" sz="2000" dirty="0" smtClean="0">
                <a:latin typeface="+mj-lt"/>
              </a:rPr>
              <a:t>Key to influence markets &amp; companies</a:t>
            </a:r>
          </a:p>
          <a:p>
            <a:pPr lvl="1" eaLnBrk="1" hangingPunct="1">
              <a:spcBef>
                <a:spcPts val="600"/>
              </a:spcBef>
              <a:spcAft>
                <a:spcPts val="600"/>
              </a:spcAft>
            </a:pPr>
            <a:r>
              <a:rPr lang="en-GB" altLang="en-US" sz="1600" dirty="0" smtClean="0">
                <a:latin typeface="+mj-lt"/>
                <a:ea typeface="ＭＳ Ｐゴシック"/>
                <a:cs typeface="Segoe UI" panose="020B0502040204020203" pitchFamily="34" charset="0"/>
              </a:rPr>
              <a:t>Government purchases of goods and services account for 10-15</a:t>
            </a:r>
            <a:r>
              <a:rPr lang="en-GB" altLang="en-US" sz="1600" dirty="0" smtClean="0">
                <a:latin typeface="+mj-lt"/>
                <a:ea typeface="ＭＳ Ｐゴシック"/>
                <a:cs typeface="Segoe UI" panose="020B0502040204020203" pitchFamily="34" charset="0"/>
              </a:rPr>
              <a:t>% of a country’s GDP, 16% in EU, </a:t>
            </a:r>
            <a:r>
              <a:rPr lang="en-US" altLang="en-US" sz="1600" dirty="0" smtClean="0">
                <a:latin typeface="+mj-lt"/>
                <a:cs typeface="Segoe UI" panose="020B0502040204020203" pitchFamily="34" charset="0"/>
              </a:rPr>
              <a:t>25% of </a:t>
            </a:r>
            <a:r>
              <a:rPr lang="en-US" altLang="en-US" sz="1600" dirty="0" smtClean="0">
                <a:latin typeface="+mj-lt"/>
                <a:cs typeface="Segoe UI" panose="020B0502040204020203" pitchFamily="34" charset="0"/>
              </a:rPr>
              <a:t>ICT </a:t>
            </a:r>
            <a:r>
              <a:rPr lang="en-US" altLang="en-US" sz="1600" dirty="0" smtClean="0">
                <a:latin typeface="+mj-lt"/>
                <a:cs typeface="Segoe UI" panose="020B0502040204020203" pitchFamily="34" charset="0"/>
              </a:rPr>
              <a:t>purchases </a:t>
            </a:r>
            <a:r>
              <a:rPr lang="en-US" altLang="en-US" sz="1600" dirty="0" smtClean="0">
                <a:latin typeface="+mj-lt"/>
                <a:cs typeface="Segoe UI" panose="020B0502040204020203" pitchFamily="34" charset="0"/>
              </a:rPr>
              <a:t>in USA</a:t>
            </a:r>
          </a:p>
          <a:p>
            <a:pPr lvl="1">
              <a:spcBef>
                <a:spcPts val="600"/>
              </a:spcBef>
              <a:spcAft>
                <a:spcPts val="600"/>
              </a:spcAft>
            </a:pPr>
            <a:r>
              <a:rPr lang="en-US" altLang="en-US" sz="1600" dirty="0">
                <a:latin typeface="+mj-lt"/>
                <a:cs typeface="Segoe UI" panose="020B0502040204020203" pitchFamily="34" charset="0"/>
              </a:rPr>
              <a:t>National gov’t is usually largest single customer for most ICT </a:t>
            </a:r>
            <a:r>
              <a:rPr lang="en-US" altLang="en-US" sz="1600" dirty="0" smtClean="0">
                <a:latin typeface="+mj-lt"/>
                <a:cs typeface="Segoe UI" panose="020B0502040204020203" pitchFamily="34" charset="0"/>
              </a:rPr>
              <a:t>companies</a:t>
            </a:r>
            <a:endParaRPr lang="en-US" altLang="en-US" sz="1600" dirty="0" smtClean="0">
              <a:latin typeface="+mj-lt"/>
              <a:cs typeface="Segoe UI" panose="020B0502040204020203" pitchFamily="34" charset="0"/>
            </a:endParaRPr>
          </a:p>
          <a:p>
            <a:pPr lvl="1" eaLnBrk="1" hangingPunct="1">
              <a:spcBef>
                <a:spcPts val="600"/>
              </a:spcBef>
              <a:spcAft>
                <a:spcPts val="600"/>
              </a:spcAft>
            </a:pPr>
            <a:r>
              <a:rPr lang="en-US" altLang="en-US" sz="1600" dirty="0" smtClean="0">
                <a:latin typeface="+mj-lt"/>
                <a:cs typeface="Segoe UI" panose="020B0502040204020203" pitchFamily="34" charset="0"/>
              </a:rPr>
              <a:t>Focus ICT vendors on accessibility - drive innovation &amp; competition</a:t>
            </a:r>
          </a:p>
          <a:p>
            <a:pPr lvl="1" eaLnBrk="1" hangingPunct="1">
              <a:spcBef>
                <a:spcPts val="600"/>
              </a:spcBef>
              <a:spcAft>
                <a:spcPts val="600"/>
              </a:spcAft>
            </a:pPr>
            <a:r>
              <a:rPr lang="en-US" altLang="en-US" sz="1600" dirty="0" smtClean="0">
                <a:latin typeface="+mj-lt"/>
                <a:cs typeface="Segoe UI" panose="020B0502040204020203" pitchFamily="34" charset="0"/>
              </a:rPr>
              <a:t>Develop local accessibility ecosystem, capacity, and expertise</a:t>
            </a:r>
          </a:p>
          <a:p>
            <a:pPr lvl="1" eaLnBrk="1" hangingPunct="1">
              <a:spcBef>
                <a:spcPts val="600"/>
              </a:spcBef>
              <a:spcAft>
                <a:spcPts val="600"/>
              </a:spcAft>
            </a:pPr>
            <a:r>
              <a:rPr lang="en-US" altLang="en-US" sz="1600" dirty="0" smtClean="0">
                <a:latin typeface="+mj-lt"/>
                <a:cs typeface="Segoe UI" panose="020B0502040204020203" pitchFamily="34" charset="0"/>
              </a:rPr>
              <a:t>Lower costs though harmonized standards &amp; competition</a:t>
            </a:r>
          </a:p>
          <a:p>
            <a:pPr>
              <a:spcBef>
                <a:spcPts val="600"/>
              </a:spcBef>
              <a:spcAft>
                <a:spcPts val="600"/>
              </a:spcAft>
            </a:pPr>
            <a:r>
              <a:rPr lang="en-US" altLang="en-US" sz="2000" dirty="0" smtClean="0">
                <a:latin typeface="+mj-lt"/>
              </a:rPr>
              <a:t>Benefits all Persons with Disabilities</a:t>
            </a:r>
          </a:p>
          <a:p>
            <a:pPr lvl="1" eaLnBrk="1" hangingPunct="1">
              <a:spcBef>
                <a:spcPts val="600"/>
              </a:spcBef>
              <a:spcAft>
                <a:spcPts val="600"/>
              </a:spcAft>
            </a:pPr>
            <a:r>
              <a:rPr lang="en-US" altLang="en-US" sz="1600" dirty="0" smtClean="0">
                <a:latin typeface="+mj-lt"/>
              </a:rPr>
              <a:t>Accessible e-government and improved public sector employment rates</a:t>
            </a:r>
          </a:p>
          <a:p>
            <a:pPr lvl="1" eaLnBrk="1" hangingPunct="1">
              <a:spcBef>
                <a:spcPts val="600"/>
              </a:spcBef>
              <a:spcAft>
                <a:spcPts val="600"/>
              </a:spcAft>
            </a:pPr>
            <a:r>
              <a:rPr lang="en-US" altLang="en-US" sz="1600" dirty="0" smtClean="0">
                <a:latin typeface="+mj-lt"/>
              </a:rPr>
              <a:t>Key to many policy objectives, e.g. inclusive education, accessible voting, etc.</a:t>
            </a:r>
          </a:p>
          <a:p>
            <a:pPr eaLnBrk="1" hangingPunct="1">
              <a:spcBef>
                <a:spcPts val="600"/>
              </a:spcBef>
              <a:spcAft>
                <a:spcPts val="600"/>
              </a:spcAft>
            </a:pPr>
            <a:r>
              <a:rPr lang="en-US" altLang="en-US" sz="2000" dirty="0" smtClean="0">
                <a:latin typeface="+mj-lt"/>
              </a:rPr>
              <a:t>Required by the CRPD – Articles 4, 9, 35</a:t>
            </a:r>
          </a:p>
          <a:p>
            <a:pPr eaLnBrk="1" hangingPunct="1">
              <a:spcBef>
                <a:spcPts val="600"/>
              </a:spcBef>
              <a:spcAft>
                <a:spcPts val="600"/>
              </a:spcAft>
            </a:pPr>
            <a:r>
              <a:rPr lang="en-US" altLang="en-US" sz="2000" dirty="0" smtClean="0">
                <a:latin typeface="+mj-lt"/>
              </a:rPr>
              <a:t>ICT Accessibility in procurement policies implemented in just 33% of countries</a:t>
            </a:r>
          </a:p>
          <a:p>
            <a:pPr eaLnBrk="1" hangingPunct="1">
              <a:spcBef>
                <a:spcPts val="600"/>
              </a:spcBef>
              <a:spcAft>
                <a:spcPts val="600"/>
              </a:spcAft>
            </a:pPr>
            <a:endParaRPr lang="en-US" altLang="en-US" sz="1800" dirty="0" smtClean="0">
              <a:latin typeface="+mj-lt"/>
            </a:endParaRPr>
          </a:p>
        </p:txBody>
      </p:sp>
      <p:sp>
        <p:nvSpPr>
          <p:cNvPr id="5" name="Title 1"/>
          <p:cNvSpPr txBox="1">
            <a:spLocks/>
          </p:cNvSpPr>
          <p:nvPr/>
        </p:nvSpPr>
        <p:spPr bwMode="auto">
          <a:xfrm>
            <a:off x="381000" y="-76200"/>
            <a:ext cx="8485187" cy="1143000"/>
          </a:xfrm>
          <a:prstGeom prst="rect">
            <a:avLst/>
          </a:prstGeom>
          <a:noFill/>
          <a:ln w="9525">
            <a:noFill/>
            <a:miter lim="800000"/>
            <a:headEnd/>
            <a:tailEnd/>
          </a:ln>
          <a:effectLst>
            <a:outerShdw dist="17961" dir="2700000" algn="ctr" rotWithShape="0">
              <a:srgbClr val="B2B2B2"/>
            </a:outerShdw>
          </a:effectLst>
        </p:spPr>
        <p:txBody>
          <a:bodyPr vert="horz" wrap="square" lIns="45720" tIns="45720" rIns="45720" bIns="45720" numCol="1" anchor="ctr" anchorCtr="0" compatLnSpc="1">
            <a:prstTxWarp prst="textNoShape">
              <a:avLst/>
            </a:prstTxWarp>
          </a:bodyPr>
          <a:lstStyle>
            <a:lvl1pPr algn="ctr" rtl="0" eaLnBrk="1" fontAlgn="base" hangingPunct="1">
              <a:lnSpc>
                <a:spcPct val="90000"/>
              </a:lnSpc>
              <a:spcBef>
                <a:spcPct val="0"/>
              </a:spcBef>
              <a:spcAft>
                <a:spcPct val="0"/>
              </a:spcAft>
              <a:defRPr sz="4400" b="0">
                <a:solidFill>
                  <a:schemeClr val="tx1"/>
                </a:solidFill>
                <a:effectLst>
                  <a:outerShdw blurRad="38100" dist="38100" dir="2700000" algn="tl">
                    <a:srgbClr val="C0C0C0"/>
                  </a:outerShdw>
                </a:effectLst>
                <a:latin typeface="Segoe UI" panose="020B0502040204020203" pitchFamily="34" charset="0"/>
                <a:ea typeface="+mj-ea"/>
                <a:cs typeface="Segoe UI" panose="020B0502040204020203" pitchFamily="34" charset="0"/>
              </a:defRPr>
            </a:lvl1pPr>
            <a:lvl2pPr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Verdana" pitchFamily="34" charset="0"/>
                <a:cs typeface="Arial" charset="0"/>
              </a:defRPr>
            </a:lvl2pPr>
            <a:lvl3pPr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Verdana" pitchFamily="34" charset="0"/>
                <a:cs typeface="Arial" charset="0"/>
              </a:defRPr>
            </a:lvl3pPr>
            <a:lvl4pPr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Verdana" pitchFamily="34" charset="0"/>
                <a:cs typeface="Arial" charset="0"/>
              </a:defRPr>
            </a:lvl4pPr>
            <a:lvl5pPr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Verdana" pitchFamily="34" charset="0"/>
                <a:cs typeface="Arial" charset="0"/>
              </a:defRPr>
            </a:lvl5pPr>
            <a:lvl6pPr marL="457200"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Verdana" pitchFamily="34" charset="0"/>
                <a:cs typeface="Arial" charset="0"/>
              </a:defRPr>
            </a:lvl6pPr>
            <a:lvl7pPr marL="914400"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Verdana" pitchFamily="34" charset="0"/>
                <a:cs typeface="Arial" charset="0"/>
              </a:defRPr>
            </a:lvl7pPr>
            <a:lvl8pPr marL="1371600"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Verdana" pitchFamily="34" charset="0"/>
                <a:cs typeface="Arial" charset="0"/>
              </a:defRPr>
            </a:lvl8pPr>
            <a:lvl9pPr marL="1828800" algn="l" rtl="0" eaLnBrk="1" fontAlgn="base" hangingPunct="1">
              <a:lnSpc>
                <a:spcPct val="90000"/>
              </a:lnSpc>
              <a:spcBef>
                <a:spcPct val="0"/>
              </a:spcBef>
              <a:spcAft>
                <a:spcPct val="0"/>
              </a:spcAft>
              <a:defRPr sz="3200" b="1">
                <a:solidFill>
                  <a:schemeClr val="bg1"/>
                </a:solidFill>
                <a:effectLst>
                  <a:outerShdw blurRad="38100" dist="38100" dir="2700000" algn="tl">
                    <a:srgbClr val="C0C0C0"/>
                  </a:outerShdw>
                </a:effectLst>
                <a:latin typeface="Verdana" pitchFamily="34" charset="0"/>
                <a:cs typeface="Arial" charset="0"/>
              </a:defRPr>
            </a:lvl9pPr>
          </a:lstStyle>
          <a:p>
            <a:pPr algn="l"/>
            <a:r>
              <a:rPr lang="en-US" sz="2800" b="1" dirty="0" smtClean="0">
                <a:solidFill>
                  <a:schemeClr val="bg1"/>
                </a:solidFill>
                <a:latin typeface="+mj-lt"/>
              </a:rPr>
              <a:t>Public Procurement Policies to </a:t>
            </a:r>
          </a:p>
          <a:p>
            <a:pPr algn="l"/>
            <a:r>
              <a:rPr lang="en-US" sz="2800" b="1" dirty="0" smtClean="0">
                <a:solidFill>
                  <a:schemeClr val="bg1"/>
                </a:solidFill>
                <a:latin typeface="+mj-lt"/>
              </a:rPr>
              <a:t>Drive Accessibility</a:t>
            </a:r>
            <a:endParaRPr lang="en-US" sz="2800" b="1" kern="0" dirty="0">
              <a:solidFill>
                <a:schemeClr val="bg1"/>
              </a:solidFill>
              <a:latin typeface="+mj-lt"/>
            </a:endParaRPr>
          </a:p>
        </p:txBody>
      </p:sp>
    </p:spTree>
    <p:extLst>
      <p:ext uri="{BB962C8B-B14F-4D97-AF65-F5344CB8AC3E}">
        <p14:creationId xmlns:p14="http://schemas.microsoft.com/office/powerpoint/2010/main" val="157404890"/>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G3ict Procurement Charter Early Signatories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1447800"/>
            <a:ext cx="6477000" cy="4668552"/>
          </a:xfrm>
        </p:spPr>
      </p:pic>
      <p:sp>
        <p:nvSpPr>
          <p:cNvPr id="5" name="Rectangle 4"/>
          <p:cNvSpPr/>
          <p:nvPr/>
        </p:nvSpPr>
        <p:spPr>
          <a:xfrm>
            <a:off x="4572000" y="5096470"/>
            <a:ext cx="3657600" cy="923330"/>
          </a:xfrm>
          <a:prstGeom prst="rect">
            <a:avLst/>
          </a:prstGeom>
        </p:spPr>
        <p:txBody>
          <a:bodyPr wrap="square">
            <a:spAutoFit/>
          </a:bodyPr>
          <a:lstStyle/>
          <a:p>
            <a:r>
              <a:rPr lang="en-US" b="1" dirty="0" smtClean="0"/>
              <a:t>To sign the Charter</a:t>
            </a:r>
            <a:r>
              <a:rPr lang="en-US" dirty="0" smtClean="0"/>
              <a:t>: </a:t>
            </a:r>
            <a:r>
              <a:rPr lang="en-US" dirty="0" smtClean="0">
                <a:hlinkClick r:id="rId4"/>
              </a:rPr>
              <a:t>http</a:t>
            </a:r>
            <a:r>
              <a:rPr lang="en-US" dirty="0">
                <a:hlinkClick r:id="rId4"/>
              </a:rPr>
              <a:t>://</a:t>
            </a:r>
            <a:r>
              <a:rPr lang="en-US" dirty="0" smtClean="0">
                <a:hlinkClick r:id="rId4"/>
              </a:rPr>
              <a:t>g3ict.org/resource_center/g3ict_global_charter</a:t>
            </a:r>
            <a:r>
              <a:rPr lang="en-US" dirty="0" smtClean="0"/>
              <a:t> </a:t>
            </a:r>
            <a:endParaRPr lang="en-US" dirty="0"/>
          </a:p>
        </p:txBody>
      </p:sp>
    </p:spTree>
    <p:extLst>
      <p:ext uri="{BB962C8B-B14F-4D97-AF65-F5344CB8AC3E}">
        <p14:creationId xmlns:p14="http://schemas.microsoft.com/office/powerpoint/2010/main" val="12109574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p:cNvSpPr txBox="1">
            <a:spLocks noGrp="1"/>
          </p:cNvSpPr>
          <p:nvPr>
            <p:ph type="body" idx="1"/>
          </p:nvPr>
        </p:nvSpPr>
        <p:spPr>
          <a:xfrm>
            <a:off x="4184074" y="2145950"/>
            <a:ext cx="4308762" cy="2941639"/>
          </a:xfrm>
        </p:spPr>
        <p:txBody>
          <a:bodyPr/>
          <a:lstStyle/>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600" dirty="0"/>
          </a:p>
          <a:p>
            <a:pPr lvl="0">
              <a:spcAft>
                <a:spcPts val="1700"/>
              </a:spcAft>
            </a:pPr>
            <a:r>
              <a:rPr lang="en-US" sz="2800" dirty="0" smtClean="0">
                <a:latin typeface="+mj-lt"/>
              </a:rPr>
              <a:t>Thank You for your Attention!</a:t>
            </a:r>
          </a:p>
          <a:p>
            <a:pPr lvl="0">
              <a:spcAft>
                <a:spcPts val="1700"/>
              </a:spcAft>
            </a:pPr>
            <a:r>
              <a:rPr lang="en-US" sz="1800" dirty="0" smtClean="0">
                <a:hlinkClick r:id="rId3"/>
              </a:rPr>
              <a:t/>
            </a:r>
            <a:br>
              <a:rPr lang="en-US" sz="1800" dirty="0" smtClean="0">
                <a:hlinkClick r:id="rId3"/>
              </a:rPr>
            </a:br>
            <a:r>
              <a:rPr lang="en-US" sz="1800" dirty="0" smtClean="0">
                <a:hlinkClick r:id="rId3"/>
              </a:rPr>
              <a:t/>
            </a:r>
            <a:br>
              <a:rPr lang="en-US" sz="1800" dirty="0" smtClean="0">
                <a:hlinkClick r:id="rId3"/>
              </a:rPr>
            </a:br>
            <a:r>
              <a:rPr lang="en-US" sz="1800" dirty="0" smtClean="0">
                <a:hlinkClick r:id="rId3"/>
              </a:rPr>
              <a:t>www.g3ict.org</a:t>
            </a:r>
            <a:endParaRPr lang="en-US" sz="1800" dirty="0" smtClean="0"/>
          </a:p>
          <a:p>
            <a:pPr lvl="0">
              <a:spcAft>
                <a:spcPts val="900"/>
              </a:spcAft>
            </a:pPr>
            <a:r>
              <a:rPr lang="en-US" sz="1800" dirty="0">
                <a:hlinkClick r:id="rId4"/>
              </a:rPr>
              <a:t>www.e-accessibilitytoolkit.org</a:t>
            </a:r>
            <a:endParaRPr lang="en-US" sz="1800" dirty="0"/>
          </a:p>
          <a:p>
            <a:pPr lvl="0">
              <a:spcAft>
                <a:spcPts val="900"/>
              </a:spcAft>
            </a:pPr>
            <a:r>
              <a:rPr lang="en-US" sz="1800" dirty="0">
                <a:hlinkClick r:id="rId5"/>
              </a:rPr>
              <a:t>www.m-enabling.com</a:t>
            </a:r>
            <a:r>
              <a:rPr lang="en-US" sz="1800" dirty="0"/>
              <a:t> </a:t>
            </a:r>
          </a:p>
          <a:p>
            <a:pPr lvl="0">
              <a:spcAft>
                <a:spcPts val="1700"/>
              </a:spcAft>
            </a:pPr>
            <a:endParaRPr lang="en-US" sz="1800" dirty="0" smtClean="0"/>
          </a:p>
          <a:p>
            <a:pPr lvl="0">
              <a:spcAft>
                <a:spcPts val="1700"/>
              </a:spcAft>
            </a:pPr>
            <a:r>
              <a:rPr lang="en-US" sz="1800" dirty="0" smtClean="0">
                <a:hlinkClick r:id="rId6"/>
              </a:rPr>
              <a:t>fcesabianchi@g3ict.org</a:t>
            </a:r>
            <a:r>
              <a:rPr lang="en-US" sz="1800" dirty="0" smtClean="0"/>
              <a:t> </a:t>
            </a:r>
            <a:r>
              <a:rPr lang="en-US" sz="2400" dirty="0"/>
              <a:t/>
            </a:r>
            <a:br>
              <a:rPr lang="en-US" sz="2400" dirty="0"/>
            </a:br>
            <a:endParaRPr lang="en-US" sz="2400" dirty="0"/>
          </a:p>
          <a:p>
            <a:pPr lvl="0">
              <a:spcAft>
                <a:spcPts val="900"/>
              </a:spcAft>
            </a:pPr>
            <a:r>
              <a:rPr lang="en-US" sz="2800" dirty="0" smtClean="0"/>
              <a:t> </a:t>
            </a:r>
            <a:endParaRPr lang="en-US" sz="28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endParaRPr lang="en-US" sz="3200" dirty="0"/>
          </a:p>
          <a:p>
            <a:pPr lvl="0">
              <a:spcAft>
                <a:spcPts val="1700"/>
              </a:spcAft>
            </a:pPr>
            <a:r>
              <a:rPr lang="en-US" sz="3200" dirty="0" smtClean="0"/>
              <a:t>Thank You</a:t>
            </a:r>
            <a:endParaRPr lang="en-US" sz="3200" dirty="0"/>
          </a:p>
          <a:p>
            <a:pPr lvl="0">
              <a:spcAft>
                <a:spcPts val="1700"/>
              </a:spcAft>
            </a:pPr>
            <a:r>
              <a:rPr lang="en-US" sz="3200" dirty="0"/>
              <a:t>For Your </a:t>
            </a:r>
            <a:r>
              <a:rPr lang="en-US" sz="3200" dirty="0" smtClean="0"/>
              <a:t>Attention!</a:t>
            </a:r>
            <a:endParaRPr lang="en-US" sz="3200" dirty="0"/>
          </a:p>
          <a:p>
            <a:pPr lvl="0"/>
            <a:endParaRPr lang="en-US" dirty="0"/>
          </a:p>
          <a:p>
            <a:pPr lvl="0">
              <a:spcAft>
                <a:spcPts val="900"/>
              </a:spcAft>
            </a:pPr>
            <a:r>
              <a:rPr lang="en-US" sz="1600" dirty="0">
                <a:hlinkClick r:id="rId3"/>
              </a:rPr>
              <a:t>www.g3ict.org</a:t>
            </a:r>
            <a:r>
              <a:rPr lang="en-US" sz="1600" dirty="0"/>
              <a:t> </a:t>
            </a:r>
          </a:p>
          <a:p>
            <a:pPr lvl="0">
              <a:spcAft>
                <a:spcPts val="900"/>
              </a:spcAft>
            </a:pPr>
            <a:r>
              <a:rPr lang="en-US" sz="1600" dirty="0">
                <a:hlinkClick r:id="rId4"/>
              </a:rPr>
              <a:t>www.e-accessibilitytoolkit.org</a:t>
            </a:r>
            <a:endParaRPr lang="en-US" sz="1600" dirty="0"/>
          </a:p>
          <a:p>
            <a:pPr lvl="0">
              <a:spcAft>
                <a:spcPts val="900"/>
              </a:spcAft>
            </a:pPr>
            <a:r>
              <a:rPr lang="en-US" sz="1600" dirty="0" smtClean="0">
                <a:hlinkClick r:id="rId5"/>
              </a:rPr>
              <a:t>www.m-enabling.com</a:t>
            </a:r>
            <a:r>
              <a:rPr lang="en-US" sz="1600" dirty="0" smtClean="0"/>
              <a:t> </a:t>
            </a:r>
            <a:endParaRPr lang="en-US" sz="1600" dirty="0"/>
          </a:p>
          <a:p>
            <a:pPr lvl="0">
              <a:spcAft>
                <a:spcPts val="900"/>
              </a:spcAft>
            </a:pPr>
            <a:r>
              <a:rPr lang="en-US" sz="1600" dirty="0">
                <a:hlinkClick r:id="rId6"/>
              </a:rPr>
              <a:t>axel_leblois@g3ict.org</a:t>
            </a:r>
            <a:endParaRPr lang="en-US" sz="1600" dirty="0"/>
          </a:p>
          <a:p>
            <a:pPr lvl="0">
              <a:spcAft>
                <a:spcPts val="1700"/>
              </a:spcAft>
            </a:pPr>
            <a:endParaRPr lang="en-US" sz="3200" dirty="0"/>
          </a:p>
        </p:txBody>
      </p:sp>
      <p:pic>
        <p:nvPicPr>
          <p:cNvPr id="4098" name="Picture 2" descr="Keyboard with Braille raised dots" title="Illustration for closing sli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950" y="2114550"/>
            <a:ext cx="3612867" cy="294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0637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103589"/>
            <a:ext cx="9049965" cy="887011"/>
          </a:xfrm>
        </p:spPr>
        <p:txBody>
          <a:bodyPr/>
          <a:lstStyle/>
          <a:p>
            <a:r>
              <a:rPr lang="en-US" sz="2400" dirty="0" smtClean="0"/>
              <a:t>CRPD Facts &amp; Figures</a:t>
            </a:r>
            <a:br>
              <a:rPr lang="en-US" sz="2400" dirty="0" smtClean="0"/>
            </a:br>
            <a:r>
              <a:rPr lang="en-US" sz="2400" dirty="0" smtClean="0"/>
              <a:t>162 </a:t>
            </a:r>
            <a:r>
              <a:rPr lang="en-US" sz="2400" dirty="0"/>
              <a:t>countries have signed </a:t>
            </a:r>
            <a:r>
              <a:rPr lang="en-US" sz="2400" dirty="0" smtClean="0"/>
              <a:t>the CRPD and </a:t>
            </a:r>
            <a:br>
              <a:rPr lang="en-US" sz="2400" dirty="0" smtClean="0"/>
            </a:br>
            <a:r>
              <a:rPr lang="en-US" sz="2400" dirty="0" smtClean="0"/>
              <a:t>160 </a:t>
            </a:r>
            <a:r>
              <a:rPr lang="en-US" sz="2400" dirty="0"/>
              <a:t>ratified </a:t>
            </a:r>
            <a:r>
              <a:rPr lang="en-US" sz="2400" dirty="0" smtClean="0"/>
              <a:t>as </a:t>
            </a:r>
            <a:r>
              <a:rPr lang="en-US" sz="2400" dirty="0"/>
              <a:t>of </a:t>
            </a:r>
            <a:r>
              <a:rPr lang="en-US" sz="2400" dirty="0" smtClean="0"/>
              <a:t>April </a:t>
            </a:r>
            <a:r>
              <a:rPr lang="en-US" sz="2400" dirty="0" smtClean="0"/>
              <a:t>2016</a:t>
            </a:r>
            <a:br>
              <a:rPr lang="en-US" sz="2400" dirty="0" smtClean="0"/>
            </a:br>
            <a:r>
              <a:rPr lang="en-US" sz="2400" dirty="0"/>
              <a:t/>
            </a:r>
            <a:br>
              <a:rPr lang="en-US" sz="2400" dirty="0"/>
            </a:b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447800"/>
            <a:ext cx="7626626" cy="4385310"/>
          </a:xfrm>
          <a:prstGeom prst="rect">
            <a:avLst/>
          </a:prstGeom>
        </p:spPr>
      </p:pic>
    </p:spTree>
    <p:extLst>
      <p:ext uri="{BB962C8B-B14F-4D97-AF65-F5344CB8AC3E}">
        <p14:creationId xmlns:p14="http://schemas.microsoft.com/office/powerpoint/2010/main" val="1796393341"/>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599" cy="1143000"/>
          </a:xfrm>
        </p:spPr>
        <p:txBody>
          <a:bodyPr/>
          <a:lstStyle/>
          <a:p>
            <a:pPr>
              <a:lnSpc>
                <a:spcPct val="80000"/>
              </a:lnSpc>
            </a:pPr>
            <a:r>
              <a:rPr lang="en-US" sz="2600" dirty="0" smtClean="0"/>
              <a:t>ICT Accessibility in the Digital </a:t>
            </a:r>
            <a:r>
              <a:rPr lang="en-US" sz="2600" dirty="0" smtClean="0"/>
              <a:t>Age: Prerequisite </a:t>
            </a:r>
            <a:r>
              <a:rPr lang="en-US" sz="2600" dirty="0" smtClean="0"/>
              <a:t>for Independent Living and Inclusion </a:t>
            </a:r>
            <a:endParaRPr lang="en-US" sz="2600" dirty="0"/>
          </a:p>
        </p:txBody>
      </p:sp>
      <p:sp>
        <p:nvSpPr>
          <p:cNvPr id="3" name="Content Placeholder 2"/>
          <p:cNvSpPr>
            <a:spLocks noGrp="1"/>
          </p:cNvSpPr>
          <p:nvPr>
            <p:ph idx="1"/>
          </p:nvPr>
        </p:nvSpPr>
        <p:spPr>
          <a:xfrm>
            <a:off x="685799" y="1341438"/>
            <a:ext cx="8278813" cy="4741862"/>
          </a:xfrm>
        </p:spPr>
        <p:txBody>
          <a:bodyPr/>
          <a:lstStyle/>
          <a:p>
            <a:r>
              <a:rPr lang="en-US" sz="2400" dirty="0" smtClean="0"/>
              <a:t>7,500,000,000 mobile phones in service</a:t>
            </a:r>
          </a:p>
          <a:p>
            <a:r>
              <a:rPr lang="en-US" sz="2400" dirty="0" smtClean="0"/>
              <a:t>3,300,000,000 Internet users</a:t>
            </a:r>
          </a:p>
          <a:p>
            <a:r>
              <a:rPr lang="en-US" sz="2400" dirty="0" smtClean="0"/>
              <a:t>1,500,000 households with TVs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743200"/>
            <a:ext cx="6858000" cy="3545757"/>
          </a:xfrm>
          <a:prstGeom prst="rect">
            <a:avLst/>
          </a:prstGeom>
        </p:spPr>
      </p:pic>
    </p:spTree>
    <p:extLst>
      <p:ext uri="{BB962C8B-B14F-4D97-AF65-F5344CB8AC3E}">
        <p14:creationId xmlns:p14="http://schemas.microsoft.com/office/powerpoint/2010/main" val="1897346968"/>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42768" cy="990600"/>
          </a:xfrm>
        </p:spPr>
        <p:txBody>
          <a:bodyPr/>
          <a:lstStyle/>
          <a:p>
            <a:r>
              <a:rPr lang="en-US" sz="2800" dirty="0" smtClean="0"/>
              <a:t>ICT Accessibility: An Extensive Set of Dispositions in the CRPD </a:t>
            </a:r>
            <a:endParaRPr lang="en-US" b="0" i="1" dirty="0"/>
          </a:p>
        </p:txBody>
      </p:sp>
      <p:sp>
        <p:nvSpPr>
          <p:cNvPr id="3" name="Content Placeholder 2"/>
          <p:cNvSpPr>
            <a:spLocks noGrp="1"/>
          </p:cNvSpPr>
          <p:nvPr>
            <p:ph idx="1"/>
          </p:nvPr>
        </p:nvSpPr>
        <p:spPr>
          <a:xfrm>
            <a:off x="381000" y="1295400"/>
            <a:ext cx="8295168" cy="4894262"/>
          </a:xfrm>
        </p:spPr>
        <p:txBody>
          <a:bodyPr>
            <a:normAutofit lnSpcReduction="10000"/>
          </a:bodyPr>
          <a:lstStyle/>
          <a:p>
            <a:r>
              <a:rPr lang="en-US" sz="2200" dirty="0" smtClean="0"/>
              <a:t>Preamble</a:t>
            </a:r>
            <a:r>
              <a:rPr lang="en-US" sz="2200" b="0" dirty="0" smtClean="0"/>
              <a:t> – defines accessibility as an enabler for Persons with Disabilities to exercise their rights</a:t>
            </a:r>
            <a:br>
              <a:rPr lang="en-US" sz="2200" b="0" dirty="0" smtClean="0"/>
            </a:br>
            <a:endParaRPr lang="en-US" sz="2200" b="0" dirty="0" smtClean="0"/>
          </a:p>
          <a:p>
            <a:r>
              <a:rPr lang="en-US" sz="2200" dirty="0" smtClean="0"/>
              <a:t>Article 3 (f)</a:t>
            </a:r>
            <a:r>
              <a:rPr lang="en-US" sz="2200" b="0" dirty="0" smtClean="0"/>
              <a:t> – identifies Accessibility as one of its 8 general principles</a:t>
            </a:r>
          </a:p>
          <a:p>
            <a:pPr marL="0" indent="0">
              <a:buNone/>
            </a:pPr>
            <a:r>
              <a:rPr lang="en-US" sz="2200" b="0" dirty="0" smtClean="0"/>
              <a:t>    - </a:t>
            </a:r>
            <a:r>
              <a:rPr lang="en-US" sz="2000" b="0" dirty="0"/>
              <a:t>E.g. non-discrimination, equal opportunity, full </a:t>
            </a:r>
            <a:r>
              <a:rPr lang="en-US" sz="2000" b="0" dirty="0" smtClean="0"/>
              <a:t>    participation </a:t>
            </a:r>
            <a:r>
              <a:rPr lang="en-US" sz="2000" b="0" dirty="0"/>
              <a:t>in society, etc.</a:t>
            </a:r>
            <a:r>
              <a:rPr lang="en-US" sz="2000" b="0" dirty="0" smtClean="0"/>
              <a:t/>
            </a:r>
            <a:br>
              <a:rPr lang="en-US" sz="2000" b="0" dirty="0" smtClean="0"/>
            </a:br>
            <a:endParaRPr lang="en-US" sz="2200" b="0" dirty="0" smtClean="0"/>
          </a:p>
          <a:p>
            <a:r>
              <a:rPr lang="en-US" sz="2200" dirty="0" smtClean="0"/>
              <a:t>Article </a:t>
            </a:r>
            <a:r>
              <a:rPr lang="en-US" sz="2200" dirty="0" smtClean="0"/>
              <a:t>9</a:t>
            </a:r>
            <a:r>
              <a:rPr lang="en-US" sz="2200" b="0" dirty="0" smtClean="0"/>
              <a:t> - includes ICT in its definition of Accessibility &amp; </a:t>
            </a:r>
            <a:r>
              <a:rPr lang="en-US" sz="2200" b="0" u="sng" dirty="0" smtClean="0"/>
              <a:t>elevates ICT Accessibility obligations on par with those for the built environment and transportation </a:t>
            </a:r>
            <a:r>
              <a:rPr lang="en-US" sz="2400" b="0" dirty="0"/>
              <a:t/>
            </a:r>
            <a:br>
              <a:rPr lang="en-US" sz="2400" b="0" dirty="0"/>
            </a:br>
            <a:endParaRPr lang="en-US" sz="2400" b="0" dirty="0" smtClean="0"/>
          </a:p>
          <a:p>
            <a:pPr marL="0" indent="0" algn="ctr">
              <a:buNone/>
            </a:pPr>
            <a:r>
              <a:rPr lang="en-US" sz="2400" dirty="0" smtClean="0"/>
              <a:t>“Access/Accessible/Accessibility” </a:t>
            </a:r>
            <a:br>
              <a:rPr lang="en-US" sz="2400" dirty="0" smtClean="0"/>
            </a:br>
            <a:r>
              <a:rPr lang="en-US" sz="2400" u="sng" dirty="0" smtClean="0"/>
              <a:t>17 </a:t>
            </a:r>
            <a:r>
              <a:rPr lang="en-US" sz="2400" u="sng" dirty="0"/>
              <a:t>uses throughout the </a:t>
            </a:r>
            <a:r>
              <a:rPr lang="en-US" sz="2400" u="sng" dirty="0" smtClean="0"/>
              <a:t>CRPD</a:t>
            </a:r>
            <a:endParaRPr lang="en-US" sz="2400" u="sng" dirty="0"/>
          </a:p>
        </p:txBody>
      </p:sp>
    </p:spTree>
    <p:extLst>
      <p:ext uri="{BB962C8B-B14F-4D97-AF65-F5344CB8AC3E}">
        <p14:creationId xmlns:p14="http://schemas.microsoft.com/office/powerpoint/2010/main" val="7291361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80962"/>
            <a:ext cx="8839200" cy="528638"/>
          </a:xfrm>
        </p:spPr>
        <p:txBody>
          <a:bodyPr>
            <a:normAutofit fontScale="90000"/>
          </a:bodyPr>
          <a:lstStyle/>
          <a:p>
            <a:r>
              <a:rPr lang="en-US" dirty="0" smtClean="0"/>
              <a:t>Implications of CRPD for ICT Accessibility and Assistive Technologies Requirements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77902168"/>
              </p:ext>
            </p:extLst>
          </p:nvPr>
        </p:nvGraphicFramePr>
        <p:xfrm>
          <a:off x="0" y="990597"/>
          <a:ext cx="9143999" cy="5867402"/>
        </p:xfrm>
        <a:graphic>
          <a:graphicData uri="http://schemas.openxmlformats.org/drawingml/2006/table">
            <a:tbl>
              <a:tblPr firstRow="1" firstCol="1" bandRow="1">
                <a:tableStyleId>{5C22544A-7EE6-4342-B048-85BDC9FD1C3A}</a:tableStyleId>
              </a:tblPr>
              <a:tblGrid>
                <a:gridCol w="2895600"/>
                <a:gridCol w="914400"/>
                <a:gridCol w="1752600"/>
                <a:gridCol w="1752600"/>
                <a:gridCol w="1828799"/>
              </a:tblGrid>
              <a:tr h="762687">
                <a:tc>
                  <a:txBody>
                    <a:bodyPr/>
                    <a:lstStyle/>
                    <a:p>
                      <a:pPr marL="0" marR="0" algn="ctr">
                        <a:lnSpc>
                          <a:spcPct val="115000"/>
                        </a:lnSpc>
                        <a:spcBef>
                          <a:spcPts val="0"/>
                        </a:spcBef>
                        <a:spcAft>
                          <a:spcPts val="1000"/>
                        </a:spcAft>
                      </a:pPr>
                      <a:r>
                        <a:rPr lang="en-US" sz="1600" b="1" dirty="0">
                          <a:effectLst/>
                        </a:rPr>
                        <a:t>Application Areas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75000"/>
                      </a:schemeClr>
                    </a:solidFill>
                  </a:tcPr>
                </a:tc>
                <a:tc>
                  <a:txBody>
                    <a:bodyPr/>
                    <a:lstStyle/>
                    <a:p>
                      <a:pPr marL="0" marR="0" algn="ctr">
                        <a:lnSpc>
                          <a:spcPct val="115000"/>
                        </a:lnSpc>
                        <a:spcBef>
                          <a:spcPts val="0"/>
                        </a:spcBef>
                        <a:spcAft>
                          <a:spcPts val="1000"/>
                        </a:spcAft>
                      </a:pPr>
                      <a:r>
                        <a:rPr lang="en-US" sz="1200" b="1" dirty="0">
                          <a:effectLst/>
                        </a:rPr>
                        <a:t>CRPD </a:t>
                      </a:r>
                      <a:r>
                        <a:rPr lang="en-US" sz="1200" b="1" dirty="0" smtClean="0">
                          <a:effectLst/>
                        </a:rPr>
                        <a:t>Articles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75000"/>
                      </a:schemeClr>
                    </a:solidFill>
                  </a:tcPr>
                </a:tc>
                <a:tc>
                  <a:txBody>
                    <a:bodyPr/>
                    <a:lstStyle/>
                    <a:p>
                      <a:pPr marL="0" marR="0" algn="ctr">
                        <a:lnSpc>
                          <a:spcPct val="115000"/>
                        </a:lnSpc>
                        <a:spcBef>
                          <a:spcPts val="0"/>
                        </a:spcBef>
                        <a:spcAft>
                          <a:spcPts val="1000"/>
                        </a:spcAft>
                      </a:pPr>
                      <a:r>
                        <a:rPr lang="en-US" sz="1200" b="1" dirty="0">
                          <a:effectLst/>
                        </a:rPr>
                        <a:t>Accessibility </a:t>
                      </a:r>
                      <a:r>
                        <a:rPr lang="en-US" sz="1200" b="1" dirty="0" smtClean="0">
                          <a:effectLst/>
                        </a:rPr>
                        <a:t>Dispositions Applicable to ICTs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75000"/>
                      </a:schemeClr>
                    </a:solidFill>
                  </a:tcPr>
                </a:tc>
                <a:tc>
                  <a:txBody>
                    <a:bodyPr/>
                    <a:lstStyle/>
                    <a:p>
                      <a:pPr marL="0" marR="0" algn="ctr">
                        <a:lnSpc>
                          <a:spcPct val="115000"/>
                        </a:lnSpc>
                        <a:spcBef>
                          <a:spcPts val="0"/>
                        </a:spcBef>
                        <a:spcAft>
                          <a:spcPts val="1000"/>
                        </a:spcAft>
                      </a:pPr>
                      <a:r>
                        <a:rPr lang="en-US" sz="1200" b="1" dirty="0">
                          <a:effectLst/>
                        </a:rPr>
                        <a:t>Reasonable Accommodation</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75000"/>
                      </a:schemeClr>
                    </a:solidFill>
                  </a:tcPr>
                </a:tc>
                <a:tc>
                  <a:txBody>
                    <a:bodyPr/>
                    <a:lstStyle/>
                    <a:p>
                      <a:pPr marL="0" marR="0" algn="ctr">
                        <a:lnSpc>
                          <a:spcPct val="115000"/>
                        </a:lnSpc>
                        <a:spcBef>
                          <a:spcPts val="0"/>
                        </a:spcBef>
                        <a:spcAft>
                          <a:spcPts val="1000"/>
                        </a:spcAft>
                      </a:pPr>
                      <a:r>
                        <a:rPr lang="en-US" sz="1200" b="1" dirty="0">
                          <a:effectLst/>
                        </a:rPr>
                        <a:t>Promoting Assistive Technologies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75000"/>
                      </a:schemeClr>
                    </a:solidFill>
                  </a:tcPr>
                </a:tc>
              </a:tr>
              <a:tr h="386413">
                <a:tc>
                  <a:txBody>
                    <a:bodyPr/>
                    <a:lstStyle/>
                    <a:p>
                      <a:pPr marL="0" marR="0">
                        <a:lnSpc>
                          <a:spcPct val="115000"/>
                        </a:lnSpc>
                        <a:spcBef>
                          <a:spcPts val="0"/>
                        </a:spcBef>
                        <a:spcAft>
                          <a:spcPts val="1000"/>
                        </a:spcAft>
                      </a:pPr>
                      <a:r>
                        <a:rPr lang="en-US" sz="1600" b="1" dirty="0" smtClean="0">
                          <a:solidFill>
                            <a:schemeClr val="accent1">
                              <a:lumMod val="75000"/>
                            </a:schemeClr>
                          </a:solidFill>
                          <a:effectLst/>
                        </a:rPr>
                        <a:t>Non-discrimination</a:t>
                      </a:r>
                      <a:endPar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CBD3DE"/>
                    </a:solidFill>
                  </a:tcPr>
                </a:tc>
                <a:tc>
                  <a:txBody>
                    <a:bodyPr/>
                    <a:lstStyle/>
                    <a:p>
                      <a:pPr marL="0" marR="0" algn="ctr">
                        <a:lnSpc>
                          <a:spcPct val="115000"/>
                        </a:lnSpc>
                        <a:spcBef>
                          <a:spcPts val="0"/>
                        </a:spcBef>
                        <a:spcAft>
                          <a:spcPts val="1000"/>
                        </a:spcAft>
                      </a:pPr>
                      <a:r>
                        <a:rPr lang="en-US" sz="1100" b="1" dirty="0">
                          <a:effectLst/>
                        </a:rPr>
                        <a:t>5</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marL="0" marR="0" algn="ctr">
                        <a:lnSpc>
                          <a:spcPct val="115000"/>
                        </a:lnSpc>
                        <a:spcBef>
                          <a:spcPts val="0"/>
                        </a:spcBef>
                        <a:spcAft>
                          <a:spcPts val="1000"/>
                        </a:spcAft>
                      </a:pPr>
                      <a:r>
                        <a:rPr lang="en-US" sz="1100" b="1" dirty="0">
                          <a:effectLst/>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8630">
                <a:tc>
                  <a:txBody>
                    <a:bodyPr/>
                    <a:lstStyle/>
                    <a:p>
                      <a:pPr marL="0" marR="0">
                        <a:lnSpc>
                          <a:spcPct val="115000"/>
                        </a:lnSpc>
                        <a:spcBef>
                          <a:spcPts val="0"/>
                        </a:spcBef>
                        <a:spcAft>
                          <a:spcPts val="1000"/>
                        </a:spcAft>
                      </a:pPr>
                      <a:r>
                        <a:rPr lang="en-US" sz="1600" b="1" dirty="0">
                          <a:solidFill>
                            <a:schemeClr val="accent1">
                              <a:lumMod val="75000"/>
                            </a:schemeClr>
                          </a:solidFill>
                          <a:effectLst/>
                        </a:rPr>
                        <a:t>E-Government</a:t>
                      </a:r>
                      <a:endPar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E7EAEF"/>
                    </a:solidFill>
                  </a:tcPr>
                </a:tc>
                <a:tc>
                  <a:txBody>
                    <a:bodyPr/>
                    <a:lstStyle/>
                    <a:p>
                      <a:pPr marL="0" marR="0" algn="ctr">
                        <a:lnSpc>
                          <a:spcPct val="115000"/>
                        </a:lnSpc>
                        <a:spcBef>
                          <a:spcPts val="0"/>
                        </a:spcBef>
                        <a:spcAft>
                          <a:spcPts val="1000"/>
                        </a:spcAft>
                      </a:pPr>
                      <a:r>
                        <a:rPr lang="en-US" sz="1100" b="1" dirty="0">
                          <a:effectLst/>
                        </a:rPr>
                        <a:t>9.2.a</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marL="0" marR="0" algn="ctr">
                        <a:lnSpc>
                          <a:spcPct val="115000"/>
                        </a:lnSpc>
                        <a:spcBef>
                          <a:spcPts val="0"/>
                        </a:spcBef>
                        <a:spcAft>
                          <a:spcPts val="1000"/>
                        </a:spcAft>
                      </a:pPr>
                      <a:r>
                        <a:rPr lang="en-US" sz="11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9914">
                <a:tc>
                  <a:txBody>
                    <a:bodyPr/>
                    <a:lstStyle/>
                    <a:p>
                      <a:pPr marL="0" marR="0">
                        <a:lnSpc>
                          <a:spcPct val="115000"/>
                        </a:lnSpc>
                        <a:spcBef>
                          <a:spcPts val="0"/>
                        </a:spcBef>
                        <a:spcAft>
                          <a:spcPts val="1000"/>
                        </a:spcAft>
                      </a:pPr>
                      <a:r>
                        <a:rPr lang="en-US" sz="1600" b="1" dirty="0">
                          <a:solidFill>
                            <a:schemeClr val="accent1">
                              <a:lumMod val="75000"/>
                            </a:schemeClr>
                          </a:solidFill>
                          <a:effectLst/>
                        </a:rPr>
                        <a:t>Media and Internet</a:t>
                      </a:r>
                      <a:endPar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CBD3DE"/>
                    </a:solidFill>
                  </a:tcPr>
                </a:tc>
                <a:tc>
                  <a:txBody>
                    <a:bodyPr/>
                    <a:lstStyle/>
                    <a:p>
                      <a:pPr marL="0" marR="0" algn="ctr">
                        <a:lnSpc>
                          <a:spcPct val="115000"/>
                        </a:lnSpc>
                        <a:spcBef>
                          <a:spcPts val="0"/>
                        </a:spcBef>
                        <a:spcAft>
                          <a:spcPts val="1000"/>
                        </a:spcAft>
                      </a:pPr>
                      <a:r>
                        <a:rPr lang="en-US" sz="1100" b="1" dirty="0">
                          <a:effectLst/>
                        </a:rPr>
                        <a:t>9.1, 9,2.g</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marL="0" marR="0" algn="ctr">
                        <a:lnSpc>
                          <a:spcPct val="115000"/>
                        </a:lnSpc>
                        <a:spcBef>
                          <a:spcPts val="0"/>
                        </a:spcBef>
                        <a:spcAft>
                          <a:spcPts val="1000"/>
                        </a:spcAft>
                      </a:pPr>
                      <a:r>
                        <a:rPr lang="en-US" sz="11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6879">
                <a:tc>
                  <a:txBody>
                    <a:bodyPr/>
                    <a:lstStyle/>
                    <a:p>
                      <a:pPr marL="0" marR="0">
                        <a:lnSpc>
                          <a:spcPct val="115000"/>
                        </a:lnSpc>
                        <a:spcBef>
                          <a:spcPts val="0"/>
                        </a:spcBef>
                        <a:spcAft>
                          <a:spcPts val="1000"/>
                        </a:spcAft>
                      </a:pPr>
                      <a:r>
                        <a:rPr lang="en-US" sz="1600" b="1" dirty="0">
                          <a:solidFill>
                            <a:schemeClr val="accent1">
                              <a:lumMod val="75000"/>
                            </a:schemeClr>
                          </a:solidFill>
                          <a:effectLst/>
                        </a:rPr>
                        <a:t>Television</a:t>
                      </a:r>
                      <a:endPar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E7EAEF"/>
                    </a:solidFill>
                  </a:tcPr>
                </a:tc>
                <a:tc>
                  <a:txBody>
                    <a:bodyPr/>
                    <a:lstStyle/>
                    <a:p>
                      <a:pPr marL="0" marR="0" algn="ctr">
                        <a:lnSpc>
                          <a:spcPct val="115000"/>
                        </a:lnSpc>
                        <a:spcBef>
                          <a:spcPts val="0"/>
                        </a:spcBef>
                        <a:spcAft>
                          <a:spcPts val="1000"/>
                        </a:spcAft>
                      </a:pPr>
                      <a:r>
                        <a:rPr lang="en-US" sz="1100" b="1" dirty="0">
                          <a:effectLst/>
                        </a:rPr>
                        <a:t>30.1.b</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marL="0" marR="0" algn="ctr">
                        <a:lnSpc>
                          <a:spcPct val="115000"/>
                        </a:lnSpc>
                        <a:spcBef>
                          <a:spcPts val="0"/>
                        </a:spcBef>
                        <a:spcAft>
                          <a:spcPts val="1000"/>
                        </a:spcAft>
                      </a:pPr>
                      <a:r>
                        <a:rPr lang="en-US" sz="1100" b="1" dirty="0">
                          <a:effectLst/>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49697">
                <a:tc>
                  <a:txBody>
                    <a:bodyPr/>
                    <a:lstStyle/>
                    <a:p>
                      <a:pPr marL="0" marR="0">
                        <a:lnSpc>
                          <a:spcPct val="115000"/>
                        </a:lnSpc>
                        <a:spcBef>
                          <a:spcPts val="0"/>
                        </a:spcBef>
                        <a:spcAft>
                          <a:spcPts val="1000"/>
                        </a:spcAft>
                      </a:pPr>
                      <a:r>
                        <a:rPr lang="en-US" sz="1600" b="1" dirty="0">
                          <a:solidFill>
                            <a:schemeClr val="accent1">
                              <a:lumMod val="75000"/>
                            </a:schemeClr>
                          </a:solidFill>
                          <a:effectLst/>
                        </a:rPr>
                        <a:t>Private Sector Services</a:t>
                      </a:r>
                      <a:endPar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CBD3DE"/>
                    </a:solidFill>
                  </a:tcPr>
                </a:tc>
                <a:tc>
                  <a:txBody>
                    <a:bodyPr/>
                    <a:lstStyle/>
                    <a:p>
                      <a:pPr marL="0" marR="0" algn="ctr">
                        <a:lnSpc>
                          <a:spcPct val="115000"/>
                        </a:lnSpc>
                        <a:spcBef>
                          <a:spcPts val="0"/>
                        </a:spcBef>
                        <a:spcAft>
                          <a:spcPts val="1000"/>
                        </a:spcAft>
                      </a:pPr>
                      <a:r>
                        <a:rPr lang="en-US" sz="1100" b="1" dirty="0">
                          <a:effectLst/>
                        </a:rPr>
                        <a:t>9.2.b</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marL="0" marR="0" algn="ctr">
                        <a:lnSpc>
                          <a:spcPct val="115000"/>
                        </a:lnSpc>
                        <a:spcBef>
                          <a:spcPts val="0"/>
                        </a:spcBef>
                        <a:spcAft>
                          <a:spcPts val="1000"/>
                        </a:spcAft>
                      </a:pPr>
                      <a:r>
                        <a:rPr lang="en-US" sz="1100" b="1" dirty="0">
                          <a:effectLst/>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3288">
                <a:tc>
                  <a:txBody>
                    <a:bodyPr/>
                    <a:lstStyle/>
                    <a:p>
                      <a:pPr marL="0" marR="0">
                        <a:lnSpc>
                          <a:spcPct val="115000"/>
                        </a:lnSpc>
                        <a:spcBef>
                          <a:spcPts val="0"/>
                        </a:spcBef>
                        <a:spcAft>
                          <a:spcPts val="1000"/>
                        </a:spcAft>
                      </a:pPr>
                      <a:r>
                        <a:rPr lang="en-US" sz="1600" b="1" dirty="0">
                          <a:solidFill>
                            <a:schemeClr val="accent1">
                              <a:lumMod val="75000"/>
                            </a:schemeClr>
                          </a:solidFill>
                          <a:effectLst/>
                        </a:rPr>
                        <a:t>Liberty and Security</a:t>
                      </a:r>
                      <a:endPar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E7EAEF"/>
                    </a:solidFill>
                  </a:tcPr>
                </a:tc>
                <a:tc>
                  <a:txBody>
                    <a:bodyPr/>
                    <a:lstStyle/>
                    <a:p>
                      <a:pPr marL="0" marR="0" algn="ctr">
                        <a:lnSpc>
                          <a:spcPct val="115000"/>
                        </a:lnSpc>
                        <a:spcBef>
                          <a:spcPts val="0"/>
                        </a:spcBef>
                        <a:spcAft>
                          <a:spcPts val="1000"/>
                        </a:spcAft>
                      </a:pPr>
                      <a:r>
                        <a:rPr lang="en-US" sz="1100" b="1" dirty="0">
                          <a:effectLst/>
                        </a:rPr>
                        <a:t>14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marL="0" marR="0" algn="ctr">
                        <a:lnSpc>
                          <a:spcPct val="115000"/>
                        </a:lnSpc>
                        <a:spcBef>
                          <a:spcPts val="0"/>
                        </a:spcBef>
                        <a:spcAft>
                          <a:spcPts val="1000"/>
                        </a:spcAft>
                      </a:pPr>
                      <a:r>
                        <a:rPr lang="en-US" sz="1100" b="1" dirty="0">
                          <a:effectLst/>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3288">
                <a:tc>
                  <a:txBody>
                    <a:bodyPr/>
                    <a:lstStyle/>
                    <a:p>
                      <a:pPr marL="0" marR="0">
                        <a:lnSpc>
                          <a:spcPct val="115000"/>
                        </a:lnSpc>
                        <a:spcBef>
                          <a:spcPts val="0"/>
                        </a:spcBef>
                        <a:spcAft>
                          <a:spcPts val="1000"/>
                        </a:spcAft>
                      </a:pPr>
                      <a:r>
                        <a:rPr lang="en-US" sz="1600" b="1" dirty="0">
                          <a:solidFill>
                            <a:schemeClr val="accent1">
                              <a:lumMod val="75000"/>
                            </a:schemeClr>
                          </a:solidFill>
                          <a:effectLst/>
                        </a:rPr>
                        <a:t>Living Independently</a:t>
                      </a:r>
                      <a:endPar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CBD3DE"/>
                    </a:solidFill>
                  </a:tcPr>
                </a:tc>
                <a:tc>
                  <a:txBody>
                    <a:bodyPr/>
                    <a:lstStyle/>
                    <a:p>
                      <a:pPr marL="0" marR="0" algn="ctr">
                        <a:lnSpc>
                          <a:spcPct val="115000"/>
                        </a:lnSpc>
                        <a:spcBef>
                          <a:spcPts val="0"/>
                        </a:spcBef>
                        <a:spcAft>
                          <a:spcPts val="1000"/>
                        </a:spcAft>
                      </a:pPr>
                      <a:r>
                        <a:rPr lang="en-US" sz="1100" b="1" dirty="0">
                          <a:effectLst/>
                        </a:rPr>
                        <a:t>19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r>
              <a:tr h="373288">
                <a:tc>
                  <a:txBody>
                    <a:bodyPr/>
                    <a:lstStyle/>
                    <a:p>
                      <a:pPr marL="0" marR="0">
                        <a:lnSpc>
                          <a:spcPct val="115000"/>
                        </a:lnSpc>
                        <a:spcBef>
                          <a:spcPts val="0"/>
                        </a:spcBef>
                        <a:spcAft>
                          <a:spcPts val="1000"/>
                        </a:spcAft>
                      </a:pPr>
                      <a:r>
                        <a:rPr lang="en-US" sz="1600" b="1" dirty="0">
                          <a:solidFill>
                            <a:schemeClr val="accent1">
                              <a:lumMod val="75000"/>
                            </a:schemeClr>
                          </a:solidFill>
                          <a:effectLst/>
                        </a:rPr>
                        <a:t>Education</a:t>
                      </a:r>
                      <a:endPar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E7EAEF"/>
                    </a:solidFill>
                  </a:tcPr>
                </a:tc>
                <a:tc>
                  <a:txBody>
                    <a:bodyPr/>
                    <a:lstStyle/>
                    <a:p>
                      <a:pPr marL="0" marR="0" algn="ctr">
                        <a:lnSpc>
                          <a:spcPct val="115000"/>
                        </a:lnSpc>
                        <a:spcBef>
                          <a:spcPts val="0"/>
                        </a:spcBef>
                        <a:spcAft>
                          <a:spcPts val="1000"/>
                        </a:spcAft>
                      </a:pPr>
                      <a:r>
                        <a:rPr lang="en-US" sz="1100" b="1" dirty="0">
                          <a:effectLst/>
                        </a:rPr>
                        <a:t>24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marL="0" marR="0" algn="ctr">
                        <a:lnSpc>
                          <a:spcPct val="115000"/>
                        </a:lnSpc>
                        <a:spcBef>
                          <a:spcPts val="0"/>
                        </a:spcBef>
                        <a:spcAft>
                          <a:spcPts val="1000"/>
                        </a:spcAft>
                      </a:pPr>
                      <a:r>
                        <a:rPr lang="en-US" sz="1100" b="1">
                          <a:effectLst/>
                        </a:rPr>
                        <a:t>Y</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r>
              <a:tr h="373288">
                <a:tc>
                  <a:txBody>
                    <a:bodyPr/>
                    <a:lstStyle/>
                    <a:p>
                      <a:pPr marL="0" marR="0">
                        <a:lnSpc>
                          <a:spcPct val="115000"/>
                        </a:lnSpc>
                        <a:spcBef>
                          <a:spcPts val="0"/>
                        </a:spcBef>
                        <a:spcAft>
                          <a:spcPts val="1000"/>
                        </a:spcAft>
                      </a:pPr>
                      <a:r>
                        <a:rPr lang="en-US" sz="1600" b="1" dirty="0">
                          <a:solidFill>
                            <a:schemeClr val="accent1">
                              <a:lumMod val="75000"/>
                            </a:schemeClr>
                          </a:solidFill>
                          <a:effectLst/>
                        </a:rPr>
                        <a:t>Employment</a:t>
                      </a:r>
                      <a:endPar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CBD3DE"/>
                    </a:solidFill>
                  </a:tcPr>
                </a:tc>
                <a:tc>
                  <a:txBody>
                    <a:bodyPr/>
                    <a:lstStyle/>
                    <a:p>
                      <a:pPr marL="0" marR="0" algn="ctr">
                        <a:lnSpc>
                          <a:spcPct val="115000"/>
                        </a:lnSpc>
                        <a:spcBef>
                          <a:spcPts val="0"/>
                        </a:spcBef>
                        <a:spcAft>
                          <a:spcPts val="1000"/>
                        </a:spcAft>
                      </a:pPr>
                      <a:r>
                        <a:rPr lang="en-US" sz="1100" b="1" dirty="0">
                          <a:effectLst/>
                        </a:rPr>
                        <a:t>27</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marL="0" marR="0" algn="ctr">
                        <a:lnSpc>
                          <a:spcPct val="115000"/>
                        </a:lnSpc>
                        <a:spcBef>
                          <a:spcPts val="0"/>
                        </a:spcBef>
                        <a:spcAft>
                          <a:spcPts val="1000"/>
                        </a:spcAft>
                      </a:pPr>
                      <a:r>
                        <a:rPr lang="en-US" sz="11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3288">
                <a:tc>
                  <a:txBody>
                    <a:bodyPr/>
                    <a:lstStyle/>
                    <a:p>
                      <a:pPr marL="0" marR="0">
                        <a:lnSpc>
                          <a:spcPct val="115000"/>
                        </a:lnSpc>
                        <a:spcBef>
                          <a:spcPts val="0"/>
                        </a:spcBef>
                        <a:spcAft>
                          <a:spcPts val="1000"/>
                        </a:spcAft>
                      </a:pPr>
                      <a:r>
                        <a:rPr lang="en-US" sz="1600" b="1" dirty="0">
                          <a:solidFill>
                            <a:schemeClr val="accent1">
                              <a:lumMod val="75000"/>
                            </a:schemeClr>
                          </a:solidFill>
                          <a:effectLst/>
                        </a:rPr>
                        <a:t>Political Rights</a:t>
                      </a:r>
                      <a:endPar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E7EAEF"/>
                    </a:solidFill>
                  </a:tcPr>
                </a:tc>
                <a:tc>
                  <a:txBody>
                    <a:bodyPr/>
                    <a:lstStyle/>
                    <a:p>
                      <a:pPr marL="0" marR="0" algn="ctr">
                        <a:lnSpc>
                          <a:spcPct val="115000"/>
                        </a:lnSpc>
                        <a:spcBef>
                          <a:spcPts val="0"/>
                        </a:spcBef>
                        <a:spcAft>
                          <a:spcPts val="1000"/>
                        </a:spcAft>
                      </a:pPr>
                      <a:r>
                        <a:rPr lang="en-US" sz="1100" b="1" dirty="0">
                          <a:effectLst/>
                        </a:rPr>
                        <a:t>21, 29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marL="0" marR="0" algn="ctr">
                        <a:lnSpc>
                          <a:spcPct val="115000"/>
                        </a:lnSpc>
                        <a:spcBef>
                          <a:spcPts val="0"/>
                        </a:spcBef>
                        <a:spcAft>
                          <a:spcPts val="1000"/>
                        </a:spcAft>
                      </a:pPr>
                      <a:r>
                        <a:rPr lang="en-US" sz="11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r>
              <a:tr h="447945">
                <a:tc>
                  <a:txBody>
                    <a:bodyPr/>
                    <a:lstStyle/>
                    <a:p>
                      <a:pPr marL="0" marR="0">
                        <a:lnSpc>
                          <a:spcPct val="115000"/>
                        </a:lnSpc>
                        <a:spcBef>
                          <a:spcPts val="0"/>
                        </a:spcBef>
                        <a:spcAft>
                          <a:spcPts val="1000"/>
                        </a:spcAft>
                      </a:pPr>
                      <a:r>
                        <a:rPr lang="en-US" sz="1600" b="1" dirty="0">
                          <a:solidFill>
                            <a:schemeClr val="accent1">
                              <a:lumMod val="75000"/>
                            </a:schemeClr>
                          </a:solidFill>
                          <a:effectLst/>
                        </a:rPr>
                        <a:t>Emergency Services</a:t>
                      </a:r>
                      <a:endPar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CBD3DE"/>
                    </a:solidFill>
                  </a:tcPr>
                </a:tc>
                <a:tc>
                  <a:txBody>
                    <a:bodyPr/>
                    <a:lstStyle/>
                    <a:p>
                      <a:pPr marL="0" marR="0" algn="ctr">
                        <a:lnSpc>
                          <a:spcPct val="115000"/>
                        </a:lnSpc>
                        <a:spcBef>
                          <a:spcPts val="0"/>
                        </a:spcBef>
                        <a:spcAft>
                          <a:spcPts val="1000"/>
                        </a:spcAft>
                      </a:pPr>
                      <a:r>
                        <a:rPr lang="en-US" sz="1100" b="1" dirty="0">
                          <a:effectLst/>
                        </a:rPr>
                        <a:t>9.1.b, 11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marL="0" marR="0" algn="ctr">
                        <a:lnSpc>
                          <a:spcPct val="115000"/>
                        </a:lnSpc>
                        <a:spcBef>
                          <a:spcPts val="0"/>
                        </a:spcBef>
                        <a:spcAft>
                          <a:spcPts val="1000"/>
                        </a:spcAft>
                      </a:pPr>
                      <a:r>
                        <a:rPr lang="en-US" sz="11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96879">
                <a:tc>
                  <a:txBody>
                    <a:bodyPr/>
                    <a:lstStyle/>
                    <a:p>
                      <a:pPr marL="0" marR="0">
                        <a:lnSpc>
                          <a:spcPct val="115000"/>
                        </a:lnSpc>
                        <a:spcBef>
                          <a:spcPts val="0"/>
                        </a:spcBef>
                        <a:spcAft>
                          <a:spcPts val="1000"/>
                        </a:spcAft>
                      </a:pPr>
                      <a:r>
                        <a:rPr lang="en-US" sz="1600" b="1" dirty="0">
                          <a:solidFill>
                            <a:schemeClr val="accent1">
                              <a:lumMod val="75000"/>
                            </a:schemeClr>
                          </a:solidFill>
                          <a:effectLst/>
                        </a:rPr>
                        <a:t>Culture and Leisure</a:t>
                      </a:r>
                      <a:endPar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E7EAEF"/>
                    </a:solidFill>
                  </a:tcPr>
                </a:tc>
                <a:tc>
                  <a:txBody>
                    <a:bodyPr/>
                    <a:lstStyle/>
                    <a:p>
                      <a:pPr marL="0" marR="0" algn="ctr">
                        <a:lnSpc>
                          <a:spcPct val="115000"/>
                        </a:lnSpc>
                        <a:spcBef>
                          <a:spcPts val="0"/>
                        </a:spcBef>
                        <a:spcAft>
                          <a:spcPts val="1000"/>
                        </a:spcAft>
                      </a:pPr>
                      <a:r>
                        <a:rPr lang="en-US" sz="1100" b="1" dirty="0">
                          <a:effectLst/>
                        </a:rPr>
                        <a:t>30.5.c</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c>
                  <a:txBody>
                    <a:bodyPr/>
                    <a:lstStyle/>
                    <a:p>
                      <a:pPr marL="0" marR="0" algn="ctr">
                        <a:lnSpc>
                          <a:spcPct val="115000"/>
                        </a:lnSpc>
                        <a:spcBef>
                          <a:spcPts val="0"/>
                        </a:spcBef>
                        <a:spcAft>
                          <a:spcPts val="1000"/>
                        </a:spcAft>
                      </a:pPr>
                      <a:r>
                        <a:rPr lang="en-US" sz="11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5039">
                <a:tc>
                  <a:txBody>
                    <a:bodyPr/>
                    <a:lstStyle/>
                    <a:p>
                      <a:pPr marL="0" marR="0">
                        <a:lnSpc>
                          <a:spcPct val="115000"/>
                        </a:lnSpc>
                        <a:spcBef>
                          <a:spcPts val="0"/>
                        </a:spcBef>
                        <a:spcAft>
                          <a:spcPts val="1000"/>
                        </a:spcAft>
                      </a:pPr>
                      <a:r>
                        <a:rPr lang="en-US" sz="1600" b="1" dirty="0">
                          <a:solidFill>
                            <a:schemeClr val="accent1">
                              <a:lumMod val="75000"/>
                            </a:schemeClr>
                          </a:solidFill>
                          <a:effectLst/>
                        </a:rPr>
                        <a:t>Personal Mobility</a:t>
                      </a:r>
                      <a:endPar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CBD3DE"/>
                    </a:solidFill>
                  </a:tcPr>
                </a:tc>
                <a:tc>
                  <a:txBody>
                    <a:bodyPr/>
                    <a:lstStyle/>
                    <a:p>
                      <a:pPr marL="0" marR="0" algn="ctr">
                        <a:lnSpc>
                          <a:spcPct val="115000"/>
                        </a:lnSpc>
                        <a:spcBef>
                          <a:spcPts val="0"/>
                        </a:spcBef>
                        <a:spcAft>
                          <a:spcPts val="1000"/>
                        </a:spcAft>
                      </a:pPr>
                      <a:r>
                        <a:rPr lang="en-US" sz="1100" b="1" dirty="0">
                          <a:effectLst/>
                        </a:rPr>
                        <a:t>20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r>
              <a:tr h="296879">
                <a:tc>
                  <a:txBody>
                    <a:bodyPr/>
                    <a:lstStyle/>
                    <a:p>
                      <a:pPr marL="0" marR="0">
                        <a:lnSpc>
                          <a:spcPct val="115000"/>
                        </a:lnSpc>
                        <a:spcBef>
                          <a:spcPts val="0"/>
                        </a:spcBef>
                        <a:spcAft>
                          <a:spcPts val="1000"/>
                        </a:spcAft>
                      </a:pPr>
                      <a:r>
                        <a:rPr lang="en-US" sz="1600" b="1" dirty="0">
                          <a:solidFill>
                            <a:schemeClr val="accent1">
                              <a:lumMod val="75000"/>
                            </a:schemeClr>
                          </a:solidFill>
                          <a:effectLst/>
                        </a:rPr>
                        <a:t>Rehabilitation</a:t>
                      </a:r>
                      <a:endParaRPr lang="en-US" sz="16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E7EAEF"/>
                    </a:solidFill>
                  </a:tcPr>
                </a:tc>
                <a:tc>
                  <a:txBody>
                    <a:bodyPr/>
                    <a:lstStyle/>
                    <a:p>
                      <a:pPr marL="0" marR="0" algn="ctr">
                        <a:lnSpc>
                          <a:spcPct val="115000"/>
                        </a:lnSpc>
                        <a:spcBef>
                          <a:spcPts val="0"/>
                        </a:spcBef>
                        <a:spcAft>
                          <a:spcPts val="1000"/>
                        </a:spcAft>
                      </a:pPr>
                      <a:r>
                        <a:rPr lang="en-US" sz="1100" b="1" dirty="0">
                          <a:effectLst/>
                        </a:rPr>
                        <a:t>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effectLst/>
                        </a:rPr>
                        <a:t> </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effectLst/>
                        </a:rPr>
                        <a:t>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B050"/>
                    </a:solidFill>
                  </a:tcPr>
                </a:tc>
              </a:tr>
            </a:tbl>
          </a:graphicData>
        </a:graphic>
      </p:graphicFrame>
    </p:spTree>
    <p:extLst>
      <p:ext uri="{BB962C8B-B14F-4D97-AF65-F5344CB8AC3E}">
        <p14:creationId xmlns:p14="http://schemas.microsoft.com/office/powerpoint/2010/main" val="308061634"/>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G3ict </a:t>
            </a:r>
            <a:r>
              <a:rPr lang="en-US" dirty="0" smtClean="0"/>
              <a:t>Advocacy Activities </a:t>
            </a:r>
            <a:endParaRPr lang="en-US" dirty="0"/>
          </a:p>
        </p:txBody>
      </p:sp>
      <p:sp>
        <p:nvSpPr>
          <p:cNvPr id="5" name="Text Placeholder 4"/>
          <p:cNvSpPr>
            <a:spLocks noGrp="1"/>
          </p:cNvSpPr>
          <p:nvPr>
            <p:ph idx="1"/>
          </p:nvPr>
        </p:nvSpPr>
        <p:spPr>
          <a:xfrm>
            <a:off x="636587" y="1447800"/>
            <a:ext cx="8278813" cy="4483100"/>
          </a:xfrm>
        </p:spPr>
        <p:txBody>
          <a:bodyPr/>
          <a:lstStyle/>
          <a:p>
            <a:pPr marL="457200" indent="-457200">
              <a:buFont typeface="+mj-lt"/>
              <a:buAutoNum type="arabicPeriod"/>
            </a:pPr>
            <a:r>
              <a:rPr lang="en-US" sz="2400" dirty="0" smtClean="0"/>
              <a:t>Raising awareness of CRPD dispositions on ICT accessibility</a:t>
            </a:r>
          </a:p>
          <a:p>
            <a:pPr marL="457200" indent="-457200">
              <a:buFont typeface="+mj-lt"/>
              <a:buAutoNum type="arabicPeriod"/>
            </a:pPr>
            <a:r>
              <a:rPr lang="en-US" sz="2400" dirty="0" smtClean="0"/>
              <a:t>Measuring Progress in implementation</a:t>
            </a:r>
          </a:p>
          <a:p>
            <a:pPr marL="457200" indent="-457200">
              <a:buFont typeface="+mj-lt"/>
              <a:buAutoNum type="arabicPeriod"/>
            </a:pPr>
            <a:r>
              <a:rPr lang="en-US" sz="2400" dirty="0" smtClean="0"/>
              <a:t>Producing tools and resources to define and implement ICT accessibility policies</a:t>
            </a:r>
          </a:p>
          <a:p>
            <a:pPr marL="457200" indent="-457200">
              <a:buFont typeface="+mj-lt"/>
              <a:buAutoNum type="arabicPeriod"/>
            </a:pPr>
            <a:r>
              <a:rPr lang="en-US" sz="2400" dirty="0" smtClean="0"/>
              <a:t>Organizing capacity </a:t>
            </a:r>
            <a:r>
              <a:rPr lang="en-US" sz="2400" dirty="0" smtClean="0"/>
              <a:t>building for policy makers and disabled persons organizations</a:t>
            </a:r>
          </a:p>
          <a:p>
            <a:pPr marL="457200" indent="-457200">
              <a:buFont typeface="+mj-lt"/>
              <a:buAutoNum type="arabicPeriod"/>
            </a:pPr>
            <a:r>
              <a:rPr lang="en-US" sz="2400" dirty="0"/>
              <a:t>Promoting ICT accessibility innovation  </a:t>
            </a:r>
          </a:p>
          <a:p>
            <a:pPr marL="457200" indent="-457200">
              <a:buFont typeface="+mj-lt"/>
              <a:buAutoNum type="arabicPeriod"/>
            </a:pPr>
            <a:r>
              <a:rPr lang="en-US" sz="2400" dirty="0" smtClean="0"/>
              <a:t>Facilitating </a:t>
            </a:r>
            <a:r>
              <a:rPr lang="en-US" sz="2400" dirty="0" smtClean="0"/>
              <a:t>global harmonization of ICT accessibility in public procurement </a:t>
            </a:r>
          </a:p>
          <a:p>
            <a:pPr marL="457200" indent="-457200">
              <a:buFont typeface="+mj-lt"/>
              <a:buAutoNum type="arabicPeriod"/>
            </a:pPr>
            <a:endParaRPr lang="en-US" sz="2400" dirty="0" smtClean="0"/>
          </a:p>
          <a:p>
            <a:endParaRPr lang="en-US" dirty="0"/>
          </a:p>
        </p:txBody>
      </p:sp>
    </p:spTree>
    <p:extLst>
      <p:ext uri="{BB962C8B-B14F-4D97-AF65-F5344CB8AC3E}">
        <p14:creationId xmlns:p14="http://schemas.microsoft.com/office/powerpoint/2010/main" val="4186470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0"/>
            <a:ext cx="8713787" cy="1143000"/>
          </a:xfrm>
        </p:spPr>
        <p:txBody>
          <a:bodyPr>
            <a:normAutofit/>
          </a:bodyPr>
          <a:lstStyle/>
          <a:p>
            <a:r>
              <a:rPr lang="en-US" dirty="0" smtClean="0"/>
              <a:t>Raising </a:t>
            </a:r>
            <a:r>
              <a:rPr lang="en-US" dirty="0" smtClean="0"/>
              <a:t>Awareness of CRPD Dispositions </a:t>
            </a:r>
            <a:endParaRPr lang="en-US" dirty="0"/>
          </a:p>
        </p:txBody>
      </p:sp>
      <p:sp>
        <p:nvSpPr>
          <p:cNvPr id="3" name="Content Placeholder 2"/>
          <p:cNvSpPr>
            <a:spLocks noGrp="1"/>
          </p:cNvSpPr>
          <p:nvPr>
            <p:ph idx="1"/>
          </p:nvPr>
        </p:nvSpPr>
        <p:spPr>
          <a:xfrm>
            <a:off x="273975" y="1143000"/>
            <a:ext cx="8763000" cy="4946405"/>
          </a:xfrm>
        </p:spPr>
        <p:txBody>
          <a:bodyPr/>
          <a:lstStyle/>
          <a:p>
            <a:r>
              <a:rPr lang="en-US" sz="2400" dirty="0"/>
              <a:t>On-line resources:</a:t>
            </a:r>
          </a:p>
          <a:p>
            <a:pPr lvl="1"/>
            <a:r>
              <a:rPr lang="en-US" sz="2000" dirty="0"/>
              <a:t>60,000 annual unique visitors to G3ict web site</a:t>
            </a:r>
          </a:p>
          <a:p>
            <a:pPr lvl="1"/>
            <a:r>
              <a:rPr lang="en-US" sz="2000" dirty="0"/>
              <a:t>23,000 downloads &amp; 12,000 annual unique visitors to the G3ict-ITU Policy Toolkit</a:t>
            </a:r>
          </a:p>
          <a:p>
            <a:pPr lvl="1"/>
            <a:r>
              <a:rPr lang="en-US" sz="2000" dirty="0"/>
              <a:t>Social media </a:t>
            </a:r>
          </a:p>
          <a:p>
            <a:pPr lvl="1"/>
            <a:r>
              <a:rPr lang="en-US" sz="2000" dirty="0"/>
              <a:t>New Accessibility Worldview global policy tracking service</a:t>
            </a:r>
          </a:p>
          <a:p>
            <a:r>
              <a:rPr lang="en-US" sz="2400" dirty="0" smtClean="0"/>
              <a:t>In-country </a:t>
            </a:r>
            <a:r>
              <a:rPr lang="en-US" sz="2400" dirty="0"/>
              <a:t>briefings and conferences:</a:t>
            </a:r>
          </a:p>
          <a:p>
            <a:pPr lvl="1"/>
            <a:r>
              <a:rPr lang="en-US" sz="2000" dirty="0"/>
              <a:t>Contributions to more than 150 international events</a:t>
            </a:r>
          </a:p>
          <a:p>
            <a:pPr lvl="1"/>
            <a:r>
              <a:rPr lang="en-US" sz="2000" dirty="0"/>
              <a:t>Briefings of country delegations at international </a:t>
            </a:r>
            <a:r>
              <a:rPr lang="en-US" sz="2000" dirty="0" smtClean="0"/>
              <a:t>events</a:t>
            </a:r>
            <a:endParaRPr lang="en-US" sz="1600" dirty="0"/>
          </a:p>
          <a:p>
            <a:r>
              <a:rPr lang="en-US" sz="2400" dirty="0" smtClean="0"/>
              <a:t>Joint programs with United Nations agencies</a:t>
            </a:r>
          </a:p>
          <a:p>
            <a:pPr lvl="1"/>
            <a:r>
              <a:rPr lang="en-US" sz="2000" dirty="0" smtClean="0"/>
              <a:t>ITU, UNESCO, ILO, OHCHR, UNDESA, UNITAR</a:t>
            </a:r>
          </a:p>
          <a:p>
            <a:pPr lvl="1"/>
            <a:r>
              <a:rPr lang="en-US" sz="2000" dirty="0" smtClean="0"/>
              <a:t>Conference of States Parties to the CRPD</a:t>
            </a:r>
          </a:p>
        </p:txBody>
      </p:sp>
    </p:spTree>
    <p:extLst>
      <p:ext uri="{BB962C8B-B14F-4D97-AF65-F5344CB8AC3E}">
        <p14:creationId xmlns:p14="http://schemas.microsoft.com/office/powerpoint/2010/main" val="1401776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Rectangle 3"/>
          <p:cNvSpPr/>
          <p:nvPr/>
        </p:nvSpPr>
        <p:spPr>
          <a:xfrm>
            <a:off x="685800" y="1905000"/>
            <a:ext cx="7848600" cy="2923877"/>
          </a:xfrm>
          <a:prstGeom prst="rect">
            <a:avLst/>
          </a:prstGeom>
        </p:spPr>
        <p:txBody>
          <a:bodyPr wrap="square">
            <a:spAutoFit/>
          </a:bodyPr>
          <a:lstStyle/>
          <a:p>
            <a:r>
              <a:rPr lang="en-US" sz="2400" b="1" i="1" dirty="0" smtClean="0">
                <a:solidFill>
                  <a:schemeClr val="bg1"/>
                </a:solidFill>
              </a:rPr>
              <a:t>“If </a:t>
            </a:r>
            <a:r>
              <a:rPr lang="en-US" sz="2400" b="1" i="1" dirty="0">
                <a:solidFill>
                  <a:schemeClr val="bg1"/>
                </a:solidFill>
              </a:rPr>
              <a:t>you can’t measure something, you can’t understand it. If you can’t understand it, you can’t control it. If you can’t control it, you can’t improve it.” </a:t>
            </a:r>
            <a:endParaRPr lang="en-US" sz="2400" b="1" i="1" dirty="0" smtClean="0">
              <a:solidFill>
                <a:schemeClr val="bg1"/>
              </a:solidFill>
            </a:endParaRPr>
          </a:p>
          <a:p>
            <a:endParaRPr lang="en-US" sz="2400" b="1" i="1" dirty="0" smtClean="0">
              <a:solidFill>
                <a:schemeClr val="bg1"/>
              </a:solidFill>
            </a:endParaRPr>
          </a:p>
          <a:p>
            <a:endParaRPr lang="en-US" sz="2800" i="1" dirty="0" smtClean="0">
              <a:solidFill>
                <a:schemeClr val="bg1"/>
              </a:solidFill>
            </a:endParaRPr>
          </a:p>
          <a:p>
            <a:r>
              <a:rPr lang="en-US" b="1" dirty="0" smtClean="0">
                <a:solidFill>
                  <a:schemeClr val="bg1"/>
                </a:solidFill>
              </a:rPr>
              <a:t>H. James Harrington</a:t>
            </a:r>
            <a:endParaRPr lang="en-US" b="1" dirty="0">
              <a:solidFill>
                <a:schemeClr val="bg1"/>
              </a:solidFill>
            </a:endParaRPr>
          </a:p>
          <a:p>
            <a:r>
              <a:rPr lang="en-US" b="1" dirty="0" smtClean="0">
                <a:solidFill>
                  <a:schemeClr val="bg1"/>
                </a:solidFill>
              </a:rPr>
              <a:t>International </a:t>
            </a:r>
            <a:r>
              <a:rPr lang="en-US" b="1" dirty="0">
                <a:solidFill>
                  <a:schemeClr val="bg1"/>
                </a:solidFill>
              </a:rPr>
              <a:t>performance improvement and quality </a:t>
            </a:r>
            <a:r>
              <a:rPr lang="en-US" b="1" dirty="0" smtClean="0">
                <a:solidFill>
                  <a:schemeClr val="bg1"/>
                </a:solidFill>
              </a:rPr>
              <a:t>guru</a:t>
            </a:r>
          </a:p>
        </p:txBody>
      </p:sp>
    </p:spTree>
    <p:extLst>
      <p:ext uri="{BB962C8B-B14F-4D97-AF65-F5344CB8AC3E}">
        <p14:creationId xmlns:p14="http://schemas.microsoft.com/office/powerpoint/2010/main" val="20064078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G3ict Power Point Template 2014">
  <a:themeElements>
    <a:clrScheme name="1_ITU-e 5">
      <a:dk1>
        <a:srgbClr val="000000"/>
      </a:dk1>
      <a:lt1>
        <a:srgbClr val="FFFFFF"/>
      </a:lt1>
      <a:dk2>
        <a:srgbClr val="000000"/>
      </a:dk2>
      <a:lt2>
        <a:srgbClr val="000099"/>
      </a:lt2>
      <a:accent1>
        <a:srgbClr val="006699"/>
      </a:accent1>
      <a:accent2>
        <a:srgbClr val="006699"/>
      </a:accent2>
      <a:accent3>
        <a:srgbClr val="FFFFFF"/>
      </a:accent3>
      <a:accent4>
        <a:srgbClr val="000000"/>
      </a:accent4>
      <a:accent5>
        <a:srgbClr val="AAB8CA"/>
      </a:accent5>
      <a:accent6>
        <a:srgbClr val="005C8A"/>
      </a:accent6>
      <a:hlink>
        <a:srgbClr val="006699"/>
      </a:hlink>
      <a:folHlink>
        <a:srgbClr val="5F5F5F"/>
      </a:folHlink>
    </a:clrScheme>
    <a:fontScheme name="1_ITU-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IT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ITU-e 2">
        <a:dk1>
          <a:srgbClr val="000000"/>
        </a:dk1>
        <a:lt1>
          <a:srgbClr val="FFFFFF"/>
        </a:lt1>
        <a:dk2>
          <a:srgbClr val="000000"/>
        </a:dk2>
        <a:lt2>
          <a:srgbClr val="0000FF"/>
        </a:lt2>
        <a:accent1>
          <a:srgbClr val="00CC99"/>
        </a:accent1>
        <a:accent2>
          <a:srgbClr val="3333CC"/>
        </a:accent2>
        <a:accent3>
          <a:srgbClr val="FFFFFF"/>
        </a:accent3>
        <a:accent4>
          <a:srgbClr val="000000"/>
        </a:accent4>
        <a:accent5>
          <a:srgbClr val="AAE2CA"/>
        </a:accent5>
        <a:accent6>
          <a:srgbClr val="2D2DB9"/>
        </a:accent6>
        <a:hlink>
          <a:srgbClr val="3399FF"/>
        </a:hlink>
        <a:folHlink>
          <a:srgbClr val="9999FF"/>
        </a:folHlink>
      </a:clrScheme>
      <a:clrMap bg1="lt1" tx1="dk1" bg2="lt2" tx2="dk2" accent1="accent1" accent2="accent2" accent3="accent3" accent4="accent4" accent5="accent5" accent6="accent6" hlink="hlink" folHlink="folHlink"/>
    </a:extraClrScheme>
    <a:extraClrScheme>
      <a:clrScheme name="1_ITU-e 3">
        <a:dk1>
          <a:srgbClr val="000000"/>
        </a:dk1>
        <a:lt1>
          <a:srgbClr val="FFFFFF"/>
        </a:lt1>
        <a:dk2>
          <a:srgbClr val="000000"/>
        </a:dk2>
        <a:lt2>
          <a:srgbClr val="000099"/>
        </a:lt2>
        <a:accent1>
          <a:srgbClr val="FFCC00"/>
        </a:accent1>
        <a:accent2>
          <a:srgbClr val="3333CC"/>
        </a:accent2>
        <a:accent3>
          <a:srgbClr val="FFFFFF"/>
        </a:accent3>
        <a:accent4>
          <a:srgbClr val="000000"/>
        </a:accent4>
        <a:accent5>
          <a:srgbClr val="FFE2AA"/>
        </a:accent5>
        <a:accent6>
          <a:srgbClr val="2D2DB9"/>
        </a:accent6>
        <a:hlink>
          <a:srgbClr val="3399FF"/>
        </a:hlink>
        <a:folHlink>
          <a:srgbClr val="5F5F5F"/>
        </a:folHlink>
      </a:clrScheme>
      <a:clrMap bg1="lt1" tx1="dk1" bg2="lt2" tx2="dk2" accent1="accent1" accent2="accent2" accent3="accent3" accent4="accent4" accent5="accent5" accent6="accent6" hlink="hlink" folHlink="folHlink"/>
    </a:extraClrScheme>
    <a:extraClrScheme>
      <a:clrScheme name="1_ITU-e 4">
        <a:dk1>
          <a:srgbClr val="000000"/>
        </a:dk1>
        <a:lt1>
          <a:srgbClr val="FFFFFF"/>
        </a:lt1>
        <a:dk2>
          <a:srgbClr val="000000"/>
        </a:dk2>
        <a:lt2>
          <a:srgbClr val="000099"/>
        </a:lt2>
        <a:accent1>
          <a:srgbClr val="006699"/>
        </a:accent1>
        <a:accent2>
          <a:srgbClr val="CC3300"/>
        </a:accent2>
        <a:accent3>
          <a:srgbClr val="FFFFFF"/>
        </a:accent3>
        <a:accent4>
          <a:srgbClr val="000000"/>
        </a:accent4>
        <a:accent5>
          <a:srgbClr val="AAB8CA"/>
        </a:accent5>
        <a:accent6>
          <a:srgbClr val="B92D00"/>
        </a:accent6>
        <a:hlink>
          <a:srgbClr val="FF9900"/>
        </a:hlink>
        <a:folHlink>
          <a:srgbClr val="5F5F5F"/>
        </a:folHlink>
      </a:clrScheme>
      <a:clrMap bg1="lt1" tx1="dk1" bg2="lt2" tx2="dk2" accent1="accent1" accent2="accent2" accent3="accent3" accent4="accent4" accent5="accent5" accent6="accent6" hlink="hlink" folHlink="folHlink"/>
    </a:extraClrScheme>
    <a:extraClrScheme>
      <a:clrScheme name="1_ITU-e 5">
        <a:dk1>
          <a:srgbClr val="000000"/>
        </a:dk1>
        <a:lt1>
          <a:srgbClr val="FFFFFF"/>
        </a:lt1>
        <a:dk2>
          <a:srgbClr val="000000"/>
        </a:dk2>
        <a:lt2>
          <a:srgbClr val="000099"/>
        </a:lt2>
        <a:accent1>
          <a:srgbClr val="006699"/>
        </a:accent1>
        <a:accent2>
          <a:srgbClr val="006699"/>
        </a:accent2>
        <a:accent3>
          <a:srgbClr val="FFFFFF"/>
        </a:accent3>
        <a:accent4>
          <a:srgbClr val="000000"/>
        </a:accent4>
        <a:accent5>
          <a:srgbClr val="AAB8CA"/>
        </a:accent5>
        <a:accent6>
          <a:srgbClr val="005C8A"/>
        </a:accent6>
        <a:hlink>
          <a:srgbClr val="006699"/>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1930</TotalTime>
  <Words>1172</Words>
  <Application>Microsoft Office PowerPoint</Application>
  <PresentationFormat>On-screen Show (4:3)</PresentationFormat>
  <Paragraphs>329</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G3ict Power Point Template 2014</vt:lpstr>
      <vt:lpstr>PowerPoint Presentation</vt:lpstr>
      <vt:lpstr>G3ict’s Global Purpose</vt:lpstr>
      <vt:lpstr>CRPD Facts &amp; Figures 162 countries have signed the CRPD and  160 ratified as of April 2016  </vt:lpstr>
      <vt:lpstr>ICT Accessibility in the Digital Age: Prerequisite for Independent Living and Inclusion </vt:lpstr>
      <vt:lpstr>ICT Accessibility: An Extensive Set of Dispositions in the CRPD </vt:lpstr>
      <vt:lpstr>Implications of CRPD for ICT Accessibility and Assistive Technologies Requirements </vt:lpstr>
      <vt:lpstr>G3ict Advocacy Activities </vt:lpstr>
      <vt:lpstr>Raising Awareness of CRPD Dispositions </vt:lpstr>
      <vt:lpstr>PowerPoint Presentation</vt:lpstr>
      <vt:lpstr>Measuring Progress in Implementation CRPD ICT Accessibility Progress Report </vt:lpstr>
      <vt:lpstr>CRPD Momentum: Considerable Impact on Country Legislations and Government Focus</vt:lpstr>
      <vt:lpstr>Legal Foundation of ICT Accessibility Adopted by More Countries</vt:lpstr>
      <vt:lpstr>However, Significant Policy Gaps Remain: Accessibility of Information Infrastructure</vt:lpstr>
      <vt:lpstr>Policy Gaps - Assistive Technologies and Reasonable Accommodation</vt:lpstr>
      <vt:lpstr>Overall, Countries Results Are Lagging Due to Inadequate Capacity to Implement</vt:lpstr>
      <vt:lpstr>Critical Gaps in Capacity to Implement</vt:lpstr>
      <vt:lpstr>Publications and Reports</vt:lpstr>
      <vt:lpstr>Additional G3ict Research: Continuous Tracking of Global Policy Hot Spots with Dow Jones Factiva  Worldview Service for G3ict Participating Organizations - One million + Stories Filtered Daily and Curated with Custom Analysis</vt:lpstr>
      <vt:lpstr>Recent In-Country G3ict Capacity Building Programs and Seminars</vt:lpstr>
      <vt:lpstr>In-Country Cooperation between G3ict,  Governments and Local Stakeholders</vt:lpstr>
      <vt:lpstr>M-Enabling Summit: G3ict’s Annual Global Forum In Cooperation with ITU and the FCC</vt:lpstr>
      <vt:lpstr>public procurement</vt:lpstr>
      <vt:lpstr>PowerPoint Presentation</vt:lpstr>
      <vt:lpstr>G3ict Procurement Charter Early Signatories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Axel</dc:creator>
  <cp:lastModifiedBy>Francesca</cp:lastModifiedBy>
  <cp:revision>235</cp:revision>
  <dcterms:created xsi:type="dcterms:W3CDTF">2014-08-11T11:10:52Z</dcterms:created>
  <dcterms:modified xsi:type="dcterms:W3CDTF">2016-04-14T00:01:20Z</dcterms:modified>
</cp:coreProperties>
</file>