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0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1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678" r:id="rId2"/>
    <p:sldMasterId id="2147483726" r:id="rId3"/>
    <p:sldMasterId id="2147483737" r:id="rId4"/>
    <p:sldMasterId id="2147483713" r:id="rId5"/>
    <p:sldMasterId id="2147483755" r:id="rId6"/>
    <p:sldMasterId id="2147483717" r:id="rId7"/>
    <p:sldMasterId id="2147483750" r:id="rId8"/>
    <p:sldMasterId id="2147483722" r:id="rId9"/>
    <p:sldMasterId id="2147483757" r:id="rId10"/>
    <p:sldMasterId id="2147483768" r:id="rId11"/>
    <p:sldMasterId id="2147483776" r:id="rId12"/>
  </p:sldMasterIdLst>
  <p:notesMasterIdLst>
    <p:notesMasterId r:id="rId32"/>
  </p:notesMasterIdLst>
  <p:sldIdLst>
    <p:sldId id="272" r:id="rId13"/>
    <p:sldId id="408" r:id="rId14"/>
    <p:sldId id="409" r:id="rId15"/>
    <p:sldId id="460" r:id="rId16"/>
    <p:sldId id="461" r:id="rId17"/>
    <p:sldId id="476" r:id="rId18"/>
    <p:sldId id="462" r:id="rId19"/>
    <p:sldId id="467" r:id="rId20"/>
    <p:sldId id="468" r:id="rId21"/>
    <p:sldId id="464" r:id="rId22"/>
    <p:sldId id="465" r:id="rId23"/>
    <p:sldId id="466" r:id="rId24"/>
    <p:sldId id="470" r:id="rId25"/>
    <p:sldId id="471" r:id="rId26"/>
    <p:sldId id="474" r:id="rId27"/>
    <p:sldId id="472" r:id="rId28"/>
    <p:sldId id="473" r:id="rId29"/>
    <p:sldId id="475" r:id="rId30"/>
    <p:sldId id="278" r:id="rId31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3" autoAdjust="0"/>
    <p:restoredTop sz="85819" autoAdjust="0"/>
  </p:normalViewPr>
  <p:slideViewPr>
    <p:cSldViewPr>
      <p:cViewPr>
        <p:scale>
          <a:sx n="70" d="100"/>
          <a:sy n="70" d="100"/>
        </p:scale>
        <p:origin x="2960" y="1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78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74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033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25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94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02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25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9.jp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262" y="1852717"/>
            <a:ext cx="5375350" cy="1438068"/>
          </a:xfrm>
          <a:prstGeom prst="rect">
            <a:avLst/>
          </a:prstGeom>
          <a:solidFill>
            <a:schemeClr val="tx1"/>
          </a:solidFill>
        </p:spPr>
        <p:txBody>
          <a:bodyPr wrap="square" lIns="468000">
            <a:spAutoFit/>
          </a:bodyPr>
          <a:lstStyle>
            <a:lvl1pPr>
              <a:defRPr sz="42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4" y="3507854"/>
            <a:ext cx="4536504" cy="81253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76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49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986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57596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734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995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25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3596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9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8609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62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0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45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5092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3302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23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263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341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95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058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193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923928" y="3651870"/>
            <a:ext cx="4896544" cy="11521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lang="en-US" sz="36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155365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46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61901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1054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48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5535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8947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53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7471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794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16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741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57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54865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0440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803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52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38685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453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86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48539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5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37205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c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5851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985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4452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3584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691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8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2196000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31745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3256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örstasida al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" name="Rektangel med rundade hörn 8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Rektangel 9"/>
          <p:cNvSpPr/>
          <p:nvPr userDrawn="1"/>
        </p:nvSpPr>
        <p:spPr>
          <a:xfrm>
            <a:off x="-180528" y="1275606"/>
            <a:ext cx="4896544" cy="2322258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800"/>
              </a:lnSpc>
            </a:pP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9583"/>
            <a:ext cx="3995937" cy="1954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75000"/>
              </a:schemeClr>
            </a:solidFill>
          </a:ln>
          <a:effectLst>
            <a:reflection blurRad="6350" stA="36000" endPos="22000" dir="5400000" sy="-100000" algn="bl" rotWithShape="0"/>
          </a:effectLst>
        </p:spPr>
      </p:pic>
      <p:sp>
        <p:nvSpPr>
          <p:cNvPr id="11" name="Rektangel med rundade hörn 10"/>
          <p:cNvSpPr/>
          <p:nvPr userDrawn="1"/>
        </p:nvSpPr>
        <p:spPr>
          <a:xfrm>
            <a:off x="323528" y="1275606"/>
            <a:ext cx="4968552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800"/>
              </a:lnSpc>
            </a:pPr>
            <a:r>
              <a:rPr lang="sv-SE" sz="5000" b="1" dirty="0">
                <a:solidFill>
                  <a:prstClr val="black"/>
                </a:solidFill>
              </a:rPr>
              <a:t> </a:t>
            </a:r>
            <a:endParaRPr lang="sv-SE" sz="5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1" y="1834675"/>
            <a:ext cx="4385733" cy="11025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0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2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1" y="3727593"/>
            <a:ext cx="5902325" cy="432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/>
              <a:t>Av: Namn Efternamn</a:t>
            </a:r>
          </a:p>
        </p:txBody>
      </p:sp>
    </p:spTree>
    <p:extLst>
      <p:ext uri="{BB962C8B-B14F-4D97-AF65-F5344CB8AC3E}">
        <p14:creationId xmlns:p14="http://schemas.microsoft.com/office/powerpoint/2010/main" val="8454913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600" b="1" baseline="0"/>
            </a:lvl1pPr>
          </a:lstStyle>
          <a:p>
            <a:pPr lvl="0"/>
            <a:r>
              <a:rPr lang="sv-SE" dirty="0"/>
              <a:t>Punktlista </a:t>
            </a:r>
          </a:p>
          <a:p>
            <a:pPr lvl="0"/>
            <a:r>
              <a:rPr lang="sv-SE" dirty="0"/>
              <a:t>Punktlista</a:t>
            </a:r>
          </a:p>
          <a:p>
            <a:pPr lvl="0"/>
            <a:r>
              <a:rPr lang="sv-SE" dirty="0"/>
              <a:t>Punktlista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4789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nktlista mellan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5138" y="1955800"/>
            <a:ext cx="5351462" cy="23300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sv-SE" dirty="0"/>
              <a:t>Punktlista med mellanrum</a:t>
            </a:r>
          </a:p>
          <a:p>
            <a:pPr lvl="0"/>
            <a:endParaRPr lang="sv-SE" dirty="0"/>
          </a:p>
          <a:p>
            <a:pPr lvl="0"/>
            <a:r>
              <a:rPr lang="sv-SE" dirty="0"/>
              <a:t>Punktlista med mellanrum. Punktlista med mellanrum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1084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5941" y="304835"/>
            <a:ext cx="7312117" cy="69940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63688" y="1005576"/>
            <a:ext cx="5616624" cy="3456384"/>
          </a:xfrm>
          <a:prstGeom prst="rect">
            <a:avLst/>
          </a:prstGeom>
        </p:spPr>
        <p:txBody>
          <a:bodyPr/>
          <a:lstStyle>
            <a:lvl1pPr marL="252000">
              <a:defRPr>
                <a:latin typeface="Arial Narrow" pitchFamily="34" charset="0"/>
              </a:defRPr>
            </a:lvl1pPr>
            <a:lvl2pPr>
              <a:defRPr>
                <a:latin typeface="Arial Narrow" pitchFamily="34" charset="0"/>
              </a:defRPr>
            </a:lvl2pPr>
            <a:lvl3pPr>
              <a:defRPr>
                <a:latin typeface="Arial Narrow" pitchFamily="34" charset="0"/>
              </a:defRPr>
            </a:lvl3pPr>
            <a:lvl4pPr>
              <a:defRPr>
                <a:latin typeface="Arial Narrow" pitchFamily="34" charset="0"/>
              </a:defRPr>
            </a:lvl4pPr>
            <a:lvl5pPr>
              <a:defRPr>
                <a:latin typeface="Arial Narrow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DAF65-DF44-473D-87AD-C272AE601811}" type="datetimeFigureOut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2017-04-04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05FA-1FC6-4B97-90F4-C33D3E4C049C}" type="slidenum">
              <a:rPr lang="sv-S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171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sv-SE" dirty="0"/>
              <a:t>Text eller punktlista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027771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8326670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1475656" y="681540"/>
            <a:ext cx="6192688" cy="1080120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1718732" y="783144"/>
            <a:ext cx="5647268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1765301" y="1990233"/>
            <a:ext cx="5902325" cy="389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latin typeface="Calibri" pitchFamily="34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2025651" y="2466975"/>
            <a:ext cx="5641975" cy="1963341"/>
          </a:xfrm>
          <a:prstGeom prst="rect">
            <a:avLst/>
          </a:prstGeom>
        </p:spPr>
        <p:txBody>
          <a:bodyPr/>
          <a:lstStyle>
            <a:lvl1pPr>
              <a:defRPr sz="2400" b="1" i="0" baseline="0"/>
            </a:lvl1pPr>
          </a:lstStyle>
          <a:p>
            <a:pPr lvl="0"/>
            <a:r>
              <a:rPr lang="sv-SE" dirty="0"/>
              <a:t>Punktlista</a:t>
            </a:r>
          </a:p>
        </p:txBody>
      </p:sp>
    </p:spTree>
    <p:extLst>
      <p:ext uri="{BB962C8B-B14F-4D97-AF65-F5344CB8AC3E}">
        <p14:creationId xmlns:p14="http://schemas.microsoft.com/office/powerpoint/2010/main" val="42684694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med rundade hörn 4"/>
          <p:cNvSpPr/>
          <p:nvPr userDrawn="1"/>
        </p:nvSpPr>
        <p:spPr>
          <a:xfrm>
            <a:off x="1425688" y="951570"/>
            <a:ext cx="6192688" cy="2322258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1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56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1820175" y="1310591"/>
            <a:ext cx="5545825" cy="160421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 baseline="0"/>
            </a:lvl1pPr>
          </a:lstStyle>
          <a:p>
            <a:r>
              <a:rPr lang="sv-SE" dirty="0"/>
              <a:t>Skriv din text här. Skriv din text här. Skriv din text här. Skriv din text här. Skriv din text här. Skriv din text här.</a:t>
            </a:r>
          </a:p>
        </p:txBody>
      </p:sp>
    </p:spTree>
    <p:extLst>
      <p:ext uri="{BB962C8B-B14F-4D97-AF65-F5344CB8AC3E}">
        <p14:creationId xmlns:p14="http://schemas.microsoft.com/office/powerpoint/2010/main" val="13086029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med plats för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385008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0" y="0"/>
            <a:ext cx="3958635" cy="355276"/>
          </a:xfrm>
          <a:solidFill>
            <a:schemeClr val="tx1"/>
          </a:solidFill>
        </p:spPr>
        <p:txBody>
          <a:bodyPr wrap="none" lIns="432000" tIns="54000" rIns="180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467543" y="1980000"/>
            <a:ext cx="5400000" cy="2096010"/>
          </a:xfrm>
        </p:spPr>
        <p:txBody>
          <a:bodyPr/>
          <a:lstStyle>
            <a:lvl1pPr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64807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427733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3220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1714494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8CF7739-0171-4138-A540-8F9E71681F5F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236A53D-BCA4-4936-AFE9-D711448EC744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rubrik 1"/>
          <p:cNvSpPr>
            <a:spLocks noGrp="1"/>
          </p:cNvSpPr>
          <p:nvPr>
            <p:ph type="title"/>
          </p:nvPr>
        </p:nvSpPr>
        <p:spPr>
          <a:xfrm>
            <a:off x="857224" y="535767"/>
            <a:ext cx="735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921447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06881-D473-4748-9281-D0F6BC00A5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18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d layout för mycke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522514" y="681541"/>
            <a:ext cx="8078875" cy="840785"/>
          </a:xfrm>
          <a:prstGeom prst="roundRect">
            <a:avLst/>
          </a:prstGeom>
          <a:gradFill flip="none" rotWithShape="1">
            <a:gsLst>
              <a:gs pos="0">
                <a:srgbClr val="FFC000"/>
              </a:gs>
              <a:gs pos="30000">
                <a:srgbClr val="FFC000"/>
              </a:gs>
              <a:gs pos="79000">
                <a:srgbClr val="FFC000"/>
              </a:gs>
              <a:gs pos="100000">
                <a:srgbClr val="FFA902"/>
              </a:gs>
            </a:gsLst>
            <a:lin ang="5400000" scaled="0"/>
            <a:tileRect/>
          </a:gradFill>
          <a:ln>
            <a:noFill/>
          </a:ln>
          <a:effectLst>
            <a:reflection stA="520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>
              <a:lnSpc>
                <a:spcPts val="4400"/>
              </a:lnSpc>
            </a:pPr>
            <a:endParaRPr lang="sv-SE" sz="38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 hasCustomPrompt="1"/>
          </p:nvPr>
        </p:nvSpPr>
        <p:spPr>
          <a:xfrm>
            <a:off x="854574" y="783144"/>
            <a:ext cx="7385074" cy="6336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800" b="1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54110" y="1748414"/>
            <a:ext cx="7311483" cy="2537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1" baseline="0"/>
            </a:lvl1pPr>
          </a:lstStyle>
          <a:p>
            <a:pPr lvl="0"/>
            <a:r>
              <a:rPr lang="sv-SE" dirty="0"/>
              <a:t>Text eller punktlista</a:t>
            </a:r>
          </a:p>
          <a:p>
            <a:pPr lvl="0"/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65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001642" cy="88407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60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2017-04-04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‹Nr.›</a:t>
            </a:fld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491880" y="1851694"/>
            <a:ext cx="2160000" cy="144011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87107" y="3795886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03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0.xml"/><Relationship Id="rId12" Type="http://schemas.openxmlformats.org/officeDocument/2006/relationships/image" Target="../media/image2.wmf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theme" Target="../theme/theme11.xml"/><Relationship Id="rId9" Type="http://schemas.openxmlformats.org/officeDocument/2006/relationships/image" Target="../media/image3.wmf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2.xml"/><Relationship Id="rId23" Type="http://schemas.openxmlformats.org/officeDocument/2006/relationships/theme" Target="../theme/theme12.xml"/><Relationship Id="rId24" Type="http://schemas.openxmlformats.org/officeDocument/2006/relationships/image" Target="../media/image3.wmf"/><Relationship Id="rId10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theme" Target="../theme/theme4.xml"/><Relationship Id="rId9" Type="http://schemas.openxmlformats.org/officeDocument/2006/relationships/image" Target="../media/image3.wmf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29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0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4.png"/><Relationship Id="rId5" Type="http://schemas.openxmlformats.org/officeDocument/2006/relationships/image" Target="../media/image3.wmf"/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33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-22470" y="5095443"/>
            <a:ext cx="1849541" cy="514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1806401" y="5095443"/>
            <a:ext cx="1849541" cy="51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13" y="478892"/>
            <a:ext cx="2464842" cy="8687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35272" y="5095443"/>
            <a:ext cx="1849541" cy="514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ctangle 10"/>
          <p:cNvSpPr/>
          <p:nvPr/>
        </p:nvSpPr>
        <p:spPr>
          <a:xfrm>
            <a:off x="5464143" y="5095443"/>
            <a:ext cx="1849541" cy="514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7293014" y="5095443"/>
            <a:ext cx="1849541" cy="51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3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2017-04-04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042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724" r:id="rId4"/>
    <p:sldLayoutId id="2147483725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2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002738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180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4" r="9698" b="-1249"/>
          <a:stretch/>
        </p:blipFill>
        <p:spPr>
          <a:xfrm>
            <a:off x="7075109" y="0"/>
            <a:ext cx="2068891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" y="0"/>
            <a:ext cx="912377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‹Nr.›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30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73" y="239466"/>
            <a:ext cx="1799335" cy="6341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2017-04-04</a:t>
            </a:fld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6" t="1" r="-819" b="14418"/>
          <a:stretch/>
        </p:blipFill>
        <p:spPr>
          <a:xfrm>
            <a:off x="0" y="555527"/>
            <a:ext cx="5004048" cy="458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1670"/>
            <a:ext cx="5724128" cy="1152128"/>
          </a:xfrm>
        </p:spPr>
        <p:txBody>
          <a:bodyPr/>
          <a:lstStyle/>
          <a:p>
            <a:r>
              <a:rPr lang="sv-SE" sz="3200" dirty="0"/>
              <a:t>När tillgänglighet inte längre är fritt valt arbete</a:t>
            </a:r>
            <a:endParaRPr lang="en-US" sz="3200" dirty="0"/>
          </a:p>
        </p:txBody>
      </p:sp>
      <p:sp>
        <p:nvSpPr>
          <p:cNvPr id="6" name="Platshållare för text 5"/>
          <p:cNvSpPr txBox="1">
            <a:spLocks noGrp="1"/>
          </p:cNvSpPr>
          <p:nvPr>
            <p:ph type="body" sz="quarter" idx="13"/>
          </p:nvPr>
        </p:nvSpPr>
        <p:spPr>
          <a:xfrm>
            <a:off x="467544" y="3507854"/>
            <a:ext cx="4170282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Susanna Laurin</a:t>
            </a:r>
          </a:p>
          <a:p>
            <a:r>
              <a:rPr lang="sv-SE" dirty="0" err="1"/>
              <a:t>susanna.laurin@funka.com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76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2555776" cy="699404"/>
          </a:xfrm>
        </p:spPr>
        <p:txBody>
          <a:bodyPr/>
          <a:lstStyle/>
          <a:p>
            <a:r>
              <a:rPr lang="sv-SE" dirty="0" err="1"/>
              <a:t>WADex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7999" y="1512000"/>
            <a:ext cx="4896163" cy="2196000"/>
          </a:xfrm>
        </p:spPr>
        <p:txBody>
          <a:bodyPr>
            <a:noAutofit/>
          </a:bodyPr>
          <a:lstStyle/>
          <a:p>
            <a:r>
              <a:rPr lang="sv-SE" dirty="0"/>
              <a:t>Stöd och råd</a:t>
            </a:r>
          </a:p>
          <a:p>
            <a:r>
              <a:rPr lang="sv-SE" dirty="0"/>
              <a:t>Mätmetoden (Funka)</a:t>
            </a:r>
          </a:p>
          <a:p>
            <a:r>
              <a:rPr lang="sv-SE" dirty="0"/>
              <a:t>Mobilt (W3C)</a:t>
            </a:r>
          </a:p>
          <a:p>
            <a:r>
              <a:rPr lang="sv-SE" dirty="0" smtClean="0"/>
              <a:t>Statusmall </a:t>
            </a:r>
            <a:r>
              <a:rPr lang="sv-SE" dirty="0"/>
              <a:t>(EDF)</a:t>
            </a:r>
          </a:p>
          <a:p>
            <a:endParaRPr lang="sv-SE" dirty="0"/>
          </a:p>
        </p:txBody>
      </p:sp>
      <p:pic>
        <p:nvPicPr>
          <p:cNvPr id="6" name="Platshållare för bild 5" descr="EU-parlamentet. Foto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r="9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90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8892480" cy="699404"/>
          </a:xfrm>
        </p:spPr>
        <p:txBody>
          <a:bodyPr/>
          <a:lstStyle/>
          <a:p>
            <a:r>
              <a:rPr lang="sv-SE" dirty="0"/>
              <a:t>Hur hanterar du bäst de nya kraven?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320024" cy="2859950"/>
          </a:xfrm>
        </p:spPr>
        <p:txBody>
          <a:bodyPr>
            <a:normAutofit/>
          </a:bodyPr>
          <a:lstStyle/>
          <a:p>
            <a:r>
              <a:rPr lang="sv-SE" dirty="0"/>
              <a:t>Börja tidigt</a:t>
            </a:r>
          </a:p>
          <a:p>
            <a:r>
              <a:rPr lang="sv-SE" dirty="0"/>
              <a:t>Nuläge och planering</a:t>
            </a:r>
          </a:p>
          <a:p>
            <a:r>
              <a:rPr lang="sv-SE" dirty="0"/>
              <a:t>Få med upphandling</a:t>
            </a:r>
          </a:p>
          <a:p>
            <a:r>
              <a:rPr lang="sv-SE" dirty="0"/>
              <a:t>Krav – kontroll – avtal</a:t>
            </a:r>
          </a:p>
          <a:p>
            <a:r>
              <a:rPr lang="sv-SE" dirty="0"/>
              <a:t>Utbildning</a:t>
            </a:r>
          </a:p>
          <a:p>
            <a:r>
              <a:rPr lang="sv-SE" dirty="0"/>
              <a:t>Granskning</a:t>
            </a:r>
          </a:p>
        </p:txBody>
      </p:sp>
      <p:pic>
        <p:nvPicPr>
          <p:cNvPr id="6" name="Platshållare för bild 5" descr="En person som arbetar i en verkstad. Foto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" r="10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312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876256" cy="699404"/>
          </a:xfrm>
        </p:spPr>
        <p:txBody>
          <a:bodyPr/>
          <a:lstStyle/>
          <a:p>
            <a:r>
              <a:rPr lang="sv-SE" dirty="0"/>
              <a:t>Automatiskt eller manuellt?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1999"/>
            <a:ext cx="4608056" cy="3075975"/>
          </a:xfrm>
        </p:spPr>
        <p:txBody>
          <a:bodyPr>
            <a:normAutofit/>
          </a:bodyPr>
          <a:lstStyle/>
          <a:p>
            <a:r>
              <a:rPr lang="sv-SE" dirty="0" smtClean="0"/>
              <a:t>Godkänt: 50%</a:t>
            </a:r>
          </a:p>
          <a:p>
            <a:r>
              <a:rPr lang="sv-SE" dirty="0" smtClean="0"/>
              <a:t>Problem: </a:t>
            </a:r>
            <a:br>
              <a:rPr lang="sv-SE" dirty="0" smtClean="0"/>
            </a:br>
            <a:r>
              <a:rPr lang="sv-SE" dirty="0" smtClean="0"/>
              <a:t>3 framgångskriterier </a:t>
            </a:r>
          </a:p>
          <a:p>
            <a:r>
              <a:rPr lang="sv-SE" dirty="0" smtClean="0"/>
              <a:t>Stöd </a:t>
            </a:r>
            <a:r>
              <a:rPr lang="sv-SE" dirty="0"/>
              <a:t>för beslut</a:t>
            </a:r>
          </a:p>
          <a:p>
            <a:r>
              <a:rPr lang="sv-SE" dirty="0"/>
              <a:t>Tolka och testa</a:t>
            </a:r>
          </a:p>
        </p:txBody>
      </p:sp>
      <p:pic>
        <p:nvPicPr>
          <p:cNvPr id="6" name="Platshållare för bild 5" descr="En person som använder en punktskriftdisplay. Foto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0" b="34056"/>
          <a:stretch/>
        </p:blipFill>
        <p:spPr>
          <a:xfrm>
            <a:off x="5364163" y="1419622"/>
            <a:ext cx="3779837" cy="2644775"/>
          </a:xfrm>
        </p:spPr>
      </p:pic>
    </p:spTree>
    <p:extLst>
      <p:ext uri="{BB962C8B-B14F-4D97-AF65-F5344CB8AC3E}">
        <p14:creationId xmlns:p14="http://schemas.microsoft.com/office/powerpoint/2010/main" val="5388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Färggrant norrsken vid en skog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-1085136"/>
            <a:ext cx="9252520" cy="646519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1520" y="267686"/>
            <a:ext cx="6840344" cy="1728000"/>
          </a:xfrm>
        </p:spPr>
        <p:txBody>
          <a:bodyPr/>
          <a:lstStyle/>
          <a:p>
            <a:r>
              <a:rPr lang="sv-SE"/>
              <a:t>Tillgänglighet är inte magi</a:t>
            </a:r>
          </a:p>
        </p:txBody>
      </p:sp>
    </p:spTree>
    <p:extLst>
      <p:ext uri="{BB962C8B-B14F-4D97-AF65-F5344CB8AC3E}">
        <p14:creationId xmlns:p14="http://schemas.microsoft.com/office/powerpoint/2010/main" val="81408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508104" cy="699404"/>
          </a:xfrm>
        </p:spPr>
        <p:txBody>
          <a:bodyPr/>
          <a:lstStyle/>
          <a:p>
            <a:r>
              <a:rPr lang="sv-SE" dirty="0"/>
              <a:t>Lär av de som lyckas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7"/>
          </p:nvPr>
        </p:nvSpPr>
        <p:spPr>
          <a:xfrm>
            <a:off x="3923928" y="1563638"/>
            <a:ext cx="3439636" cy="713863"/>
          </a:xfrm>
        </p:spPr>
        <p:txBody>
          <a:bodyPr/>
          <a:lstStyle/>
          <a:p>
            <a:r>
              <a:rPr lang="sv-SE" dirty="0"/>
              <a:t>Förankra i ledningen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108986" y="2159393"/>
            <a:ext cx="6271547" cy="723819"/>
          </a:xfrm>
        </p:spPr>
        <p:txBody>
          <a:bodyPr/>
          <a:lstStyle/>
          <a:p>
            <a:r>
              <a:rPr lang="sv-SE" dirty="0"/>
              <a:t>Träffa användare och testa hjälpmedel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9"/>
          </p:nvPr>
        </p:nvSpPr>
        <p:spPr>
          <a:xfrm>
            <a:off x="5136122" y="2688174"/>
            <a:ext cx="3476949" cy="723819"/>
          </a:xfrm>
        </p:spPr>
        <p:txBody>
          <a:bodyPr/>
          <a:lstStyle/>
          <a:p>
            <a:r>
              <a:rPr lang="sv-SE" dirty="0"/>
              <a:t>Dokumentera rutiner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20"/>
          </p:nvPr>
        </p:nvSpPr>
        <p:spPr>
          <a:xfrm>
            <a:off x="971600" y="3273866"/>
            <a:ext cx="5183296" cy="723819"/>
          </a:xfrm>
        </p:spPr>
        <p:txBody>
          <a:bodyPr/>
          <a:lstStyle/>
          <a:p>
            <a:r>
              <a:rPr lang="sv-SE" dirty="0"/>
              <a:t>En naturlig del av verksamheten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21"/>
          </p:nvPr>
        </p:nvSpPr>
        <p:spPr>
          <a:xfrm>
            <a:off x="4048882" y="3861328"/>
            <a:ext cx="3907310" cy="723819"/>
          </a:xfrm>
        </p:spPr>
        <p:txBody>
          <a:bodyPr/>
          <a:lstStyle/>
          <a:p>
            <a:r>
              <a:rPr lang="sv-SE" dirty="0"/>
              <a:t>Ta hjälp när det behövs</a:t>
            </a:r>
          </a:p>
        </p:txBody>
      </p:sp>
    </p:spTree>
    <p:extLst>
      <p:ext uri="{BB962C8B-B14F-4D97-AF65-F5344CB8AC3E}">
        <p14:creationId xmlns:p14="http://schemas.microsoft.com/office/powerpoint/2010/main" val="7739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tt hiss-schakt i glas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"/>
            <a:ext cx="9252520" cy="617505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79712" y="1491630"/>
            <a:ext cx="4896544" cy="1728000"/>
          </a:xfrm>
        </p:spPr>
        <p:txBody>
          <a:bodyPr/>
          <a:lstStyle/>
          <a:p>
            <a:r>
              <a:rPr lang="sv-SE"/>
              <a:t>Internt perspektiv!</a:t>
            </a:r>
          </a:p>
        </p:txBody>
      </p:sp>
    </p:spTree>
    <p:extLst>
      <p:ext uri="{BB962C8B-B14F-4D97-AF65-F5344CB8AC3E}">
        <p14:creationId xmlns:p14="http://schemas.microsoft.com/office/powerpoint/2010/main" val="1276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6228184" cy="699404"/>
          </a:xfrm>
        </p:spPr>
        <p:txBody>
          <a:bodyPr/>
          <a:lstStyle/>
          <a:p>
            <a:r>
              <a:rPr lang="sv-SE" dirty="0"/>
              <a:t>Förblindas inte av rädsla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7999" y="1512000"/>
            <a:ext cx="4896163" cy="2196000"/>
          </a:xfrm>
        </p:spPr>
        <p:txBody>
          <a:bodyPr/>
          <a:lstStyle/>
          <a:p>
            <a:r>
              <a:rPr lang="sv-SE" dirty="0"/>
              <a:t>Lagen är medlet, inte målet</a:t>
            </a:r>
          </a:p>
          <a:p>
            <a:r>
              <a:rPr lang="sv-SE" dirty="0"/>
              <a:t>WCAG är bara en liten del</a:t>
            </a:r>
          </a:p>
          <a:p>
            <a:r>
              <a:rPr lang="sv-SE" dirty="0"/>
              <a:t>De som lyckas gör mycket mer</a:t>
            </a:r>
          </a:p>
        </p:txBody>
      </p:sp>
      <p:pic>
        <p:nvPicPr>
          <p:cNvPr id="5" name="Platshållare för bild 4" descr="En person som klättrar i berg upp och ned. Foto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512000"/>
            <a:ext cx="3779837" cy="2519891"/>
          </a:xfrm>
        </p:spPr>
      </p:pic>
    </p:spTree>
    <p:extLst>
      <p:ext uri="{BB962C8B-B14F-4D97-AF65-F5344CB8AC3E}">
        <p14:creationId xmlns:p14="http://schemas.microsoft.com/office/powerpoint/2010/main" val="66616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076056" cy="699404"/>
          </a:xfrm>
        </p:spPr>
        <p:txBody>
          <a:bodyPr/>
          <a:lstStyle/>
          <a:p>
            <a:r>
              <a:rPr lang="sv-SE" dirty="0"/>
              <a:t>Så vad händer nu?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536048" cy="271593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Upphandlare</a:t>
            </a:r>
            <a:r>
              <a:rPr lang="en-US" dirty="0"/>
              <a:t> </a:t>
            </a:r>
            <a:r>
              <a:rPr lang="en-US" dirty="0" err="1"/>
              <a:t>ställer</a:t>
            </a:r>
            <a:r>
              <a:rPr lang="en-US" dirty="0"/>
              <a:t> </a:t>
            </a:r>
            <a:r>
              <a:rPr lang="en-US" dirty="0" err="1"/>
              <a:t>krav</a:t>
            </a:r>
            <a:endParaRPr lang="en-US" dirty="0"/>
          </a:p>
          <a:p>
            <a:r>
              <a:rPr lang="en-US" dirty="0"/>
              <a:t>&gt;&gt; </a:t>
            </a:r>
            <a:r>
              <a:rPr lang="en-US" dirty="0" err="1"/>
              <a:t>Leverantörer</a:t>
            </a:r>
            <a:r>
              <a:rPr lang="en-US" dirty="0"/>
              <a:t> </a:t>
            </a:r>
            <a:r>
              <a:rPr lang="en-US" dirty="0" err="1"/>
              <a:t>uppfyller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Webbplatsägare</a:t>
            </a:r>
            <a:r>
              <a:rPr lang="en-US" dirty="0"/>
              <a:t> </a:t>
            </a:r>
            <a:r>
              <a:rPr lang="en-US" dirty="0" err="1"/>
              <a:t>kontrolleras</a:t>
            </a:r>
            <a:endParaRPr lang="en-US" dirty="0"/>
          </a:p>
          <a:p>
            <a:r>
              <a:rPr lang="en-US" dirty="0" err="1"/>
              <a:t>Resultaten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offentliga</a:t>
            </a:r>
            <a:endParaRPr lang="en-US" dirty="0"/>
          </a:p>
          <a:p>
            <a:r>
              <a:rPr lang="en-US" dirty="0" err="1"/>
              <a:t>Användare</a:t>
            </a:r>
            <a:r>
              <a:rPr lang="en-US" dirty="0"/>
              <a:t> </a:t>
            </a:r>
            <a:r>
              <a:rPr lang="en-US" dirty="0" err="1"/>
              <a:t>klagar</a:t>
            </a:r>
            <a:endParaRPr lang="en-US" dirty="0"/>
          </a:p>
          <a:p>
            <a:r>
              <a:rPr lang="en-US" dirty="0"/>
              <a:t>&gt;&gt; </a:t>
            </a:r>
            <a:r>
              <a:rPr lang="en-US" dirty="0" err="1"/>
              <a:t>Webbplatsägare</a:t>
            </a:r>
            <a:r>
              <a:rPr lang="en-US" dirty="0"/>
              <a:t> </a:t>
            </a:r>
            <a:r>
              <a:rPr lang="en-US" dirty="0" err="1"/>
              <a:t>uppfyller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Tekniken</a:t>
            </a:r>
            <a:r>
              <a:rPr lang="en-US" dirty="0"/>
              <a:t> driver </a:t>
            </a:r>
            <a:r>
              <a:rPr lang="en-US" dirty="0" err="1"/>
              <a:t>på</a:t>
            </a:r>
            <a:endParaRPr lang="en-US" dirty="0"/>
          </a:p>
          <a:p>
            <a:r>
              <a:rPr lang="en-US" dirty="0"/>
              <a:t>&gt;&gt; </a:t>
            </a:r>
            <a:r>
              <a:rPr lang="en-US" dirty="0" err="1"/>
              <a:t>Världen</a:t>
            </a:r>
            <a:r>
              <a:rPr lang="en-US" dirty="0"/>
              <a:t> </a:t>
            </a:r>
            <a:r>
              <a:rPr lang="en-US" dirty="0" err="1"/>
              <a:t>bllir</a:t>
            </a:r>
            <a:r>
              <a:rPr lang="en-US" dirty="0"/>
              <a:t> </a:t>
            </a:r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is-IS" dirty="0"/>
              <a:t>…?</a:t>
            </a:r>
            <a:endParaRPr lang="en-US" dirty="0"/>
          </a:p>
          <a:p>
            <a:endParaRPr lang="sv-SE" dirty="0"/>
          </a:p>
        </p:txBody>
      </p:sp>
      <p:pic>
        <p:nvPicPr>
          <p:cNvPr id="6" name="Platshållare för bild 5" descr="Ett antal personer som håller upp pappersark med frågetecken för sina ansikten. Foto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" r="2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074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tt övergångsställe med mycket folk i rörelse. F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4000" cy="60818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555776" y="2859974"/>
            <a:ext cx="5832648" cy="1728000"/>
          </a:xfrm>
        </p:spPr>
        <p:txBody>
          <a:bodyPr/>
          <a:lstStyle/>
          <a:p>
            <a:r>
              <a:rPr lang="sv-SE"/>
              <a:t>Vi måste ta vårt ansvar </a:t>
            </a:r>
            <a:r>
              <a:rPr lang="sv-SE" dirty="0"/>
              <a:t>- allihop</a:t>
            </a:r>
          </a:p>
        </p:txBody>
      </p:sp>
    </p:spTree>
    <p:extLst>
      <p:ext uri="{BB962C8B-B14F-4D97-AF65-F5344CB8AC3E}">
        <p14:creationId xmlns:p14="http://schemas.microsoft.com/office/powerpoint/2010/main" val="164538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Det finns inga normalanvändare</a:t>
            </a:r>
          </a:p>
        </p:txBody>
      </p:sp>
    </p:spTree>
    <p:extLst>
      <p:ext uri="{BB962C8B-B14F-4D97-AF65-F5344CB8AC3E}">
        <p14:creationId xmlns:p14="http://schemas.microsoft.com/office/powerpoint/2010/main" val="7334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411510"/>
            <a:ext cx="2267744" cy="699404"/>
          </a:xfrm>
        </p:spPr>
        <p:txBody>
          <a:bodyPr/>
          <a:lstStyle/>
          <a:p>
            <a:r>
              <a:rPr lang="sv-SE" dirty="0"/>
              <a:t>Funka 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467999" y="1512000"/>
            <a:ext cx="4896163" cy="2196000"/>
          </a:xfrm>
        </p:spPr>
        <p:txBody>
          <a:bodyPr/>
          <a:lstStyle/>
          <a:p>
            <a:r>
              <a:rPr lang="sv-SE" sz="2000" dirty="0"/>
              <a:t>Startades av funktionshinderrörelsen</a:t>
            </a:r>
          </a:p>
          <a:p>
            <a:r>
              <a:rPr lang="sv-SE" sz="2000" dirty="0"/>
              <a:t>Privatägt bolag 2000</a:t>
            </a:r>
          </a:p>
          <a:p>
            <a:r>
              <a:rPr lang="sv-SE" sz="2000" dirty="0"/>
              <a:t>Oslo 2010</a:t>
            </a:r>
          </a:p>
          <a:p>
            <a:r>
              <a:rPr lang="sv-SE" sz="2000" dirty="0"/>
              <a:t>Madrid 2013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En person i rullstol som hoppar fallskärm. Fot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7" b="14861"/>
          <a:stretch/>
        </p:blipFill>
        <p:spPr>
          <a:xfrm>
            <a:off x="5364163" y="1529869"/>
            <a:ext cx="3900308" cy="262620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15966"/>
            <a:ext cx="296918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1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3203848" cy="699404"/>
          </a:xfrm>
        </p:spPr>
        <p:txBody>
          <a:bodyPr/>
          <a:lstStyle/>
          <a:p>
            <a:r>
              <a:rPr lang="en-US" dirty="0" err="1"/>
              <a:t>Vad</a:t>
            </a:r>
            <a:r>
              <a:rPr lang="en-US" dirty="0"/>
              <a:t> vi </a:t>
            </a:r>
            <a:r>
              <a:rPr lang="en-US" dirty="0" err="1"/>
              <a:t>gör</a:t>
            </a:r>
            <a:endParaRPr lang="en-US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Konsultverksamhet</a:t>
            </a:r>
          </a:p>
          <a:p>
            <a:pPr lvl="1"/>
            <a:r>
              <a:rPr lang="sv-SE" sz="2000" dirty="0"/>
              <a:t>Utveckling</a:t>
            </a:r>
          </a:p>
          <a:p>
            <a:pPr lvl="1"/>
            <a:r>
              <a:rPr lang="sv-SE" sz="2000" dirty="0"/>
              <a:t>Analys, stöd och test</a:t>
            </a:r>
          </a:p>
          <a:p>
            <a:pPr lvl="1"/>
            <a:r>
              <a:rPr lang="sv-SE" sz="2000" dirty="0"/>
              <a:t>Utbildning</a:t>
            </a:r>
          </a:p>
          <a:p>
            <a:r>
              <a:rPr lang="sv-SE" sz="2000" dirty="0"/>
              <a:t>Forskning och innovation</a:t>
            </a:r>
          </a:p>
          <a:p>
            <a:r>
              <a:rPr lang="sv-SE" sz="2000" dirty="0"/>
              <a:t>Samarbetsprojekt</a:t>
            </a:r>
          </a:p>
          <a:p>
            <a:r>
              <a:rPr lang="sv-SE" sz="2000" dirty="0"/>
              <a:t>Förtroendeuppdrag</a:t>
            </a:r>
          </a:p>
          <a:p>
            <a:r>
              <a:rPr lang="sv-SE" sz="2000" dirty="0"/>
              <a:t>Standardisering</a:t>
            </a:r>
          </a:p>
          <a:p>
            <a:endParaRPr lang="sv-SE" sz="2000" dirty="0"/>
          </a:p>
        </p:txBody>
      </p:sp>
      <p:pic>
        <p:nvPicPr>
          <p:cNvPr id="8" name="Bildobjekt 7" descr="En punktskriftsdisplay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15" y="1511300"/>
            <a:ext cx="1624959" cy="2441252"/>
          </a:xfrm>
          <a:prstGeom prst="rect">
            <a:avLst/>
          </a:prstGeom>
        </p:spPr>
      </p:pic>
      <p:pic>
        <p:nvPicPr>
          <p:cNvPr id="9" name="Bildobjekt 8" descr="Frida och Anders sätter upp lappar på en vägg. F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08240"/>
            <a:ext cx="2558792" cy="1705861"/>
          </a:xfrm>
          <a:prstGeom prst="rect">
            <a:avLst/>
          </a:prstGeom>
        </p:spPr>
      </p:pic>
      <p:pic>
        <p:nvPicPr>
          <p:cNvPr id="10" name="Bildobjekt 9" descr="Jennifer arbetar vid sin dator. F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196" y="2584606"/>
            <a:ext cx="2794193" cy="1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Två blöta och busiga hundar som leker i vattenbrynet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6" y="-368322"/>
            <a:ext cx="9162636" cy="610842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3528" y="3147814"/>
            <a:ext cx="6336704" cy="1728000"/>
          </a:xfrm>
        </p:spPr>
        <p:txBody>
          <a:bodyPr/>
          <a:lstStyle/>
          <a:p>
            <a:r>
              <a:rPr lang="sv-SE" dirty="0"/>
              <a:t>Vad betyder allt det här?</a:t>
            </a:r>
          </a:p>
        </p:txBody>
      </p:sp>
    </p:spTree>
    <p:extLst>
      <p:ext uri="{BB962C8B-B14F-4D97-AF65-F5344CB8AC3E}">
        <p14:creationId xmlns:p14="http://schemas.microsoft.com/office/powerpoint/2010/main" val="94353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860032" cy="699404"/>
          </a:xfrm>
        </p:spPr>
        <p:txBody>
          <a:bodyPr/>
          <a:lstStyle/>
          <a:p>
            <a:r>
              <a:rPr lang="sv-SE" dirty="0"/>
              <a:t>Det händer just nu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680064" cy="2196000"/>
          </a:xfrm>
        </p:spPr>
        <p:txBody>
          <a:bodyPr>
            <a:normAutofit/>
          </a:bodyPr>
          <a:lstStyle/>
          <a:p>
            <a:r>
              <a:rPr lang="sv-SE" dirty="0"/>
              <a:t>Vissa går från rekommendation till lag</a:t>
            </a:r>
          </a:p>
          <a:p>
            <a:r>
              <a:rPr lang="sv-SE" dirty="0"/>
              <a:t>Andra går från nationell till europeisk lag</a:t>
            </a:r>
          </a:p>
          <a:p>
            <a:r>
              <a:rPr lang="sv-SE" dirty="0"/>
              <a:t>Alla får samma regler</a:t>
            </a:r>
          </a:p>
          <a:p>
            <a:endParaRPr lang="sv-SE" dirty="0"/>
          </a:p>
        </p:txBody>
      </p:sp>
      <p:pic>
        <p:nvPicPr>
          <p:cNvPr id="6" name="Platshållare för bild 5" descr="En person som tänker. Ur personens huvud går olika pilar, åt olika håll. Foto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r="2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73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lltun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2" y="-308570"/>
            <a:ext cx="9144000" cy="6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3147814"/>
            <a:ext cx="8136488" cy="1728000"/>
          </a:xfrm>
        </p:spPr>
        <p:txBody>
          <a:bodyPr/>
          <a:lstStyle/>
          <a:p>
            <a:r>
              <a:rPr lang="sv-SE" dirty="0"/>
              <a:t>Det er typisk norsk å </a:t>
            </a:r>
            <a:r>
              <a:rPr lang="sv-SE" dirty="0" err="1"/>
              <a:t>være</a:t>
            </a:r>
            <a:r>
              <a:rPr lang="sv-SE" dirty="0"/>
              <a:t> god</a:t>
            </a:r>
          </a:p>
        </p:txBody>
      </p:sp>
    </p:spTree>
    <p:extLst>
      <p:ext uri="{BB962C8B-B14F-4D97-AF65-F5344CB8AC3E}">
        <p14:creationId xmlns:p14="http://schemas.microsoft.com/office/powerpoint/2010/main" val="10407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4644008" cy="699404"/>
          </a:xfrm>
        </p:spPr>
        <p:txBody>
          <a:bodyPr/>
          <a:lstStyle/>
          <a:p>
            <a:r>
              <a:rPr lang="sv-SE" dirty="0"/>
              <a:t>Ökad efterfrågan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långt är ett snöre</a:t>
            </a:r>
          </a:p>
          <a:p>
            <a:r>
              <a:rPr lang="sv-SE" dirty="0"/>
              <a:t>Certifiering</a:t>
            </a:r>
          </a:p>
          <a:p>
            <a:r>
              <a:rPr lang="sv-SE" dirty="0"/>
              <a:t>Automatisering</a:t>
            </a:r>
          </a:p>
          <a:p>
            <a:r>
              <a:rPr lang="sv-SE" dirty="0"/>
              <a:t>Konsolidering</a:t>
            </a:r>
          </a:p>
          <a:p>
            <a:r>
              <a:rPr lang="sv-SE" dirty="0"/>
              <a:t>Expansion</a:t>
            </a:r>
          </a:p>
          <a:p>
            <a:endParaRPr lang="sv-SE" dirty="0"/>
          </a:p>
        </p:txBody>
      </p:sp>
      <p:pic>
        <p:nvPicPr>
          <p:cNvPr id="6" name="Platshållare för bild 5" descr="12 olika snören, i olika färger som sitter ihop. Foto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15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013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tt antal webbutvecklare i arbete runt ett bord. F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8" y="0"/>
            <a:ext cx="9173367" cy="61155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83768" y="2355726"/>
            <a:ext cx="6192272" cy="1728000"/>
          </a:xfrm>
        </p:spPr>
        <p:txBody>
          <a:bodyPr/>
          <a:lstStyle/>
          <a:p>
            <a:r>
              <a:rPr lang="sv-SE"/>
              <a:t>På lite mer praktisk nivå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75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11510"/>
            <a:ext cx="5796136" cy="699404"/>
          </a:xfrm>
        </p:spPr>
        <p:txBody>
          <a:bodyPr/>
          <a:lstStyle/>
          <a:p>
            <a:r>
              <a:rPr lang="sv-SE" dirty="0"/>
              <a:t>Alla pratar om kontroll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4536048" cy="2196000"/>
          </a:xfrm>
        </p:spPr>
        <p:txBody>
          <a:bodyPr>
            <a:normAutofit/>
          </a:bodyPr>
          <a:lstStyle/>
          <a:p>
            <a:r>
              <a:rPr lang="sv-SE" dirty="0"/>
              <a:t>Lagens syfte</a:t>
            </a:r>
          </a:p>
          <a:p>
            <a:r>
              <a:rPr lang="sv-SE" dirty="0"/>
              <a:t>Att mäta </a:t>
            </a:r>
            <a:r>
              <a:rPr lang="is-IS" dirty="0"/>
              <a:t>…</a:t>
            </a:r>
            <a:r>
              <a:rPr lang="sv-SE" dirty="0"/>
              <a:t> symptom?</a:t>
            </a:r>
          </a:p>
          <a:p>
            <a:r>
              <a:rPr lang="sv-SE" dirty="0"/>
              <a:t>Fokus på att </a:t>
            </a:r>
            <a:r>
              <a:rPr lang="sv-SE" b="1" dirty="0"/>
              <a:t>fixa</a:t>
            </a:r>
            <a:r>
              <a:rPr lang="sv-SE" dirty="0"/>
              <a:t> problemen</a:t>
            </a:r>
          </a:p>
          <a:p>
            <a:r>
              <a:rPr lang="sv-SE" dirty="0"/>
              <a:t>I stället för att oroa sig </a:t>
            </a:r>
          </a:p>
          <a:p>
            <a:endParaRPr lang="sv-SE" dirty="0"/>
          </a:p>
        </p:txBody>
      </p:sp>
      <p:pic>
        <p:nvPicPr>
          <p:cNvPr id="6" name="Platshållare för bild 5" descr="En person som sitter bakom en datorskärm och funderar. Foto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r="23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024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unka_mal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ig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lank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Funka_mall</Template>
  <TotalTime>6692</TotalTime>
  <Words>244</Words>
  <Application>Microsoft Macintosh PowerPoint</Application>
  <PresentationFormat>Bildspel på skärmen (16:9)</PresentationFormat>
  <Paragraphs>82</Paragraphs>
  <Slides>19</Slides>
  <Notes>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12</vt:i4>
      </vt:variant>
      <vt:variant>
        <vt:lpstr>Bildrubriker</vt:lpstr>
      </vt:variant>
      <vt:variant>
        <vt:i4>19</vt:i4>
      </vt:variant>
    </vt:vector>
  </HeadingPairs>
  <TitlesOfParts>
    <vt:vector size="35" baseType="lpstr">
      <vt:lpstr>Arial Narrow</vt:lpstr>
      <vt:lpstr>Calibri</vt:lpstr>
      <vt:lpstr>Century Gothic</vt:lpstr>
      <vt:lpstr>Arial</vt:lpstr>
      <vt:lpstr>Funka_mall</vt:lpstr>
      <vt:lpstr>Funka_logo</vt:lpstr>
      <vt:lpstr>Small_asterix</vt:lpstr>
      <vt:lpstr>Big_asterix</vt:lpstr>
      <vt:lpstr>One Post It</vt:lpstr>
      <vt:lpstr>1_Two Post It</vt:lpstr>
      <vt:lpstr>Three Post It</vt:lpstr>
      <vt:lpstr>Blank</vt:lpstr>
      <vt:lpstr>Last Page</vt:lpstr>
      <vt:lpstr>1_Funka_logo</vt:lpstr>
      <vt:lpstr>1_Big_asterix</vt:lpstr>
      <vt:lpstr>1_Small_asterix</vt:lpstr>
      <vt:lpstr>När tillgänglighet inte längre är fritt valt arbete</vt:lpstr>
      <vt:lpstr>Funka </vt:lpstr>
      <vt:lpstr>Vad vi gör</vt:lpstr>
      <vt:lpstr>Vad betyder allt det här?</vt:lpstr>
      <vt:lpstr>Det händer just nu</vt:lpstr>
      <vt:lpstr>Det er typisk norsk å være god</vt:lpstr>
      <vt:lpstr>Ökad efterfrågan</vt:lpstr>
      <vt:lpstr>På lite mer praktisk nivå</vt:lpstr>
      <vt:lpstr>Alla pratar om kontroll</vt:lpstr>
      <vt:lpstr>WADex</vt:lpstr>
      <vt:lpstr>Hur hanterar du bäst de nya kraven?</vt:lpstr>
      <vt:lpstr>Automatiskt eller manuellt?</vt:lpstr>
      <vt:lpstr>Tillgänglighet är inte magi</vt:lpstr>
      <vt:lpstr>Lär av de som lyckas</vt:lpstr>
      <vt:lpstr>Internt perspektiv!</vt:lpstr>
      <vt:lpstr>Förblindas inte av rädsla</vt:lpstr>
      <vt:lpstr>Så vad händer nu?</vt:lpstr>
      <vt:lpstr>Vi måste ta vårt ansvar - allihop</vt:lpstr>
      <vt:lpstr>PowerPoint-presentation</vt:lpstr>
    </vt:vector>
  </TitlesOfParts>
  <Company>HP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Accessibility by Funka Nu AB</dc:title>
  <dc:creator>Funka Nu AB</dc:creator>
  <cp:lastModifiedBy>Johan Kling</cp:lastModifiedBy>
  <cp:revision>339</cp:revision>
  <cp:lastPrinted>2014-03-01T05:59:56Z</cp:lastPrinted>
  <dcterms:created xsi:type="dcterms:W3CDTF">2014-03-05T15:48:57Z</dcterms:created>
  <dcterms:modified xsi:type="dcterms:W3CDTF">2017-04-04T09:24:11Z</dcterms:modified>
</cp:coreProperties>
</file>