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2" r:id="rId2"/>
    <p:sldId id="275" r:id="rId3"/>
    <p:sldId id="478" r:id="rId4"/>
    <p:sldId id="469" r:id="rId5"/>
    <p:sldId id="470" r:id="rId6"/>
    <p:sldId id="466" r:id="rId7"/>
    <p:sldId id="468" r:id="rId8"/>
    <p:sldId id="292" r:id="rId9"/>
    <p:sldId id="259" r:id="rId10"/>
    <p:sldId id="294" r:id="rId11"/>
    <p:sldId id="477" r:id="rId12"/>
    <p:sldId id="474" r:id="rId13"/>
    <p:sldId id="261" r:id="rId14"/>
    <p:sldId id="295" r:id="rId15"/>
    <p:sldId id="476" r:id="rId16"/>
    <p:sldId id="471" r:id="rId17"/>
    <p:sldId id="301" r:id="rId18"/>
    <p:sldId id="277" r:id="rId19"/>
    <p:sldId id="30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53928" autoAdjust="0"/>
  </p:normalViewPr>
  <p:slideViewPr>
    <p:cSldViewPr snapToGrid="0" snapToObjects="1">
      <p:cViewPr varScale="1">
        <p:scale>
          <a:sx n="70" d="100"/>
          <a:sy n="70" d="100"/>
        </p:scale>
        <p:origin x="2391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Direct Benefits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7D-BF48-8F3D-D4821229F1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7D-BF48-8F3D-D4821229F1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A7D-BF48-8F3D-D4821229F1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A7D-BF48-8F3D-D4821229F10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A7D-BF48-8F3D-D4821229F10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A7D-BF48-8F3D-D4821229F10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A7D-BF48-8F3D-D4821229F109}"/>
              </c:ext>
            </c:extLst>
          </c:dPt>
          <c:cat>
            <c:strRef>
              <c:f>Sheet1!$A$2:$A$8</c:f>
              <c:strCache>
                <c:ptCount val="7"/>
                <c:pt idx="0">
                  <c:v>Retained Employee (89%)</c:v>
                </c:pt>
                <c:pt idx="1">
                  <c:v>Increased Productivity (71%)</c:v>
                </c:pt>
                <c:pt idx="2">
                  <c:v>Eliminated Training Cost (60%)</c:v>
                </c:pt>
                <c:pt idx="3">
                  <c:v>Increased Attendance (52%)</c:v>
                </c:pt>
                <c:pt idx="4">
                  <c:v>Increased Company Diversity (43%)</c:v>
                </c:pt>
                <c:pt idx="5">
                  <c:v>Saved Insurance Costs (39%)</c:v>
                </c:pt>
                <c:pt idx="6">
                  <c:v>Promoted Employee's (11%)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0.89</c:v>
                </c:pt>
                <c:pt idx="1">
                  <c:v>0.71</c:v>
                </c:pt>
                <c:pt idx="2">
                  <c:v>0.6</c:v>
                </c:pt>
                <c:pt idx="3">
                  <c:v>0.52</c:v>
                </c:pt>
                <c:pt idx="4">
                  <c:v>0.43</c:v>
                </c:pt>
                <c:pt idx="5">
                  <c:v>0.39</c:v>
                </c:pt>
                <c:pt idx="6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F4-7D4B-9342-7E43C04E31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Indirect Benefits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Indrect Benefits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2A-7D47-BC73-EDC9311DB4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2A-7D47-BC73-EDC9311DB4D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2A-7D47-BC73-EDC9311DB4D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F2A-7D47-BC73-EDC9311DB4D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F2A-7D47-BC73-EDC9311DB4D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F2A-7D47-BC73-EDC9311DB4D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F2A-7D47-BC73-EDC9311DB4D3}"/>
              </c:ext>
            </c:extLst>
          </c:dPt>
          <c:cat>
            <c:strRef>
              <c:f>Sheet1!$A$2:$A$8</c:f>
              <c:strCache>
                <c:ptCount val="7"/>
                <c:pt idx="0">
                  <c:v>Improved Co-Workers Interactions (68%)</c:v>
                </c:pt>
                <c:pt idx="1">
                  <c:v>Increased Company Morale (62%)</c:v>
                </c:pt>
                <c:pt idx="2">
                  <c:v>Increased Company Productivity (59%)</c:v>
                </c:pt>
                <c:pt idx="3">
                  <c:v>Improved Customers Interactions (47%)</c:v>
                </c:pt>
                <c:pt idx="4">
                  <c:v>Increased Workplace Safety (44%)</c:v>
                </c:pt>
                <c:pt idx="5">
                  <c:v>Increased Profitability (32%)</c:v>
                </c:pt>
                <c:pt idx="6">
                  <c:v>Increased Customer Base (18%)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0.68</c:v>
                </c:pt>
                <c:pt idx="1">
                  <c:v>0.62</c:v>
                </c:pt>
                <c:pt idx="2">
                  <c:v>0.59</c:v>
                </c:pt>
                <c:pt idx="3">
                  <c:v>0.47</c:v>
                </c:pt>
                <c:pt idx="4">
                  <c:v>0.44</c:v>
                </c:pt>
                <c:pt idx="5">
                  <c:v>0.32</c:v>
                </c:pt>
                <c:pt idx="6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21-2346-B950-D6DEEB53D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81C91-EF89-234E-B607-56EC72A01379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A4BA3-7230-FF4B-AFD6-29796D8D1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083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4A3B9-2BBA-4B4A-BF62-67C3EFC70825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59EEA-26DB-F848-B46E-83AEE30A98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150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59EEA-26DB-F848-B46E-83AEE30A985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0911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59EEA-26DB-F848-B46E-83AEE30A985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89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59EEA-26DB-F848-B46E-83AEE30A985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27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59EEA-26DB-F848-B46E-83AEE30A985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620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59EEA-26DB-F848-B46E-83AEE30A985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5171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59EEA-26DB-F848-B46E-83AEE30A985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864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59EEA-26DB-F848-B46E-83AEE30A985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534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59EEA-26DB-F848-B46E-83AEE30A985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040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59EEA-26DB-F848-B46E-83AEE30A985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7104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59EEA-26DB-F848-B46E-83AEE30A985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22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59EEA-26DB-F848-B46E-83AEE30A985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2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59EEA-26DB-F848-B46E-83AEE30A985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91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59EEA-26DB-F848-B46E-83AEE30A985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55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59EEA-26DB-F848-B46E-83AEE30A985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59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A5D88-6791-574B-832F-59678515B4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14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59EEA-26DB-F848-B46E-83AEE30A985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28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59EEA-26DB-F848-B46E-83AEE30A985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36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59EEA-26DB-F848-B46E-83AEE30A985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592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55AD-6DC4-1E48-A3CC-3533F407F5B7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CML Group | Growing Accessibility | cmlgrp.com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A245-1314-6D42-9E3A-3F67D10AAA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0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1C01-8E64-4E49-96E6-C1140317BD9A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CML Group | Growing Accessibility | cmlgrp.com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A245-1314-6D42-9E3A-3F67D10AAA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1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45D2-EB09-A946-8E78-DFF62933E472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CML Group | Growing Accessibility | cmlgrp.com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A245-1314-6D42-9E3A-3F67D10AAA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70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D749-B5F2-094D-909E-DFDD0ABEA152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CML Group | Growing Accessibility | cmlgrp.com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A245-1314-6D42-9E3A-3F67D10AAA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45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5145-13B6-2C4A-8DD0-155621A47787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CML Group | Growing Accessibility | cmlgrp.com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A245-1314-6D42-9E3A-3F67D10AAA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A4AE-E4C8-594F-A7F8-7101189C8CA5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CML Group | Growing Accessibility | cmlgrp.com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A245-1314-6D42-9E3A-3F67D10AAA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6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3D70-4497-4E49-AAF1-F158845C2EC9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CML Group | Growing Accessibility | cmlgrp.com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A245-1314-6D42-9E3A-3F67D10AAA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2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92CB-D3B1-B84E-8418-3AF31C91C85A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CML Group | Growing Accessibility | cmlgrp.com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A245-1314-6D42-9E3A-3F67D10AAA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34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FE03-75C4-784E-947B-CCEB6BC94B0F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CML Group | Growing Accessibility | cmlgrp.com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A245-1314-6D42-9E3A-3F67D10AAA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7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07E5-B316-7349-8203-FCF06EF52C6A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CML Group | Growing Accessibility | cmlgrp.com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A245-1314-6D42-9E3A-3F67D10AAA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7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0CBD-29BA-0F47-9C67-48EF55312991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CML Group | Growing Accessibility | cmlgrp.com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A245-1314-6D42-9E3A-3F67D10AAA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63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76B29-6D9E-5843-A298-939EB2730BEC}" type="datetime1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CML Group | Growing Accessibility | cmlgrp.com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5A245-1314-6D42-9E3A-3F67D10AAA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60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hyperlink" Target="https://youtu.be/cl2ZuomvKG8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g"/><Relationship Id="rId5" Type="http://schemas.openxmlformats.org/officeDocument/2006/relationships/hyperlink" Target="https://www.edx.org/course/information-communication-technology-ict-ict100x" TargetMode="Externa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hyperlink" Target="http://www.e-accessibilitytoolkit.org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AccessGA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www.g3ict.or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ccessibilityassociation.org" TargetMode="External"/><Relationship Id="rId5" Type="http://schemas.openxmlformats.org/officeDocument/2006/relationships/hyperlink" Target="https://www.nod.org/services/tracker/" TargetMode="External"/><Relationship Id="rId4" Type="http://schemas.openxmlformats.org/officeDocument/2006/relationships/hyperlink" Target="https://www.w3.org/standards/webdesign/accessibility" TargetMode="External"/><Relationship Id="rId9" Type="http://schemas.openxmlformats.org/officeDocument/2006/relationships/hyperlink" Target="http://www.amacusg.gatech.edu/wag/Main_Pag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Vit26N9p3q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6618" y="6163963"/>
            <a:ext cx="7668095" cy="557512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CML Group | Growing Accessibility | cmlgrp.com</a:t>
            </a:r>
            <a:endParaRPr lang="en-US" dirty="0"/>
          </a:p>
        </p:txBody>
      </p:sp>
      <p:pic>
        <p:nvPicPr>
          <p:cNvPr id="6" name="Picture 5" descr="logo" title="CML Group logo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06" y="6163963"/>
            <a:ext cx="557512" cy="557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Building A Workplace Accessibility Ecosystem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Funka | Accessibility Days 2018</a:t>
            </a:r>
          </a:p>
        </p:txBody>
      </p:sp>
      <p:pic>
        <p:nvPicPr>
          <p:cNvPr id="7" name="Picture 6" descr="Funka logo" title="Funka logo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3302" y="262787"/>
            <a:ext cx="1640920" cy="84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367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6617" y="6163963"/>
            <a:ext cx="7655901" cy="557513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CML Group | Growing Accessibility | cmlgrp.com</a:t>
            </a:r>
            <a:endParaRPr lang="en-US" dirty="0"/>
          </a:p>
        </p:txBody>
      </p:sp>
      <p:pic>
        <p:nvPicPr>
          <p:cNvPr id="8" name="Picture 7" descr="logo" title="CML Group logo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06" y="6163963"/>
            <a:ext cx="557512" cy="557512"/>
          </a:xfrm>
          <a:prstGeom prst="rect">
            <a:avLst/>
          </a:prstGeom>
        </p:spPr>
      </p:pic>
      <p:pic>
        <p:nvPicPr>
          <p:cNvPr id="10" name="Content Placeholder 9" title="decorative image "/>
          <p:cNvPicPr>
            <a:picLocks noGrp="1" noChangeAspect="1"/>
          </p:cNvPicPr>
          <p:nvPr>
            <p:ph sz="half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25126" y="1981201"/>
            <a:ext cx="3076758" cy="3448049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3865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anager and employee performance reviews, are not being used to drive accountability for developing disability inclusion skills. 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Manager performance reviews including disability (25%)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Employee performance reviews including disability (18%)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NOD | 2016 Survey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Disability Inclusion Skills Accountability </a:t>
            </a:r>
          </a:p>
        </p:txBody>
      </p:sp>
    </p:spTree>
    <p:extLst>
      <p:ext uri="{BB962C8B-B14F-4D97-AF65-F5344CB8AC3E}">
        <p14:creationId xmlns:p14="http://schemas.microsoft.com/office/powerpoint/2010/main" val="2789661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4BF73-F284-2B49-B07B-2CD1F0CB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96065" y="6356350"/>
            <a:ext cx="3523735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CML Group | Growing Accessibility | </a:t>
            </a:r>
            <a:r>
              <a:rPr lang="en-US" dirty="0" err="1">
                <a:solidFill>
                  <a:schemeClr val="tx1"/>
                </a:solidFill>
              </a:rPr>
              <a:t>cmlgrp.com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 descr="logo" title="CML Group logo">
            <a:extLst>
              <a:ext uri="{FF2B5EF4-FFF2-40B4-BE49-F238E27FC236}">
                <a16:creationId xmlns:a16="http://schemas.microsoft.com/office/drawing/2014/main" id="{44A93892-507B-FC4C-9A5E-535F4873A11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06" y="6163963"/>
            <a:ext cx="557512" cy="557512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4F24DB3-FA66-5A44-9DEF-617E1857D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Centralized. Problems. Solutions.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2BF993F-8A7E-2B43-AD0A-DB0E191263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a Workplace Accessibility Framework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73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3053A0-C07E-8745-9EC8-2C27B3D32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4281" y="6356350"/>
            <a:ext cx="3966519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CML Group | Growing Accessibility |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cmlgrp.com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logo" title="CML Group logo">
            <a:extLst>
              <a:ext uri="{FF2B5EF4-FFF2-40B4-BE49-F238E27FC236}">
                <a16:creationId xmlns:a16="http://schemas.microsoft.com/office/drawing/2014/main" id="{79B4A8E7-D0F9-3C4B-AAB6-CC5E7B9760E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06" y="6163963"/>
            <a:ext cx="557512" cy="557512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D6715F3-3EC6-5446-A316-CE5D00B776B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Separate departments within the centralized accessibility area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Integrated as a single multidisciplinary department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732A821-1008-2A45-85C9-026E5E690F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Structure Options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39DAE6-9C08-6640-A794-6DB6BBCFEB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Existing Organizational Structure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Nature of IT purpose (development and sales of products/services versus public service)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Testing and quality assurance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3E3264F-EF12-A247-87F7-FED083CD50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Specific Factors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9E62B35-3796-AC48-8643-8E01556ED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Choosing a 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Framework and Home</a:t>
            </a:r>
          </a:p>
        </p:txBody>
      </p:sp>
    </p:spTree>
    <p:extLst>
      <p:ext uri="{BB962C8B-B14F-4D97-AF65-F5344CB8AC3E}">
        <p14:creationId xmlns:p14="http://schemas.microsoft.com/office/powerpoint/2010/main" val="190465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6618" y="6163964"/>
            <a:ext cx="7517518" cy="557512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CML Group | Growing Accessibility | cmlgrp.com</a:t>
            </a:r>
            <a:endParaRPr lang="en-US" dirty="0"/>
          </a:p>
        </p:txBody>
      </p:sp>
      <p:pic>
        <p:nvPicPr>
          <p:cNvPr id="7" name="Picture 6" descr="logo" title="CML Group logo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06" y="6163963"/>
            <a:ext cx="557512" cy="557512"/>
          </a:xfrm>
          <a:prstGeom prst="rect">
            <a:avLst/>
          </a:prstGeom>
        </p:spPr>
      </p:pic>
      <p:pic>
        <p:nvPicPr>
          <p:cNvPr id="8" name="Content Placeholder 7" title="Man in wheelchair using voice to operate computer">
            <a:hlinkClick r:id="rId4"/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62264" y="1810984"/>
            <a:ext cx="3581872" cy="4014119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Executive support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Promote inclusion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Roadmap and timeline 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Diversity champion accountability to drive disability strategy 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Exposure and education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en-US" sz="5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b="1" dirty="0">
                <a:latin typeface="Arial" panose="020B0604020202020204" pitchFamily="34" charset="0"/>
                <a:cs typeface="Arial" panose="020B0604020202020204" pitchFamily="34" charset="0"/>
              </a:rPr>
              <a:t>Inclusion Strategies Factors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382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6618" y="6163964"/>
            <a:ext cx="7655901" cy="557512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CML Group | Growing Accessibility | cmlgrp.com</a:t>
            </a:r>
            <a:endParaRPr lang="en-US" dirty="0"/>
          </a:p>
        </p:txBody>
      </p:sp>
      <p:pic>
        <p:nvPicPr>
          <p:cNvPr id="13" name="Picture 12" descr="logo" title="CML Group logo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06" y="6163963"/>
            <a:ext cx="557512" cy="557512"/>
          </a:xfrm>
          <a:prstGeom prst="rect">
            <a:avLst/>
          </a:prstGeom>
        </p:spPr>
      </p:pic>
      <p:pic>
        <p:nvPicPr>
          <p:cNvPr id="7" name="Content Placeholder 6" descr="IThe image is of multiple circles reading from the core outwards. Content includes data, people, physical environment, and ICT environment. " title="Data Collection Image"/>
          <p:cNvPicPr>
            <a:picLocks noGrp="1" noChangeAspect="1"/>
          </p:cNvPicPr>
          <p:nvPr>
            <p:ph sz="half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943100"/>
            <a:ext cx="4038600" cy="41830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&amp; employee application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Tracking, analyzing &amp; reporting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Informed discussion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Data Collection </a:t>
            </a:r>
          </a:p>
        </p:txBody>
      </p:sp>
    </p:spTree>
    <p:extLst>
      <p:ext uri="{BB962C8B-B14F-4D97-AF65-F5344CB8AC3E}">
        <p14:creationId xmlns:p14="http://schemas.microsoft.com/office/powerpoint/2010/main" val="1752894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C3CAB-0884-B846-9685-80CFCBAB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8422" y="6356350"/>
            <a:ext cx="3511378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CML Group | Growing Accessibility | </a:t>
            </a:r>
            <a:r>
              <a:rPr lang="en-US" dirty="0" err="1">
                <a:solidFill>
                  <a:schemeClr val="tx1"/>
                </a:solidFill>
              </a:rPr>
              <a:t>cmlgrp.com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logo" title="CML Group logo">
            <a:extLst>
              <a:ext uri="{FF2B5EF4-FFF2-40B4-BE49-F238E27FC236}">
                <a16:creationId xmlns:a16="http://schemas.microsoft.com/office/drawing/2014/main" id="{8824B9B4-0805-664A-AEAC-554616B3A45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06" y="6163963"/>
            <a:ext cx="557512" cy="5575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258D71-DE1F-D94B-9C06-2C5D26BA8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2FCCB-168C-BA4C-B389-850E6B4363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Workplace Accessibility Framework Components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811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57E21-858F-4641-95E7-B9519D08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4837" y="6356350"/>
            <a:ext cx="6446982" cy="365125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CML Group | Growing Accessibility | cmlgrp.com</a:t>
            </a:r>
            <a:endParaRPr lang="en-US" dirty="0"/>
          </a:p>
        </p:txBody>
      </p:sp>
      <p:pic>
        <p:nvPicPr>
          <p:cNvPr id="8" name="Picture 7" descr="logo" title="CML Group logo">
            <a:extLst>
              <a:ext uri="{FF2B5EF4-FFF2-40B4-BE49-F238E27FC236}">
                <a16:creationId xmlns:a16="http://schemas.microsoft.com/office/drawing/2014/main" id="{4B6492D2-4CA5-3140-A758-FFBF5A38B73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06" y="6163963"/>
            <a:ext cx="557512" cy="557512"/>
          </a:xfrm>
          <a:prstGeom prst="rect">
            <a:avLst/>
          </a:prstGeom>
        </p:spPr>
      </p:pic>
      <p:pic>
        <p:nvPicPr>
          <p:cNvPr id="7" name="Content Placeholder 6" descr="World map showing geographic distribution of enrolled students.">
            <a:extLst>
              <a:ext uri="{FF2B5EF4-FFF2-40B4-BE49-F238E27FC236}">
                <a16:creationId xmlns:a16="http://schemas.microsoft.com/office/drawing/2014/main" id="{D3EB2833-D8F4-2C4F-911D-10B167FBDD0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7793" y="3976607"/>
            <a:ext cx="3642635" cy="1731466"/>
          </a:xfrm>
          <a:prstGeom prst="rect">
            <a:avLst/>
          </a:prstGeom>
        </p:spPr>
      </p:pic>
      <p:pic>
        <p:nvPicPr>
          <p:cNvPr id="9" name="Content Placeholder 10" title="ICT Georgia Tech MOOC logo">
            <a:hlinkClick r:id="rId5"/>
            <a:extLst>
              <a:ext uri="{FF2B5EF4-FFF2-40B4-BE49-F238E27FC236}">
                <a16:creationId xmlns:a16="http://schemas.microsoft.com/office/drawing/2014/main" id="{2DA876DC-AF6A-BA42-A271-50FFCFC27A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7793" y="1600200"/>
            <a:ext cx="3642635" cy="20466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F80FC-4ED8-9744-9EFD-A087ABD17F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r>
              <a:rPr lang="en-US" sz="6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ICT Accessibility Employment MOOC</a:t>
            </a:r>
          </a:p>
          <a:p>
            <a:pPr marL="0" indent="0">
              <a:spcBef>
                <a:spcPts val="0"/>
              </a:spcBef>
              <a:buNone/>
            </a:pPr>
            <a:endParaRPr lang="en-US" sz="6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6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Foundations of ICT accessibility</a:t>
            </a:r>
          </a:p>
          <a:p>
            <a:pPr lvl="1">
              <a:spcBef>
                <a:spcPts val="0"/>
              </a:spcBef>
            </a:pPr>
            <a:r>
              <a:rPr lang="en-US" sz="6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Principles of accessible ICT design.</a:t>
            </a:r>
          </a:p>
          <a:p>
            <a:pPr lvl="1">
              <a:spcBef>
                <a:spcPts val="0"/>
              </a:spcBef>
            </a:pPr>
            <a:r>
              <a:rPr lang="en-US" sz="6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the uses of assistive technology.</a:t>
            </a:r>
          </a:p>
          <a:p>
            <a:pPr lvl="1">
              <a:spcBef>
                <a:spcPts val="0"/>
              </a:spcBef>
            </a:pPr>
            <a:r>
              <a:rPr lang="en-US" sz="6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accessible documents and multimedia.</a:t>
            </a:r>
          </a:p>
          <a:p>
            <a:pPr lvl="1">
              <a:spcBef>
                <a:spcPts val="0"/>
              </a:spcBef>
            </a:pPr>
            <a:r>
              <a:rPr lang="en-US" sz="6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and repair websites for accessibility.</a:t>
            </a:r>
          </a:p>
          <a:p>
            <a:pPr lvl="1">
              <a:spcBef>
                <a:spcPts val="0"/>
              </a:spcBef>
            </a:pPr>
            <a:r>
              <a:rPr lang="en-US" sz="6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components of ICT accessibility operations.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6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6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</a:p>
          <a:p>
            <a:pPr marL="0" indent="0">
              <a:spcBef>
                <a:spcPts val="0"/>
              </a:spcBef>
              <a:buNone/>
            </a:pPr>
            <a:endParaRPr lang="en-US" sz="6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7,636 enrollment</a:t>
            </a:r>
          </a:p>
          <a:p>
            <a:pPr lvl="1">
              <a:spcBef>
                <a:spcPts val="0"/>
              </a:spcBef>
            </a:pPr>
            <a:r>
              <a:rPr lang="en-US" sz="6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161 countries</a:t>
            </a:r>
          </a:p>
          <a:p>
            <a:pPr lvl="1">
              <a:spcBef>
                <a:spcPts val="0"/>
              </a:spcBef>
            </a:pPr>
            <a:r>
              <a:rPr lang="en-US" sz="6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United States (25% enrollment)</a:t>
            </a:r>
          </a:p>
          <a:p>
            <a:pPr lvl="1">
              <a:spcBef>
                <a:spcPts val="0"/>
              </a:spcBef>
            </a:pPr>
            <a:r>
              <a:rPr lang="en-US" sz="6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 (10% enrollment)</a:t>
            </a:r>
          </a:p>
          <a:p>
            <a:pPr lvl="1">
              <a:spcBef>
                <a:spcPts val="0"/>
              </a:spcBef>
            </a:pPr>
            <a:r>
              <a:rPr lang="en-US" sz="6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Nigeria (4% enrollment)</a:t>
            </a:r>
          </a:p>
          <a:p>
            <a:pPr marL="0" indent="0">
              <a:spcBef>
                <a:spcPts val="0"/>
              </a:spcBef>
              <a:buNone/>
            </a:pPr>
            <a:endParaRPr lang="en-US" sz="5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2D55EF-40C8-9544-B215-E49F05353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Accessibility Training Resource</a:t>
            </a:r>
            <a:br>
              <a:rPr lang="en-US" b="1" dirty="0"/>
            </a:b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Workplace Framework Component</a:t>
            </a:r>
            <a:b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23651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04291" y="6356350"/>
            <a:ext cx="5569527" cy="365125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CML Group | Growing Accessibility | cmlgrp.com</a:t>
            </a:r>
            <a:endParaRPr lang="en-US" dirty="0"/>
          </a:p>
        </p:txBody>
      </p:sp>
      <p:pic>
        <p:nvPicPr>
          <p:cNvPr id="6" name="Picture 5" descr="logo" title="CML Group logo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06" y="6163963"/>
            <a:ext cx="557512" cy="557512"/>
          </a:xfrm>
          <a:prstGeom prst="rect">
            <a:avLst/>
          </a:prstGeom>
        </p:spPr>
      </p:pic>
      <p:pic>
        <p:nvPicPr>
          <p:cNvPr id="8" name="Content Placeholder 5" descr="decorative image. content provides website www. buyict4all.org. ">
            <a:hlinkClick r:id="rId4"/>
            <a:extLst>
              <a:ext uri="{FF2B5EF4-FFF2-40B4-BE49-F238E27FC236}">
                <a16:creationId xmlns:a16="http://schemas.microsoft.com/office/drawing/2014/main" id="{5FAAAEA1-6B28-4E47-BAA3-74729EC895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3828" y="2557970"/>
            <a:ext cx="3344572" cy="1672286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687455" cy="452596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Ensure consistent implementation of procurement </a:t>
            </a:r>
            <a:r>
              <a:rPr lang="en-US" sz="6200" b="1" dirty="0"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Develop an organizational </a:t>
            </a:r>
            <a:r>
              <a:rPr lang="en-US" sz="6200" b="1" dirty="0"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for selection of ICT products/services to be </a:t>
            </a:r>
            <a:r>
              <a:rPr lang="en-US" sz="6200" b="1" dirty="0">
                <a:latin typeface="Arial" panose="020B0604020202020204" pitchFamily="34" charset="0"/>
                <a:cs typeface="Arial" panose="020B0604020202020204" pitchFamily="34" charset="0"/>
              </a:rPr>
              <a:t>evaluated for conformance with accessibility standards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6200" b="1" dirty="0">
                <a:latin typeface="Arial" panose="020B0604020202020204" pitchFamily="34" charset="0"/>
                <a:cs typeface="Arial" panose="020B0604020202020204" pitchFamily="34" charset="0"/>
              </a:rPr>
              <a:t>Coordinate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with ICT vendors to resolve issues with accessibility support or documentation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6200" b="1" dirty="0"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in the testing and evaluation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Ensure organization procurement </a:t>
            </a:r>
            <a:r>
              <a:rPr lang="en-US" sz="6200" b="1" dirty="0">
                <a:latin typeface="Arial" panose="020B0604020202020204" pitchFamily="34" charset="0"/>
                <a:cs typeface="Arial" panose="020B0604020202020204" pitchFamily="34" charset="0"/>
              </a:rPr>
              <a:t>knowledge transfer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Procurement </a:t>
            </a:r>
          </a:p>
        </p:txBody>
      </p:sp>
    </p:spTree>
    <p:extLst>
      <p:ext uri="{BB962C8B-B14F-4D97-AF65-F5344CB8AC3E}">
        <p14:creationId xmlns:p14="http://schemas.microsoft.com/office/powerpoint/2010/main" val="2296314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6618" y="6163963"/>
            <a:ext cx="7578080" cy="557513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CML Group | Growing Accessibility | cmlgrp.com</a:t>
            </a:r>
            <a:endParaRPr lang="en-US" dirty="0"/>
          </a:p>
        </p:txBody>
      </p:sp>
      <p:pic>
        <p:nvPicPr>
          <p:cNvPr id="6" name="Picture 5" descr="logo" title="CML Group logo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06" y="6163963"/>
            <a:ext cx="557512" cy="5575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Developing 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Web Accessibility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protocol (WC3)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National Organization on Disability (NOD),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Disability Employment Tracker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International Association of Accessibility Professionals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IAAP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Global Initiative for Inclusive Information and Communication Technologies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G3ict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8" action="ppaction://hlinkfile"/>
              </a:rPr>
              <a:t>AccessGA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Supporting State agencies with ICT accessibility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Web Accessibility Group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WAG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Organizational Resources</a:t>
            </a:r>
          </a:p>
        </p:txBody>
      </p:sp>
    </p:spTree>
    <p:extLst>
      <p:ext uri="{BB962C8B-B14F-4D97-AF65-F5344CB8AC3E}">
        <p14:creationId xmlns:p14="http://schemas.microsoft.com/office/powerpoint/2010/main" val="2057082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6619" y="6163964"/>
            <a:ext cx="7668094" cy="557512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CML Group | Growing Accessibility | cmlgrp.com</a:t>
            </a:r>
            <a:endParaRPr lang="en-US" dirty="0"/>
          </a:p>
        </p:txBody>
      </p:sp>
      <p:pic>
        <p:nvPicPr>
          <p:cNvPr id="6" name="Picture 5" descr="logo" title="CML Group logo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06" y="6163963"/>
            <a:ext cx="557512" cy="557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Building A Workplace Accessibility Ecosystem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000000"/>
                </a:solidFill>
              </a:rPr>
              <a:t>Funka</a:t>
            </a:r>
            <a:r>
              <a:rPr lang="en-US" sz="2800" b="1" dirty="0">
                <a:solidFill>
                  <a:srgbClr val="000000"/>
                </a:solidFill>
              </a:rPr>
              <a:t> | Accessibility Days 2018 |Final Slide</a:t>
            </a:r>
          </a:p>
        </p:txBody>
      </p:sp>
      <p:pic>
        <p:nvPicPr>
          <p:cNvPr id="7" name="Picture 6" descr="Funka logo" title="Funka logo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3302" y="262787"/>
            <a:ext cx="1640920" cy="84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42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6618" y="6163962"/>
            <a:ext cx="7714267" cy="557513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CML Group | Growing Accessibility | cmlgrp.com</a:t>
            </a:r>
            <a:endParaRPr lang="en-US" dirty="0"/>
          </a:p>
        </p:txBody>
      </p:sp>
      <p:pic>
        <p:nvPicPr>
          <p:cNvPr id="6" name="Picture 5" descr="logo" title="CML Group logo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06" y="6163963"/>
            <a:ext cx="557512" cy="5575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Employment Inclusion Data Outcomes Survey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Internal Inclusion Accessibility Efforts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Employment Tracker Results Survey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Choosing a Framework  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Problems and Solutions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Collection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Strategy &amp; Metrics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Culture &amp; Climate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Accommodations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ICT Workplace Accessibility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Resources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Presentation Overview </a:t>
            </a:r>
          </a:p>
        </p:txBody>
      </p:sp>
    </p:spTree>
    <p:extLst>
      <p:ext uri="{BB962C8B-B14F-4D97-AF65-F5344CB8AC3E}">
        <p14:creationId xmlns:p14="http://schemas.microsoft.com/office/powerpoint/2010/main" val="2118730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2ED02-F122-AA4E-8C56-5B1B81D98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81417" y="6356350"/>
            <a:ext cx="4250724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CML Group | Growing Accessibility |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cmlgrp.com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logo" title="CML Group logo">
            <a:extLst>
              <a:ext uri="{FF2B5EF4-FFF2-40B4-BE49-F238E27FC236}">
                <a16:creationId xmlns:a16="http://schemas.microsoft.com/office/drawing/2014/main" id="{0D7793F9-2FC7-B749-9C56-DA59E651A82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06" y="6163963"/>
            <a:ext cx="557512" cy="557512"/>
          </a:xfrm>
          <a:prstGeom prst="rect">
            <a:avLst/>
          </a:prstGeom>
        </p:spPr>
      </p:pic>
      <p:pic>
        <p:nvPicPr>
          <p:cNvPr id="7" name="Content Placeholder 6" descr="image show two figures one representing the traditional medical model of disability and the other the social model of disability. " title="Traditional vs. Social ">
            <a:extLst>
              <a:ext uri="{FF2B5EF4-FFF2-40B4-BE49-F238E27FC236}">
                <a16:creationId xmlns:a16="http://schemas.microsoft.com/office/drawing/2014/main" id="{F7CD9745-52AD-4A43-BA9E-00175955F7B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687954"/>
            <a:ext cx="4038600" cy="2350455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52338-F14F-9A49-8CA4-7C0917C845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origins of the approach can be traced to the 1960s; the specific term emerged from the United Kingdom in the 1980s.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 social model of disability is a reaction to the dominant medical model of disability.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social model of disability identifies systemic barriers, negative attitudes and exclusion by society.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Society is the main contributory factor in disabling people. 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41816-A09C-5149-895D-B35032AB9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Social Model of Disability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7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D9002B-5CDA-F04A-A010-128D815FB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82618" y="6356350"/>
            <a:ext cx="5643417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CML Group | Growing Accessibility |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cmlgrp.com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 descr="logo" title="CML Group logo">
            <a:extLst>
              <a:ext uri="{FF2B5EF4-FFF2-40B4-BE49-F238E27FC236}">
                <a16:creationId xmlns:a16="http://schemas.microsoft.com/office/drawing/2014/main" id="{07FC027F-9718-7A4C-AEB2-BE610569F7D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06" y="6163963"/>
            <a:ext cx="557512" cy="557512"/>
          </a:xfrm>
          <a:prstGeom prst="rect">
            <a:avLst/>
          </a:prstGeom>
        </p:spPr>
      </p:pic>
      <p:graphicFrame>
        <p:nvGraphicFramePr>
          <p:cNvPr id="7" name="Content Placeholder 6" descr="Retained Employees (89%)&#10;Increased Productivity (71%)&#10;Eliminated Training Cost (60%)&#10;Increased Attendance (52%)&#10;Increased Company Diversity (43%)&#10;Saved Insurance Costs (39%)&#10;Hired Qualified PwD (14%)&#10;Promoted Employees (11%)  &#10;" title="Direct Benefits">
            <a:extLst>
              <a:ext uri="{FF2B5EF4-FFF2-40B4-BE49-F238E27FC236}">
                <a16:creationId xmlns:a16="http://schemas.microsoft.com/office/drawing/2014/main" id="{1064BA8F-F2C7-A742-90CB-05FB204D553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1210511"/>
              </p:ext>
            </p:extLst>
          </p:nvPr>
        </p:nvGraphicFramePr>
        <p:xfrm>
          <a:off x="4442690" y="1600200"/>
          <a:ext cx="4244109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C37D9-75EF-7342-9633-FE721875CD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49782" cy="4525963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Accommodating Employees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Direct Benefits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Retaining qualified employees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 workers productivity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Accommodations eliminated the cost of training new employees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97EA33-E535-4441-B185-2D8901DD7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106" y="274638"/>
            <a:ext cx="8673726" cy="114300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Job Accommodation Network | Direct Benefits</a:t>
            </a:r>
            <a:br>
              <a:rPr lang="en-US" sz="1600" b="1" dirty="0"/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Accommodation and Compliance Series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Workplace Accommodations: Low Cost, High Impact</a:t>
            </a:r>
            <a:br>
              <a:rPr lang="en-US" b="1" dirty="0"/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32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1A64E-85B5-4D46-AC57-9FB7B3BA1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3527" y="6356350"/>
            <a:ext cx="5791200" cy="365125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CML Group | Growing Accessibility | cmlgrp.com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 descr="logo" title="CML Group logo">
            <a:extLst>
              <a:ext uri="{FF2B5EF4-FFF2-40B4-BE49-F238E27FC236}">
                <a16:creationId xmlns:a16="http://schemas.microsoft.com/office/drawing/2014/main" id="{7EA2EA00-6F94-D447-88CC-D529537B06C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06" y="6163963"/>
            <a:ext cx="557512" cy="557512"/>
          </a:xfrm>
          <a:prstGeom prst="rect">
            <a:avLst/>
          </a:prstGeom>
        </p:spPr>
      </p:pic>
      <p:graphicFrame>
        <p:nvGraphicFramePr>
          <p:cNvPr id="9" name="Content Placeholder 8" descr="Improved Co-Workers Interactions (68%)&#10;Increased Company Morale (62%)&#10;Increased Company Productivity (59%)&#10;Improved Customers Interactions (59%)&#10;Increased Workplace Safety (47%) &#10;Increased Company Attendance (44%)&#10;Increased Profitability (32%)&#10;Increased Customer Base (18%)&#10;" title="Indrect Benefits ">
            <a:extLst>
              <a:ext uri="{FF2B5EF4-FFF2-40B4-BE49-F238E27FC236}">
                <a16:creationId xmlns:a16="http://schemas.microsoft.com/office/drawing/2014/main" id="{1A0A7A44-CD4D-1547-8C77-F2E74E58F38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65327620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4B667-85DE-8F4F-A298-6352F24A80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Accommodating Employees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Indirect Benefits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Accommodation ultimately improved interactions with co-workers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Increased company morale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Increased company productivity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CE838A-004A-E64C-9574-D2BC49364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106" y="274638"/>
            <a:ext cx="8680930" cy="114300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Job Accommodation Network | Indirect Benefits </a:t>
            </a:r>
            <a:br>
              <a:rPr lang="en-US" sz="1800" b="1" dirty="0"/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Accommodation and Compliance Series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Workplace Accommodations: Low Cost, High Impact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022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4312C3-1C63-E943-85C5-3C87C390E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58995" y="6356350"/>
            <a:ext cx="4670853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CML Group | Growing Accessibility | </a:t>
            </a:r>
            <a:r>
              <a:rPr 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cmlgrp.com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ogo" title="CML Group logo">
            <a:extLst>
              <a:ext uri="{FF2B5EF4-FFF2-40B4-BE49-F238E27FC236}">
                <a16:creationId xmlns:a16="http://schemas.microsoft.com/office/drawing/2014/main" id="{6BFD511B-AB6D-614B-9E8E-ED10BDE4167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06" y="6163963"/>
            <a:ext cx="557512" cy="557512"/>
          </a:xfrm>
          <a:prstGeom prst="rect">
            <a:avLst/>
          </a:prstGeom>
        </p:spPr>
      </p:pic>
      <p:pic>
        <p:nvPicPr>
          <p:cNvPr id="10" name="Content Placeholder 9" descr="image of Liz Persaud">
            <a:hlinkClick r:id="rId4"/>
            <a:extLst>
              <a:ext uri="{FF2B5EF4-FFF2-40B4-BE49-F238E27FC236}">
                <a16:creationId xmlns:a16="http://schemas.microsoft.com/office/drawing/2014/main" id="{54952B4A-3DE5-5849-9A43-8CAFAD2CA4C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5523171" y="2610743"/>
            <a:ext cx="2494955" cy="249495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6109E-1AAA-0E4C-9CE0-5F6085E0F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107" y="1632857"/>
            <a:ext cx="5254064" cy="453934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Individual Employee Profile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Lessons learned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Consideration factors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evaluation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Policies, procedures, and IT infrastructure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Job duties and task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Accommodations 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A7BEAE-FB17-EA4B-B79D-299FC0DF4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5924"/>
            <a:ext cx="9144000" cy="1083276"/>
          </a:xfrm>
        </p:spPr>
        <p:txBody>
          <a:bodyPr>
            <a:normAutofit fontScale="90000"/>
          </a:bodyPr>
          <a:lstStyle/>
          <a:p>
            <a:br>
              <a:rPr lang="en-US" sz="4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b="1" dirty="0">
                <a:latin typeface="Arial" panose="020B0604020202020204" pitchFamily="34" charset="0"/>
                <a:cs typeface="Arial" panose="020B0604020202020204" pitchFamily="34" charset="0"/>
              </a:rPr>
              <a:t>Accommodations</a:t>
            </a:r>
            <a:br>
              <a:rPr lang="en-US" b="1" dirty="0"/>
            </a:br>
            <a:br>
              <a:rPr lang="en-US" sz="28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624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51F48-9465-E642-A109-8E200A977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89934" y="6356350"/>
            <a:ext cx="3329866" cy="3651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CML Group | Growing Accessibility | </a:t>
            </a:r>
            <a:r>
              <a:rPr lang="en-US" b="1" dirty="0" err="1">
                <a:solidFill>
                  <a:schemeClr val="tx1"/>
                </a:solidFill>
              </a:rPr>
              <a:t>cmlgrp.com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 descr="logo" title="CML Group logo">
            <a:extLst>
              <a:ext uri="{FF2B5EF4-FFF2-40B4-BE49-F238E27FC236}">
                <a16:creationId xmlns:a16="http://schemas.microsoft.com/office/drawing/2014/main" id="{CBF78C77-6A76-4943-9A02-6BC1348BD29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06" y="6163963"/>
            <a:ext cx="557512" cy="55751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15403F-258A-F34E-B941-889EB2531A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"I really didn’t like to tell people that I have dyslexia," Hinson says.”</a:t>
            </a:r>
          </a:p>
          <a:p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"It’s only just recently that I felt comfortable enough to tell my manager.”</a:t>
            </a:r>
          </a:p>
          <a:p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The technology tools "gave me confidence”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48A41-20A0-CF44-972C-C97980042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Ann Hinson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13 years at the firm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Increasing number of spelling, grammar and syntax mistakes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Diagnoses of dyslexia, a language-processing disorder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Technology tools that help improve her writing and reading comprehension.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Still on the job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447746-99A2-7A40-8AC8-DB7D41141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Booz Allen Hamilton</a:t>
            </a:r>
            <a:br>
              <a:rPr lang="en-US" dirty="0"/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Workplace Adjustment Team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29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6657" y="6163963"/>
            <a:ext cx="7665862" cy="538871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CML Group | Growing Accessibility | cmlgrp.com</a:t>
            </a:r>
            <a:endParaRPr lang="en-US" dirty="0"/>
          </a:p>
        </p:txBody>
      </p:sp>
      <p:pic>
        <p:nvPicPr>
          <p:cNvPr id="6" name="Picture 5" descr="logo" title="CML Group logo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06" y="6163963"/>
            <a:ext cx="557512" cy="557512"/>
          </a:xfrm>
          <a:prstGeom prst="rect">
            <a:avLst/>
          </a:prstGeom>
        </p:spPr>
      </p:pic>
      <p:pic>
        <p:nvPicPr>
          <p:cNvPr id="8" name="Content Placeholder 7" descr="text reads decision databases" title="Image of world globe map"/>
          <p:cNvPicPr>
            <a:picLocks noGrp="1" noChangeAspect="1"/>
          </p:cNvPicPr>
          <p:nvPr>
            <p:ph sz="half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5034"/>
            <a:ext cx="3986719" cy="468113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Disability Employment Tracking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175 + companies responding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10.1 million workers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Workforce size </a:t>
            </a:r>
          </a:p>
          <a:p>
            <a:pPr lvl="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1,000 or less (5%)</a:t>
            </a:r>
          </a:p>
          <a:p>
            <a:pPr lvl="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1,000 </a:t>
            </a:r>
            <a:r>
              <a:rPr lang="mr-IN" sz="2200" dirty="0">
                <a:latin typeface="Arial" panose="020B0604020202020204" pitchFamily="34" charset="0"/>
              </a:rPr>
              <a:t>–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10,000 (23%)</a:t>
            </a:r>
          </a:p>
          <a:p>
            <a:pPr lvl="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10,000 </a:t>
            </a:r>
            <a:r>
              <a:rPr lang="mr-IN" sz="2200" dirty="0">
                <a:latin typeface="Arial" panose="020B0604020202020204" pitchFamily="34" charset="0"/>
              </a:rPr>
              <a:t>–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50,000 (44%)</a:t>
            </a:r>
          </a:p>
          <a:p>
            <a:pPr lvl="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50,000 (28%)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590549"/>
            <a:ext cx="8624381" cy="779463"/>
          </a:xfrm>
        </p:spPr>
        <p:txBody>
          <a:bodyPr>
            <a:noAutofit/>
          </a:bodyPr>
          <a:lstStyle/>
          <a:p>
            <a:br>
              <a:rPr lang="en-US" sz="4000" b="1" dirty="0"/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2016 Survey </a:t>
            </a:r>
            <a:br>
              <a:rPr lang="en-US" sz="4000" b="1" dirty="0"/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National Organization on Disability (NOD)</a:t>
            </a:r>
            <a:br>
              <a:rPr lang="en-US" sz="3200" b="1" dirty="0"/>
            </a:br>
            <a:br>
              <a:rPr lang="en-US" sz="40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531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6618" y="6163964"/>
            <a:ext cx="7655901" cy="528186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CML Group | Growing Accessibility | cmlgrp.com</a:t>
            </a:r>
            <a:endParaRPr lang="en-US" dirty="0"/>
          </a:p>
        </p:txBody>
      </p:sp>
      <p:pic>
        <p:nvPicPr>
          <p:cNvPr id="6" name="Picture 5" descr="logo" title="CML Group logo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06" y="6163963"/>
            <a:ext cx="557512" cy="5575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9387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20-point improvement in the rate of recruiters being trained on disability employment needs (65% vs. 44% in 2014).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85% of 2016 respondents have a diversity champion (up from 76% in 2014).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Disability still lags behind general diversity initiatives in many areas. Employees with disabilities (58%) vs. other diversity groups (78%).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" y="274638"/>
            <a:ext cx="8839200" cy="1143000"/>
          </a:xfrm>
        </p:spPr>
        <p:txBody>
          <a:bodyPr>
            <a:noAutofit/>
          </a:bodyPr>
          <a:lstStyle/>
          <a:p>
            <a:br>
              <a:rPr lang="en-US" sz="3200" b="1" dirty="0"/>
            </a:br>
            <a:r>
              <a:rPr lang="en-US" sz="3200" b="1" dirty="0"/>
              <a:t>NOD |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2016 Survey </a:t>
            </a:r>
            <a:br>
              <a:rPr lang="en-US" sz="3200" b="1" dirty="0"/>
            </a:br>
            <a:r>
              <a:rPr lang="en-US" sz="3600" b="1" dirty="0"/>
              <a:t>Employment Tracker Results </a:t>
            </a:r>
            <a:br>
              <a:rPr lang="en-US" sz="2800" b="1" dirty="0"/>
            </a:br>
            <a:r>
              <a:rPr lang="en-US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6627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825</Words>
  <Application>Microsoft Office PowerPoint</Application>
  <PresentationFormat>Bildspel på skärmen (4:3)</PresentationFormat>
  <Paragraphs>171</Paragraphs>
  <Slides>19</Slides>
  <Notes>18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3" baseType="lpstr">
      <vt:lpstr>Arial</vt:lpstr>
      <vt:lpstr>Calibri</vt:lpstr>
      <vt:lpstr>Mangal</vt:lpstr>
      <vt:lpstr>Office Theme</vt:lpstr>
      <vt:lpstr>Building A Workplace Accessibility Ecosystem </vt:lpstr>
      <vt:lpstr>Presentation Overview </vt:lpstr>
      <vt:lpstr>The Social Model of Disability</vt:lpstr>
      <vt:lpstr>Job Accommodation Network | Direct Benefits Accommodation and Compliance Series Workplace Accommodations: Low Cost, High Impact </vt:lpstr>
      <vt:lpstr>Job Accommodation Network | Indirect Benefits  Accommodation and Compliance Series Workplace Accommodations: Low Cost, High Impact</vt:lpstr>
      <vt:lpstr> Accommodations  </vt:lpstr>
      <vt:lpstr>Booz Allen Hamilton Workplace Adjustment Team</vt:lpstr>
      <vt:lpstr> 2016 Survey  National Organization on Disability (NOD)  </vt:lpstr>
      <vt:lpstr> NOD | 2016 Survey  Employment Tracker Results   </vt:lpstr>
      <vt:lpstr>NOD | 2016 Survey Disability Inclusion Skills Accountability </vt:lpstr>
      <vt:lpstr>Centralized. Problems. Solutions. </vt:lpstr>
      <vt:lpstr>Choosing a  Framework and Home</vt:lpstr>
      <vt:lpstr> Inclusion Strategies Factors  </vt:lpstr>
      <vt:lpstr>Data Collection </vt:lpstr>
      <vt:lpstr>Resources </vt:lpstr>
      <vt:lpstr> Accessibility Training Resource Workplace Framework Component   </vt:lpstr>
      <vt:lpstr>Procurement </vt:lpstr>
      <vt:lpstr>Organizational Resources</vt:lpstr>
      <vt:lpstr>Building A Workplace Accessibility Ecosystem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2018-04-18T08:47:10Z</dcterms:created>
  <dcterms:modified xsi:type="dcterms:W3CDTF">2018-04-18T08:47:27Z</dcterms:modified>
</cp:coreProperties>
</file>