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80" r:id="rId2"/>
    <p:sldId id="284" r:id="rId3"/>
    <p:sldId id="349" r:id="rId4"/>
    <p:sldId id="350" r:id="rId5"/>
    <p:sldId id="353" r:id="rId6"/>
    <p:sldId id="351" r:id="rId7"/>
    <p:sldId id="354" r:id="rId8"/>
    <p:sldId id="355" r:id="rId9"/>
    <p:sldId id="356" r:id="rId10"/>
    <p:sldId id="357" r:id="rId11"/>
    <p:sldId id="358" r:id="rId12"/>
    <p:sldId id="359" r:id="rId13"/>
    <p:sldId id="360" r:id="rId14"/>
    <p:sldId id="361" r:id="rId15"/>
    <p:sldId id="362" r:id="rId16"/>
    <p:sldId id="363" r:id="rId17"/>
    <p:sldId id="370" r:id="rId18"/>
    <p:sldId id="364" r:id="rId19"/>
    <p:sldId id="365" r:id="rId20"/>
    <p:sldId id="366" r:id="rId21"/>
    <p:sldId id="367" r:id="rId22"/>
    <p:sldId id="368" r:id="rId23"/>
    <p:sldId id="369" r:id="rId24"/>
    <p:sldId id="352" r:id="rId2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142"/>
    <a:srgbClr val="00A4EF"/>
    <a:srgbClr val="0092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49" autoAdjust="0"/>
    <p:restoredTop sz="52861" autoAdjust="0"/>
  </p:normalViewPr>
  <p:slideViewPr>
    <p:cSldViewPr snapToObjects="1">
      <p:cViewPr varScale="1">
        <p:scale>
          <a:sx n="57" d="100"/>
          <a:sy n="57" d="100"/>
        </p:scale>
        <p:origin x="3192"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104" d="100"/>
          <a:sy n="104" d="100"/>
        </p:scale>
        <p:origin x="166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48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6015A868-C233-4CFA-9844-984746E87C82}" type="datetimeFigureOut">
              <a:rPr lang="en-US"/>
              <a:pPr>
                <a:defRPr/>
              </a:pPr>
              <a:t>4/11/18</a:t>
            </a:fld>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48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48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7BF04F4-7C4A-4AED-B99D-B70C312F22E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name is Shadi Abou-Zahra.</a:t>
            </a:r>
          </a:p>
          <a:p>
            <a:r>
              <a:rPr lang="en-US" dirty="0"/>
              <a:t>I’m the W3C Accessibility Strategy and Technology Specialist.</a:t>
            </a:r>
          </a:p>
          <a:p>
            <a:r>
              <a:rPr lang="en-US" dirty="0"/>
              <a:t>Today’s talk on</a:t>
            </a:r>
            <a:r>
              <a:rPr lang="en-US" baseline="0" dirty="0"/>
              <a:t> Web Accessibility, Looking into the Future, will take you through a tour of different efforts currently going on at W3C, and what we need to work on today to address accessibility in the Web of tomorrow. Technology is fast evolving and the future is closer than we often think it is.</a:t>
            </a:r>
            <a:endParaRPr lang="en-US" dirty="0"/>
          </a:p>
        </p:txBody>
      </p:sp>
      <p:sp>
        <p:nvSpPr>
          <p:cNvPr id="4" name="Slide Number Placeholder 3"/>
          <p:cNvSpPr>
            <a:spLocks noGrp="1"/>
          </p:cNvSpPr>
          <p:nvPr>
            <p:ph type="sldNum" sz="quarter" idx="10"/>
          </p:nvPr>
        </p:nvSpPr>
        <p:spPr/>
        <p:txBody>
          <a:bodyPr/>
          <a:lstStyle/>
          <a:p>
            <a:pPr>
              <a:defRPr/>
            </a:pPr>
            <a:fld id="{67BF04F4-7C4A-4AED-B99D-B70C312F22E9}" type="slidenum">
              <a:rPr lang="en-US" smtClean="0"/>
              <a:pPr>
                <a:defRPr/>
              </a:pPr>
              <a:t>1</a:t>
            </a:fld>
            <a:endParaRPr lang="en-US"/>
          </a:p>
        </p:txBody>
      </p:sp>
    </p:spTree>
    <p:extLst>
      <p:ext uri="{BB962C8B-B14F-4D97-AF65-F5344CB8AC3E}">
        <p14:creationId xmlns:p14="http://schemas.microsoft.com/office/powerpoint/2010/main" val="518282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pPr eaLnBrk="1" hangingPunct="1"/>
            <a:r>
              <a:rPr lang="en-US" dirty="0"/>
              <a:t>WAI also provides</a:t>
            </a:r>
            <a:r>
              <a:rPr lang="en-US" baseline="0" dirty="0"/>
              <a:t> many educational resources around the WAI Guidelines and technical solutions, to help leverage the skills of designers and developers. For example, the Getting Started Tips resource provides an easy entry in a role-based approach to accessibility, rather than the guidelines-based approach of the standard. The Web Accessibility Tutorial provide more in-depth guidance of particular topics which are commonly a source of barrier on the Web. I would love to see more of these. Also more videos. Currently the Web Accessibility Perspectives provides a series of 10 short videos (under 1 minute each), to explain particular accessibility features. From there you can find several links to related resources, including to related Getting Started Tips and Web Accessibility Tutorials.</a:t>
            </a:r>
            <a:endParaRPr lang="en-US" dirty="0"/>
          </a:p>
        </p:txBody>
      </p:sp>
    </p:spTree>
    <p:extLst>
      <p:ext uri="{BB962C8B-B14F-4D97-AF65-F5344CB8AC3E}">
        <p14:creationId xmlns:p14="http://schemas.microsoft.com/office/powerpoint/2010/main" val="1695755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pPr eaLnBrk="1" hangingPunct="1"/>
            <a:r>
              <a:rPr lang="en-US" dirty="0"/>
              <a:t>As said earlier, the</a:t>
            </a:r>
            <a:r>
              <a:rPr lang="en-US" baseline="0" dirty="0"/>
              <a:t> WAI Guidelines is only part of the picture. Equally important is ensuring accessibility support within the core web technologies. In some cases it is necessary to develop specific solution to support accessibility requirements. The WAI Accessible Rich Internet Applications (WAI-ARIA) was developed at the time when the web was becoming increasingly dynamic and HTML4 had no intrinsic concept for that. WAI-ARIA defines a taxonomy for roles and properties, for example to define a role “button” with the value “pressed”. Such information could be communicated to assistive technologies, irrespective of the visual presentation and behavior of the object. Meanwhile HTML5 supports most WAI-ARIA roles natively. However, it is still important in several situations, such as custom controls, and for technologies such as SVG. An updated WAI-ARIA 1.1 was published in December 2017 with several improvements. Most of all, it addresses Digital Publishing through the </a:t>
            </a:r>
            <a:r>
              <a:rPr lang="en-US" baseline="0" dirty="0" err="1"/>
              <a:t>ePub</a:t>
            </a:r>
            <a:r>
              <a:rPr lang="en-US" baseline="0" dirty="0"/>
              <a:t> standard.</a:t>
            </a:r>
          </a:p>
        </p:txBody>
      </p:sp>
    </p:spTree>
    <p:extLst>
      <p:ext uri="{BB962C8B-B14F-4D97-AF65-F5344CB8AC3E}">
        <p14:creationId xmlns:p14="http://schemas.microsoft.com/office/powerpoint/2010/main" val="72072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pPr eaLnBrk="1" hangingPunct="1"/>
            <a:r>
              <a:rPr lang="en-US" dirty="0"/>
              <a:t>A very new work item is Personalization</a:t>
            </a:r>
            <a:r>
              <a:rPr lang="en-US" baseline="0" dirty="0"/>
              <a:t> Semantics Content Module 1.0, which is still at Working Draft stage. This defines terms for different objects, so that they can be recognized and personalized by assistive technology. For example, to use a consistent icon for the search, send, or purchase buttons on forms. There is still a lot of discussion on how this would work in practice. However, this is very interesting work with lots of potential for content adaptation.</a:t>
            </a:r>
            <a:endParaRPr lang="en-US" dirty="0"/>
          </a:p>
        </p:txBody>
      </p:sp>
    </p:spTree>
    <p:extLst>
      <p:ext uri="{BB962C8B-B14F-4D97-AF65-F5344CB8AC3E}">
        <p14:creationId xmlns:p14="http://schemas.microsoft.com/office/powerpoint/2010/main" val="4251708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pPr eaLnBrk="1" hangingPunct="1"/>
            <a:r>
              <a:rPr lang="en-US" dirty="0"/>
              <a:t>Finally,</a:t>
            </a:r>
            <a:r>
              <a:rPr lang="en-US" baseline="0" dirty="0"/>
              <a:t> among many other efforts there is currently also a lot of work on Accessibility Conformance Testing </a:t>
            </a:r>
            <a:r>
              <a:rPr lang="en-AT" baseline="0" dirty="0"/>
              <a:t>–</a:t>
            </a:r>
            <a:r>
              <a:rPr lang="en-US" baseline="0" dirty="0"/>
              <a:t> ACT. This worked emerged from long history of attempts in trying to harmonize testing approaches. It seems that there is now sufficient critical mass behind this effort, and there is (for me!) very exciting progress.</a:t>
            </a:r>
          </a:p>
          <a:p>
            <a:pPr eaLnBrk="1" hangingPunct="1"/>
            <a:r>
              <a:rPr lang="en-US" baseline="0" dirty="0"/>
              <a:t>The objective is to develop “rules” for automated, semi-automated, and manual testing through an open, collaborative community process (rather than through the Working Group). These rules are agreed on, then published by W3C for people to implement in testing tools and manual evaluation methodologies. We already have first results and expect many more by the end of this year. Since November 2017 this work is supported by the EC-funded WAI-Tools Project, which is a great help.</a:t>
            </a:r>
            <a:endParaRPr lang="en-US" dirty="0"/>
          </a:p>
        </p:txBody>
      </p:sp>
    </p:spTree>
    <p:extLst>
      <p:ext uri="{BB962C8B-B14F-4D97-AF65-F5344CB8AC3E}">
        <p14:creationId xmlns:p14="http://schemas.microsoft.com/office/powerpoint/2010/main" val="1364746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p:spPr>
        <p:txBody>
          <a:bodyPr/>
          <a:lstStyle/>
          <a:p>
            <a:pPr eaLnBrk="1" hangingPunct="1"/>
            <a:r>
              <a:rPr lang="en-US" dirty="0"/>
              <a:t>So, back again to the illustration</a:t>
            </a:r>
            <a:r>
              <a:rPr lang="en-US" baseline="0" dirty="0"/>
              <a:t> summarizing the components of web accessibility to help map out where these efforts fit. This is the current approach to web accessibility. We are moving along on several pieces at the same time, including on educational resources which are not depicted on this illustration </a:t>
            </a:r>
            <a:r>
              <a:rPr lang="en-AT" baseline="0" dirty="0"/>
              <a:t>–</a:t>
            </a:r>
            <a:r>
              <a:rPr lang="en-US" baseline="0" dirty="0"/>
              <a:t> they are all around on the map. So let’s look further ahead at what is coming at us.</a:t>
            </a:r>
            <a:endParaRPr lang="en-US" dirty="0"/>
          </a:p>
        </p:txBody>
      </p:sp>
    </p:spTree>
    <p:extLst>
      <p:ext uri="{BB962C8B-B14F-4D97-AF65-F5344CB8AC3E}">
        <p14:creationId xmlns:p14="http://schemas.microsoft.com/office/powerpoint/2010/main" val="3413903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pPr marL="0" indent="0" eaLnBrk="1" hangingPunct="1">
              <a:buFont typeface="Arial" panose="020B0604020202020204" pitchFamily="34" charset="0"/>
              <a:buNone/>
            </a:pPr>
            <a:r>
              <a:rPr lang="en-US" dirty="0"/>
              <a:t>The Web</a:t>
            </a:r>
            <a:r>
              <a:rPr lang="en-US" baseline="0" dirty="0"/>
              <a:t> is continuing to converge with different technologies, devices, and industry sectors. On the illustration this represented by the different devices connecting onto the internet. If I would re-draw this illustration today, I would add fridges, washing machines, and even my toaster. The illustration also represents different industry sectors such as mobile, gaming, digital publishing, healthcare, and many more. The Web is not anymore only what is in your browser but is increasingly all around us. It has moved away from what used to be a static and document-oriented format, to what is today a rich open platform </a:t>
            </a:r>
            <a:r>
              <a:rPr lang="en-AT" baseline="0" dirty="0"/>
              <a:t>–</a:t>
            </a:r>
            <a:r>
              <a:rPr lang="en-US" baseline="0" dirty="0"/>
              <a:t> the Open Web Platform.</a:t>
            </a:r>
            <a:endParaRPr lang="en-US" dirty="0"/>
          </a:p>
        </p:txBody>
      </p:sp>
    </p:spTree>
    <p:extLst>
      <p:ext uri="{BB962C8B-B14F-4D97-AF65-F5344CB8AC3E}">
        <p14:creationId xmlns:p14="http://schemas.microsoft.com/office/powerpoint/2010/main" val="756372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pPr marL="0" indent="0" eaLnBrk="1" hangingPunct="1">
              <a:buFont typeface="Arial" panose="020B0604020202020204" pitchFamily="34" charset="0"/>
              <a:buNone/>
            </a:pPr>
            <a:r>
              <a:rPr lang="en-US" baseline="0" dirty="0"/>
              <a:t>Most prevalent is the move towards the mobile web. Most of us can no longer be separated from our mobile phones. Indeed, access through mobile has surpassed access through desktop. Also people with disabilities are using mobile. The line between native, hybrid, and web-based apps is blurry, which is why WCAG is increasingly applied across all three contexts. But there is more to do here.</a:t>
            </a:r>
          </a:p>
        </p:txBody>
      </p:sp>
    </p:spTree>
    <p:extLst>
      <p:ext uri="{BB962C8B-B14F-4D97-AF65-F5344CB8AC3E}">
        <p14:creationId xmlns:p14="http://schemas.microsoft.com/office/powerpoint/2010/main" val="3529237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pPr marL="0" indent="0" eaLnBrk="1" hangingPunct="1">
              <a:buFont typeface="Arial" panose="020B0604020202020204" pitchFamily="34" charset="0"/>
              <a:buNone/>
            </a:pPr>
            <a:r>
              <a:rPr lang="en-US" baseline="0" dirty="0"/>
              <a:t>Also rapidly coming along at W3C is the “Web of Things (</a:t>
            </a:r>
            <a:r>
              <a:rPr lang="en-US" baseline="0" dirty="0" err="1"/>
              <a:t>WoT</a:t>
            </a:r>
            <a:r>
              <a:rPr lang="en-US" baseline="0" dirty="0"/>
              <a:t>)”. Currently the situation on the Internet of Things (</a:t>
            </a:r>
            <a:r>
              <a:rPr lang="en-US" baseline="0" dirty="0" err="1"/>
              <a:t>IoT</a:t>
            </a:r>
            <a:r>
              <a:rPr lang="en-US" baseline="0" dirty="0"/>
              <a:t>) is very fragmented. In the illustration, someone trying to access each sensor and device individually within an </a:t>
            </a:r>
            <a:r>
              <a:rPr lang="en-US" baseline="0" dirty="0" err="1"/>
              <a:t>IoT</a:t>
            </a:r>
            <a:r>
              <a:rPr lang="en-US" baseline="0" dirty="0"/>
              <a:t> system shouts “I hate my life!”. This is because each of these objects uses different </a:t>
            </a:r>
            <a:r>
              <a:rPr lang="en-AT" baseline="0" dirty="0"/>
              <a:t>–</a:t>
            </a:r>
            <a:r>
              <a:rPr lang="en-US" baseline="0" dirty="0"/>
              <a:t> often proprietary </a:t>
            </a:r>
            <a:r>
              <a:rPr lang="en-AT" baseline="0" dirty="0"/>
              <a:t>–</a:t>
            </a:r>
            <a:r>
              <a:rPr lang="en-US" baseline="0" dirty="0"/>
              <a:t> protocols and APIs. Accessing each is a pain. Yet the Web could serve as a universal interface to all these objects transparently, just like on the traditional internet. Most sensors and devices today can be access through HTTP. Someone else in the illustration accessing </a:t>
            </a:r>
            <a:r>
              <a:rPr lang="en-US" baseline="0" dirty="0" err="1"/>
              <a:t>IoT</a:t>
            </a:r>
            <a:r>
              <a:rPr lang="en-US" baseline="0" dirty="0"/>
              <a:t> systems through the open web protocol and APIs shouts “Easy-peasy!” because all the inters are cascaded away.</a:t>
            </a:r>
          </a:p>
          <a:p>
            <a:pPr marL="0" indent="0" eaLnBrk="1" hangingPunct="1">
              <a:buFont typeface="Arial" panose="020B0604020202020204" pitchFamily="34" charset="0"/>
              <a:buNone/>
            </a:pPr>
            <a:r>
              <a:rPr lang="en-US" baseline="0" dirty="0"/>
              <a:t>Increasingly objects are internet-enabled, such as smart-homes and entire smart-cities. This is an incredible opportunity for people with disabilities if we can ensure accessibility. Otherwise it has the opposite effect of excluding people with disabilities. This is not about the user interface because we already have WCAG for that. It is about the lower-level protocols. For example, can I connect my assistive technology to turn on the lights? Will I be able to configure my accessibility settings seamlessly and securely? We need to address this space.</a:t>
            </a:r>
          </a:p>
        </p:txBody>
      </p:sp>
    </p:spTree>
    <p:extLst>
      <p:ext uri="{BB962C8B-B14F-4D97-AF65-F5344CB8AC3E}">
        <p14:creationId xmlns:p14="http://schemas.microsoft.com/office/powerpoint/2010/main" val="1108640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pPr marL="0" indent="0" eaLnBrk="1" hangingPunct="1">
              <a:buFont typeface="Arial" panose="020B0604020202020204" pitchFamily="34" charset="0"/>
              <a:buNone/>
            </a:pPr>
            <a:r>
              <a:rPr lang="en-US" baseline="0" dirty="0"/>
              <a:t>At W3C there is also on-going work on Virtual Reality </a:t>
            </a:r>
            <a:r>
              <a:rPr lang="en-AT" baseline="0" dirty="0"/>
              <a:t>–</a:t>
            </a:r>
            <a:r>
              <a:rPr lang="en-US" baseline="0" dirty="0"/>
              <a:t> </a:t>
            </a:r>
            <a:r>
              <a:rPr lang="en-US" baseline="0" dirty="0" err="1"/>
              <a:t>WebVR</a:t>
            </a:r>
            <a:r>
              <a:rPr lang="en-US" baseline="0" dirty="0"/>
              <a:t>. Making VR accessible probably requires completely new approaches than what we have today, for example Artificial Intelligence to extract and abstract the pertinent information. We may not even fully understand the requirements at this stage, but is coming sooner than many may think.</a:t>
            </a:r>
          </a:p>
        </p:txBody>
      </p:sp>
    </p:spTree>
    <p:extLst>
      <p:ext uri="{BB962C8B-B14F-4D97-AF65-F5344CB8AC3E}">
        <p14:creationId xmlns:p14="http://schemas.microsoft.com/office/powerpoint/2010/main" val="3616142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pPr marL="0" indent="0" eaLnBrk="1" hangingPunct="1">
              <a:buFont typeface="Arial" panose="020B0604020202020204" pitchFamily="34" charset="0"/>
              <a:buNone/>
            </a:pPr>
            <a:r>
              <a:rPr lang="en-US" baseline="0" dirty="0"/>
              <a:t>At W3C there is also on-going work on automotive. HTML5 apps access information from the internal network of the car, to provide the driver with navigation, telematics, media, and notifications on the dashboard. In next stages, more interaction with the external network, such as 5G, is foreseen. For example, to provide traffic and weather information, or even for payments such as road tolls. With increasing digitalization of the car, access to these systems be people with disabilities is increasingly and opportunity as well as a challenge.</a:t>
            </a:r>
          </a:p>
        </p:txBody>
      </p:sp>
    </p:spTree>
    <p:extLst>
      <p:ext uri="{BB962C8B-B14F-4D97-AF65-F5344CB8AC3E}">
        <p14:creationId xmlns:p14="http://schemas.microsoft.com/office/powerpoint/2010/main" val="2302326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pPr eaLnBrk="1" hangingPunct="1"/>
            <a:r>
              <a:rPr lang="en-US" dirty="0"/>
              <a:t>First, some background about W3C </a:t>
            </a:r>
            <a:r>
              <a:rPr lang="en-AT" dirty="0"/>
              <a:t>–</a:t>
            </a:r>
            <a:r>
              <a:rPr lang="en-US" baseline="0" dirty="0"/>
              <a:t> the World Wide Web Consortium.</a:t>
            </a:r>
          </a:p>
          <a:p>
            <a:pPr eaLnBrk="1" hangingPunct="1"/>
            <a:r>
              <a:rPr lang="en-US" baseline="0" dirty="0"/>
              <a:t>W3C was founded in 1994 by Sir Tim Berners-Lee, inventor of the World Wide Web.</a:t>
            </a:r>
          </a:p>
          <a:p>
            <a:pPr eaLnBrk="1" hangingPunct="1"/>
            <a:r>
              <a:rPr lang="en-US" baseline="0" dirty="0"/>
              <a:t>It is an international, vendor-neutral consortium with currently nearly 500 Member organizations from around the world.</a:t>
            </a:r>
          </a:p>
          <a:p>
            <a:pPr eaLnBrk="1" hangingPunct="1"/>
            <a:r>
              <a:rPr lang="en-US" baseline="0" dirty="0"/>
              <a:t>These members represent different stakeholders, including industry, research, academia, government, user representation, and others, who collaborate in an open, consensus-based process, to develop core standards of the Web. These are provided royalty-free for anyone to use, and include HTML, CSS, XML, SVG, and many more.</a:t>
            </a:r>
          </a:p>
          <a:p>
            <a:pPr eaLnBrk="1" hangingPunct="1"/>
            <a:r>
              <a:rPr lang="en-US" baseline="0" dirty="0"/>
              <a:t>Operationally W3C is hosted by MIT in the United States, ERCIM in France/Europe, Keio Institute in Japan, and </a:t>
            </a:r>
            <a:r>
              <a:rPr lang="en-US" baseline="0" dirty="0" err="1"/>
              <a:t>Beihang</a:t>
            </a:r>
            <a:r>
              <a:rPr lang="en-US" baseline="0" dirty="0"/>
              <a:t> University in China.</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pPr eaLnBrk="1" hangingPunct="1"/>
            <a:r>
              <a:rPr lang="en-US" dirty="0"/>
              <a:t>All these technologies</a:t>
            </a:r>
            <a:r>
              <a:rPr lang="en-US" baseline="0" dirty="0"/>
              <a:t> rapidly evolving and converging into one ubiquitous system. What about accessibility? We need to take action now, to address accessibility now as these technologies are evolving, rather than after the fact. WAI is already carrying out related efforts, for example through its Research Questions Task Force (RQTF), yet much more collective effort is required. This includes to:</a:t>
            </a:r>
          </a:p>
          <a:p>
            <a:pPr marL="171450" indent="-171450" eaLnBrk="1" hangingPunct="1">
              <a:buFont typeface="Arial" panose="020B0604020202020204" pitchFamily="34" charset="0"/>
              <a:buChar char="•"/>
            </a:pPr>
            <a:r>
              <a:rPr lang="en-US" baseline="0" dirty="0"/>
              <a:t>Analyze and understanding the specific user needs in these new contexts, which we do not yet fully grasp;</a:t>
            </a:r>
          </a:p>
          <a:p>
            <a:pPr marL="171450" indent="-171450" eaLnBrk="1" hangingPunct="1">
              <a:buFont typeface="Arial" panose="020B0604020202020204" pitchFamily="34" charset="0"/>
              <a:buChar char="•"/>
            </a:pPr>
            <a:r>
              <a:rPr lang="en-US" baseline="0" dirty="0"/>
              <a:t>Communicate these user needs in appropriate formats, such as uses cases, to technology developers;</a:t>
            </a:r>
          </a:p>
          <a:p>
            <a:pPr marL="171450" indent="-171450" eaLnBrk="1" hangingPunct="1">
              <a:buFont typeface="Arial" panose="020B0604020202020204" pitchFamily="34" charset="0"/>
              <a:buChar char="•"/>
            </a:pPr>
            <a:r>
              <a:rPr lang="en-US" baseline="0" dirty="0"/>
              <a:t>Develop integrated solutions as these technologies are evolving, to support accessibility natively and out-of-the-box;</a:t>
            </a:r>
          </a:p>
          <a:p>
            <a:pPr marL="171450" indent="-171450" eaLnBrk="1" hangingPunct="1">
              <a:buFont typeface="Arial" panose="020B0604020202020204" pitchFamily="34" charset="0"/>
              <a:buChar char="•"/>
            </a:pPr>
            <a:r>
              <a:rPr lang="en-US" baseline="0" dirty="0"/>
              <a:t>Take advantage of key opportunities, such as Artificial Intelligence (AI), and other disruptive technologies;</a:t>
            </a:r>
          </a:p>
          <a:p>
            <a:pPr marL="171450" indent="-171450" eaLnBrk="1" hangingPunct="1">
              <a:buFont typeface="Arial" panose="020B0604020202020204" pitchFamily="34" charset="0"/>
              <a:buChar char="•"/>
            </a:pPr>
            <a:r>
              <a:rPr lang="en-US" baseline="0" dirty="0"/>
              <a:t>Finally, we may need a completely new approach for the accessibility guidelines and implementation guidance.</a:t>
            </a:r>
          </a:p>
        </p:txBody>
      </p:sp>
    </p:spTree>
    <p:extLst>
      <p:ext uri="{BB962C8B-B14F-4D97-AF65-F5344CB8AC3E}">
        <p14:creationId xmlns:p14="http://schemas.microsoft.com/office/powerpoint/2010/main" val="1183139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pPr eaLnBrk="1" hangingPunct="1"/>
            <a:r>
              <a:rPr lang="en-US" dirty="0"/>
              <a:t>Besides</a:t>
            </a:r>
            <a:r>
              <a:rPr lang="en-US" baseline="0" dirty="0"/>
              <a:t> exploring some of the user needs, use cases, and accessibility requirements, WAI also has efforts on exploring the next generation guidelines. This slide is taken from the presentation of the corresponding WAI Task Force. The code name of this work is “Silver”. It is to date unclear what the exact scope of these guidelines will be, so it was temporarily labeled as “Accessibility Guidelines (AG)”. This happens to be the chemical name for silver in the periodic table, which has caught on as geek humor.</a:t>
            </a:r>
            <a:endParaRPr lang="en-US" dirty="0"/>
          </a:p>
        </p:txBody>
      </p:sp>
    </p:spTree>
    <p:extLst>
      <p:ext uri="{BB962C8B-B14F-4D97-AF65-F5344CB8AC3E}">
        <p14:creationId xmlns:p14="http://schemas.microsoft.com/office/powerpoint/2010/main" val="1475484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pPr eaLnBrk="1" hangingPunct="1"/>
            <a:r>
              <a:rPr lang="en-US" dirty="0"/>
              <a:t>“Silver” is</a:t>
            </a:r>
            <a:r>
              <a:rPr lang="en-US" baseline="0" dirty="0"/>
              <a:t> currently in very early exploration stage. It is not surprising that many known issues with WCAG 2 have come to light during this exploration, but also valuable breakdown of the problem areas. The group has also identified initial design goals which are currently more aspirational. The group is aware of the tensions between several of these often competing goals and that some balance will have to occur. Yet it is sometimes valuable to start from a clean slate and revisit the priorities and overall design. This is exciting work under way, and there is much opportunity to participate if you are interested.</a:t>
            </a:r>
            <a:endParaRPr lang="en-US" dirty="0"/>
          </a:p>
        </p:txBody>
      </p:sp>
    </p:spTree>
    <p:extLst>
      <p:ext uri="{BB962C8B-B14F-4D97-AF65-F5344CB8AC3E}">
        <p14:creationId xmlns:p14="http://schemas.microsoft.com/office/powerpoint/2010/main" val="38075821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p:spPr>
        <p:txBody>
          <a:bodyPr/>
          <a:lstStyle/>
          <a:p>
            <a:pPr eaLnBrk="1" hangingPunct="1"/>
            <a:r>
              <a:rPr lang="en-US" dirty="0"/>
              <a:t>Coming back to our</a:t>
            </a:r>
            <a:r>
              <a:rPr lang="en-US" baseline="0" dirty="0"/>
              <a:t> “current approach” to web accessibility, it is clear that some areas are shifting and not anymore very accurate in the illustration. For example, today there are many APIs built on top of the technical specifications, which are currently not represented. Also the separation between “developer” and “user” is diminishing in the era of social media, content management systems, and seamless content creation and consumption. It is also questionable whether the trilogy of guidelines is still apt and to what extent. Yet these components remain critical aspects of web accessibility and will need continued development regardless of where they appear on an illustration. There exciting future trends and on-going developments for anyone who wants to get involved.</a:t>
            </a:r>
            <a:endParaRPr lang="en-US" dirty="0"/>
          </a:p>
        </p:txBody>
      </p:sp>
    </p:spTree>
    <p:extLst>
      <p:ext uri="{BB962C8B-B14F-4D97-AF65-F5344CB8AC3E}">
        <p14:creationId xmlns:p14="http://schemas.microsoft.com/office/powerpoint/2010/main" val="16089081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885827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pPr eaLnBrk="1" hangingPunct="1"/>
            <a:r>
              <a:rPr lang="en-US" dirty="0"/>
              <a:t>Part of the W3C is the Web Accessibility Initiative </a:t>
            </a:r>
            <a:r>
              <a:rPr lang="en-AT" dirty="0"/>
              <a:t>–</a:t>
            </a:r>
            <a:r>
              <a:rPr lang="en-US" dirty="0"/>
              <a:t> WAI </a:t>
            </a:r>
            <a:r>
              <a:rPr lang="en-AT" dirty="0"/>
              <a:t>–</a:t>
            </a:r>
            <a:r>
              <a:rPr lang="en-US" dirty="0"/>
              <a:t> which develops strategies,</a:t>
            </a:r>
            <a:r>
              <a:rPr lang="en-US" baseline="0" dirty="0"/>
              <a:t> resources, and guidelines to make the web accessible for people with disabilities.</a:t>
            </a:r>
          </a:p>
          <a:p>
            <a:pPr eaLnBrk="1" hangingPunct="1"/>
            <a:r>
              <a:rPr lang="en-US" baseline="0" dirty="0"/>
              <a:t>This comprises several areas of work, including:</a:t>
            </a:r>
          </a:p>
          <a:p>
            <a:pPr marL="171450" indent="-171450" eaLnBrk="1" hangingPunct="1">
              <a:buFont typeface="Arial" panose="020B0604020202020204" pitchFamily="34" charset="0"/>
              <a:buChar char="•"/>
            </a:pPr>
            <a:r>
              <a:rPr lang="en-US" baseline="0" dirty="0"/>
              <a:t>Ensuring accessibility support within W3C technologies, such as the alt-attribute in HTML and other accessibility features;</a:t>
            </a:r>
          </a:p>
          <a:p>
            <a:pPr marL="171450" indent="-171450" eaLnBrk="1" hangingPunct="1">
              <a:buFont typeface="Arial" panose="020B0604020202020204" pitchFamily="34" charset="0"/>
              <a:buChar char="•"/>
            </a:pPr>
            <a:r>
              <a:rPr lang="en-US" baseline="0" dirty="0"/>
              <a:t>Evolving guidelines to support the implementation of web accessibility, which we will look at more closely later on;</a:t>
            </a:r>
          </a:p>
          <a:p>
            <a:pPr marL="171450" indent="-171450" eaLnBrk="1" hangingPunct="1">
              <a:buFont typeface="Arial" panose="020B0604020202020204" pitchFamily="34" charset="0"/>
              <a:buChar char="•"/>
            </a:pPr>
            <a:r>
              <a:rPr lang="en-US" baseline="0" dirty="0"/>
              <a:t>Developing methods for conformance evaluation of accessibility, which we ill also look at more closely later on;</a:t>
            </a:r>
          </a:p>
          <a:p>
            <a:pPr marL="171450" indent="-171450" eaLnBrk="1" hangingPunct="1">
              <a:buFont typeface="Arial" panose="020B0604020202020204" pitchFamily="34" charset="0"/>
              <a:buChar char="•"/>
            </a:pPr>
            <a:r>
              <a:rPr lang="en-US" baseline="0" dirty="0"/>
              <a:t>Developing resources for education and outreach, especially since lack of awareness and skills continue to be critical factors for accessibility implementation;</a:t>
            </a:r>
          </a:p>
          <a:p>
            <a:pPr marL="171450" indent="-171450" eaLnBrk="1" hangingPunct="1">
              <a:buFont typeface="Arial" panose="020B0604020202020204" pitchFamily="34" charset="0"/>
              <a:buChar char="•"/>
            </a:pPr>
            <a:r>
              <a:rPr lang="en-US" baseline="0" dirty="0"/>
              <a:t>Coordinating with research and development, especially since accessibility is typically at the forefront of technological adoption; and,</a:t>
            </a:r>
          </a:p>
          <a:p>
            <a:pPr marL="171450" indent="-171450" eaLnBrk="1" hangingPunct="1">
              <a:buFont typeface="Arial" panose="020B0604020202020204" pitchFamily="34" charset="0"/>
              <a:buChar char="•"/>
            </a:pPr>
            <a:r>
              <a:rPr lang="en-US" baseline="0" dirty="0"/>
              <a:t>Pursuing standards coordination and harmonization, because an enlarged and stronger market accelerates accessibility implementation.</a:t>
            </a:r>
            <a:endParaRPr lang="en-US" dirty="0"/>
          </a:p>
        </p:txBody>
      </p:sp>
    </p:spTree>
    <p:extLst>
      <p:ext uri="{BB962C8B-B14F-4D97-AF65-F5344CB8AC3E}">
        <p14:creationId xmlns:p14="http://schemas.microsoft.com/office/powerpoint/2010/main" val="844184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p:spPr>
        <p:txBody>
          <a:bodyPr/>
          <a:lstStyle/>
          <a:p>
            <a:pPr eaLnBrk="1" hangingPunct="1"/>
            <a:r>
              <a:rPr lang="en-US" dirty="0"/>
              <a:t>Illustratively these efforts of the</a:t>
            </a:r>
            <a:r>
              <a:rPr lang="en-US" baseline="0" dirty="0"/>
              <a:t> W3C Web Accessibility Initiative (WAI) map to different components of web accessibility:</a:t>
            </a:r>
          </a:p>
          <a:p>
            <a:pPr marL="171450" indent="-171450" eaLnBrk="1" hangingPunct="1">
              <a:buFont typeface="Arial" panose="020B0604020202020204" pitchFamily="34" charset="0"/>
              <a:buChar char="•"/>
            </a:pPr>
            <a:r>
              <a:rPr lang="en-US" baseline="0" dirty="0"/>
              <a:t>At the bottom of the illustration are the core technical specifications of the Web, such as HTML, XML, CSS, SVG, SMIL, and others. WAI ensures accessibility support within these core web technologies, and in some cases develop additional solutions such as WAI-ARIA, which we will look at later on;</a:t>
            </a:r>
          </a:p>
          <a:p>
            <a:pPr marL="171450" indent="-171450" eaLnBrk="1" hangingPunct="1">
              <a:buFont typeface="Arial" panose="020B0604020202020204" pitchFamily="34" charset="0"/>
              <a:buChar char="•"/>
            </a:pPr>
            <a:r>
              <a:rPr lang="en-US" baseline="0" dirty="0"/>
              <a:t>On top of these technical specifications are the accessibility guidelines ATAG, WCAG, and UAAG, which we will look at in more detail in the next slide;</a:t>
            </a:r>
          </a:p>
          <a:p>
            <a:pPr marL="171450" indent="-171450" eaLnBrk="1" hangingPunct="1">
              <a:buFont typeface="Arial" panose="020B0604020202020204" pitchFamily="34" charset="0"/>
              <a:buChar char="•"/>
            </a:pPr>
            <a:r>
              <a:rPr lang="en-US" baseline="0" dirty="0"/>
              <a:t>From the left, developers use authoring tools and ideally also evaluation tools to create accessible web content </a:t>
            </a:r>
            <a:r>
              <a:rPr lang="en-AT" baseline="0" dirty="0"/>
              <a:t>–</a:t>
            </a:r>
            <a:r>
              <a:rPr lang="en-US" baseline="0" dirty="0"/>
              <a:t> ATAG is relevant in this context;</a:t>
            </a:r>
          </a:p>
          <a:p>
            <a:pPr marL="171450" indent="-171450" eaLnBrk="1" hangingPunct="1">
              <a:buFont typeface="Arial" panose="020B0604020202020204" pitchFamily="34" charset="0"/>
              <a:buChar char="•"/>
            </a:pPr>
            <a:r>
              <a:rPr lang="en-US" baseline="0" dirty="0"/>
              <a:t>From the right, users use browsers, media players, and sometimes also assistive technologies to access the web content </a:t>
            </a:r>
            <a:r>
              <a:rPr lang="en-AT" baseline="0" dirty="0"/>
              <a:t>–</a:t>
            </a:r>
            <a:r>
              <a:rPr lang="en-US" baseline="0" dirty="0"/>
              <a:t> UAAG is relevant here;</a:t>
            </a:r>
          </a:p>
          <a:p>
            <a:pPr marL="171450" indent="-171450" eaLnBrk="1" hangingPunct="1">
              <a:buFont typeface="Arial" panose="020B0604020202020204" pitchFamily="34" charset="0"/>
              <a:buChar char="•"/>
            </a:pPr>
            <a:r>
              <a:rPr lang="en-US" baseline="0" dirty="0"/>
              <a:t>On the top-most center is the content, which includes text, images, forms, and more </a:t>
            </a:r>
            <a:r>
              <a:rPr lang="en-AT" baseline="0" dirty="0"/>
              <a:t>–</a:t>
            </a:r>
            <a:r>
              <a:rPr lang="en-US" baseline="0" dirty="0"/>
              <a:t> WCAG is relevant in this context.</a:t>
            </a:r>
          </a:p>
          <a:p>
            <a:pPr marL="0" indent="0" eaLnBrk="1" hangingPunct="1">
              <a:buFont typeface="Arial" panose="020B0604020202020204" pitchFamily="34" charset="0"/>
              <a:buNone/>
            </a:pPr>
            <a:r>
              <a:rPr lang="en-US" baseline="0" dirty="0"/>
              <a:t>These essential components of web accessibility are further described in the WAI resource: https://www.w3.org/WAI/intro/components.php</a:t>
            </a:r>
            <a:endParaRPr lang="en-US" dirty="0"/>
          </a:p>
        </p:txBody>
      </p:sp>
    </p:spTree>
    <p:extLst>
      <p:ext uri="{BB962C8B-B14F-4D97-AF65-F5344CB8AC3E}">
        <p14:creationId xmlns:p14="http://schemas.microsoft.com/office/powerpoint/2010/main" val="804429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pPr eaLnBrk="1" hangingPunct="1"/>
            <a:r>
              <a:rPr lang="en-US" dirty="0"/>
              <a:t>Looking at the WAI-Guidelines, there</a:t>
            </a:r>
            <a:r>
              <a:rPr lang="en-US" baseline="0" dirty="0"/>
              <a:t> are actually three:</a:t>
            </a:r>
          </a:p>
          <a:p>
            <a:pPr marL="228600" indent="-228600" eaLnBrk="1" hangingPunct="1">
              <a:buFont typeface="+mj-lt"/>
              <a:buAutoNum type="arabicPeriod"/>
            </a:pPr>
            <a:r>
              <a:rPr lang="en-US" baseline="0" dirty="0"/>
              <a:t>W3C Web Content Accessibility Guidelines (WCAG), which is the most widely known, defines accessibility requirements for all web content, including text, forms, graphics, videos, sounds, code, and more. In particular, it includes dynamic and mobile websites and applications.</a:t>
            </a:r>
          </a:p>
          <a:p>
            <a:pPr marL="228600" indent="-228600" eaLnBrk="1" hangingPunct="1">
              <a:buFont typeface="+mj-lt"/>
              <a:buAutoNum type="arabicPeriod"/>
            </a:pPr>
            <a:r>
              <a:rPr lang="en-US" baseline="0" dirty="0"/>
              <a:t>W3C Authoring Tool Accessibility Guidelines (ATAG) is in my view equally important. It defines accessibility requirements for content management systems, code editors, and other software used to create web content. It is essential to achieving and maintaining accessibility.</a:t>
            </a:r>
          </a:p>
          <a:p>
            <a:pPr marL="228600" indent="-228600" eaLnBrk="1" hangingPunct="1">
              <a:buFont typeface="+mj-lt"/>
              <a:buAutoNum type="arabicPeriod"/>
            </a:pPr>
            <a:r>
              <a:rPr lang="en-US" baseline="0" dirty="0"/>
              <a:t>W3C User Agent Accessibility Guidelines (UAAG) defines accessibility requirements for web browsers, media players, and other applications that render web content to the end user. This could include some types of assistive technologies but equally mobile applications.</a:t>
            </a:r>
          </a:p>
          <a:p>
            <a:pPr marL="0" indent="0" eaLnBrk="1" hangingPunct="1">
              <a:buFont typeface="+mj-lt"/>
              <a:buNone/>
            </a:pPr>
            <a:r>
              <a:rPr lang="en-US" baseline="0" dirty="0"/>
              <a:t>Together these three specifications define end-to-end accessibility, from its creation by the developer all the way to the end-user.</a:t>
            </a:r>
            <a:endParaRPr lang="en-US" dirty="0"/>
          </a:p>
        </p:txBody>
      </p:sp>
    </p:spTree>
    <p:extLst>
      <p:ext uri="{BB962C8B-B14F-4D97-AF65-F5344CB8AC3E}">
        <p14:creationId xmlns:p14="http://schemas.microsoft.com/office/powerpoint/2010/main" val="3459805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p:spPr>
        <p:txBody>
          <a:bodyPr/>
          <a:lstStyle/>
          <a:p>
            <a:pPr eaLnBrk="1" hangingPunct="1"/>
            <a:r>
              <a:rPr lang="en-US" dirty="0"/>
              <a:t>All WAI work is carried</a:t>
            </a:r>
            <a:r>
              <a:rPr lang="en-US" baseline="0" dirty="0"/>
              <a:t> out under the W3C Process, which defines roles and responsibilities, as well as the maturity model for W3C specifications. Currently WCAG and ATAG are W3C web standards, which follow a rigorous process with several development stages. Simplified, these are:</a:t>
            </a:r>
          </a:p>
          <a:p>
            <a:pPr marL="171450" indent="-171450" eaLnBrk="1" hangingPunct="1">
              <a:buFont typeface="Arial" panose="020B0604020202020204" pitchFamily="34" charset="0"/>
              <a:buChar char="•"/>
            </a:pPr>
            <a:r>
              <a:rPr lang="en-US" dirty="0"/>
              <a:t>Working</a:t>
            </a:r>
            <a:r>
              <a:rPr lang="en-US" baseline="0" dirty="0"/>
              <a:t> Draft </a:t>
            </a:r>
            <a:r>
              <a:rPr lang="en-AT" baseline="0" dirty="0"/>
              <a:t>–</a:t>
            </a:r>
            <a:r>
              <a:rPr lang="en-US" baseline="0" dirty="0"/>
              <a:t> typically a W3C Working Group develops several draft iterations. Currently most of these drafts are developed open via GitHub, a collaboration platform. The working group publishes snapshots for review at regular intervals to mature the specification.</a:t>
            </a:r>
          </a:p>
          <a:p>
            <a:pPr marL="171450" indent="-171450" eaLnBrk="1" hangingPunct="1">
              <a:buFont typeface="Arial" panose="020B0604020202020204" pitchFamily="34" charset="0"/>
              <a:buChar char="•"/>
            </a:pPr>
            <a:r>
              <a:rPr lang="en-US" baseline="0" dirty="0"/>
              <a:t>Wide Review (Last Call) </a:t>
            </a:r>
            <a:r>
              <a:rPr lang="en-AT" baseline="0" dirty="0"/>
              <a:t>–</a:t>
            </a:r>
            <a:r>
              <a:rPr lang="en-US" baseline="0" dirty="0"/>
              <a:t> when the W3C Working Group believes it has addressed all comments and has a mature specification that is ready for implementation, it can announce a wide review draft for (hopefully) final comments.</a:t>
            </a:r>
          </a:p>
          <a:p>
            <a:pPr marL="171450" indent="-171450" eaLnBrk="1" hangingPunct="1">
              <a:buFont typeface="Arial" panose="020B0604020202020204" pitchFamily="34" charset="0"/>
              <a:buChar char="•"/>
            </a:pPr>
            <a:r>
              <a:rPr lang="en-US" baseline="0" dirty="0"/>
              <a:t>Candidate Recommendation </a:t>
            </a:r>
            <a:r>
              <a:rPr lang="en-AT" baseline="0" dirty="0"/>
              <a:t>–</a:t>
            </a:r>
            <a:r>
              <a:rPr lang="en-US" baseline="0" dirty="0"/>
              <a:t> when all comments are processed, the features are frozen and the W3C Working Group needs to demonstrate that these features can be implemented in practice. Typically this means two independent implementation for each feature.</a:t>
            </a:r>
          </a:p>
          <a:p>
            <a:pPr marL="171450" indent="-171450" eaLnBrk="1" hangingPunct="1">
              <a:buFont typeface="Arial" panose="020B0604020202020204" pitchFamily="34" charset="0"/>
              <a:buChar char="•"/>
            </a:pPr>
            <a:r>
              <a:rPr lang="en-US" baseline="0" dirty="0"/>
              <a:t>Proposed Recommendation </a:t>
            </a:r>
            <a:r>
              <a:rPr lang="en-AT" baseline="0" dirty="0"/>
              <a:t>–</a:t>
            </a:r>
            <a:r>
              <a:rPr lang="en-US" baseline="0" dirty="0"/>
              <a:t> is the final stage where the W3C Member organization have a final change for review before the specification is formally finalized.</a:t>
            </a:r>
          </a:p>
          <a:p>
            <a:pPr marL="171450" indent="-171450" eaLnBrk="1" hangingPunct="1">
              <a:buFont typeface="Arial" panose="020B0604020202020204" pitchFamily="34" charset="0"/>
              <a:buChar char="•"/>
            </a:pPr>
            <a:r>
              <a:rPr lang="en-US" baseline="0" dirty="0"/>
              <a:t>W3C Recommendation </a:t>
            </a:r>
            <a:r>
              <a:rPr lang="en-AT" baseline="0" dirty="0"/>
              <a:t>–</a:t>
            </a:r>
            <a:r>
              <a:rPr lang="en-US" baseline="0" dirty="0"/>
              <a:t> is the term used to denote a formally finalized W3C Web Standard, which is approved by the Working Group and the membership.</a:t>
            </a:r>
          </a:p>
          <a:p>
            <a:pPr marL="0" indent="0" eaLnBrk="1" hangingPunct="1">
              <a:buFont typeface="Arial" panose="020B0604020202020204" pitchFamily="34" charset="0"/>
              <a:buNone/>
            </a:pPr>
            <a:r>
              <a:rPr lang="en-US" baseline="0" dirty="0"/>
              <a:t>At any of these stages the specification may iterate, or may even fall back to lower maturity levels depending on the comments received. For example, a comment may identify a major design flaw, in which case the specification may need to be significantly revised. Currently WCAG 2.1 is closing the “Candidate Recommendation” stage.</a:t>
            </a:r>
            <a:endParaRPr lang="en-US" dirty="0"/>
          </a:p>
        </p:txBody>
      </p:sp>
    </p:spTree>
    <p:extLst>
      <p:ext uri="{BB962C8B-B14F-4D97-AF65-F5344CB8AC3E}">
        <p14:creationId xmlns:p14="http://schemas.microsoft.com/office/powerpoint/2010/main" val="3607077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pPr eaLnBrk="1" hangingPunct="1"/>
            <a:r>
              <a:rPr lang="en-US" dirty="0"/>
              <a:t>WCAG 2.0, however, remains</a:t>
            </a:r>
            <a:r>
              <a:rPr lang="en-US" baseline="0" dirty="0"/>
              <a:t> the stable and operational version. It was published in December 2008, and is a milestone achievement.</a:t>
            </a:r>
          </a:p>
          <a:p>
            <a:pPr eaLnBrk="1" hangingPunct="1"/>
            <a:r>
              <a:rPr lang="en-US" baseline="0" dirty="0"/>
              <a:t>WCAG 2.0 is designed around four core “Principles”:</a:t>
            </a:r>
          </a:p>
          <a:p>
            <a:pPr marL="171450" indent="-171450" eaLnBrk="1" hangingPunct="1">
              <a:buFont typeface="Arial" panose="020B0604020202020204" pitchFamily="34" charset="0"/>
              <a:buChar char="•"/>
            </a:pPr>
            <a:r>
              <a:rPr lang="en-US" baseline="0" dirty="0"/>
              <a:t>Perceivable: to allow people to perceive content visually, through audio, or through tactile, as needed;</a:t>
            </a:r>
          </a:p>
          <a:p>
            <a:pPr marL="171450" indent="-171450" eaLnBrk="1" hangingPunct="1">
              <a:buFont typeface="Arial" panose="020B0604020202020204" pitchFamily="34" charset="0"/>
              <a:buChar char="•"/>
            </a:pPr>
            <a:r>
              <a:rPr lang="en-US" baseline="0" dirty="0"/>
              <a:t>Operable: to allow people to interact with content in different modalities, such as keyboard, mouse, and more;</a:t>
            </a:r>
          </a:p>
          <a:p>
            <a:pPr marL="171450" indent="-171450" eaLnBrk="1" hangingPunct="1">
              <a:buFont typeface="Arial" panose="020B0604020202020204" pitchFamily="34" charset="0"/>
              <a:buChar char="•"/>
            </a:pPr>
            <a:r>
              <a:rPr lang="en-US" baseline="0" dirty="0"/>
              <a:t>Understandable: to allow people to comprehend the content, such as text that is easier to read;</a:t>
            </a:r>
          </a:p>
          <a:p>
            <a:pPr marL="171450" indent="-171450" eaLnBrk="1" hangingPunct="1">
              <a:buFont typeface="Arial" panose="020B0604020202020204" pitchFamily="34" charset="0"/>
              <a:buChar char="•"/>
            </a:pPr>
            <a:r>
              <a:rPr lang="en-US" baseline="0" dirty="0"/>
              <a:t>Robust: to ensure that the content works properly for people using different assistive technologies.</a:t>
            </a:r>
          </a:p>
          <a:p>
            <a:pPr marL="0" indent="0" eaLnBrk="1" hangingPunct="1">
              <a:buFont typeface="Arial" panose="020B0604020202020204" pitchFamily="34" charset="0"/>
              <a:buNone/>
            </a:pPr>
            <a:r>
              <a:rPr lang="en-US" baseline="0" dirty="0"/>
              <a:t>WCAG 2.0 is recognized internationally by many governments and businesses as the standard for web accessibility. WCAG 2.0 is available as ISO 40500. It has also been adopted in the Japanese standard JIS 8341 and the Spanish standard UNE 139803. Beyond that, it has also been included directly in the European standard EN 301 549, and reference in the technical specifications of the US Section 508 law. It is also referenced in many laws and policies around the world, as outline in: </a:t>
            </a:r>
            <a:r>
              <a:rPr lang="en-US" altLang="en-US" sz="1200" dirty="0">
                <a:solidFill>
                  <a:srgbClr val="002060"/>
                </a:solidFill>
              </a:rPr>
              <a:t>w3.org/WAI/Policy/</a:t>
            </a:r>
            <a:endParaRPr lang="en-US" dirty="0"/>
          </a:p>
        </p:txBody>
      </p:sp>
    </p:spTree>
    <p:extLst>
      <p:ext uri="{BB962C8B-B14F-4D97-AF65-F5344CB8AC3E}">
        <p14:creationId xmlns:p14="http://schemas.microsoft.com/office/powerpoint/2010/main" val="856489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pPr eaLnBrk="1" hangingPunct="1"/>
            <a:r>
              <a:rPr lang="en-US" dirty="0"/>
              <a:t>WCAG 2.1 will be further introduced</a:t>
            </a:r>
            <a:r>
              <a:rPr lang="en-US" baseline="0" dirty="0"/>
              <a:t> in later presentations today. As said, currently it is still in development, even though it is becoming rather mature.</a:t>
            </a:r>
          </a:p>
          <a:p>
            <a:pPr eaLnBrk="1" hangingPunct="1"/>
            <a:r>
              <a:rPr lang="en-US" baseline="0" dirty="0"/>
              <a:t>WCAG 2.1 will not replace WCAG 2.0. They will co-exist. In fact, WCAG 2.1 will be fully backwards compatible with WCAG 2.0. It is up to policies as to when they will adopt 2.1.</a:t>
            </a:r>
          </a:p>
          <a:p>
            <a:pPr eaLnBrk="1" hangingPunct="1"/>
            <a:r>
              <a:rPr lang="en-US" baseline="0" dirty="0"/>
              <a:t>The motivation for WCAG 2.1 was to address known issues in the areas of people with cognitive and learning disabilities, people with low vision, and people using mobile devices. These aspects were specifically researched through dedicated Task Forces, and proposals for new Success Criteria were made.</a:t>
            </a:r>
          </a:p>
          <a:p>
            <a:pPr eaLnBrk="1" hangingPunct="1"/>
            <a:r>
              <a:rPr lang="en-US" baseline="0" dirty="0"/>
              <a:t>Not all Success Criteria passed the requirements of being broadly applicable, testable, and implementable. Currently 17 new Success Criteria are included in the WCAG 2.1 draft, of which 3 are marked “At Risk”, which means that they could also be dropped in the upcoming development stage.</a:t>
            </a:r>
          </a:p>
          <a:p>
            <a:pPr eaLnBrk="1" hangingPunct="1"/>
            <a:r>
              <a:rPr lang="en-US" baseline="0" dirty="0"/>
              <a:t>Many of these Success Criteria are related to existing ones. However, since existing Success Criteria are not changed to ensure backward compatibility, the new requirements needed to be formulated as separate Success Criteria.</a:t>
            </a:r>
          </a:p>
        </p:txBody>
      </p:sp>
    </p:spTree>
    <p:extLst>
      <p:ext uri="{BB962C8B-B14F-4D97-AF65-F5344CB8AC3E}">
        <p14:creationId xmlns:p14="http://schemas.microsoft.com/office/powerpoint/2010/main" val="1426828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pPr eaLnBrk="1" hangingPunct="1"/>
            <a:r>
              <a:rPr lang="en-US" dirty="0"/>
              <a:t>Around WCAG</a:t>
            </a:r>
            <a:r>
              <a:rPr lang="en-US" baseline="0" dirty="0"/>
              <a:t> 2.x there are very useful supporting materials. These include:</a:t>
            </a:r>
          </a:p>
          <a:p>
            <a:pPr marL="171450" indent="-171450" eaLnBrk="1" hangingPunct="1">
              <a:buFont typeface="Arial" panose="020B0604020202020204" pitchFamily="34" charset="0"/>
              <a:buChar char="•"/>
            </a:pPr>
            <a:r>
              <a:rPr lang="en-US" baseline="0" dirty="0"/>
              <a:t>Understanding WCAG 2, which explain the background and provide additional information to each Success Criteria;</a:t>
            </a:r>
          </a:p>
          <a:p>
            <a:pPr marL="171450" indent="-171450" eaLnBrk="1" hangingPunct="1">
              <a:buFont typeface="Arial" panose="020B0604020202020204" pitchFamily="34" charset="0"/>
              <a:buChar char="•"/>
            </a:pPr>
            <a:r>
              <a:rPr lang="en-US" baseline="0" dirty="0"/>
              <a:t>Techniques for WCAG 2, document known ways of meeting Success Criteria as well as known best practices;</a:t>
            </a:r>
          </a:p>
          <a:p>
            <a:pPr marL="171450" indent="-171450" eaLnBrk="1" hangingPunct="1">
              <a:buFont typeface="Arial" panose="020B0604020202020204" pitchFamily="34" charset="0"/>
              <a:buChar char="•"/>
            </a:pPr>
            <a:r>
              <a:rPr lang="en-US" baseline="0" dirty="0"/>
              <a:t>How to Meet WCAG 2 (quick reference), which combines all these resources into an interactive developer tool.</a:t>
            </a:r>
          </a:p>
          <a:p>
            <a:pPr marL="0" indent="0" eaLnBrk="1" hangingPunct="1">
              <a:buFont typeface="Arial" panose="020B0604020202020204" pitchFamily="34" charset="0"/>
              <a:buNone/>
            </a:pPr>
            <a:r>
              <a:rPr lang="en-US" baseline="0" dirty="0"/>
              <a:t>In my view there is a lot of untapped potential to provide additional guidance, and often untapped potential for developers to make use of these existing resources. For example, many more best practices could be documented as authoritative guidance from the Working Group.</a:t>
            </a:r>
          </a:p>
        </p:txBody>
      </p:sp>
    </p:spTree>
    <p:extLst>
      <p:ext uri="{BB962C8B-B14F-4D97-AF65-F5344CB8AC3E}">
        <p14:creationId xmlns:p14="http://schemas.microsoft.com/office/powerpoint/2010/main" val="3336488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l-SI"/>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3A66D06-676F-4AE3-8CB6-89686CCB0C70}" type="datetimeFigureOut">
              <a:rPr lang="en-US"/>
              <a:pPr>
                <a:defRPr/>
              </a:pPr>
              <a:t>4/11/18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16213E-E98A-42B8-A657-8D322D8A7B2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sl-SI"/>
              <a:t>Click to edit Master text styles</a:t>
            </a:r>
          </a:p>
          <a:p>
            <a:pPr lvl="1"/>
            <a:r>
              <a:rPr lang="sl-SI"/>
              <a:t>Second level</a:t>
            </a:r>
          </a:p>
          <a:p>
            <a:pPr lvl="2"/>
            <a:r>
              <a:rPr lang="sl-SI"/>
              <a:t>Third level</a:t>
            </a:r>
          </a:p>
          <a:p>
            <a:pPr lvl="3"/>
            <a:r>
              <a:rPr lang="sl-SI"/>
              <a:t>Fourth level</a:t>
            </a:r>
          </a:p>
          <a:p>
            <a:pPr lvl="4"/>
            <a:r>
              <a:rPr lang="sl-SI"/>
              <a:t>Fifth level</a:t>
            </a:r>
            <a:endParaRPr lang="en-US"/>
          </a:p>
        </p:txBody>
      </p:sp>
      <p:sp>
        <p:nvSpPr>
          <p:cNvPr id="4" name="Date Placeholder 3"/>
          <p:cNvSpPr>
            <a:spLocks noGrp="1"/>
          </p:cNvSpPr>
          <p:nvPr>
            <p:ph type="dt" sz="half" idx="10"/>
          </p:nvPr>
        </p:nvSpPr>
        <p:spPr/>
        <p:txBody>
          <a:bodyPr/>
          <a:lstStyle>
            <a:lvl1pPr>
              <a:defRPr/>
            </a:lvl1pPr>
          </a:lstStyle>
          <a:p>
            <a:pPr>
              <a:defRPr/>
            </a:pPr>
            <a:fld id="{33A4F814-B079-4B10-A1A0-476B3BB40E09}" type="datetimeFigureOut">
              <a:rPr lang="en-US"/>
              <a:pPr>
                <a:defRPr/>
              </a:pPr>
              <a:t>4/11/18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3CF8F1-DFD5-4F7B-BF8E-62890C3C3BF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sl-SI"/>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l-SI"/>
              <a:t>Click to edit Master text styles</a:t>
            </a:r>
          </a:p>
          <a:p>
            <a:pPr lvl="1"/>
            <a:r>
              <a:rPr lang="sl-SI"/>
              <a:t>Second level</a:t>
            </a:r>
          </a:p>
          <a:p>
            <a:pPr lvl="2"/>
            <a:r>
              <a:rPr lang="sl-SI"/>
              <a:t>Third level</a:t>
            </a:r>
          </a:p>
          <a:p>
            <a:pPr lvl="3"/>
            <a:r>
              <a:rPr lang="sl-SI"/>
              <a:t>Fourth level</a:t>
            </a:r>
          </a:p>
          <a:p>
            <a:pPr lvl="4"/>
            <a:r>
              <a:rPr lang="sl-SI"/>
              <a:t>Fifth level</a:t>
            </a:r>
            <a:endParaRPr lang="en-US"/>
          </a:p>
        </p:txBody>
      </p:sp>
      <p:sp>
        <p:nvSpPr>
          <p:cNvPr id="4" name="Date Placeholder 3"/>
          <p:cNvSpPr>
            <a:spLocks noGrp="1"/>
          </p:cNvSpPr>
          <p:nvPr>
            <p:ph type="dt" sz="half" idx="10"/>
          </p:nvPr>
        </p:nvSpPr>
        <p:spPr/>
        <p:txBody>
          <a:bodyPr/>
          <a:lstStyle>
            <a:lvl1pPr>
              <a:defRPr/>
            </a:lvl1pPr>
          </a:lstStyle>
          <a:p>
            <a:pPr>
              <a:defRPr/>
            </a:pPr>
            <a:fld id="{4F1FCAE2-2076-4B62-AF0D-5F0E8D7BFA2F}" type="datetimeFigureOut">
              <a:rPr lang="en-US"/>
              <a:pPr>
                <a:defRPr/>
              </a:pPr>
              <a:t>4/11/18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9905DD-3DB5-4485-BB30-07693DC1D26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Click to edit Master title style</a:t>
            </a:r>
            <a:endParaRPr lang="en-US"/>
          </a:p>
        </p:txBody>
      </p:sp>
      <p:sp>
        <p:nvSpPr>
          <p:cNvPr id="3" name="Content Placeholder 2"/>
          <p:cNvSpPr>
            <a:spLocks noGrp="1"/>
          </p:cNvSpPr>
          <p:nvPr>
            <p:ph idx="1"/>
          </p:nvPr>
        </p:nvSpPr>
        <p:spPr/>
        <p:txBody>
          <a:bodyPr/>
          <a:lstStyle/>
          <a:p>
            <a:pPr lvl="0"/>
            <a:r>
              <a:rPr lang="sl-SI"/>
              <a:t>Click to edit Master text styles</a:t>
            </a:r>
          </a:p>
          <a:p>
            <a:pPr lvl="1"/>
            <a:r>
              <a:rPr lang="sl-SI"/>
              <a:t>Second level</a:t>
            </a:r>
          </a:p>
          <a:p>
            <a:pPr lvl="2"/>
            <a:r>
              <a:rPr lang="sl-SI"/>
              <a:t>Third level</a:t>
            </a:r>
          </a:p>
          <a:p>
            <a:pPr lvl="3"/>
            <a:r>
              <a:rPr lang="sl-SI"/>
              <a:t>Fourth level</a:t>
            </a:r>
          </a:p>
          <a:p>
            <a:pPr lvl="4"/>
            <a:r>
              <a:rPr lang="sl-SI"/>
              <a:t>Fifth level</a:t>
            </a:r>
            <a:endParaRPr lang="en-US"/>
          </a:p>
        </p:txBody>
      </p:sp>
      <p:sp>
        <p:nvSpPr>
          <p:cNvPr id="4" name="Date Placeholder 3"/>
          <p:cNvSpPr>
            <a:spLocks noGrp="1"/>
          </p:cNvSpPr>
          <p:nvPr>
            <p:ph type="dt" sz="half" idx="10"/>
          </p:nvPr>
        </p:nvSpPr>
        <p:spPr/>
        <p:txBody>
          <a:bodyPr/>
          <a:lstStyle>
            <a:lvl1pPr>
              <a:defRPr/>
            </a:lvl1pPr>
          </a:lstStyle>
          <a:p>
            <a:pPr>
              <a:defRPr/>
            </a:pPr>
            <a:fld id="{17023852-96B2-4365-B644-757233FBBE76}" type="datetimeFigureOut">
              <a:rPr lang="en-US"/>
              <a:pPr>
                <a:defRPr/>
              </a:pPr>
              <a:t>4/11/18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5A9B27-1C8E-45E7-9131-135215806B9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sl-SI"/>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Click to edit Master text styles</a:t>
            </a:r>
          </a:p>
        </p:txBody>
      </p:sp>
      <p:sp>
        <p:nvSpPr>
          <p:cNvPr id="4" name="Date Placeholder 3"/>
          <p:cNvSpPr>
            <a:spLocks noGrp="1"/>
          </p:cNvSpPr>
          <p:nvPr>
            <p:ph type="dt" sz="half" idx="10"/>
          </p:nvPr>
        </p:nvSpPr>
        <p:spPr/>
        <p:txBody>
          <a:bodyPr/>
          <a:lstStyle>
            <a:lvl1pPr>
              <a:defRPr/>
            </a:lvl1pPr>
          </a:lstStyle>
          <a:p>
            <a:pPr>
              <a:defRPr/>
            </a:pPr>
            <a:fld id="{FE677C82-6649-436B-84C3-32EEBF66CAC8}" type="datetimeFigureOut">
              <a:rPr lang="en-US"/>
              <a:pPr>
                <a:defRPr/>
              </a:pPr>
              <a:t>4/11/18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16C050-7B43-4C4F-8268-4CABA673823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Click to edit Master text styles</a:t>
            </a:r>
          </a:p>
          <a:p>
            <a:pPr lvl="1"/>
            <a:r>
              <a:rPr lang="sl-SI"/>
              <a:t>Second level</a:t>
            </a:r>
          </a:p>
          <a:p>
            <a:pPr lvl="2"/>
            <a:r>
              <a:rPr lang="sl-SI"/>
              <a:t>Third level</a:t>
            </a:r>
          </a:p>
          <a:p>
            <a:pPr lvl="3"/>
            <a:r>
              <a:rPr lang="sl-SI"/>
              <a:t>Fourth level</a:t>
            </a:r>
          </a:p>
          <a:p>
            <a:pPr lvl="4"/>
            <a:r>
              <a:rPr lang="sl-SI"/>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Click to edit Master text styles</a:t>
            </a:r>
          </a:p>
          <a:p>
            <a:pPr lvl="1"/>
            <a:r>
              <a:rPr lang="sl-SI"/>
              <a:t>Second level</a:t>
            </a:r>
          </a:p>
          <a:p>
            <a:pPr lvl="2"/>
            <a:r>
              <a:rPr lang="sl-SI"/>
              <a:t>Third level</a:t>
            </a:r>
          </a:p>
          <a:p>
            <a:pPr lvl="3"/>
            <a:r>
              <a:rPr lang="sl-SI"/>
              <a:t>Fourth level</a:t>
            </a:r>
          </a:p>
          <a:p>
            <a:pPr lvl="4"/>
            <a:r>
              <a:rPr lang="sl-SI"/>
              <a:t>Fifth level</a:t>
            </a:r>
            <a:endParaRPr lang="en-US"/>
          </a:p>
        </p:txBody>
      </p:sp>
      <p:sp>
        <p:nvSpPr>
          <p:cNvPr id="5" name="Date Placeholder 3"/>
          <p:cNvSpPr>
            <a:spLocks noGrp="1"/>
          </p:cNvSpPr>
          <p:nvPr>
            <p:ph type="dt" sz="half" idx="10"/>
          </p:nvPr>
        </p:nvSpPr>
        <p:spPr/>
        <p:txBody>
          <a:bodyPr/>
          <a:lstStyle>
            <a:lvl1pPr>
              <a:defRPr/>
            </a:lvl1pPr>
          </a:lstStyle>
          <a:p>
            <a:pPr>
              <a:defRPr/>
            </a:pPr>
            <a:fld id="{FFC567A2-3918-4ABB-A498-741C60117E28}" type="datetimeFigureOut">
              <a:rPr lang="en-US"/>
              <a:pPr>
                <a:defRPr/>
              </a:pPr>
              <a:t>4/11/18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898CFB7-9699-4351-BF1A-AA6EFCA45C3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Click to edit Master text styles</a:t>
            </a:r>
          </a:p>
          <a:p>
            <a:pPr lvl="1"/>
            <a:r>
              <a:rPr lang="sl-SI"/>
              <a:t>Second level</a:t>
            </a:r>
          </a:p>
          <a:p>
            <a:pPr lvl="2"/>
            <a:r>
              <a:rPr lang="sl-SI"/>
              <a:t>Third level</a:t>
            </a:r>
          </a:p>
          <a:p>
            <a:pPr lvl="3"/>
            <a:r>
              <a:rPr lang="sl-SI"/>
              <a:t>Fourth level</a:t>
            </a:r>
          </a:p>
          <a:p>
            <a:pPr lvl="4"/>
            <a:r>
              <a:rPr lang="sl-SI"/>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Click to edit Master text styles</a:t>
            </a:r>
          </a:p>
          <a:p>
            <a:pPr lvl="1"/>
            <a:r>
              <a:rPr lang="sl-SI"/>
              <a:t>Second level</a:t>
            </a:r>
          </a:p>
          <a:p>
            <a:pPr lvl="2"/>
            <a:r>
              <a:rPr lang="sl-SI"/>
              <a:t>Third level</a:t>
            </a:r>
          </a:p>
          <a:p>
            <a:pPr lvl="3"/>
            <a:r>
              <a:rPr lang="sl-SI"/>
              <a:t>Fourth level</a:t>
            </a:r>
          </a:p>
          <a:p>
            <a:pPr lvl="4"/>
            <a:r>
              <a:rPr lang="sl-SI"/>
              <a:t>Fifth level</a:t>
            </a:r>
            <a:endParaRPr lang="en-US"/>
          </a:p>
        </p:txBody>
      </p:sp>
      <p:sp>
        <p:nvSpPr>
          <p:cNvPr id="7" name="Date Placeholder 3"/>
          <p:cNvSpPr>
            <a:spLocks noGrp="1"/>
          </p:cNvSpPr>
          <p:nvPr>
            <p:ph type="dt" sz="half" idx="10"/>
          </p:nvPr>
        </p:nvSpPr>
        <p:spPr/>
        <p:txBody>
          <a:bodyPr/>
          <a:lstStyle>
            <a:lvl1pPr>
              <a:defRPr/>
            </a:lvl1pPr>
          </a:lstStyle>
          <a:p>
            <a:pPr>
              <a:defRPr/>
            </a:pPr>
            <a:fld id="{57A418F5-6F95-497D-B3FD-35F521C21359}" type="datetimeFigureOut">
              <a:rPr lang="en-US"/>
              <a:pPr>
                <a:defRPr/>
              </a:pPr>
              <a:t>4/11/18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16D9FAD-8D59-4646-B6CC-75F437A8EC3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EAAF7FE-71CE-4DE6-881E-51A18B20307C}" type="datetimeFigureOut">
              <a:rPr lang="en-US"/>
              <a:pPr>
                <a:defRPr/>
              </a:pPr>
              <a:t>4/11/18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D88E4CB-025A-4151-982A-D0A553D8DDE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5BAAE8-8423-4C3F-B761-5D76BDCE39E1}" type="datetimeFigureOut">
              <a:rPr lang="en-US"/>
              <a:pPr>
                <a:defRPr/>
              </a:pPr>
              <a:t>4/11/18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B04BE8B-5823-4030-8AFA-3BA0EEC5BFD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sl-SI"/>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Click to edit Master text styles</a:t>
            </a:r>
          </a:p>
          <a:p>
            <a:pPr lvl="1"/>
            <a:r>
              <a:rPr lang="sl-SI"/>
              <a:t>Second level</a:t>
            </a:r>
          </a:p>
          <a:p>
            <a:pPr lvl="2"/>
            <a:r>
              <a:rPr lang="sl-SI"/>
              <a:t>Third level</a:t>
            </a:r>
          </a:p>
          <a:p>
            <a:pPr lvl="3"/>
            <a:r>
              <a:rPr lang="sl-SI"/>
              <a:t>Fourth level</a:t>
            </a:r>
          </a:p>
          <a:p>
            <a:pPr lvl="4"/>
            <a:r>
              <a:rPr lang="sl-SI"/>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Click to edit Master text styles</a:t>
            </a:r>
          </a:p>
        </p:txBody>
      </p:sp>
      <p:sp>
        <p:nvSpPr>
          <p:cNvPr id="5" name="Date Placeholder 3"/>
          <p:cNvSpPr>
            <a:spLocks noGrp="1"/>
          </p:cNvSpPr>
          <p:nvPr>
            <p:ph type="dt" sz="half" idx="10"/>
          </p:nvPr>
        </p:nvSpPr>
        <p:spPr/>
        <p:txBody>
          <a:bodyPr/>
          <a:lstStyle>
            <a:lvl1pPr>
              <a:defRPr/>
            </a:lvl1pPr>
          </a:lstStyle>
          <a:p>
            <a:pPr>
              <a:defRPr/>
            </a:pPr>
            <a:fld id="{0484AD68-7EA4-4D54-BE3D-D713928830A4}" type="datetimeFigureOut">
              <a:rPr lang="en-US"/>
              <a:pPr>
                <a:defRPr/>
              </a:pPr>
              <a:t>4/11/18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10F0434-13D9-4D66-9A7E-29B1A211A89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sl-SI"/>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Click to edit Master text styles</a:t>
            </a:r>
          </a:p>
        </p:txBody>
      </p:sp>
      <p:sp>
        <p:nvSpPr>
          <p:cNvPr id="5" name="Date Placeholder 3"/>
          <p:cNvSpPr>
            <a:spLocks noGrp="1"/>
          </p:cNvSpPr>
          <p:nvPr>
            <p:ph type="dt" sz="half" idx="10"/>
          </p:nvPr>
        </p:nvSpPr>
        <p:spPr/>
        <p:txBody>
          <a:bodyPr/>
          <a:lstStyle>
            <a:lvl1pPr>
              <a:defRPr/>
            </a:lvl1pPr>
          </a:lstStyle>
          <a:p>
            <a:pPr>
              <a:defRPr/>
            </a:pPr>
            <a:fld id="{421882F7-1FF5-4196-9741-C6B61646B6EA}" type="datetimeFigureOut">
              <a:rPr lang="en-US"/>
              <a:pPr>
                <a:defRPr/>
              </a:pPr>
              <a:t>4/11/18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42C2083-9A49-4AB7-98F4-5E5D7468ED6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l-SI"/>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l-SI"/>
              <a:t>Click to edit Master text styles</a:t>
            </a:r>
          </a:p>
          <a:p>
            <a:pPr lvl="1"/>
            <a:r>
              <a:rPr lang="sl-SI"/>
              <a:t>Second level</a:t>
            </a:r>
          </a:p>
          <a:p>
            <a:pPr lvl="2"/>
            <a:r>
              <a:rPr lang="sl-SI"/>
              <a:t>Third level</a:t>
            </a:r>
          </a:p>
          <a:p>
            <a:pPr lvl="3"/>
            <a:r>
              <a:rPr lang="sl-SI"/>
              <a:t>Fourth level</a:t>
            </a:r>
          </a:p>
          <a:p>
            <a:pPr lvl="4"/>
            <a:r>
              <a:rPr lang="sl-SI"/>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CD7D029-E3EA-45F3-9E10-90F708C551B5}" type="datetimeFigureOut">
              <a:rPr lang="en-US"/>
              <a:pPr>
                <a:defRPr/>
              </a:pPr>
              <a:t>4/11/18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AFCB9BC-90EE-45DD-8AC9-AA697EB1CAA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www.w3.org/WAI/intro/components.php"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www.w3.org/WAI/intro/components.php"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www.w3.org/WAI/intro/components.ph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2.png"/><Relationship Id="rId9" Type="http://schemas.openxmlformats.org/officeDocument/2006/relationships/image" Target="../media/image9.gi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noChangeArrowheads="1"/>
          </p:cNvPicPr>
          <p:nvPr/>
        </p:nvPicPr>
        <p:blipFill>
          <a:blip r:embed="rId3"/>
          <a:srcRect/>
          <a:stretch>
            <a:fillRect/>
          </a:stretch>
        </p:blipFill>
        <p:spPr bwMode="auto">
          <a:xfrm>
            <a:off x="0" y="0"/>
            <a:ext cx="9140825" cy="6854825"/>
          </a:xfrm>
          <a:prstGeom prst="rect">
            <a:avLst/>
          </a:prstGeom>
          <a:noFill/>
          <a:ln w="9525">
            <a:noFill/>
            <a:miter lim="800000"/>
            <a:headEnd/>
            <a:tailEnd/>
          </a:ln>
        </p:spPr>
      </p:pic>
      <p:sp>
        <p:nvSpPr>
          <p:cNvPr id="14338" name="Text Box 3"/>
          <p:cNvSpPr txBox="1">
            <a:spLocks noChangeArrowheads="1"/>
          </p:cNvSpPr>
          <p:nvPr/>
        </p:nvSpPr>
        <p:spPr bwMode="auto">
          <a:xfrm>
            <a:off x="0" y="6548438"/>
            <a:ext cx="9140825" cy="336550"/>
          </a:xfrm>
          <a:prstGeom prst="rect">
            <a:avLst/>
          </a:prstGeom>
          <a:noFill/>
          <a:ln w="9525">
            <a:noFill/>
            <a:miter lim="800000"/>
            <a:headEnd/>
            <a:tailEnd/>
          </a:ln>
        </p:spPr>
        <p:txBody>
          <a:bodyPr>
            <a:spAutoFit/>
          </a:bodyPr>
          <a:lstStyle/>
          <a:p>
            <a:pPr algn="ctr"/>
            <a:r>
              <a:rPr lang="en-US" sz="1600" dirty="0"/>
              <a:t>Copyright © 2018 W3C (MIT, ERCIM, Keio, </a:t>
            </a:r>
            <a:r>
              <a:rPr lang="en-US" sz="1600" dirty="0" err="1"/>
              <a:t>Beihang</a:t>
            </a:r>
            <a:r>
              <a:rPr lang="en-US" sz="1600" dirty="0"/>
              <a:t>)</a:t>
            </a:r>
          </a:p>
        </p:txBody>
      </p:sp>
      <p:sp>
        <p:nvSpPr>
          <p:cNvPr id="14339" name="Text Box 4"/>
          <p:cNvSpPr txBox="1">
            <a:spLocks noChangeArrowheads="1"/>
          </p:cNvSpPr>
          <p:nvPr/>
        </p:nvSpPr>
        <p:spPr bwMode="auto">
          <a:xfrm>
            <a:off x="684213" y="3198813"/>
            <a:ext cx="6486071" cy="2123658"/>
          </a:xfrm>
          <a:prstGeom prst="rect">
            <a:avLst/>
          </a:prstGeom>
          <a:noFill/>
          <a:ln w="9525">
            <a:noFill/>
            <a:miter lim="800000"/>
            <a:headEnd/>
            <a:tailEnd/>
          </a:ln>
        </p:spPr>
        <p:txBody>
          <a:bodyPr wrap="none">
            <a:spAutoFit/>
          </a:bodyPr>
          <a:lstStyle/>
          <a:p>
            <a:endParaRPr lang="en-US" sz="4400" b="1" dirty="0"/>
          </a:p>
          <a:p>
            <a:r>
              <a:rPr lang="en-US" sz="4400" b="1" dirty="0"/>
              <a:t>Web Accessibility:</a:t>
            </a:r>
          </a:p>
          <a:p>
            <a:r>
              <a:rPr lang="en-US" sz="4400" b="1" dirty="0"/>
              <a:t>Looking into the Future</a:t>
            </a:r>
          </a:p>
        </p:txBody>
      </p:sp>
      <p:sp>
        <p:nvSpPr>
          <p:cNvPr id="14340" name="Text Box 5"/>
          <p:cNvSpPr txBox="1">
            <a:spLocks noChangeArrowheads="1"/>
          </p:cNvSpPr>
          <p:nvPr/>
        </p:nvSpPr>
        <p:spPr bwMode="auto">
          <a:xfrm>
            <a:off x="735013" y="5465763"/>
            <a:ext cx="3882473" cy="923330"/>
          </a:xfrm>
          <a:prstGeom prst="rect">
            <a:avLst/>
          </a:prstGeom>
          <a:noFill/>
          <a:ln w="9525">
            <a:noFill/>
            <a:miter lim="800000"/>
            <a:headEnd/>
            <a:tailEnd/>
          </a:ln>
        </p:spPr>
        <p:txBody>
          <a:bodyPr wrap="none">
            <a:spAutoFit/>
          </a:bodyPr>
          <a:lstStyle/>
          <a:p>
            <a:r>
              <a:rPr lang="en-US" dirty="0">
                <a:solidFill>
                  <a:srgbClr val="002060"/>
                </a:solidFill>
              </a:rPr>
              <a:t>Shadi Abou-Zahra</a:t>
            </a:r>
          </a:p>
          <a:p>
            <a:r>
              <a:rPr lang="en-US" dirty="0">
                <a:solidFill>
                  <a:srgbClr val="002060"/>
                </a:solidFill>
              </a:rPr>
              <a:t>World Wide Web Consortium (W3C)</a:t>
            </a:r>
          </a:p>
          <a:p>
            <a:r>
              <a:rPr lang="en-US" dirty="0">
                <a:solidFill>
                  <a:srgbClr val="002060"/>
                </a:solidFill>
              </a:rPr>
              <a:t>http://www.w3.org/People/shadi/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head"/>
          <p:cNvPicPr>
            <a:picLocks noChangeAspect="1" noChangeArrowheads="1"/>
          </p:cNvPicPr>
          <p:nvPr/>
        </p:nvPicPr>
        <p:blipFill>
          <a:blip r:embed="rId3"/>
          <a:srcRect/>
          <a:stretch>
            <a:fillRect/>
          </a:stretch>
        </p:blipFill>
        <p:spPr bwMode="auto">
          <a:xfrm>
            <a:off x="0" y="0"/>
            <a:ext cx="9144000" cy="1323975"/>
          </a:xfrm>
          <a:prstGeom prst="rect">
            <a:avLst/>
          </a:prstGeom>
          <a:noFill/>
          <a:ln w="9525">
            <a:noFill/>
            <a:miter lim="800000"/>
            <a:headEnd/>
            <a:tailEnd/>
          </a:ln>
        </p:spPr>
      </p:pic>
      <p:sp>
        <p:nvSpPr>
          <p:cNvPr id="29698" name="Text Box 3"/>
          <p:cNvSpPr txBox="1">
            <a:spLocks noChangeArrowheads="1"/>
          </p:cNvSpPr>
          <p:nvPr/>
        </p:nvSpPr>
        <p:spPr bwMode="auto">
          <a:xfrm>
            <a:off x="1331913" y="290513"/>
            <a:ext cx="5703806" cy="769441"/>
          </a:xfrm>
          <a:prstGeom prst="rect">
            <a:avLst/>
          </a:prstGeom>
          <a:noFill/>
          <a:ln w="9525">
            <a:noFill/>
            <a:miter lim="800000"/>
            <a:headEnd/>
            <a:tailEnd/>
          </a:ln>
        </p:spPr>
        <p:txBody>
          <a:bodyPr wrap="none">
            <a:spAutoFit/>
          </a:bodyPr>
          <a:lstStyle/>
          <a:p>
            <a:r>
              <a:rPr lang="en-US" sz="4400" b="1" dirty="0"/>
              <a:t>Educational Support</a:t>
            </a:r>
          </a:p>
        </p:txBody>
      </p:sp>
      <p:sp>
        <p:nvSpPr>
          <p:cNvPr id="29699" name="Text Box 4"/>
          <p:cNvSpPr txBox="1">
            <a:spLocks noChangeArrowheads="1"/>
          </p:cNvSpPr>
          <p:nvPr/>
        </p:nvSpPr>
        <p:spPr bwMode="auto">
          <a:xfrm>
            <a:off x="0" y="6548438"/>
            <a:ext cx="9140825" cy="336550"/>
          </a:xfrm>
          <a:prstGeom prst="rect">
            <a:avLst/>
          </a:prstGeom>
          <a:noFill/>
          <a:ln w="9525">
            <a:noFill/>
            <a:miter lim="800000"/>
            <a:headEnd/>
            <a:tailEnd/>
          </a:ln>
        </p:spPr>
        <p:txBody>
          <a:bodyPr>
            <a:spAutoFit/>
          </a:bodyPr>
          <a:lstStyle/>
          <a:p>
            <a:pPr algn="ctr"/>
            <a:r>
              <a:rPr lang="en-US" sz="1600" dirty="0"/>
              <a:t>Copyright © 2018 W3C (MIT, ERCIM, Keio, </a:t>
            </a:r>
            <a:r>
              <a:rPr lang="en-US" sz="1600" dirty="0" err="1"/>
              <a:t>Beihang</a:t>
            </a:r>
            <a:r>
              <a:rPr lang="en-US" sz="1600" dirty="0"/>
              <a:t>)</a:t>
            </a:r>
          </a:p>
        </p:txBody>
      </p:sp>
      <p:sp>
        <p:nvSpPr>
          <p:cNvPr id="6" name="Text Box 8"/>
          <p:cNvSpPr txBox="1">
            <a:spLocks noChangeArrowheads="1"/>
          </p:cNvSpPr>
          <p:nvPr/>
        </p:nvSpPr>
        <p:spPr bwMode="auto">
          <a:xfrm>
            <a:off x="250825" y="1556792"/>
            <a:ext cx="8713788"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lang="en-US" altLang="en-US" sz="2800" b="1" dirty="0">
                <a:solidFill>
                  <a:srgbClr val="002060"/>
                </a:solidFill>
              </a:rPr>
              <a:t>Educational resources (selected):</a:t>
            </a:r>
            <a:endParaRPr lang="en-US" altLang="en-US" sz="2800" b="1" i="1" dirty="0">
              <a:solidFill>
                <a:srgbClr val="002060"/>
              </a:solidFill>
            </a:endParaRPr>
          </a:p>
          <a:p>
            <a:pPr>
              <a:lnSpc>
                <a:spcPct val="150000"/>
              </a:lnSpc>
              <a:buFontTx/>
              <a:buBlip>
                <a:blip r:embed="rId4"/>
              </a:buBlip>
            </a:pPr>
            <a:r>
              <a:rPr lang="en-US" altLang="en-US" sz="2800" dirty="0">
                <a:solidFill>
                  <a:srgbClr val="002060"/>
                </a:solidFill>
              </a:rPr>
              <a:t> Getting Started Tips</a:t>
            </a:r>
          </a:p>
          <a:p>
            <a:pPr>
              <a:lnSpc>
                <a:spcPct val="150000"/>
              </a:lnSpc>
              <a:buFontTx/>
              <a:buBlip>
                <a:blip r:embed="rId4"/>
              </a:buBlip>
            </a:pPr>
            <a:r>
              <a:rPr lang="en-US" altLang="en-US" sz="2800" dirty="0">
                <a:solidFill>
                  <a:srgbClr val="002060"/>
                </a:solidFill>
              </a:rPr>
              <a:t> Web Accessibility Tutorials</a:t>
            </a:r>
          </a:p>
          <a:p>
            <a:pPr>
              <a:lnSpc>
                <a:spcPct val="150000"/>
              </a:lnSpc>
              <a:buFontTx/>
              <a:buBlip>
                <a:blip r:embed="rId4"/>
              </a:buBlip>
            </a:pPr>
            <a:r>
              <a:rPr lang="en-US" altLang="en-US" sz="2800" dirty="0">
                <a:solidFill>
                  <a:srgbClr val="002060"/>
                </a:solidFill>
              </a:rPr>
              <a:t> Web Accessibility Perspectives (videos):</a:t>
            </a:r>
          </a:p>
          <a:p>
            <a:pPr lvl="1">
              <a:lnSpc>
                <a:spcPct val="150000"/>
              </a:lnSpc>
              <a:buFontTx/>
              <a:buBlip>
                <a:blip r:embed="rId4"/>
              </a:buBlip>
            </a:pPr>
            <a:r>
              <a:rPr lang="en-US" altLang="en-US" sz="2800" dirty="0">
                <a:solidFill>
                  <a:srgbClr val="002060"/>
                </a:solidFill>
              </a:rPr>
              <a:t> w3.org/WAI/perspectives/</a:t>
            </a:r>
          </a:p>
        </p:txBody>
      </p:sp>
    </p:spTree>
    <p:extLst>
      <p:ext uri="{BB962C8B-B14F-4D97-AF65-F5344CB8AC3E}">
        <p14:creationId xmlns:p14="http://schemas.microsoft.com/office/powerpoint/2010/main" val="974249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head"/>
          <p:cNvPicPr>
            <a:picLocks noChangeAspect="1" noChangeArrowheads="1"/>
          </p:cNvPicPr>
          <p:nvPr/>
        </p:nvPicPr>
        <p:blipFill>
          <a:blip r:embed="rId3"/>
          <a:srcRect/>
          <a:stretch>
            <a:fillRect/>
          </a:stretch>
        </p:blipFill>
        <p:spPr bwMode="auto">
          <a:xfrm>
            <a:off x="0" y="0"/>
            <a:ext cx="9144000" cy="1323975"/>
          </a:xfrm>
          <a:prstGeom prst="rect">
            <a:avLst/>
          </a:prstGeom>
          <a:noFill/>
          <a:ln w="9525">
            <a:noFill/>
            <a:miter lim="800000"/>
            <a:headEnd/>
            <a:tailEnd/>
          </a:ln>
        </p:spPr>
      </p:pic>
      <p:sp>
        <p:nvSpPr>
          <p:cNvPr id="29698" name="Text Box 3"/>
          <p:cNvSpPr txBox="1">
            <a:spLocks noChangeArrowheads="1"/>
          </p:cNvSpPr>
          <p:nvPr/>
        </p:nvSpPr>
        <p:spPr bwMode="auto">
          <a:xfrm>
            <a:off x="1331913" y="290513"/>
            <a:ext cx="3737690" cy="769441"/>
          </a:xfrm>
          <a:prstGeom prst="rect">
            <a:avLst/>
          </a:prstGeom>
          <a:noFill/>
          <a:ln w="9525">
            <a:noFill/>
            <a:miter lim="800000"/>
            <a:headEnd/>
            <a:tailEnd/>
          </a:ln>
        </p:spPr>
        <p:txBody>
          <a:bodyPr wrap="none">
            <a:spAutoFit/>
          </a:bodyPr>
          <a:lstStyle/>
          <a:p>
            <a:r>
              <a:rPr lang="en-US" sz="4400" b="1" dirty="0"/>
              <a:t>WAI-ARIA 1.1</a:t>
            </a:r>
          </a:p>
        </p:txBody>
      </p:sp>
      <p:sp>
        <p:nvSpPr>
          <p:cNvPr id="29699" name="Text Box 4"/>
          <p:cNvSpPr txBox="1">
            <a:spLocks noChangeArrowheads="1"/>
          </p:cNvSpPr>
          <p:nvPr/>
        </p:nvSpPr>
        <p:spPr bwMode="auto">
          <a:xfrm>
            <a:off x="0" y="6548438"/>
            <a:ext cx="9140825" cy="336550"/>
          </a:xfrm>
          <a:prstGeom prst="rect">
            <a:avLst/>
          </a:prstGeom>
          <a:noFill/>
          <a:ln w="9525">
            <a:noFill/>
            <a:miter lim="800000"/>
            <a:headEnd/>
            <a:tailEnd/>
          </a:ln>
        </p:spPr>
        <p:txBody>
          <a:bodyPr>
            <a:spAutoFit/>
          </a:bodyPr>
          <a:lstStyle/>
          <a:p>
            <a:pPr algn="ctr"/>
            <a:r>
              <a:rPr lang="en-US" sz="1600" dirty="0"/>
              <a:t>Copyright © 2018 W3C (MIT, ERCIM, Keio, </a:t>
            </a:r>
            <a:r>
              <a:rPr lang="en-US" sz="1600" dirty="0" err="1"/>
              <a:t>Beihang</a:t>
            </a:r>
            <a:r>
              <a:rPr lang="en-US" sz="1600" dirty="0"/>
              <a:t>)</a:t>
            </a:r>
          </a:p>
        </p:txBody>
      </p:sp>
      <p:sp>
        <p:nvSpPr>
          <p:cNvPr id="6" name="Text Box 8"/>
          <p:cNvSpPr txBox="1">
            <a:spLocks noChangeArrowheads="1"/>
          </p:cNvSpPr>
          <p:nvPr/>
        </p:nvSpPr>
        <p:spPr bwMode="auto">
          <a:xfrm>
            <a:off x="250825" y="1556792"/>
            <a:ext cx="8713788"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lang="en-US" altLang="en-US" sz="2800" b="1" dirty="0">
                <a:solidFill>
                  <a:srgbClr val="002060"/>
                </a:solidFill>
              </a:rPr>
              <a:t>Accessible Rich Internet Applications (WAI-ARIA), W3C Recommendation (December 2017):</a:t>
            </a:r>
            <a:endParaRPr lang="en-US" altLang="en-US" sz="2800" b="1" i="1" dirty="0">
              <a:solidFill>
                <a:srgbClr val="002060"/>
              </a:solidFill>
            </a:endParaRPr>
          </a:p>
          <a:p>
            <a:pPr>
              <a:lnSpc>
                <a:spcPct val="150000"/>
              </a:lnSpc>
              <a:buFontTx/>
              <a:buBlip>
                <a:blip r:embed="rId4"/>
              </a:buBlip>
            </a:pPr>
            <a:r>
              <a:rPr lang="en-US" altLang="en-US" sz="2800" dirty="0">
                <a:solidFill>
                  <a:srgbClr val="002060"/>
                </a:solidFill>
              </a:rPr>
              <a:t> Improvements for static tables model, news feeds, modal dialog boxes, labeling, extended descriptions, keyboard shortcuts, and custom role types</a:t>
            </a:r>
          </a:p>
          <a:p>
            <a:pPr>
              <a:lnSpc>
                <a:spcPct val="150000"/>
              </a:lnSpc>
              <a:buFontTx/>
              <a:buBlip>
                <a:blip r:embed="rId4"/>
              </a:buBlip>
            </a:pPr>
            <a:r>
              <a:rPr lang="en-US" altLang="en-US" sz="2800" dirty="0">
                <a:solidFill>
                  <a:srgbClr val="002060"/>
                </a:solidFill>
              </a:rPr>
              <a:t> New digital publishing module and API mappings</a:t>
            </a:r>
          </a:p>
          <a:p>
            <a:pPr>
              <a:lnSpc>
                <a:spcPct val="150000"/>
              </a:lnSpc>
              <a:buFontTx/>
              <a:buBlip>
                <a:blip r:embed="rId4"/>
              </a:buBlip>
            </a:pPr>
            <a:r>
              <a:rPr lang="en-US" altLang="en-US" sz="2800" dirty="0">
                <a:solidFill>
                  <a:srgbClr val="002060"/>
                </a:solidFill>
              </a:rPr>
              <a:t> Revised WAI-ARIA Authoring Practices guidance</a:t>
            </a:r>
          </a:p>
        </p:txBody>
      </p:sp>
    </p:spTree>
    <p:extLst>
      <p:ext uri="{BB962C8B-B14F-4D97-AF65-F5344CB8AC3E}">
        <p14:creationId xmlns:p14="http://schemas.microsoft.com/office/powerpoint/2010/main" val="1017887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head"/>
          <p:cNvPicPr>
            <a:picLocks noChangeAspect="1" noChangeArrowheads="1"/>
          </p:cNvPicPr>
          <p:nvPr/>
        </p:nvPicPr>
        <p:blipFill>
          <a:blip r:embed="rId3"/>
          <a:srcRect/>
          <a:stretch>
            <a:fillRect/>
          </a:stretch>
        </p:blipFill>
        <p:spPr bwMode="auto">
          <a:xfrm>
            <a:off x="0" y="0"/>
            <a:ext cx="9144000" cy="1323975"/>
          </a:xfrm>
          <a:prstGeom prst="rect">
            <a:avLst/>
          </a:prstGeom>
          <a:noFill/>
          <a:ln w="9525">
            <a:noFill/>
            <a:miter lim="800000"/>
            <a:headEnd/>
            <a:tailEnd/>
          </a:ln>
        </p:spPr>
      </p:pic>
      <p:sp>
        <p:nvSpPr>
          <p:cNvPr id="29698" name="Text Box 3"/>
          <p:cNvSpPr txBox="1">
            <a:spLocks noChangeArrowheads="1"/>
          </p:cNvSpPr>
          <p:nvPr/>
        </p:nvSpPr>
        <p:spPr bwMode="auto">
          <a:xfrm>
            <a:off x="1331913" y="290513"/>
            <a:ext cx="4357283" cy="769441"/>
          </a:xfrm>
          <a:prstGeom prst="rect">
            <a:avLst/>
          </a:prstGeom>
          <a:noFill/>
          <a:ln w="9525">
            <a:noFill/>
            <a:miter lim="800000"/>
            <a:headEnd/>
            <a:tailEnd/>
          </a:ln>
        </p:spPr>
        <p:txBody>
          <a:bodyPr wrap="none">
            <a:spAutoFit/>
          </a:bodyPr>
          <a:lstStyle/>
          <a:p>
            <a:r>
              <a:rPr lang="en-US" sz="4400" b="1" dirty="0"/>
              <a:t>Personalization</a:t>
            </a:r>
          </a:p>
        </p:txBody>
      </p:sp>
      <p:sp>
        <p:nvSpPr>
          <p:cNvPr id="29699" name="Text Box 4"/>
          <p:cNvSpPr txBox="1">
            <a:spLocks noChangeArrowheads="1"/>
          </p:cNvSpPr>
          <p:nvPr/>
        </p:nvSpPr>
        <p:spPr bwMode="auto">
          <a:xfrm>
            <a:off x="0" y="6548438"/>
            <a:ext cx="9140825" cy="336550"/>
          </a:xfrm>
          <a:prstGeom prst="rect">
            <a:avLst/>
          </a:prstGeom>
          <a:noFill/>
          <a:ln w="9525">
            <a:noFill/>
            <a:miter lim="800000"/>
            <a:headEnd/>
            <a:tailEnd/>
          </a:ln>
        </p:spPr>
        <p:txBody>
          <a:bodyPr>
            <a:spAutoFit/>
          </a:bodyPr>
          <a:lstStyle/>
          <a:p>
            <a:pPr algn="ctr"/>
            <a:r>
              <a:rPr lang="en-US" sz="1600" dirty="0"/>
              <a:t>Copyright © 2018 W3C (MIT, ERCIM, Keio, </a:t>
            </a:r>
            <a:r>
              <a:rPr lang="en-US" sz="1600" dirty="0" err="1"/>
              <a:t>Beihang</a:t>
            </a:r>
            <a:r>
              <a:rPr lang="en-US" sz="1600" dirty="0"/>
              <a:t>)</a:t>
            </a:r>
          </a:p>
        </p:txBody>
      </p:sp>
      <p:sp>
        <p:nvSpPr>
          <p:cNvPr id="6" name="Text Box 8"/>
          <p:cNvSpPr txBox="1">
            <a:spLocks noChangeArrowheads="1"/>
          </p:cNvSpPr>
          <p:nvPr/>
        </p:nvSpPr>
        <p:spPr bwMode="auto">
          <a:xfrm>
            <a:off x="250825" y="1556792"/>
            <a:ext cx="8713788"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lang="en-US" altLang="en-US" sz="2800" b="1" dirty="0">
                <a:solidFill>
                  <a:srgbClr val="002060"/>
                </a:solidFill>
              </a:rPr>
              <a:t>Personalization Semantics Content Module 1.0, W3C Working Draft (February 2018):</a:t>
            </a:r>
            <a:endParaRPr lang="en-US" altLang="en-US" sz="2800" b="1" i="1" dirty="0">
              <a:solidFill>
                <a:srgbClr val="002060"/>
              </a:solidFill>
            </a:endParaRPr>
          </a:p>
          <a:p>
            <a:pPr>
              <a:lnSpc>
                <a:spcPct val="150000"/>
              </a:lnSpc>
              <a:buFontTx/>
              <a:buBlip>
                <a:blip r:embed="rId4"/>
              </a:buBlip>
            </a:pPr>
            <a:r>
              <a:rPr lang="en-US" altLang="en-US" sz="2800" dirty="0">
                <a:solidFill>
                  <a:srgbClr val="002060"/>
                </a:solidFill>
              </a:rPr>
              <a:t> Standard terms to identify the different objects</a:t>
            </a:r>
          </a:p>
          <a:p>
            <a:pPr>
              <a:lnSpc>
                <a:spcPct val="150000"/>
              </a:lnSpc>
              <a:buFontTx/>
              <a:buBlip>
                <a:blip r:embed="rId4"/>
              </a:buBlip>
            </a:pPr>
            <a:r>
              <a:rPr lang="en-US" altLang="en-US" sz="2800" dirty="0">
                <a:solidFill>
                  <a:srgbClr val="002060"/>
                </a:solidFill>
              </a:rPr>
              <a:t> Enables user-driven personalization of content</a:t>
            </a:r>
          </a:p>
          <a:p>
            <a:pPr>
              <a:lnSpc>
                <a:spcPct val="150000"/>
              </a:lnSpc>
              <a:buFontTx/>
              <a:buBlip>
                <a:blip r:embed="rId4"/>
              </a:buBlip>
            </a:pPr>
            <a:r>
              <a:rPr lang="en-US" altLang="en-US" sz="2800" dirty="0">
                <a:solidFill>
                  <a:srgbClr val="002060"/>
                </a:solidFill>
              </a:rPr>
              <a:t> Allows association of symbols with the objects</a:t>
            </a:r>
          </a:p>
        </p:txBody>
      </p:sp>
    </p:spTree>
    <p:extLst>
      <p:ext uri="{BB962C8B-B14F-4D97-AF65-F5344CB8AC3E}">
        <p14:creationId xmlns:p14="http://schemas.microsoft.com/office/powerpoint/2010/main" val="1131694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head"/>
          <p:cNvPicPr>
            <a:picLocks noChangeAspect="1" noChangeArrowheads="1"/>
          </p:cNvPicPr>
          <p:nvPr/>
        </p:nvPicPr>
        <p:blipFill>
          <a:blip r:embed="rId3"/>
          <a:srcRect/>
          <a:stretch>
            <a:fillRect/>
          </a:stretch>
        </p:blipFill>
        <p:spPr bwMode="auto">
          <a:xfrm>
            <a:off x="0" y="0"/>
            <a:ext cx="9144000" cy="1323975"/>
          </a:xfrm>
          <a:prstGeom prst="rect">
            <a:avLst/>
          </a:prstGeom>
          <a:noFill/>
          <a:ln w="9525">
            <a:noFill/>
            <a:miter lim="800000"/>
            <a:headEnd/>
            <a:tailEnd/>
          </a:ln>
        </p:spPr>
      </p:pic>
      <p:sp>
        <p:nvSpPr>
          <p:cNvPr id="29698" name="Text Box 3"/>
          <p:cNvSpPr txBox="1">
            <a:spLocks noChangeArrowheads="1"/>
          </p:cNvSpPr>
          <p:nvPr/>
        </p:nvSpPr>
        <p:spPr bwMode="auto">
          <a:xfrm>
            <a:off x="1331913" y="290513"/>
            <a:ext cx="5944063" cy="769441"/>
          </a:xfrm>
          <a:prstGeom prst="rect">
            <a:avLst/>
          </a:prstGeom>
          <a:noFill/>
          <a:ln w="9525">
            <a:noFill/>
            <a:miter lim="800000"/>
            <a:headEnd/>
            <a:tailEnd/>
          </a:ln>
        </p:spPr>
        <p:txBody>
          <a:bodyPr wrap="none">
            <a:spAutoFit/>
          </a:bodyPr>
          <a:lstStyle/>
          <a:p>
            <a:r>
              <a:rPr lang="en-US" sz="4400" b="1" dirty="0"/>
              <a:t>Conformance Testing</a:t>
            </a:r>
          </a:p>
        </p:txBody>
      </p:sp>
      <p:sp>
        <p:nvSpPr>
          <p:cNvPr id="29699" name="Text Box 4"/>
          <p:cNvSpPr txBox="1">
            <a:spLocks noChangeArrowheads="1"/>
          </p:cNvSpPr>
          <p:nvPr/>
        </p:nvSpPr>
        <p:spPr bwMode="auto">
          <a:xfrm>
            <a:off x="0" y="6548438"/>
            <a:ext cx="9140825" cy="336550"/>
          </a:xfrm>
          <a:prstGeom prst="rect">
            <a:avLst/>
          </a:prstGeom>
          <a:noFill/>
          <a:ln w="9525">
            <a:noFill/>
            <a:miter lim="800000"/>
            <a:headEnd/>
            <a:tailEnd/>
          </a:ln>
        </p:spPr>
        <p:txBody>
          <a:bodyPr>
            <a:spAutoFit/>
          </a:bodyPr>
          <a:lstStyle/>
          <a:p>
            <a:pPr algn="ctr"/>
            <a:r>
              <a:rPr lang="en-US" sz="1600" dirty="0"/>
              <a:t>Copyright © 2018 W3C (MIT, ERCIM, Keio, </a:t>
            </a:r>
            <a:r>
              <a:rPr lang="en-US" sz="1600" dirty="0" err="1"/>
              <a:t>Beihang</a:t>
            </a:r>
            <a:r>
              <a:rPr lang="en-US" sz="1600" dirty="0"/>
              <a:t>)</a:t>
            </a:r>
          </a:p>
        </p:txBody>
      </p:sp>
      <p:sp>
        <p:nvSpPr>
          <p:cNvPr id="6" name="Text Box 8"/>
          <p:cNvSpPr txBox="1">
            <a:spLocks noChangeArrowheads="1"/>
          </p:cNvSpPr>
          <p:nvPr/>
        </p:nvSpPr>
        <p:spPr bwMode="auto">
          <a:xfrm>
            <a:off x="250825" y="1556792"/>
            <a:ext cx="8713788"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lang="en-US" altLang="en-US" sz="2800" b="1" dirty="0">
                <a:solidFill>
                  <a:srgbClr val="002060"/>
                </a:solidFill>
              </a:rPr>
              <a:t>W3C Accessibility Conformance Testing (ACT):</a:t>
            </a:r>
            <a:endParaRPr lang="en-US" altLang="en-US" sz="2800" b="1" i="1" dirty="0">
              <a:solidFill>
                <a:srgbClr val="002060"/>
              </a:solidFill>
            </a:endParaRPr>
          </a:p>
          <a:p>
            <a:pPr>
              <a:lnSpc>
                <a:spcPct val="150000"/>
              </a:lnSpc>
              <a:buFontTx/>
              <a:buBlip>
                <a:blip r:embed="rId4"/>
              </a:buBlip>
            </a:pPr>
            <a:r>
              <a:rPr lang="en-US" altLang="en-US" sz="2800" dirty="0">
                <a:solidFill>
                  <a:srgbClr val="002060"/>
                </a:solidFill>
              </a:rPr>
              <a:t> Consistent “rules” for tools and methodologies</a:t>
            </a:r>
          </a:p>
          <a:p>
            <a:pPr>
              <a:lnSpc>
                <a:spcPct val="150000"/>
              </a:lnSpc>
              <a:buFontTx/>
              <a:buBlip>
                <a:blip r:embed="rId4"/>
              </a:buBlip>
            </a:pPr>
            <a:r>
              <a:rPr lang="en-US" altLang="en-US" sz="2800" dirty="0">
                <a:solidFill>
                  <a:srgbClr val="002060"/>
                </a:solidFill>
              </a:rPr>
              <a:t> Automated, semi-automated, and manual rules</a:t>
            </a:r>
          </a:p>
          <a:p>
            <a:pPr>
              <a:lnSpc>
                <a:spcPct val="150000"/>
              </a:lnSpc>
              <a:buFontTx/>
              <a:buBlip>
                <a:blip r:embed="rId4"/>
              </a:buBlip>
            </a:pPr>
            <a:r>
              <a:rPr lang="en-US" altLang="en-US" sz="2800" dirty="0">
                <a:solidFill>
                  <a:srgbClr val="002060"/>
                </a:solidFill>
              </a:rPr>
              <a:t> Openly developed through community process</a:t>
            </a:r>
          </a:p>
          <a:p>
            <a:pPr>
              <a:lnSpc>
                <a:spcPct val="150000"/>
              </a:lnSpc>
              <a:buFontTx/>
              <a:buBlip>
                <a:blip r:embed="rId4"/>
              </a:buBlip>
            </a:pPr>
            <a:r>
              <a:rPr lang="en-US" altLang="en-US" sz="2800" dirty="0">
                <a:solidFill>
                  <a:srgbClr val="002060"/>
                </a:solidFill>
              </a:rPr>
              <a:t> Gradually increase tools support for evaluation</a:t>
            </a:r>
          </a:p>
          <a:p>
            <a:pPr lvl="1">
              <a:lnSpc>
                <a:spcPct val="150000"/>
              </a:lnSpc>
              <a:buFontTx/>
              <a:buBlip>
                <a:blip r:embed="rId4"/>
              </a:buBlip>
            </a:pPr>
            <a:r>
              <a:rPr lang="en-US" altLang="en-US" sz="2800" dirty="0">
                <a:solidFill>
                  <a:srgbClr val="002060"/>
                </a:solidFill>
              </a:rPr>
              <a:t> w3c.github.io/</a:t>
            </a:r>
            <a:r>
              <a:rPr lang="en-US" altLang="en-US" sz="2800" dirty="0" err="1">
                <a:solidFill>
                  <a:srgbClr val="002060"/>
                </a:solidFill>
              </a:rPr>
              <a:t>wcag</a:t>
            </a:r>
            <a:r>
              <a:rPr lang="en-US" altLang="en-US" sz="2800" dirty="0">
                <a:solidFill>
                  <a:srgbClr val="002060"/>
                </a:solidFill>
              </a:rPr>
              <a:t>-act-rules/</a:t>
            </a:r>
          </a:p>
        </p:txBody>
      </p:sp>
      <p:pic>
        <p:nvPicPr>
          <p:cNvPr id="7" name="Picture 6" descr="Flag of the European Union" title="EU Fla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0129" y="5257033"/>
            <a:ext cx="1658335" cy="1124295"/>
          </a:xfrm>
          <a:prstGeom prst="rect">
            <a:avLst/>
          </a:prstGeom>
        </p:spPr>
      </p:pic>
    </p:spTree>
    <p:extLst>
      <p:ext uri="{BB962C8B-B14F-4D97-AF65-F5344CB8AC3E}">
        <p14:creationId xmlns:p14="http://schemas.microsoft.com/office/powerpoint/2010/main" val="2804006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descr="head"/>
          <p:cNvPicPr>
            <a:picLocks noChangeAspect="1" noChangeArrowheads="1"/>
          </p:cNvPicPr>
          <p:nvPr/>
        </p:nvPicPr>
        <p:blipFill>
          <a:blip r:embed="rId3"/>
          <a:srcRect/>
          <a:stretch>
            <a:fillRect/>
          </a:stretch>
        </p:blipFill>
        <p:spPr bwMode="auto">
          <a:xfrm>
            <a:off x="0" y="0"/>
            <a:ext cx="9144000" cy="1323975"/>
          </a:xfrm>
          <a:prstGeom prst="rect">
            <a:avLst/>
          </a:prstGeom>
          <a:noFill/>
          <a:ln w="9525">
            <a:noFill/>
            <a:miter lim="800000"/>
            <a:headEnd/>
            <a:tailEnd/>
          </a:ln>
        </p:spPr>
      </p:pic>
      <p:sp>
        <p:nvSpPr>
          <p:cNvPr id="39938" name="Text Box 3"/>
          <p:cNvSpPr txBox="1">
            <a:spLocks noChangeArrowheads="1"/>
          </p:cNvSpPr>
          <p:nvPr/>
        </p:nvSpPr>
        <p:spPr bwMode="auto">
          <a:xfrm>
            <a:off x="1331913" y="290513"/>
            <a:ext cx="4991944" cy="769441"/>
          </a:xfrm>
          <a:prstGeom prst="rect">
            <a:avLst/>
          </a:prstGeom>
          <a:noFill/>
          <a:ln w="9525">
            <a:noFill/>
            <a:miter lim="800000"/>
            <a:headEnd/>
            <a:tailEnd/>
          </a:ln>
        </p:spPr>
        <p:txBody>
          <a:bodyPr wrap="none">
            <a:spAutoFit/>
          </a:bodyPr>
          <a:lstStyle/>
          <a:p>
            <a:r>
              <a:rPr lang="en-US" sz="4400" b="1" dirty="0"/>
              <a:t>Current Approach</a:t>
            </a:r>
          </a:p>
        </p:txBody>
      </p:sp>
      <p:sp>
        <p:nvSpPr>
          <p:cNvPr id="39939" name="Text Box 4"/>
          <p:cNvSpPr txBox="1">
            <a:spLocks noChangeArrowheads="1"/>
          </p:cNvSpPr>
          <p:nvPr/>
        </p:nvSpPr>
        <p:spPr bwMode="auto">
          <a:xfrm>
            <a:off x="0" y="6548438"/>
            <a:ext cx="9140825" cy="336550"/>
          </a:xfrm>
          <a:prstGeom prst="rect">
            <a:avLst/>
          </a:prstGeom>
          <a:noFill/>
          <a:ln w="9525">
            <a:noFill/>
            <a:miter lim="800000"/>
            <a:headEnd/>
            <a:tailEnd/>
          </a:ln>
        </p:spPr>
        <p:txBody>
          <a:bodyPr>
            <a:spAutoFit/>
          </a:bodyPr>
          <a:lstStyle/>
          <a:p>
            <a:pPr algn="ctr"/>
            <a:r>
              <a:rPr lang="en-US" sz="1600" dirty="0"/>
              <a:t>Copyright © 2018 W3C (MIT, ERCIM, Keio, </a:t>
            </a:r>
            <a:r>
              <a:rPr lang="en-US" sz="1600" dirty="0" err="1"/>
              <a:t>Beihang</a:t>
            </a:r>
            <a:r>
              <a:rPr lang="en-US" sz="1600" dirty="0"/>
              <a:t>)</a:t>
            </a:r>
          </a:p>
        </p:txBody>
      </p:sp>
      <p:pic>
        <p:nvPicPr>
          <p:cNvPr id="39940" name="Picture 9" descr="Essential Components of Web Accessibility (same as before)">
            <a:hlinkClick r:id="rId4"/>
          </p:cNvPr>
          <p:cNvPicPr>
            <a:picLocks noChangeAspect="1" noChangeArrowheads="1"/>
          </p:cNvPicPr>
          <p:nvPr/>
        </p:nvPicPr>
        <p:blipFill>
          <a:blip r:embed="rId5"/>
          <a:srcRect/>
          <a:stretch>
            <a:fillRect/>
          </a:stretch>
        </p:blipFill>
        <p:spPr bwMode="auto">
          <a:xfrm>
            <a:off x="1619250" y="1504950"/>
            <a:ext cx="5761038" cy="4803775"/>
          </a:xfrm>
          <a:prstGeom prst="rect">
            <a:avLst/>
          </a:prstGeom>
          <a:noFill/>
          <a:ln w="9525">
            <a:noFill/>
            <a:miter lim="800000"/>
            <a:headEnd/>
            <a:tailEnd/>
          </a:ln>
        </p:spPr>
      </p:pic>
    </p:spTree>
    <p:extLst>
      <p:ext uri="{BB962C8B-B14F-4D97-AF65-F5344CB8AC3E}">
        <p14:creationId xmlns:p14="http://schemas.microsoft.com/office/powerpoint/2010/main" val="4247071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head"/>
          <p:cNvPicPr>
            <a:picLocks noChangeAspect="1" noChangeArrowheads="1"/>
          </p:cNvPicPr>
          <p:nvPr/>
        </p:nvPicPr>
        <p:blipFill>
          <a:blip r:embed="rId3"/>
          <a:srcRect/>
          <a:stretch>
            <a:fillRect/>
          </a:stretch>
        </p:blipFill>
        <p:spPr bwMode="auto">
          <a:xfrm>
            <a:off x="0" y="0"/>
            <a:ext cx="9144000" cy="1323975"/>
          </a:xfrm>
          <a:prstGeom prst="rect">
            <a:avLst/>
          </a:prstGeom>
          <a:noFill/>
          <a:ln w="9525">
            <a:noFill/>
            <a:miter lim="800000"/>
            <a:headEnd/>
            <a:tailEnd/>
          </a:ln>
        </p:spPr>
      </p:pic>
      <p:sp>
        <p:nvSpPr>
          <p:cNvPr id="15362" name="Text Box 3"/>
          <p:cNvSpPr txBox="1">
            <a:spLocks noChangeArrowheads="1"/>
          </p:cNvSpPr>
          <p:nvPr/>
        </p:nvSpPr>
        <p:spPr bwMode="auto">
          <a:xfrm>
            <a:off x="1331913" y="290513"/>
            <a:ext cx="4658070" cy="769441"/>
          </a:xfrm>
          <a:prstGeom prst="rect">
            <a:avLst/>
          </a:prstGeom>
          <a:noFill/>
          <a:ln w="9525">
            <a:noFill/>
            <a:miter lim="800000"/>
            <a:headEnd/>
            <a:tailEnd/>
          </a:ln>
        </p:spPr>
        <p:txBody>
          <a:bodyPr wrap="none">
            <a:spAutoFit/>
          </a:bodyPr>
          <a:lstStyle/>
          <a:p>
            <a:r>
              <a:rPr lang="en-US" sz="4400" b="1" dirty="0">
                <a:solidFill>
                  <a:srgbClr val="002142"/>
                </a:solidFill>
              </a:rPr>
              <a:t>Converging Web</a:t>
            </a:r>
          </a:p>
        </p:txBody>
      </p:sp>
      <p:sp>
        <p:nvSpPr>
          <p:cNvPr id="15363" name="Text Box 4"/>
          <p:cNvSpPr txBox="1">
            <a:spLocks noChangeArrowheads="1"/>
          </p:cNvSpPr>
          <p:nvPr/>
        </p:nvSpPr>
        <p:spPr bwMode="auto">
          <a:xfrm>
            <a:off x="0" y="6548438"/>
            <a:ext cx="9140825" cy="336550"/>
          </a:xfrm>
          <a:prstGeom prst="rect">
            <a:avLst/>
          </a:prstGeom>
          <a:noFill/>
          <a:ln w="9525">
            <a:noFill/>
            <a:miter lim="800000"/>
            <a:headEnd/>
            <a:tailEnd/>
          </a:ln>
        </p:spPr>
        <p:txBody>
          <a:bodyPr>
            <a:spAutoFit/>
          </a:bodyPr>
          <a:lstStyle/>
          <a:p>
            <a:pPr algn="ctr"/>
            <a:r>
              <a:rPr lang="en-US" sz="1600" dirty="0"/>
              <a:t>Copyright © 2018 W3C (MIT, ERCIM, Keio, </a:t>
            </a:r>
            <a:r>
              <a:rPr lang="en-US" sz="1600" dirty="0" err="1"/>
              <a:t>Beihang</a:t>
            </a:r>
            <a:r>
              <a:rPr lang="en-US" sz="1600" dirty="0"/>
              <a:t>)</a:t>
            </a:r>
          </a:p>
        </p:txBody>
      </p:sp>
      <p:pic>
        <p:nvPicPr>
          <p:cNvPr id="15364" name="Picture 10" descr="Illustration of devices and domains sorrounding the Open Web Platform described below."/>
          <p:cNvPicPr>
            <a:picLocks noChangeAspect="1" noChangeArrowheads="1"/>
          </p:cNvPicPr>
          <p:nvPr/>
        </p:nvPicPr>
        <p:blipFill>
          <a:blip r:embed="rId4"/>
          <a:srcRect/>
          <a:stretch>
            <a:fillRect/>
          </a:stretch>
        </p:blipFill>
        <p:spPr bwMode="auto">
          <a:xfrm>
            <a:off x="1330325" y="1544638"/>
            <a:ext cx="6481763" cy="4837112"/>
          </a:xfrm>
          <a:prstGeom prst="rect">
            <a:avLst/>
          </a:prstGeom>
          <a:noFill/>
          <a:ln w="9525">
            <a:noFill/>
            <a:miter lim="800000"/>
            <a:headEnd/>
            <a:tailEnd/>
          </a:ln>
        </p:spPr>
      </p:pic>
    </p:spTree>
    <p:extLst>
      <p:ext uri="{BB962C8B-B14F-4D97-AF65-F5344CB8AC3E}">
        <p14:creationId xmlns:p14="http://schemas.microsoft.com/office/powerpoint/2010/main" val="1082020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head"/>
          <p:cNvPicPr>
            <a:picLocks noChangeAspect="1" noChangeArrowheads="1"/>
          </p:cNvPicPr>
          <p:nvPr/>
        </p:nvPicPr>
        <p:blipFill>
          <a:blip r:embed="rId3"/>
          <a:srcRect/>
          <a:stretch>
            <a:fillRect/>
          </a:stretch>
        </p:blipFill>
        <p:spPr bwMode="auto">
          <a:xfrm>
            <a:off x="0" y="0"/>
            <a:ext cx="9144000" cy="1323975"/>
          </a:xfrm>
          <a:prstGeom prst="rect">
            <a:avLst/>
          </a:prstGeom>
          <a:noFill/>
          <a:ln w="9525">
            <a:noFill/>
            <a:miter lim="800000"/>
            <a:headEnd/>
            <a:tailEnd/>
          </a:ln>
        </p:spPr>
      </p:pic>
      <p:sp>
        <p:nvSpPr>
          <p:cNvPr id="15362" name="Text Box 3"/>
          <p:cNvSpPr txBox="1">
            <a:spLocks noChangeArrowheads="1"/>
          </p:cNvSpPr>
          <p:nvPr/>
        </p:nvSpPr>
        <p:spPr bwMode="auto">
          <a:xfrm>
            <a:off x="1331913" y="290513"/>
            <a:ext cx="3309945" cy="769441"/>
          </a:xfrm>
          <a:prstGeom prst="rect">
            <a:avLst/>
          </a:prstGeom>
          <a:noFill/>
          <a:ln w="9525">
            <a:noFill/>
            <a:miter lim="800000"/>
            <a:headEnd/>
            <a:tailEnd/>
          </a:ln>
        </p:spPr>
        <p:txBody>
          <a:bodyPr wrap="none">
            <a:spAutoFit/>
          </a:bodyPr>
          <a:lstStyle/>
          <a:p>
            <a:r>
              <a:rPr lang="en-US" sz="4400" b="1" dirty="0">
                <a:solidFill>
                  <a:srgbClr val="002142"/>
                </a:solidFill>
              </a:rPr>
              <a:t>Mobile Web</a:t>
            </a:r>
          </a:p>
        </p:txBody>
      </p:sp>
      <p:sp>
        <p:nvSpPr>
          <p:cNvPr id="15363" name="Text Box 4"/>
          <p:cNvSpPr txBox="1">
            <a:spLocks noChangeArrowheads="1"/>
          </p:cNvSpPr>
          <p:nvPr/>
        </p:nvSpPr>
        <p:spPr bwMode="auto">
          <a:xfrm>
            <a:off x="0" y="6548438"/>
            <a:ext cx="9140825" cy="336550"/>
          </a:xfrm>
          <a:prstGeom prst="rect">
            <a:avLst/>
          </a:prstGeom>
          <a:noFill/>
          <a:ln w="9525">
            <a:noFill/>
            <a:miter lim="800000"/>
            <a:headEnd/>
            <a:tailEnd/>
          </a:ln>
        </p:spPr>
        <p:txBody>
          <a:bodyPr>
            <a:spAutoFit/>
          </a:bodyPr>
          <a:lstStyle/>
          <a:p>
            <a:pPr algn="ctr"/>
            <a:r>
              <a:rPr lang="en-US" sz="1600" dirty="0"/>
              <a:t>Copyright © 2018 W3C (MIT, ERCIM, Keio, </a:t>
            </a:r>
            <a:r>
              <a:rPr lang="en-US" sz="1600" dirty="0" err="1"/>
              <a:t>Beihang</a:t>
            </a:r>
            <a:r>
              <a:rPr lang="en-US" sz="1600" dirty="0"/>
              <a:t>)</a:t>
            </a:r>
          </a:p>
        </p:txBody>
      </p:sp>
      <p:pic>
        <p:nvPicPr>
          <p:cNvPr id="3" name="Picture 2" descr="Four teenage women sitting around a cafe table, each focused on her mobile phone."/>
          <p:cNvPicPr>
            <a:picLocks noChangeAspect="1"/>
          </p:cNvPicPr>
          <p:nvPr/>
        </p:nvPicPr>
        <p:blipFill rotWithShape="1">
          <a:blip r:embed="rId4">
            <a:extLst>
              <a:ext uri="{28A0092B-C50C-407E-A947-70E740481C1C}">
                <a14:useLocalDpi xmlns:a14="http://schemas.microsoft.com/office/drawing/2010/main" val="0"/>
              </a:ext>
            </a:extLst>
          </a:blip>
          <a:srcRect b="5206"/>
          <a:stretch/>
        </p:blipFill>
        <p:spPr>
          <a:xfrm>
            <a:off x="0" y="1323975"/>
            <a:ext cx="9144000" cy="5057353"/>
          </a:xfrm>
          <a:prstGeom prst="rect">
            <a:avLst/>
          </a:prstGeom>
        </p:spPr>
      </p:pic>
    </p:spTree>
    <p:extLst>
      <p:ext uri="{BB962C8B-B14F-4D97-AF65-F5344CB8AC3E}">
        <p14:creationId xmlns:p14="http://schemas.microsoft.com/office/powerpoint/2010/main" val="4098550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head"/>
          <p:cNvPicPr>
            <a:picLocks noChangeAspect="1" noChangeArrowheads="1"/>
          </p:cNvPicPr>
          <p:nvPr/>
        </p:nvPicPr>
        <p:blipFill>
          <a:blip r:embed="rId3"/>
          <a:srcRect/>
          <a:stretch>
            <a:fillRect/>
          </a:stretch>
        </p:blipFill>
        <p:spPr bwMode="auto">
          <a:xfrm>
            <a:off x="0" y="0"/>
            <a:ext cx="9144000" cy="1323975"/>
          </a:xfrm>
          <a:prstGeom prst="rect">
            <a:avLst/>
          </a:prstGeom>
          <a:noFill/>
          <a:ln w="9525">
            <a:noFill/>
            <a:miter lim="800000"/>
            <a:headEnd/>
            <a:tailEnd/>
          </a:ln>
        </p:spPr>
      </p:pic>
      <p:sp>
        <p:nvSpPr>
          <p:cNvPr id="15362" name="Text Box 3"/>
          <p:cNvSpPr txBox="1">
            <a:spLocks noChangeArrowheads="1"/>
          </p:cNvSpPr>
          <p:nvPr/>
        </p:nvSpPr>
        <p:spPr bwMode="auto">
          <a:xfrm>
            <a:off x="1331913" y="290513"/>
            <a:ext cx="5805244" cy="769441"/>
          </a:xfrm>
          <a:prstGeom prst="rect">
            <a:avLst/>
          </a:prstGeom>
          <a:noFill/>
          <a:ln w="9525">
            <a:noFill/>
            <a:miter lim="800000"/>
            <a:headEnd/>
            <a:tailEnd/>
          </a:ln>
        </p:spPr>
        <p:txBody>
          <a:bodyPr wrap="none">
            <a:spAutoFit/>
          </a:bodyPr>
          <a:lstStyle/>
          <a:p>
            <a:r>
              <a:rPr lang="en-US" sz="4400" b="1" dirty="0">
                <a:solidFill>
                  <a:srgbClr val="002142"/>
                </a:solidFill>
              </a:rPr>
              <a:t>Web of Things (</a:t>
            </a:r>
            <a:r>
              <a:rPr lang="en-US" sz="4400" b="1" dirty="0" err="1">
                <a:solidFill>
                  <a:srgbClr val="002142"/>
                </a:solidFill>
              </a:rPr>
              <a:t>WoT</a:t>
            </a:r>
            <a:r>
              <a:rPr lang="en-US" sz="4400" b="1" dirty="0">
                <a:solidFill>
                  <a:srgbClr val="002142"/>
                </a:solidFill>
              </a:rPr>
              <a:t>)</a:t>
            </a:r>
          </a:p>
        </p:txBody>
      </p:sp>
      <p:sp>
        <p:nvSpPr>
          <p:cNvPr id="15363" name="Text Box 4"/>
          <p:cNvSpPr txBox="1">
            <a:spLocks noChangeArrowheads="1"/>
          </p:cNvSpPr>
          <p:nvPr/>
        </p:nvSpPr>
        <p:spPr bwMode="auto">
          <a:xfrm>
            <a:off x="0" y="6548438"/>
            <a:ext cx="9140825" cy="336550"/>
          </a:xfrm>
          <a:prstGeom prst="rect">
            <a:avLst/>
          </a:prstGeom>
          <a:noFill/>
          <a:ln w="9525">
            <a:noFill/>
            <a:miter lim="800000"/>
            <a:headEnd/>
            <a:tailEnd/>
          </a:ln>
        </p:spPr>
        <p:txBody>
          <a:bodyPr>
            <a:spAutoFit/>
          </a:bodyPr>
          <a:lstStyle/>
          <a:p>
            <a:pPr algn="ctr"/>
            <a:r>
              <a:rPr lang="en-US" sz="1600" dirty="0"/>
              <a:t>Copyright © 2018 W3C (MIT, ERCIM, Keio, </a:t>
            </a:r>
            <a:r>
              <a:rPr lang="en-US" sz="1600" dirty="0" err="1"/>
              <a:t>Beihang</a:t>
            </a:r>
            <a:r>
              <a:rPr lang="en-US" sz="1600" dirty="0"/>
              <a:t>)</a:t>
            </a:r>
          </a:p>
        </p:txBody>
      </p:sp>
      <p:pic>
        <p:nvPicPr>
          <p:cNvPr id="7" name="Picture 6" descr="Illustration of different connected devices through various protocols (eg. ZigBee, Bluetooth, X10, enOcean, BACnet). On the left hand side is the Internet of Things space with this multitude of protocols. On the right hand side is the Web of Things space with all devices access through the Web. More in the not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8698" y="1412776"/>
            <a:ext cx="6617678" cy="5162966"/>
          </a:xfrm>
          <a:prstGeom prst="rect">
            <a:avLst/>
          </a:prstGeom>
        </p:spPr>
      </p:pic>
    </p:spTree>
    <p:extLst>
      <p:ext uri="{BB962C8B-B14F-4D97-AF65-F5344CB8AC3E}">
        <p14:creationId xmlns:p14="http://schemas.microsoft.com/office/powerpoint/2010/main" val="3532850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head"/>
          <p:cNvPicPr>
            <a:picLocks noChangeAspect="1" noChangeArrowheads="1"/>
          </p:cNvPicPr>
          <p:nvPr/>
        </p:nvPicPr>
        <p:blipFill>
          <a:blip r:embed="rId3"/>
          <a:srcRect/>
          <a:stretch>
            <a:fillRect/>
          </a:stretch>
        </p:blipFill>
        <p:spPr bwMode="auto">
          <a:xfrm>
            <a:off x="0" y="0"/>
            <a:ext cx="9144000" cy="1323975"/>
          </a:xfrm>
          <a:prstGeom prst="rect">
            <a:avLst/>
          </a:prstGeom>
          <a:noFill/>
          <a:ln w="9525">
            <a:noFill/>
            <a:miter lim="800000"/>
            <a:headEnd/>
            <a:tailEnd/>
          </a:ln>
        </p:spPr>
      </p:pic>
      <p:sp>
        <p:nvSpPr>
          <p:cNvPr id="15362" name="Text Box 3"/>
          <p:cNvSpPr txBox="1">
            <a:spLocks noChangeArrowheads="1"/>
          </p:cNvSpPr>
          <p:nvPr/>
        </p:nvSpPr>
        <p:spPr bwMode="auto">
          <a:xfrm>
            <a:off x="1331913" y="290513"/>
            <a:ext cx="3939925" cy="769441"/>
          </a:xfrm>
          <a:prstGeom prst="rect">
            <a:avLst/>
          </a:prstGeom>
          <a:noFill/>
          <a:ln w="9525">
            <a:noFill/>
            <a:miter lim="800000"/>
            <a:headEnd/>
            <a:tailEnd/>
          </a:ln>
        </p:spPr>
        <p:txBody>
          <a:bodyPr wrap="none">
            <a:spAutoFit/>
          </a:bodyPr>
          <a:lstStyle/>
          <a:p>
            <a:r>
              <a:rPr lang="en-US" sz="4400" b="1" dirty="0">
                <a:solidFill>
                  <a:srgbClr val="002142"/>
                </a:solidFill>
              </a:rPr>
              <a:t>Virtual Reality</a:t>
            </a:r>
          </a:p>
        </p:txBody>
      </p:sp>
      <p:sp>
        <p:nvSpPr>
          <p:cNvPr id="15363" name="Text Box 4"/>
          <p:cNvSpPr txBox="1">
            <a:spLocks noChangeArrowheads="1"/>
          </p:cNvSpPr>
          <p:nvPr/>
        </p:nvSpPr>
        <p:spPr bwMode="auto">
          <a:xfrm>
            <a:off x="0" y="6548438"/>
            <a:ext cx="9140825" cy="336550"/>
          </a:xfrm>
          <a:prstGeom prst="rect">
            <a:avLst/>
          </a:prstGeom>
          <a:noFill/>
          <a:ln w="9525">
            <a:noFill/>
            <a:miter lim="800000"/>
            <a:headEnd/>
            <a:tailEnd/>
          </a:ln>
        </p:spPr>
        <p:txBody>
          <a:bodyPr>
            <a:spAutoFit/>
          </a:bodyPr>
          <a:lstStyle/>
          <a:p>
            <a:pPr algn="ctr"/>
            <a:r>
              <a:rPr lang="en-US" sz="1600" dirty="0"/>
              <a:t>Copyright © 2018 W3C (MIT, ERCIM, Keio, </a:t>
            </a:r>
            <a:r>
              <a:rPr lang="en-US" sz="1600" dirty="0" err="1"/>
              <a:t>Beihang</a:t>
            </a:r>
            <a:r>
              <a:rPr lang="en-US" sz="1600" dirty="0"/>
              <a:t>)</a:t>
            </a:r>
          </a:p>
        </p:txBody>
      </p:sp>
      <p:pic>
        <p:nvPicPr>
          <p:cNvPr id="2" name="Picture 1" descr="Auditorium of people (mostly men visible), all with 3D goggles moun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09836"/>
            <a:ext cx="9144000" cy="5143500"/>
          </a:xfrm>
          <a:prstGeom prst="rect">
            <a:avLst/>
          </a:prstGeom>
        </p:spPr>
      </p:pic>
    </p:spTree>
    <p:extLst>
      <p:ext uri="{BB962C8B-B14F-4D97-AF65-F5344CB8AC3E}">
        <p14:creationId xmlns:p14="http://schemas.microsoft.com/office/powerpoint/2010/main" val="3715123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head"/>
          <p:cNvPicPr>
            <a:picLocks noChangeAspect="1" noChangeArrowheads="1"/>
          </p:cNvPicPr>
          <p:nvPr/>
        </p:nvPicPr>
        <p:blipFill>
          <a:blip r:embed="rId3"/>
          <a:srcRect/>
          <a:stretch>
            <a:fillRect/>
          </a:stretch>
        </p:blipFill>
        <p:spPr bwMode="auto">
          <a:xfrm>
            <a:off x="0" y="0"/>
            <a:ext cx="9144000" cy="1323975"/>
          </a:xfrm>
          <a:prstGeom prst="rect">
            <a:avLst/>
          </a:prstGeom>
          <a:noFill/>
          <a:ln w="9525">
            <a:noFill/>
            <a:miter lim="800000"/>
            <a:headEnd/>
            <a:tailEnd/>
          </a:ln>
        </p:spPr>
      </p:pic>
      <p:sp>
        <p:nvSpPr>
          <p:cNvPr id="15362" name="Text Box 3"/>
          <p:cNvSpPr txBox="1">
            <a:spLocks noChangeArrowheads="1"/>
          </p:cNvSpPr>
          <p:nvPr/>
        </p:nvSpPr>
        <p:spPr bwMode="auto">
          <a:xfrm>
            <a:off x="1331913" y="290513"/>
            <a:ext cx="5767926" cy="769441"/>
          </a:xfrm>
          <a:prstGeom prst="rect">
            <a:avLst/>
          </a:prstGeom>
          <a:noFill/>
          <a:ln w="9525">
            <a:noFill/>
            <a:miter lim="800000"/>
            <a:headEnd/>
            <a:tailEnd/>
          </a:ln>
        </p:spPr>
        <p:txBody>
          <a:bodyPr wrap="none">
            <a:spAutoFit/>
          </a:bodyPr>
          <a:lstStyle/>
          <a:p>
            <a:r>
              <a:rPr lang="en-US" sz="4400" b="1" dirty="0">
                <a:solidFill>
                  <a:srgbClr val="002142"/>
                </a:solidFill>
              </a:rPr>
              <a:t>Automotive Systems</a:t>
            </a:r>
          </a:p>
        </p:txBody>
      </p:sp>
      <p:sp>
        <p:nvSpPr>
          <p:cNvPr id="15363" name="Text Box 4"/>
          <p:cNvSpPr txBox="1">
            <a:spLocks noChangeArrowheads="1"/>
          </p:cNvSpPr>
          <p:nvPr/>
        </p:nvSpPr>
        <p:spPr bwMode="auto">
          <a:xfrm>
            <a:off x="0" y="6548438"/>
            <a:ext cx="9140825" cy="336550"/>
          </a:xfrm>
          <a:prstGeom prst="rect">
            <a:avLst/>
          </a:prstGeom>
          <a:noFill/>
          <a:ln w="9525">
            <a:noFill/>
            <a:miter lim="800000"/>
            <a:headEnd/>
            <a:tailEnd/>
          </a:ln>
        </p:spPr>
        <p:txBody>
          <a:bodyPr>
            <a:spAutoFit/>
          </a:bodyPr>
          <a:lstStyle/>
          <a:p>
            <a:pPr algn="ctr"/>
            <a:r>
              <a:rPr lang="en-US" sz="1600" dirty="0"/>
              <a:t>Copyright © 2018 W3C (MIT, ERCIM, Keio, </a:t>
            </a:r>
            <a:r>
              <a:rPr lang="en-US" sz="1600" dirty="0" err="1"/>
              <a:t>Beihang</a:t>
            </a:r>
            <a:r>
              <a:rPr lang="en-US" sz="1600" dirty="0"/>
              <a:t>)</a:t>
            </a:r>
          </a:p>
        </p:txBody>
      </p:sp>
      <p:pic>
        <p:nvPicPr>
          <p:cNvPr id="3" name="Picture 2" descr="Layer of &quot;Secure hardware&quot;, &quot;Secure Operating System&quot;, and &quot;REST + web sockets services&quot; that provide an interface for HTML5 apps. More in the not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16832"/>
            <a:ext cx="9144000" cy="4045148"/>
          </a:xfrm>
          <a:prstGeom prst="rect">
            <a:avLst/>
          </a:prstGeom>
        </p:spPr>
      </p:pic>
    </p:spTree>
    <p:extLst>
      <p:ext uri="{BB962C8B-B14F-4D97-AF65-F5344CB8AC3E}">
        <p14:creationId xmlns:p14="http://schemas.microsoft.com/office/powerpoint/2010/main" val="3925829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head"/>
          <p:cNvPicPr>
            <a:picLocks noChangeAspect="1" noChangeArrowheads="1"/>
          </p:cNvPicPr>
          <p:nvPr/>
        </p:nvPicPr>
        <p:blipFill>
          <a:blip r:embed="rId3"/>
          <a:srcRect/>
          <a:stretch>
            <a:fillRect/>
          </a:stretch>
        </p:blipFill>
        <p:spPr bwMode="auto">
          <a:xfrm>
            <a:off x="0" y="0"/>
            <a:ext cx="9144000" cy="1323975"/>
          </a:xfrm>
          <a:prstGeom prst="rect">
            <a:avLst/>
          </a:prstGeom>
          <a:noFill/>
          <a:ln w="9525">
            <a:noFill/>
            <a:miter lim="800000"/>
            <a:headEnd/>
            <a:tailEnd/>
          </a:ln>
        </p:spPr>
      </p:pic>
      <p:sp>
        <p:nvSpPr>
          <p:cNvPr id="29698" name="Text Box 3"/>
          <p:cNvSpPr txBox="1">
            <a:spLocks noChangeArrowheads="1"/>
          </p:cNvSpPr>
          <p:nvPr/>
        </p:nvSpPr>
        <p:spPr bwMode="auto">
          <a:xfrm>
            <a:off x="1331913" y="290513"/>
            <a:ext cx="3223959" cy="769441"/>
          </a:xfrm>
          <a:prstGeom prst="rect">
            <a:avLst/>
          </a:prstGeom>
          <a:noFill/>
          <a:ln w="9525">
            <a:noFill/>
            <a:miter lim="800000"/>
            <a:headEnd/>
            <a:tailEnd/>
          </a:ln>
        </p:spPr>
        <p:txBody>
          <a:bodyPr wrap="none">
            <a:spAutoFit/>
          </a:bodyPr>
          <a:lstStyle/>
          <a:p>
            <a:r>
              <a:rPr lang="en-US" sz="4400" b="1" dirty="0"/>
              <a:t>About W3C</a:t>
            </a:r>
          </a:p>
        </p:txBody>
      </p:sp>
      <p:sp>
        <p:nvSpPr>
          <p:cNvPr id="29699" name="Text Box 4"/>
          <p:cNvSpPr txBox="1">
            <a:spLocks noChangeArrowheads="1"/>
          </p:cNvSpPr>
          <p:nvPr/>
        </p:nvSpPr>
        <p:spPr bwMode="auto">
          <a:xfrm>
            <a:off x="0" y="6548438"/>
            <a:ext cx="9140825" cy="336550"/>
          </a:xfrm>
          <a:prstGeom prst="rect">
            <a:avLst/>
          </a:prstGeom>
          <a:noFill/>
          <a:ln w="9525">
            <a:noFill/>
            <a:miter lim="800000"/>
            <a:headEnd/>
            <a:tailEnd/>
          </a:ln>
        </p:spPr>
        <p:txBody>
          <a:bodyPr>
            <a:spAutoFit/>
          </a:bodyPr>
          <a:lstStyle/>
          <a:p>
            <a:pPr algn="ctr"/>
            <a:r>
              <a:rPr lang="en-US" sz="1600" dirty="0"/>
              <a:t>Copyright © 2018 W3C (MIT, ERCIM, Keio, </a:t>
            </a:r>
            <a:r>
              <a:rPr lang="en-US" sz="1600" dirty="0" err="1"/>
              <a:t>Beihang</a:t>
            </a:r>
            <a:r>
              <a:rPr lang="en-US" sz="1600" dirty="0"/>
              <a:t>)</a:t>
            </a:r>
          </a:p>
        </p:txBody>
      </p:sp>
      <p:sp>
        <p:nvSpPr>
          <p:cNvPr id="6" name="Text Box 8"/>
          <p:cNvSpPr txBox="1">
            <a:spLocks noChangeArrowheads="1"/>
          </p:cNvSpPr>
          <p:nvPr/>
        </p:nvSpPr>
        <p:spPr bwMode="auto">
          <a:xfrm>
            <a:off x="250825" y="1556792"/>
            <a:ext cx="8713788"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lang="en-US" altLang="en-US" sz="2800" b="1" dirty="0">
                <a:solidFill>
                  <a:srgbClr val="002060"/>
                </a:solidFill>
              </a:rPr>
              <a:t>World Wide Web Consortium (W3C):</a:t>
            </a:r>
            <a:endParaRPr lang="en-US" altLang="en-US" sz="2800" b="1" i="1" dirty="0">
              <a:solidFill>
                <a:srgbClr val="002060"/>
              </a:solidFill>
            </a:endParaRPr>
          </a:p>
          <a:p>
            <a:pPr>
              <a:lnSpc>
                <a:spcPct val="150000"/>
              </a:lnSpc>
              <a:buFontTx/>
              <a:buBlip>
                <a:blip r:embed="rId4"/>
              </a:buBlip>
            </a:pPr>
            <a:r>
              <a:rPr lang="en-US" altLang="en-US" sz="2800" dirty="0">
                <a:solidFill>
                  <a:srgbClr val="002060"/>
                </a:solidFill>
              </a:rPr>
              <a:t> Founded by Sir Tim Berners-Lee in 1994</a:t>
            </a:r>
          </a:p>
          <a:p>
            <a:pPr>
              <a:lnSpc>
                <a:spcPct val="150000"/>
              </a:lnSpc>
              <a:buFontTx/>
              <a:buBlip>
                <a:blip r:embed="rId4"/>
              </a:buBlip>
            </a:pPr>
            <a:r>
              <a:rPr lang="en-US" altLang="en-US" sz="2800" dirty="0">
                <a:solidFill>
                  <a:srgbClr val="002060"/>
                </a:solidFill>
              </a:rPr>
              <a:t> International, vendor-neutral consortium</a:t>
            </a:r>
          </a:p>
          <a:p>
            <a:pPr>
              <a:lnSpc>
                <a:spcPct val="150000"/>
              </a:lnSpc>
              <a:buFontTx/>
              <a:buBlip>
                <a:blip r:embed="rId4"/>
              </a:buBlip>
            </a:pPr>
            <a:r>
              <a:rPr lang="en-US" altLang="en-US" sz="2800" dirty="0">
                <a:solidFill>
                  <a:srgbClr val="002060"/>
                </a:solidFill>
              </a:rPr>
              <a:t> Multi-stakeholder, consensus process</a:t>
            </a:r>
          </a:p>
          <a:p>
            <a:pPr>
              <a:lnSpc>
                <a:spcPct val="150000"/>
              </a:lnSpc>
              <a:buFontTx/>
              <a:buBlip>
                <a:blip r:embed="rId4"/>
              </a:buBlip>
            </a:pPr>
            <a:r>
              <a:rPr lang="en-US" altLang="en-US" sz="2800" dirty="0">
                <a:solidFill>
                  <a:srgbClr val="002060"/>
                </a:solidFill>
              </a:rPr>
              <a:t> Develops royalty-free web standards:</a:t>
            </a:r>
          </a:p>
          <a:p>
            <a:pPr lvl="1">
              <a:lnSpc>
                <a:spcPct val="150000"/>
              </a:lnSpc>
              <a:buFontTx/>
              <a:buBlip>
                <a:blip r:embed="rId4"/>
              </a:buBlip>
            </a:pPr>
            <a:r>
              <a:rPr lang="en-US" altLang="en-US" sz="2800" dirty="0">
                <a:solidFill>
                  <a:srgbClr val="002060"/>
                </a:solidFill>
              </a:rPr>
              <a:t> HTML, CSS, XML, SVG, SMIL, ...</a:t>
            </a:r>
          </a:p>
          <a:p>
            <a:pPr>
              <a:lnSpc>
                <a:spcPct val="150000"/>
              </a:lnSpc>
              <a:buFontTx/>
              <a:buBlip>
                <a:blip r:embed="rId4"/>
              </a:buBlip>
            </a:pPr>
            <a:r>
              <a:rPr lang="en-US" altLang="en-US" sz="2800" dirty="0">
                <a:solidFill>
                  <a:srgbClr val="002060"/>
                </a:solidFill>
              </a:rPr>
              <a:t> Hosted MIT, ERCIM, Keio, and </a:t>
            </a:r>
            <a:r>
              <a:rPr lang="en-US" altLang="en-US" sz="2800" dirty="0" err="1">
                <a:solidFill>
                  <a:srgbClr val="002060"/>
                </a:solidFill>
              </a:rPr>
              <a:t>Beihang</a:t>
            </a:r>
            <a:endParaRPr lang="en-US" altLang="en-US" sz="2800" dirty="0">
              <a:solidFill>
                <a:srgbClr val="00206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head"/>
          <p:cNvPicPr>
            <a:picLocks noChangeAspect="1" noChangeArrowheads="1"/>
          </p:cNvPicPr>
          <p:nvPr/>
        </p:nvPicPr>
        <p:blipFill>
          <a:blip r:embed="rId3"/>
          <a:srcRect/>
          <a:stretch>
            <a:fillRect/>
          </a:stretch>
        </p:blipFill>
        <p:spPr bwMode="auto">
          <a:xfrm>
            <a:off x="0" y="0"/>
            <a:ext cx="9144000" cy="1323975"/>
          </a:xfrm>
          <a:prstGeom prst="rect">
            <a:avLst/>
          </a:prstGeom>
          <a:noFill/>
          <a:ln w="9525">
            <a:noFill/>
            <a:miter lim="800000"/>
            <a:headEnd/>
            <a:tailEnd/>
          </a:ln>
        </p:spPr>
      </p:pic>
      <p:sp>
        <p:nvSpPr>
          <p:cNvPr id="29698" name="Text Box 3"/>
          <p:cNvSpPr txBox="1">
            <a:spLocks noChangeArrowheads="1"/>
          </p:cNvSpPr>
          <p:nvPr/>
        </p:nvSpPr>
        <p:spPr bwMode="auto">
          <a:xfrm>
            <a:off x="1331913" y="290513"/>
            <a:ext cx="3982180" cy="769441"/>
          </a:xfrm>
          <a:prstGeom prst="rect">
            <a:avLst/>
          </a:prstGeom>
          <a:noFill/>
          <a:ln w="9525">
            <a:noFill/>
            <a:miter lim="800000"/>
            <a:headEnd/>
            <a:tailEnd/>
          </a:ln>
        </p:spPr>
        <p:txBody>
          <a:bodyPr wrap="none">
            <a:spAutoFit/>
          </a:bodyPr>
          <a:lstStyle/>
          <a:p>
            <a:r>
              <a:rPr lang="en-US" sz="4400" b="1" dirty="0"/>
              <a:t>Accessibility?</a:t>
            </a:r>
          </a:p>
        </p:txBody>
      </p:sp>
      <p:sp>
        <p:nvSpPr>
          <p:cNvPr id="29699" name="Text Box 4"/>
          <p:cNvSpPr txBox="1">
            <a:spLocks noChangeArrowheads="1"/>
          </p:cNvSpPr>
          <p:nvPr/>
        </p:nvSpPr>
        <p:spPr bwMode="auto">
          <a:xfrm>
            <a:off x="0" y="6548438"/>
            <a:ext cx="9140825" cy="336550"/>
          </a:xfrm>
          <a:prstGeom prst="rect">
            <a:avLst/>
          </a:prstGeom>
          <a:noFill/>
          <a:ln w="9525">
            <a:noFill/>
            <a:miter lim="800000"/>
            <a:headEnd/>
            <a:tailEnd/>
          </a:ln>
        </p:spPr>
        <p:txBody>
          <a:bodyPr>
            <a:spAutoFit/>
          </a:bodyPr>
          <a:lstStyle/>
          <a:p>
            <a:pPr algn="ctr"/>
            <a:r>
              <a:rPr lang="en-US" sz="1600" dirty="0"/>
              <a:t>Copyright © 2018 W3C (MIT, ERCIM, Keio, </a:t>
            </a:r>
            <a:r>
              <a:rPr lang="en-US" sz="1600" dirty="0" err="1"/>
              <a:t>Beihang</a:t>
            </a:r>
            <a:r>
              <a:rPr lang="en-US" sz="1600" dirty="0"/>
              <a:t>)</a:t>
            </a:r>
          </a:p>
        </p:txBody>
      </p:sp>
      <p:sp>
        <p:nvSpPr>
          <p:cNvPr id="6" name="Text Box 8"/>
          <p:cNvSpPr txBox="1">
            <a:spLocks noChangeArrowheads="1"/>
          </p:cNvSpPr>
          <p:nvPr/>
        </p:nvSpPr>
        <p:spPr bwMode="auto">
          <a:xfrm>
            <a:off x="250825" y="1556792"/>
            <a:ext cx="8713788"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lang="en-US" altLang="en-US" sz="2800" b="1" dirty="0">
                <a:solidFill>
                  <a:srgbClr val="002060"/>
                </a:solidFill>
              </a:rPr>
              <a:t>Addressing next generation web accessibility:</a:t>
            </a:r>
            <a:endParaRPr lang="en-US" altLang="en-US" sz="2800" b="1" i="1" dirty="0">
              <a:solidFill>
                <a:srgbClr val="002060"/>
              </a:solidFill>
            </a:endParaRPr>
          </a:p>
          <a:p>
            <a:pPr>
              <a:lnSpc>
                <a:spcPct val="150000"/>
              </a:lnSpc>
              <a:buFontTx/>
              <a:buBlip>
                <a:blip r:embed="rId4"/>
              </a:buBlip>
            </a:pPr>
            <a:r>
              <a:rPr lang="en-US" altLang="en-US" sz="2800" dirty="0">
                <a:solidFill>
                  <a:srgbClr val="002060"/>
                </a:solidFill>
              </a:rPr>
              <a:t> Analyzing user needs in the new contexts</a:t>
            </a:r>
          </a:p>
          <a:p>
            <a:pPr>
              <a:lnSpc>
                <a:spcPct val="150000"/>
              </a:lnSpc>
              <a:buFontTx/>
              <a:buBlip>
                <a:blip r:embed="rId4"/>
              </a:buBlip>
            </a:pPr>
            <a:r>
              <a:rPr lang="en-US" altLang="en-US" sz="2800" dirty="0">
                <a:solidFill>
                  <a:srgbClr val="002060"/>
                </a:solidFill>
              </a:rPr>
              <a:t> Communicating user needs as use cases</a:t>
            </a:r>
          </a:p>
          <a:p>
            <a:pPr>
              <a:lnSpc>
                <a:spcPct val="150000"/>
              </a:lnSpc>
              <a:buFontTx/>
              <a:buBlip>
                <a:blip r:embed="rId4"/>
              </a:buBlip>
            </a:pPr>
            <a:r>
              <a:rPr lang="en-US" altLang="en-US" sz="2800" dirty="0">
                <a:solidFill>
                  <a:srgbClr val="002060"/>
                </a:solidFill>
              </a:rPr>
              <a:t> Developing integrated technical solutions</a:t>
            </a:r>
          </a:p>
          <a:p>
            <a:pPr>
              <a:lnSpc>
                <a:spcPct val="150000"/>
              </a:lnSpc>
              <a:buFontTx/>
              <a:buBlip>
                <a:blip r:embed="rId4"/>
              </a:buBlip>
            </a:pPr>
            <a:r>
              <a:rPr lang="en-US" altLang="en-US" sz="2800" dirty="0">
                <a:solidFill>
                  <a:srgbClr val="002060"/>
                </a:solidFill>
              </a:rPr>
              <a:t> Taking advantage of opportunities (</a:t>
            </a:r>
            <a:r>
              <a:rPr lang="en-US" altLang="en-US" sz="2800" dirty="0" err="1">
                <a:solidFill>
                  <a:srgbClr val="002060"/>
                </a:solidFill>
              </a:rPr>
              <a:t>eg</a:t>
            </a:r>
            <a:r>
              <a:rPr lang="en-US" altLang="en-US" sz="2800" dirty="0">
                <a:solidFill>
                  <a:srgbClr val="002060"/>
                </a:solidFill>
              </a:rPr>
              <a:t>. AI)</a:t>
            </a:r>
          </a:p>
          <a:p>
            <a:pPr>
              <a:lnSpc>
                <a:spcPct val="150000"/>
              </a:lnSpc>
              <a:buFontTx/>
              <a:buBlip>
                <a:blip r:embed="rId4"/>
              </a:buBlip>
            </a:pPr>
            <a:r>
              <a:rPr lang="en-US" altLang="en-US" sz="2800" dirty="0">
                <a:solidFill>
                  <a:srgbClr val="002060"/>
                </a:solidFill>
              </a:rPr>
              <a:t> Evolving next generation WAI Guidelines</a:t>
            </a:r>
          </a:p>
        </p:txBody>
      </p:sp>
    </p:spTree>
    <p:extLst>
      <p:ext uri="{BB962C8B-B14F-4D97-AF65-F5344CB8AC3E}">
        <p14:creationId xmlns:p14="http://schemas.microsoft.com/office/powerpoint/2010/main" val="111163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head"/>
          <p:cNvPicPr>
            <a:picLocks noChangeAspect="1" noChangeArrowheads="1"/>
          </p:cNvPicPr>
          <p:nvPr/>
        </p:nvPicPr>
        <p:blipFill>
          <a:blip r:embed="rId3"/>
          <a:srcRect/>
          <a:stretch>
            <a:fillRect/>
          </a:stretch>
        </p:blipFill>
        <p:spPr bwMode="auto">
          <a:xfrm>
            <a:off x="0" y="0"/>
            <a:ext cx="9144000" cy="1323975"/>
          </a:xfrm>
          <a:prstGeom prst="rect">
            <a:avLst/>
          </a:prstGeom>
          <a:noFill/>
          <a:ln w="9525">
            <a:noFill/>
            <a:miter lim="800000"/>
            <a:headEnd/>
            <a:tailEnd/>
          </a:ln>
        </p:spPr>
      </p:pic>
      <p:sp>
        <p:nvSpPr>
          <p:cNvPr id="29698" name="Text Box 3"/>
          <p:cNvSpPr txBox="1">
            <a:spLocks noChangeArrowheads="1"/>
          </p:cNvSpPr>
          <p:nvPr/>
        </p:nvSpPr>
        <p:spPr bwMode="auto">
          <a:xfrm>
            <a:off x="1331913" y="290513"/>
            <a:ext cx="5535490" cy="769441"/>
          </a:xfrm>
          <a:prstGeom prst="rect">
            <a:avLst/>
          </a:prstGeom>
          <a:noFill/>
          <a:ln w="9525">
            <a:noFill/>
            <a:miter lim="800000"/>
            <a:headEnd/>
            <a:tailEnd/>
          </a:ln>
        </p:spPr>
        <p:txBody>
          <a:bodyPr wrap="none">
            <a:spAutoFit/>
          </a:bodyPr>
          <a:lstStyle/>
          <a:p>
            <a:r>
              <a:rPr lang="en-US" sz="4400" b="1" dirty="0"/>
              <a:t>Code Name “Silver”</a:t>
            </a:r>
          </a:p>
        </p:txBody>
      </p:sp>
      <p:sp>
        <p:nvSpPr>
          <p:cNvPr id="29699" name="Text Box 4"/>
          <p:cNvSpPr txBox="1">
            <a:spLocks noChangeArrowheads="1"/>
          </p:cNvSpPr>
          <p:nvPr/>
        </p:nvSpPr>
        <p:spPr bwMode="auto">
          <a:xfrm>
            <a:off x="0" y="6548438"/>
            <a:ext cx="9140825" cy="336550"/>
          </a:xfrm>
          <a:prstGeom prst="rect">
            <a:avLst/>
          </a:prstGeom>
          <a:noFill/>
          <a:ln w="9525">
            <a:noFill/>
            <a:miter lim="800000"/>
            <a:headEnd/>
            <a:tailEnd/>
          </a:ln>
        </p:spPr>
        <p:txBody>
          <a:bodyPr>
            <a:spAutoFit/>
          </a:bodyPr>
          <a:lstStyle/>
          <a:p>
            <a:pPr algn="ctr"/>
            <a:r>
              <a:rPr lang="en-US" sz="1600" dirty="0"/>
              <a:t>Copyright © 2018 W3C (MIT, ERCIM, Keio, </a:t>
            </a:r>
            <a:r>
              <a:rPr lang="en-US" sz="1600" dirty="0" err="1"/>
              <a:t>Beihang</a:t>
            </a:r>
            <a:r>
              <a:rPr lang="en-US" sz="1600" dirty="0"/>
              <a:t>)</a:t>
            </a:r>
          </a:p>
        </p:txBody>
      </p:sp>
      <p:pic>
        <p:nvPicPr>
          <p:cNvPr id="7" name="Shape 83" descr="Periodic table of the elements, with Ag (Silver) highlighted and enlarged."/>
          <p:cNvPicPr preferRelativeResize="0"/>
          <p:nvPr/>
        </p:nvPicPr>
        <p:blipFill>
          <a:blip r:embed="rId4">
            <a:alphaModFix/>
          </a:blip>
          <a:stretch>
            <a:fillRect/>
          </a:stretch>
        </p:blipFill>
        <p:spPr>
          <a:xfrm>
            <a:off x="539552" y="1484784"/>
            <a:ext cx="7676027" cy="5078161"/>
          </a:xfrm>
          <a:prstGeom prst="rect">
            <a:avLst/>
          </a:prstGeom>
          <a:noFill/>
          <a:ln>
            <a:noFill/>
          </a:ln>
        </p:spPr>
      </p:pic>
    </p:spTree>
    <p:extLst>
      <p:ext uri="{BB962C8B-B14F-4D97-AF65-F5344CB8AC3E}">
        <p14:creationId xmlns:p14="http://schemas.microsoft.com/office/powerpoint/2010/main" val="2040684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head"/>
          <p:cNvPicPr>
            <a:picLocks noChangeAspect="1" noChangeArrowheads="1"/>
          </p:cNvPicPr>
          <p:nvPr/>
        </p:nvPicPr>
        <p:blipFill>
          <a:blip r:embed="rId3"/>
          <a:srcRect/>
          <a:stretch>
            <a:fillRect/>
          </a:stretch>
        </p:blipFill>
        <p:spPr bwMode="auto">
          <a:xfrm>
            <a:off x="0" y="0"/>
            <a:ext cx="9144000" cy="1323975"/>
          </a:xfrm>
          <a:prstGeom prst="rect">
            <a:avLst/>
          </a:prstGeom>
          <a:noFill/>
          <a:ln w="9525">
            <a:noFill/>
            <a:miter lim="800000"/>
            <a:headEnd/>
            <a:tailEnd/>
          </a:ln>
        </p:spPr>
      </p:pic>
      <p:sp>
        <p:nvSpPr>
          <p:cNvPr id="29698" name="Text Box 3"/>
          <p:cNvSpPr txBox="1">
            <a:spLocks noChangeArrowheads="1"/>
          </p:cNvSpPr>
          <p:nvPr/>
        </p:nvSpPr>
        <p:spPr bwMode="auto">
          <a:xfrm>
            <a:off x="1331913" y="290513"/>
            <a:ext cx="5489003" cy="769441"/>
          </a:xfrm>
          <a:prstGeom prst="rect">
            <a:avLst/>
          </a:prstGeom>
          <a:noFill/>
          <a:ln w="9525">
            <a:noFill/>
            <a:miter lim="800000"/>
            <a:headEnd/>
            <a:tailEnd/>
          </a:ln>
        </p:spPr>
        <p:txBody>
          <a:bodyPr wrap="none">
            <a:spAutoFit/>
          </a:bodyPr>
          <a:lstStyle/>
          <a:p>
            <a:r>
              <a:rPr lang="en-US" sz="4400" b="1" dirty="0"/>
              <a:t>Silver Design Goals</a:t>
            </a:r>
          </a:p>
        </p:txBody>
      </p:sp>
      <p:sp>
        <p:nvSpPr>
          <p:cNvPr id="29699" name="Text Box 4"/>
          <p:cNvSpPr txBox="1">
            <a:spLocks noChangeArrowheads="1"/>
          </p:cNvSpPr>
          <p:nvPr/>
        </p:nvSpPr>
        <p:spPr bwMode="auto">
          <a:xfrm>
            <a:off x="0" y="6548438"/>
            <a:ext cx="9140825" cy="336550"/>
          </a:xfrm>
          <a:prstGeom prst="rect">
            <a:avLst/>
          </a:prstGeom>
          <a:noFill/>
          <a:ln w="9525">
            <a:noFill/>
            <a:miter lim="800000"/>
            <a:headEnd/>
            <a:tailEnd/>
          </a:ln>
        </p:spPr>
        <p:txBody>
          <a:bodyPr>
            <a:spAutoFit/>
          </a:bodyPr>
          <a:lstStyle/>
          <a:p>
            <a:pPr algn="ctr"/>
            <a:r>
              <a:rPr lang="en-US" sz="1600" dirty="0"/>
              <a:t>Copyright © 2018 W3C (MIT, ERCIM, Keio, </a:t>
            </a:r>
            <a:r>
              <a:rPr lang="en-US" sz="1600" dirty="0" err="1"/>
              <a:t>Beihang</a:t>
            </a:r>
            <a:r>
              <a:rPr lang="en-US" sz="1600" dirty="0"/>
              <a:t>)</a:t>
            </a:r>
          </a:p>
        </p:txBody>
      </p:sp>
      <p:sp>
        <p:nvSpPr>
          <p:cNvPr id="6" name="Text Box 8"/>
          <p:cNvSpPr txBox="1">
            <a:spLocks noChangeArrowheads="1"/>
          </p:cNvSpPr>
          <p:nvPr/>
        </p:nvSpPr>
        <p:spPr bwMode="auto">
          <a:xfrm>
            <a:off x="250825" y="1556792"/>
            <a:ext cx="3889127"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en-US" altLang="en-US" sz="2000" b="1" dirty="0">
                <a:solidFill>
                  <a:srgbClr val="002060"/>
                </a:solidFill>
              </a:rPr>
              <a:t>Content:</a:t>
            </a:r>
          </a:p>
          <a:p>
            <a:pPr>
              <a:lnSpc>
                <a:spcPct val="150000"/>
              </a:lnSpc>
              <a:buFontTx/>
              <a:buBlip>
                <a:blip r:embed="rId4"/>
              </a:buBlip>
            </a:pPr>
            <a:r>
              <a:rPr lang="en-US" altLang="en-US" sz="2000" dirty="0">
                <a:solidFill>
                  <a:srgbClr val="002060"/>
                </a:solidFill>
              </a:rPr>
              <a:t> Easier to use</a:t>
            </a:r>
          </a:p>
          <a:p>
            <a:pPr>
              <a:lnSpc>
                <a:spcPct val="150000"/>
              </a:lnSpc>
              <a:buFontTx/>
              <a:buBlip>
                <a:blip r:embed="rId4"/>
              </a:buBlip>
            </a:pPr>
            <a:r>
              <a:rPr lang="en-US" altLang="en-US" sz="2000" dirty="0">
                <a:solidFill>
                  <a:srgbClr val="002060"/>
                </a:solidFill>
              </a:rPr>
              <a:t> Easier to reference</a:t>
            </a:r>
          </a:p>
          <a:p>
            <a:pPr>
              <a:lnSpc>
                <a:spcPct val="150000"/>
              </a:lnSpc>
              <a:buFontTx/>
              <a:buBlip>
                <a:blip r:embed="rId4"/>
              </a:buBlip>
            </a:pPr>
            <a:r>
              <a:rPr lang="en-US" altLang="en-US" sz="2000" dirty="0">
                <a:solidFill>
                  <a:srgbClr val="002060"/>
                </a:solidFill>
              </a:rPr>
              <a:t> Easier to understand</a:t>
            </a:r>
          </a:p>
          <a:p>
            <a:pPr>
              <a:lnSpc>
                <a:spcPct val="150000"/>
              </a:lnSpc>
              <a:buFontTx/>
              <a:buBlip>
                <a:blip r:embed="rId4"/>
              </a:buBlip>
            </a:pPr>
            <a:r>
              <a:rPr lang="en-US" altLang="en-US" sz="2000" dirty="0">
                <a:solidFill>
                  <a:srgbClr val="002060"/>
                </a:solidFill>
              </a:rPr>
              <a:t> Expanded scope</a:t>
            </a:r>
          </a:p>
          <a:p>
            <a:pPr>
              <a:lnSpc>
                <a:spcPct val="150000"/>
              </a:lnSpc>
              <a:buFontTx/>
              <a:buBlip>
                <a:blip r:embed="rId4"/>
              </a:buBlip>
            </a:pPr>
            <a:r>
              <a:rPr lang="en-US" altLang="en-US" sz="2000" dirty="0">
                <a:solidFill>
                  <a:srgbClr val="002060"/>
                </a:solidFill>
              </a:rPr>
              <a:t> Inclusive of more disabilities</a:t>
            </a:r>
          </a:p>
          <a:p>
            <a:pPr>
              <a:lnSpc>
                <a:spcPct val="150000"/>
              </a:lnSpc>
              <a:buFontTx/>
              <a:buBlip>
                <a:blip r:embed="rId4"/>
              </a:buBlip>
            </a:pPr>
            <a:r>
              <a:rPr lang="en-US" altLang="en-US" sz="2000" dirty="0">
                <a:solidFill>
                  <a:srgbClr val="002060"/>
                </a:solidFill>
              </a:rPr>
              <a:t> Inclusive of more perspectives</a:t>
            </a:r>
          </a:p>
          <a:p>
            <a:pPr>
              <a:lnSpc>
                <a:spcPct val="150000"/>
              </a:lnSpc>
              <a:buFontTx/>
              <a:buBlip>
                <a:blip r:embed="rId4"/>
              </a:buBlip>
            </a:pPr>
            <a:r>
              <a:rPr lang="en-US" altLang="en-US" sz="2000" dirty="0">
                <a:solidFill>
                  <a:srgbClr val="002060"/>
                </a:solidFill>
              </a:rPr>
              <a:t> Inclusive of more technologies</a:t>
            </a:r>
          </a:p>
          <a:p>
            <a:pPr>
              <a:lnSpc>
                <a:spcPct val="150000"/>
              </a:lnSpc>
              <a:buFontTx/>
              <a:buBlip>
                <a:blip r:embed="rId4"/>
              </a:buBlip>
            </a:pPr>
            <a:r>
              <a:rPr lang="en-US" altLang="en-US" sz="2000" dirty="0">
                <a:solidFill>
                  <a:srgbClr val="002060"/>
                </a:solidFill>
              </a:rPr>
              <a:t> Useful for more people</a:t>
            </a:r>
          </a:p>
        </p:txBody>
      </p:sp>
      <p:sp>
        <p:nvSpPr>
          <p:cNvPr id="7" name="Text Box 8"/>
          <p:cNvSpPr txBox="1">
            <a:spLocks noChangeArrowheads="1"/>
          </p:cNvSpPr>
          <p:nvPr/>
        </p:nvSpPr>
        <p:spPr bwMode="auto">
          <a:xfrm>
            <a:off x="4715321" y="1557947"/>
            <a:ext cx="4105151"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en-US" altLang="en-US" sz="2000" b="1" dirty="0">
                <a:solidFill>
                  <a:srgbClr val="002060"/>
                </a:solidFill>
              </a:rPr>
              <a:t>Process &amp; Structure:</a:t>
            </a:r>
          </a:p>
          <a:p>
            <a:pPr>
              <a:lnSpc>
                <a:spcPct val="150000"/>
              </a:lnSpc>
              <a:buFontTx/>
              <a:buBlip>
                <a:blip r:embed="rId4"/>
              </a:buBlip>
            </a:pPr>
            <a:r>
              <a:rPr lang="en-US" altLang="en-US" sz="2000" dirty="0">
                <a:solidFill>
                  <a:srgbClr val="002060"/>
                </a:solidFill>
              </a:rPr>
              <a:t> Based on evidence and data</a:t>
            </a:r>
          </a:p>
          <a:p>
            <a:pPr>
              <a:lnSpc>
                <a:spcPct val="150000"/>
              </a:lnSpc>
              <a:buFontTx/>
              <a:buBlip>
                <a:blip r:embed="rId4"/>
              </a:buBlip>
            </a:pPr>
            <a:r>
              <a:rPr lang="en-US" altLang="en-US" sz="2000" dirty="0">
                <a:solidFill>
                  <a:srgbClr val="002060"/>
                </a:solidFill>
              </a:rPr>
              <a:t> Broadly communicate our efforts</a:t>
            </a:r>
          </a:p>
          <a:p>
            <a:pPr>
              <a:lnSpc>
                <a:spcPct val="150000"/>
              </a:lnSpc>
              <a:buFontTx/>
              <a:buBlip>
                <a:blip r:embed="rId4"/>
              </a:buBlip>
            </a:pPr>
            <a:r>
              <a:rPr lang="en-US" altLang="en-US" sz="2000" dirty="0">
                <a:solidFill>
                  <a:srgbClr val="002060"/>
                </a:solidFill>
              </a:rPr>
              <a:t> Clear project milestones</a:t>
            </a:r>
          </a:p>
          <a:p>
            <a:pPr>
              <a:lnSpc>
                <a:spcPct val="150000"/>
              </a:lnSpc>
              <a:buFontTx/>
              <a:buBlip>
                <a:blip r:embed="rId4"/>
              </a:buBlip>
            </a:pPr>
            <a:r>
              <a:rPr lang="en-US" altLang="en-US" sz="2000" dirty="0">
                <a:solidFill>
                  <a:srgbClr val="002060"/>
                </a:solidFill>
              </a:rPr>
              <a:t> Inclusive communication paths</a:t>
            </a:r>
          </a:p>
          <a:p>
            <a:pPr>
              <a:lnSpc>
                <a:spcPct val="150000"/>
              </a:lnSpc>
              <a:buFontTx/>
              <a:buBlip>
                <a:blip r:embed="rId4"/>
              </a:buBlip>
            </a:pPr>
            <a:r>
              <a:rPr lang="en-US" altLang="en-US" sz="2000" dirty="0">
                <a:solidFill>
                  <a:srgbClr val="002060"/>
                </a:solidFill>
              </a:rPr>
              <a:t> Inclusive of more perspectives</a:t>
            </a:r>
          </a:p>
          <a:p>
            <a:pPr>
              <a:lnSpc>
                <a:spcPct val="150000"/>
              </a:lnSpc>
              <a:buFontTx/>
              <a:buBlip>
                <a:blip r:embed="rId4"/>
              </a:buBlip>
            </a:pPr>
            <a:r>
              <a:rPr lang="en-US" altLang="en-US" sz="2000" dirty="0">
                <a:solidFill>
                  <a:srgbClr val="002060"/>
                </a:solidFill>
              </a:rPr>
              <a:t> Involve more stakeholders</a:t>
            </a:r>
          </a:p>
          <a:p>
            <a:pPr>
              <a:lnSpc>
                <a:spcPct val="150000"/>
              </a:lnSpc>
              <a:buFontTx/>
              <a:buBlip>
                <a:blip r:embed="rId4"/>
              </a:buBlip>
            </a:pPr>
            <a:r>
              <a:rPr lang="en-US" altLang="en-US" sz="2000" dirty="0">
                <a:solidFill>
                  <a:srgbClr val="002060"/>
                </a:solidFill>
              </a:rPr>
              <a:t> Easier to maintain and update</a:t>
            </a:r>
          </a:p>
          <a:p>
            <a:pPr>
              <a:lnSpc>
                <a:spcPct val="150000"/>
              </a:lnSpc>
              <a:buFontTx/>
              <a:buBlip>
                <a:blip r:embed="rId4"/>
              </a:buBlip>
            </a:pPr>
            <a:r>
              <a:rPr lang="en-US" altLang="en-US" sz="2000" dirty="0">
                <a:solidFill>
                  <a:srgbClr val="002060"/>
                </a:solidFill>
              </a:rPr>
              <a:t> Clearer update path</a:t>
            </a:r>
          </a:p>
        </p:txBody>
      </p:sp>
    </p:spTree>
    <p:extLst>
      <p:ext uri="{BB962C8B-B14F-4D97-AF65-F5344CB8AC3E}">
        <p14:creationId xmlns:p14="http://schemas.microsoft.com/office/powerpoint/2010/main" val="2721245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descr="head"/>
          <p:cNvPicPr>
            <a:picLocks noChangeAspect="1" noChangeArrowheads="1"/>
          </p:cNvPicPr>
          <p:nvPr/>
        </p:nvPicPr>
        <p:blipFill>
          <a:blip r:embed="rId3"/>
          <a:srcRect/>
          <a:stretch>
            <a:fillRect/>
          </a:stretch>
        </p:blipFill>
        <p:spPr bwMode="auto">
          <a:xfrm>
            <a:off x="0" y="0"/>
            <a:ext cx="9144000" cy="1323975"/>
          </a:xfrm>
          <a:prstGeom prst="rect">
            <a:avLst/>
          </a:prstGeom>
          <a:noFill/>
          <a:ln w="9525">
            <a:noFill/>
            <a:miter lim="800000"/>
            <a:headEnd/>
            <a:tailEnd/>
          </a:ln>
        </p:spPr>
      </p:pic>
      <p:sp>
        <p:nvSpPr>
          <p:cNvPr id="39938" name="Text Box 3"/>
          <p:cNvSpPr txBox="1">
            <a:spLocks noChangeArrowheads="1"/>
          </p:cNvSpPr>
          <p:nvPr/>
        </p:nvSpPr>
        <p:spPr bwMode="auto">
          <a:xfrm>
            <a:off x="1331913" y="290513"/>
            <a:ext cx="4954498" cy="769441"/>
          </a:xfrm>
          <a:prstGeom prst="rect">
            <a:avLst/>
          </a:prstGeom>
          <a:noFill/>
          <a:ln w="9525">
            <a:noFill/>
            <a:miter lim="800000"/>
            <a:headEnd/>
            <a:tailEnd/>
          </a:ln>
        </p:spPr>
        <p:txBody>
          <a:bodyPr wrap="none">
            <a:spAutoFit/>
          </a:bodyPr>
          <a:lstStyle/>
          <a:p>
            <a:r>
              <a:rPr lang="en-US" sz="4400" b="1" dirty="0"/>
              <a:t>Web Accessibility</a:t>
            </a:r>
          </a:p>
        </p:txBody>
      </p:sp>
      <p:sp>
        <p:nvSpPr>
          <p:cNvPr id="39939" name="Text Box 4"/>
          <p:cNvSpPr txBox="1">
            <a:spLocks noChangeArrowheads="1"/>
          </p:cNvSpPr>
          <p:nvPr/>
        </p:nvSpPr>
        <p:spPr bwMode="auto">
          <a:xfrm>
            <a:off x="0" y="6548438"/>
            <a:ext cx="9140825" cy="336550"/>
          </a:xfrm>
          <a:prstGeom prst="rect">
            <a:avLst/>
          </a:prstGeom>
          <a:noFill/>
          <a:ln w="9525">
            <a:noFill/>
            <a:miter lim="800000"/>
            <a:headEnd/>
            <a:tailEnd/>
          </a:ln>
        </p:spPr>
        <p:txBody>
          <a:bodyPr>
            <a:spAutoFit/>
          </a:bodyPr>
          <a:lstStyle/>
          <a:p>
            <a:pPr algn="ctr"/>
            <a:r>
              <a:rPr lang="en-US" sz="1600" dirty="0"/>
              <a:t>Copyright © 2018 W3C (MIT, ERCIM, Keio, </a:t>
            </a:r>
            <a:r>
              <a:rPr lang="en-US" sz="1600" dirty="0" err="1"/>
              <a:t>Beihang</a:t>
            </a:r>
            <a:r>
              <a:rPr lang="en-US" sz="1600" dirty="0"/>
              <a:t>)</a:t>
            </a:r>
          </a:p>
        </p:txBody>
      </p:sp>
      <p:pic>
        <p:nvPicPr>
          <p:cNvPr id="39940" name="Picture 9" descr="Essential Components of Web Accessibility (same as before)">
            <a:hlinkClick r:id="rId4"/>
          </p:cNvPr>
          <p:cNvPicPr>
            <a:picLocks noChangeAspect="1" noChangeArrowheads="1"/>
          </p:cNvPicPr>
          <p:nvPr/>
        </p:nvPicPr>
        <p:blipFill>
          <a:blip r:embed="rId5"/>
          <a:srcRect/>
          <a:stretch>
            <a:fillRect/>
          </a:stretch>
        </p:blipFill>
        <p:spPr bwMode="auto">
          <a:xfrm>
            <a:off x="1619250" y="1504950"/>
            <a:ext cx="5761038" cy="4803775"/>
          </a:xfrm>
          <a:prstGeom prst="rect">
            <a:avLst/>
          </a:prstGeom>
          <a:noFill/>
          <a:ln w="9525">
            <a:noFill/>
            <a:miter lim="800000"/>
            <a:headEnd/>
            <a:tailEnd/>
          </a:ln>
        </p:spPr>
      </p:pic>
    </p:spTree>
    <p:extLst>
      <p:ext uri="{BB962C8B-B14F-4D97-AF65-F5344CB8AC3E}">
        <p14:creationId xmlns:p14="http://schemas.microsoft.com/office/powerpoint/2010/main" val="2161806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head"/>
          <p:cNvPicPr>
            <a:picLocks noChangeAspect="1" noChangeArrowheads="1"/>
          </p:cNvPicPr>
          <p:nvPr/>
        </p:nvPicPr>
        <p:blipFill>
          <a:blip r:embed="rId3"/>
          <a:srcRect/>
          <a:stretch>
            <a:fillRect/>
          </a:stretch>
        </p:blipFill>
        <p:spPr bwMode="auto">
          <a:xfrm>
            <a:off x="0" y="0"/>
            <a:ext cx="9144000" cy="1323975"/>
          </a:xfrm>
          <a:prstGeom prst="rect">
            <a:avLst/>
          </a:prstGeom>
          <a:noFill/>
          <a:ln w="9525">
            <a:noFill/>
            <a:miter lim="800000"/>
            <a:headEnd/>
            <a:tailEnd/>
          </a:ln>
        </p:spPr>
      </p:pic>
      <p:sp>
        <p:nvSpPr>
          <p:cNvPr id="29698" name="Text Box 3"/>
          <p:cNvSpPr txBox="1">
            <a:spLocks noChangeArrowheads="1"/>
          </p:cNvSpPr>
          <p:nvPr/>
        </p:nvSpPr>
        <p:spPr bwMode="auto">
          <a:xfrm>
            <a:off x="1331913" y="290513"/>
            <a:ext cx="3018006" cy="769441"/>
          </a:xfrm>
          <a:prstGeom prst="rect">
            <a:avLst/>
          </a:prstGeom>
          <a:noFill/>
          <a:ln w="9525">
            <a:noFill/>
            <a:miter lim="800000"/>
            <a:headEnd/>
            <a:tailEnd/>
          </a:ln>
        </p:spPr>
        <p:txBody>
          <a:bodyPr wrap="none">
            <a:spAutoFit/>
          </a:bodyPr>
          <a:lstStyle/>
          <a:p>
            <a:r>
              <a:rPr lang="en-US" sz="4400" b="1" dirty="0"/>
              <a:t>Thank You</a:t>
            </a:r>
          </a:p>
        </p:txBody>
      </p:sp>
      <p:sp>
        <p:nvSpPr>
          <p:cNvPr id="29699" name="Text Box 4"/>
          <p:cNvSpPr txBox="1">
            <a:spLocks noChangeArrowheads="1"/>
          </p:cNvSpPr>
          <p:nvPr/>
        </p:nvSpPr>
        <p:spPr bwMode="auto">
          <a:xfrm>
            <a:off x="0" y="6548438"/>
            <a:ext cx="9140825" cy="336550"/>
          </a:xfrm>
          <a:prstGeom prst="rect">
            <a:avLst/>
          </a:prstGeom>
          <a:noFill/>
          <a:ln w="9525">
            <a:noFill/>
            <a:miter lim="800000"/>
            <a:headEnd/>
            <a:tailEnd/>
          </a:ln>
        </p:spPr>
        <p:txBody>
          <a:bodyPr>
            <a:spAutoFit/>
          </a:bodyPr>
          <a:lstStyle/>
          <a:p>
            <a:pPr algn="ctr"/>
            <a:r>
              <a:rPr lang="en-US" sz="1600" dirty="0"/>
              <a:t>Copyright © 2018 W3C (MIT, ERCIM, Keio, </a:t>
            </a:r>
            <a:r>
              <a:rPr lang="en-US" sz="1600" dirty="0" err="1"/>
              <a:t>Beihang</a:t>
            </a:r>
            <a:r>
              <a:rPr lang="en-US" sz="1600" dirty="0"/>
              <a:t>)</a:t>
            </a:r>
          </a:p>
        </p:txBody>
      </p:sp>
      <p:sp>
        <p:nvSpPr>
          <p:cNvPr id="6" name="Text Box 8"/>
          <p:cNvSpPr txBox="1">
            <a:spLocks noChangeArrowheads="1"/>
          </p:cNvSpPr>
          <p:nvPr/>
        </p:nvSpPr>
        <p:spPr bwMode="auto">
          <a:xfrm>
            <a:off x="250825" y="1556792"/>
            <a:ext cx="8713788"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lang="en-US" altLang="en-US" sz="2800" b="1" dirty="0">
                <a:solidFill>
                  <a:srgbClr val="002060"/>
                </a:solidFill>
              </a:rPr>
              <a:t>Shadi Abou-Zahra</a:t>
            </a:r>
          </a:p>
          <a:p>
            <a:pPr>
              <a:lnSpc>
                <a:spcPct val="150000"/>
              </a:lnSpc>
            </a:pPr>
            <a:endParaRPr lang="en-US" altLang="en-US" sz="2800" b="1" i="1" dirty="0">
              <a:solidFill>
                <a:srgbClr val="002060"/>
              </a:solidFill>
            </a:endParaRPr>
          </a:p>
          <a:p>
            <a:pPr>
              <a:lnSpc>
                <a:spcPct val="150000"/>
              </a:lnSpc>
              <a:buFontTx/>
              <a:buBlip>
                <a:blip r:embed="rId4"/>
              </a:buBlip>
            </a:pPr>
            <a:r>
              <a:rPr lang="en-US" altLang="en-US" sz="2800" dirty="0">
                <a:solidFill>
                  <a:srgbClr val="002060"/>
                </a:solidFill>
              </a:rPr>
              <a:t> w3.org/people/</a:t>
            </a:r>
            <a:r>
              <a:rPr lang="en-US" altLang="en-US" sz="2800" dirty="0" err="1">
                <a:solidFill>
                  <a:srgbClr val="002060"/>
                </a:solidFill>
              </a:rPr>
              <a:t>shadi</a:t>
            </a:r>
            <a:endParaRPr lang="en-US" altLang="en-US" sz="2800" dirty="0">
              <a:solidFill>
                <a:srgbClr val="002060"/>
              </a:solidFill>
            </a:endParaRPr>
          </a:p>
          <a:p>
            <a:pPr>
              <a:lnSpc>
                <a:spcPct val="150000"/>
              </a:lnSpc>
              <a:buFontTx/>
              <a:buBlip>
                <a:blip r:embed="rId4"/>
              </a:buBlip>
            </a:pPr>
            <a:r>
              <a:rPr lang="en-US" altLang="en-US" sz="2800" dirty="0">
                <a:solidFill>
                  <a:srgbClr val="002060"/>
                </a:solidFill>
              </a:rPr>
              <a:t> shadi@w3.org</a:t>
            </a:r>
          </a:p>
          <a:p>
            <a:pPr>
              <a:lnSpc>
                <a:spcPct val="150000"/>
              </a:lnSpc>
              <a:buFontTx/>
              <a:buBlip>
                <a:blip r:embed="rId4"/>
              </a:buBlip>
            </a:pPr>
            <a:r>
              <a:rPr lang="en-US" altLang="en-US" sz="2800" dirty="0">
                <a:solidFill>
                  <a:srgbClr val="002060"/>
                </a:solidFill>
              </a:rPr>
              <a:t> @</a:t>
            </a:r>
            <a:r>
              <a:rPr lang="en-US" altLang="en-US" sz="2800" dirty="0" err="1">
                <a:solidFill>
                  <a:srgbClr val="002060"/>
                </a:solidFill>
              </a:rPr>
              <a:t>sabouzah</a:t>
            </a:r>
            <a:endParaRPr lang="en-US" altLang="en-US" sz="2800" dirty="0">
              <a:solidFill>
                <a:srgbClr val="002060"/>
              </a:solidFill>
            </a:endParaRPr>
          </a:p>
        </p:txBody>
      </p:sp>
    </p:spTree>
    <p:extLst>
      <p:ext uri="{BB962C8B-B14F-4D97-AF65-F5344CB8AC3E}">
        <p14:creationId xmlns:p14="http://schemas.microsoft.com/office/powerpoint/2010/main" val="1674678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head"/>
          <p:cNvPicPr>
            <a:picLocks noChangeAspect="1" noChangeArrowheads="1"/>
          </p:cNvPicPr>
          <p:nvPr/>
        </p:nvPicPr>
        <p:blipFill>
          <a:blip r:embed="rId3"/>
          <a:srcRect/>
          <a:stretch>
            <a:fillRect/>
          </a:stretch>
        </p:blipFill>
        <p:spPr bwMode="auto">
          <a:xfrm>
            <a:off x="0" y="0"/>
            <a:ext cx="9144000" cy="1323975"/>
          </a:xfrm>
          <a:prstGeom prst="rect">
            <a:avLst/>
          </a:prstGeom>
          <a:noFill/>
          <a:ln w="9525">
            <a:noFill/>
            <a:miter lim="800000"/>
            <a:headEnd/>
            <a:tailEnd/>
          </a:ln>
        </p:spPr>
      </p:pic>
      <p:sp>
        <p:nvSpPr>
          <p:cNvPr id="29698" name="Text Box 3"/>
          <p:cNvSpPr txBox="1">
            <a:spLocks noChangeArrowheads="1"/>
          </p:cNvSpPr>
          <p:nvPr/>
        </p:nvSpPr>
        <p:spPr bwMode="auto">
          <a:xfrm>
            <a:off x="1331913" y="290513"/>
            <a:ext cx="3035703" cy="769441"/>
          </a:xfrm>
          <a:prstGeom prst="rect">
            <a:avLst/>
          </a:prstGeom>
          <a:noFill/>
          <a:ln w="9525">
            <a:noFill/>
            <a:miter lim="800000"/>
            <a:headEnd/>
            <a:tailEnd/>
          </a:ln>
        </p:spPr>
        <p:txBody>
          <a:bodyPr wrap="none">
            <a:spAutoFit/>
          </a:bodyPr>
          <a:lstStyle/>
          <a:p>
            <a:r>
              <a:rPr lang="en-US" sz="4400" b="1" dirty="0"/>
              <a:t>About WAI</a:t>
            </a:r>
          </a:p>
        </p:txBody>
      </p:sp>
      <p:sp>
        <p:nvSpPr>
          <p:cNvPr id="29699" name="Text Box 4"/>
          <p:cNvSpPr txBox="1">
            <a:spLocks noChangeArrowheads="1"/>
          </p:cNvSpPr>
          <p:nvPr/>
        </p:nvSpPr>
        <p:spPr bwMode="auto">
          <a:xfrm>
            <a:off x="0" y="6548438"/>
            <a:ext cx="9140825" cy="336550"/>
          </a:xfrm>
          <a:prstGeom prst="rect">
            <a:avLst/>
          </a:prstGeom>
          <a:noFill/>
          <a:ln w="9525">
            <a:noFill/>
            <a:miter lim="800000"/>
            <a:headEnd/>
            <a:tailEnd/>
          </a:ln>
        </p:spPr>
        <p:txBody>
          <a:bodyPr>
            <a:spAutoFit/>
          </a:bodyPr>
          <a:lstStyle/>
          <a:p>
            <a:pPr algn="ctr"/>
            <a:r>
              <a:rPr lang="en-US" sz="1600" dirty="0"/>
              <a:t>Copyright © 2018 W3C (MIT, ERCIM, Keio, </a:t>
            </a:r>
            <a:r>
              <a:rPr lang="en-US" sz="1600" dirty="0" err="1"/>
              <a:t>Beihang</a:t>
            </a:r>
            <a:r>
              <a:rPr lang="en-US" sz="1600" dirty="0"/>
              <a:t>)</a:t>
            </a:r>
          </a:p>
        </p:txBody>
      </p:sp>
      <p:sp>
        <p:nvSpPr>
          <p:cNvPr id="6" name="Text Box 8"/>
          <p:cNvSpPr txBox="1">
            <a:spLocks noChangeArrowheads="1"/>
          </p:cNvSpPr>
          <p:nvPr/>
        </p:nvSpPr>
        <p:spPr bwMode="auto">
          <a:xfrm>
            <a:off x="250825" y="1556792"/>
            <a:ext cx="8713788"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lang="en-US" altLang="en-US" sz="2800" b="1" dirty="0">
                <a:solidFill>
                  <a:srgbClr val="002060"/>
                </a:solidFill>
              </a:rPr>
              <a:t>W3C Web Accessibility Initiative (WAI):</a:t>
            </a:r>
            <a:endParaRPr lang="en-US" altLang="en-US" sz="2800" b="1" i="1" dirty="0">
              <a:solidFill>
                <a:srgbClr val="002060"/>
              </a:solidFill>
            </a:endParaRPr>
          </a:p>
          <a:p>
            <a:pPr>
              <a:lnSpc>
                <a:spcPct val="150000"/>
              </a:lnSpc>
              <a:buFontTx/>
              <a:buBlip>
                <a:blip r:embed="rId4"/>
              </a:buBlip>
            </a:pPr>
            <a:r>
              <a:rPr lang="en-US" altLang="en-US" sz="2800" dirty="0">
                <a:solidFill>
                  <a:srgbClr val="002060"/>
                </a:solidFill>
              </a:rPr>
              <a:t> Ensures accessibility support in W3C technologies</a:t>
            </a:r>
          </a:p>
          <a:p>
            <a:pPr>
              <a:lnSpc>
                <a:spcPct val="150000"/>
              </a:lnSpc>
              <a:buFontTx/>
              <a:buBlip>
                <a:blip r:embed="rId4"/>
              </a:buBlip>
            </a:pPr>
            <a:r>
              <a:rPr lang="en-US" altLang="en-US" sz="2800" dirty="0">
                <a:solidFill>
                  <a:srgbClr val="002060"/>
                </a:solidFill>
              </a:rPr>
              <a:t> Evolves guidelines for accessibility implementation</a:t>
            </a:r>
          </a:p>
          <a:p>
            <a:pPr>
              <a:lnSpc>
                <a:spcPct val="150000"/>
              </a:lnSpc>
              <a:buFontTx/>
              <a:buBlip>
                <a:blip r:embed="rId4"/>
              </a:buBlip>
            </a:pPr>
            <a:r>
              <a:rPr lang="en-US" altLang="en-US" sz="2800" dirty="0">
                <a:solidFill>
                  <a:srgbClr val="002060"/>
                </a:solidFill>
              </a:rPr>
              <a:t> Develops methods for conformance evaluation</a:t>
            </a:r>
          </a:p>
          <a:p>
            <a:pPr>
              <a:lnSpc>
                <a:spcPct val="150000"/>
              </a:lnSpc>
              <a:buFontTx/>
              <a:buBlip>
                <a:blip r:embed="rId4"/>
              </a:buBlip>
            </a:pPr>
            <a:r>
              <a:rPr lang="en-US" altLang="en-US" sz="2800" dirty="0">
                <a:solidFill>
                  <a:srgbClr val="002060"/>
                </a:solidFill>
              </a:rPr>
              <a:t> Develops resources for education and outreach</a:t>
            </a:r>
          </a:p>
          <a:p>
            <a:pPr>
              <a:lnSpc>
                <a:spcPct val="150000"/>
              </a:lnSpc>
              <a:buFontTx/>
              <a:buBlip>
                <a:blip r:embed="rId4"/>
              </a:buBlip>
            </a:pPr>
            <a:r>
              <a:rPr lang="en-US" altLang="en-US" sz="2800" dirty="0">
                <a:solidFill>
                  <a:srgbClr val="002060"/>
                </a:solidFill>
              </a:rPr>
              <a:t> Coordinates with research and development</a:t>
            </a:r>
          </a:p>
          <a:p>
            <a:pPr>
              <a:lnSpc>
                <a:spcPct val="150000"/>
              </a:lnSpc>
              <a:buFontTx/>
              <a:buBlip>
                <a:blip r:embed="rId4"/>
              </a:buBlip>
            </a:pPr>
            <a:r>
              <a:rPr lang="en-US" altLang="en-US" sz="2800" dirty="0">
                <a:solidFill>
                  <a:srgbClr val="002060"/>
                </a:solidFill>
              </a:rPr>
              <a:t> Pursues standards coordination and harmonization</a:t>
            </a:r>
          </a:p>
        </p:txBody>
      </p:sp>
    </p:spTree>
    <p:extLst>
      <p:ext uri="{BB962C8B-B14F-4D97-AF65-F5344CB8AC3E}">
        <p14:creationId xmlns:p14="http://schemas.microsoft.com/office/powerpoint/2010/main" val="122501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descr="head"/>
          <p:cNvPicPr>
            <a:picLocks noChangeAspect="1" noChangeArrowheads="1"/>
          </p:cNvPicPr>
          <p:nvPr/>
        </p:nvPicPr>
        <p:blipFill>
          <a:blip r:embed="rId3"/>
          <a:srcRect/>
          <a:stretch>
            <a:fillRect/>
          </a:stretch>
        </p:blipFill>
        <p:spPr bwMode="auto">
          <a:xfrm>
            <a:off x="0" y="0"/>
            <a:ext cx="9144000" cy="1323975"/>
          </a:xfrm>
          <a:prstGeom prst="rect">
            <a:avLst/>
          </a:prstGeom>
          <a:noFill/>
          <a:ln w="9525">
            <a:noFill/>
            <a:miter lim="800000"/>
            <a:headEnd/>
            <a:tailEnd/>
          </a:ln>
        </p:spPr>
      </p:pic>
      <p:sp>
        <p:nvSpPr>
          <p:cNvPr id="39938" name="Text Box 3"/>
          <p:cNvSpPr txBox="1">
            <a:spLocks noChangeArrowheads="1"/>
          </p:cNvSpPr>
          <p:nvPr/>
        </p:nvSpPr>
        <p:spPr bwMode="auto">
          <a:xfrm>
            <a:off x="1331913" y="290513"/>
            <a:ext cx="4855112" cy="769441"/>
          </a:xfrm>
          <a:prstGeom prst="rect">
            <a:avLst/>
          </a:prstGeom>
          <a:noFill/>
          <a:ln w="9525">
            <a:noFill/>
            <a:miter lim="800000"/>
            <a:headEnd/>
            <a:tailEnd/>
          </a:ln>
        </p:spPr>
        <p:txBody>
          <a:bodyPr wrap="none">
            <a:spAutoFit/>
          </a:bodyPr>
          <a:lstStyle/>
          <a:p>
            <a:r>
              <a:rPr lang="en-US" sz="4400" b="1" dirty="0"/>
              <a:t>WAI Components</a:t>
            </a:r>
          </a:p>
        </p:txBody>
      </p:sp>
      <p:sp>
        <p:nvSpPr>
          <p:cNvPr id="39939" name="Text Box 4"/>
          <p:cNvSpPr txBox="1">
            <a:spLocks noChangeArrowheads="1"/>
          </p:cNvSpPr>
          <p:nvPr/>
        </p:nvSpPr>
        <p:spPr bwMode="auto">
          <a:xfrm>
            <a:off x="0" y="6548438"/>
            <a:ext cx="9140825" cy="336550"/>
          </a:xfrm>
          <a:prstGeom prst="rect">
            <a:avLst/>
          </a:prstGeom>
          <a:noFill/>
          <a:ln w="9525">
            <a:noFill/>
            <a:miter lim="800000"/>
            <a:headEnd/>
            <a:tailEnd/>
          </a:ln>
        </p:spPr>
        <p:txBody>
          <a:bodyPr>
            <a:spAutoFit/>
          </a:bodyPr>
          <a:lstStyle/>
          <a:p>
            <a:pPr algn="ctr"/>
            <a:r>
              <a:rPr lang="en-US" sz="1600" dirty="0"/>
              <a:t>Copyright © 2018 W3C (MIT, ERCIM, Keio, </a:t>
            </a:r>
            <a:r>
              <a:rPr lang="en-US" sz="1600" dirty="0" err="1"/>
              <a:t>Beihang</a:t>
            </a:r>
            <a:r>
              <a:rPr lang="en-US" sz="1600" dirty="0"/>
              <a:t>)</a:t>
            </a:r>
          </a:p>
        </p:txBody>
      </p:sp>
      <p:pic>
        <p:nvPicPr>
          <p:cNvPr id="39940" name="Picture 9" descr="Essential Components of Web Accessibility - described in the notes">
            <a:hlinkClick r:id="rId4"/>
          </p:cNvPr>
          <p:cNvPicPr>
            <a:picLocks noChangeAspect="1" noChangeArrowheads="1"/>
          </p:cNvPicPr>
          <p:nvPr/>
        </p:nvPicPr>
        <p:blipFill>
          <a:blip r:embed="rId5"/>
          <a:srcRect/>
          <a:stretch>
            <a:fillRect/>
          </a:stretch>
        </p:blipFill>
        <p:spPr bwMode="auto">
          <a:xfrm>
            <a:off x="1619250" y="1504950"/>
            <a:ext cx="5761038" cy="4803775"/>
          </a:xfrm>
          <a:prstGeom prst="rect">
            <a:avLst/>
          </a:prstGeom>
          <a:noFill/>
          <a:ln w="9525">
            <a:noFill/>
            <a:miter lim="800000"/>
            <a:headEnd/>
            <a:tailEnd/>
          </a:ln>
        </p:spPr>
      </p:pic>
    </p:spTree>
    <p:extLst>
      <p:ext uri="{BB962C8B-B14F-4D97-AF65-F5344CB8AC3E}">
        <p14:creationId xmlns:p14="http://schemas.microsoft.com/office/powerpoint/2010/main" val="1746552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head"/>
          <p:cNvPicPr>
            <a:picLocks noChangeAspect="1" noChangeArrowheads="1"/>
          </p:cNvPicPr>
          <p:nvPr/>
        </p:nvPicPr>
        <p:blipFill>
          <a:blip r:embed="rId3"/>
          <a:srcRect/>
          <a:stretch>
            <a:fillRect/>
          </a:stretch>
        </p:blipFill>
        <p:spPr bwMode="auto">
          <a:xfrm>
            <a:off x="0" y="0"/>
            <a:ext cx="9144000" cy="1323975"/>
          </a:xfrm>
          <a:prstGeom prst="rect">
            <a:avLst/>
          </a:prstGeom>
          <a:noFill/>
          <a:ln w="9525">
            <a:noFill/>
            <a:miter lim="800000"/>
            <a:headEnd/>
            <a:tailEnd/>
          </a:ln>
        </p:spPr>
      </p:pic>
      <p:sp>
        <p:nvSpPr>
          <p:cNvPr id="29698" name="Text Box 3"/>
          <p:cNvSpPr txBox="1">
            <a:spLocks noChangeArrowheads="1"/>
          </p:cNvSpPr>
          <p:nvPr/>
        </p:nvSpPr>
        <p:spPr bwMode="auto">
          <a:xfrm>
            <a:off x="1331913" y="290513"/>
            <a:ext cx="4294061" cy="769441"/>
          </a:xfrm>
          <a:prstGeom prst="rect">
            <a:avLst/>
          </a:prstGeom>
          <a:noFill/>
          <a:ln w="9525">
            <a:noFill/>
            <a:miter lim="800000"/>
            <a:headEnd/>
            <a:tailEnd/>
          </a:ln>
        </p:spPr>
        <p:txBody>
          <a:bodyPr wrap="none">
            <a:spAutoFit/>
          </a:bodyPr>
          <a:lstStyle/>
          <a:p>
            <a:r>
              <a:rPr lang="en-US" sz="4400" b="1" dirty="0"/>
              <a:t>WAI Guidelines</a:t>
            </a:r>
          </a:p>
        </p:txBody>
      </p:sp>
      <p:sp>
        <p:nvSpPr>
          <p:cNvPr id="29699" name="Text Box 4"/>
          <p:cNvSpPr txBox="1">
            <a:spLocks noChangeArrowheads="1"/>
          </p:cNvSpPr>
          <p:nvPr/>
        </p:nvSpPr>
        <p:spPr bwMode="auto">
          <a:xfrm>
            <a:off x="0" y="6548438"/>
            <a:ext cx="9140825" cy="336550"/>
          </a:xfrm>
          <a:prstGeom prst="rect">
            <a:avLst/>
          </a:prstGeom>
          <a:noFill/>
          <a:ln w="9525">
            <a:noFill/>
            <a:miter lim="800000"/>
            <a:headEnd/>
            <a:tailEnd/>
          </a:ln>
        </p:spPr>
        <p:txBody>
          <a:bodyPr>
            <a:spAutoFit/>
          </a:bodyPr>
          <a:lstStyle/>
          <a:p>
            <a:pPr algn="ctr"/>
            <a:r>
              <a:rPr lang="en-US" sz="1600" dirty="0"/>
              <a:t>Copyright © 2018 W3C (MIT, ERCIM, Keio, </a:t>
            </a:r>
            <a:r>
              <a:rPr lang="en-US" sz="1600" dirty="0" err="1"/>
              <a:t>Beihang</a:t>
            </a:r>
            <a:r>
              <a:rPr lang="en-US" sz="1600" dirty="0"/>
              <a:t>)</a:t>
            </a:r>
          </a:p>
        </p:txBody>
      </p:sp>
      <p:sp>
        <p:nvSpPr>
          <p:cNvPr id="6" name="Text Box 8"/>
          <p:cNvSpPr txBox="1">
            <a:spLocks noChangeArrowheads="1"/>
          </p:cNvSpPr>
          <p:nvPr/>
        </p:nvSpPr>
        <p:spPr bwMode="auto">
          <a:xfrm>
            <a:off x="250825" y="1556792"/>
            <a:ext cx="8713788"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200000"/>
              </a:lnSpc>
              <a:buFontTx/>
              <a:buBlip>
                <a:blip r:embed="rId4"/>
              </a:buBlip>
            </a:pPr>
            <a:r>
              <a:rPr lang="en-US" altLang="en-US" sz="2800" b="1" dirty="0">
                <a:solidFill>
                  <a:srgbClr val="002060"/>
                </a:solidFill>
              </a:rPr>
              <a:t> Web Content Accessibility Guidelines (WCAG)</a:t>
            </a:r>
          </a:p>
          <a:p>
            <a:pPr lvl="1">
              <a:lnSpc>
                <a:spcPct val="150000"/>
              </a:lnSpc>
              <a:buFontTx/>
              <a:buBlip>
                <a:blip r:embed="rId4"/>
              </a:buBlip>
            </a:pPr>
            <a:r>
              <a:rPr lang="en-US" altLang="en-US" sz="2800" dirty="0">
                <a:solidFill>
                  <a:srgbClr val="002060"/>
                </a:solidFill>
              </a:rPr>
              <a:t> Text, forms, graphics, videos, sounds, code, ...</a:t>
            </a:r>
          </a:p>
          <a:p>
            <a:pPr>
              <a:lnSpc>
                <a:spcPct val="200000"/>
              </a:lnSpc>
              <a:buFontTx/>
              <a:buBlip>
                <a:blip r:embed="rId4"/>
              </a:buBlip>
            </a:pPr>
            <a:r>
              <a:rPr lang="en-US" altLang="en-US" sz="2800" b="1" dirty="0">
                <a:solidFill>
                  <a:srgbClr val="002060"/>
                </a:solidFill>
              </a:rPr>
              <a:t> Authoring Tool Accessibility Guidelines (ATAG)</a:t>
            </a:r>
          </a:p>
          <a:p>
            <a:pPr lvl="1">
              <a:lnSpc>
                <a:spcPct val="150000"/>
              </a:lnSpc>
              <a:buFontTx/>
              <a:buBlip>
                <a:blip r:embed="rId4"/>
              </a:buBlip>
            </a:pPr>
            <a:r>
              <a:rPr lang="en-US" altLang="en-US" sz="2800" dirty="0">
                <a:solidFill>
                  <a:srgbClr val="002060"/>
                </a:solidFill>
              </a:rPr>
              <a:t> Content Management Systems CMS, editors, ...</a:t>
            </a:r>
          </a:p>
          <a:p>
            <a:pPr>
              <a:lnSpc>
                <a:spcPct val="200000"/>
              </a:lnSpc>
              <a:buFontTx/>
              <a:buBlip>
                <a:blip r:embed="rId4"/>
              </a:buBlip>
            </a:pPr>
            <a:r>
              <a:rPr lang="en-US" altLang="en-US" sz="2800" b="1" dirty="0">
                <a:solidFill>
                  <a:srgbClr val="002060"/>
                </a:solidFill>
              </a:rPr>
              <a:t> User Agent Accessibility Guidelines (UAAG)</a:t>
            </a:r>
          </a:p>
          <a:p>
            <a:pPr lvl="1">
              <a:lnSpc>
                <a:spcPct val="150000"/>
              </a:lnSpc>
              <a:buFontTx/>
              <a:buBlip>
                <a:blip r:embed="rId4"/>
              </a:buBlip>
            </a:pPr>
            <a:r>
              <a:rPr lang="en-US" altLang="en-US" sz="2800" dirty="0">
                <a:solidFill>
                  <a:srgbClr val="002060"/>
                </a:solidFill>
              </a:rPr>
              <a:t> Browsers, media players, and other applications</a:t>
            </a:r>
          </a:p>
        </p:txBody>
      </p:sp>
    </p:spTree>
    <p:extLst>
      <p:ext uri="{BB962C8B-B14F-4D97-AF65-F5344CB8AC3E}">
        <p14:creationId xmlns:p14="http://schemas.microsoft.com/office/powerpoint/2010/main" val="35925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8"/>
          <p:cNvSpPr txBox="1">
            <a:spLocks noChangeArrowheads="1"/>
          </p:cNvSpPr>
          <p:nvPr/>
        </p:nvSpPr>
        <p:spPr bwMode="auto">
          <a:xfrm>
            <a:off x="250825" y="1556792"/>
            <a:ext cx="8713788"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200000"/>
              </a:lnSpc>
              <a:buFontTx/>
              <a:buBlip>
                <a:blip r:embed="rId3"/>
              </a:buBlip>
            </a:pPr>
            <a:r>
              <a:rPr lang="en-US" altLang="en-US" sz="2800" dirty="0">
                <a:solidFill>
                  <a:srgbClr val="002060"/>
                </a:solidFill>
              </a:rPr>
              <a:t> Working Draft</a:t>
            </a:r>
          </a:p>
          <a:p>
            <a:pPr>
              <a:lnSpc>
                <a:spcPct val="200000"/>
              </a:lnSpc>
              <a:buFontTx/>
              <a:buBlip>
                <a:blip r:embed="rId3"/>
              </a:buBlip>
            </a:pPr>
            <a:r>
              <a:rPr lang="en-US" altLang="en-US" sz="2800" dirty="0">
                <a:solidFill>
                  <a:srgbClr val="002060"/>
                </a:solidFill>
              </a:rPr>
              <a:t> Wide Review (Last Call)</a:t>
            </a:r>
          </a:p>
          <a:p>
            <a:pPr>
              <a:lnSpc>
                <a:spcPct val="200000"/>
              </a:lnSpc>
              <a:buFontTx/>
              <a:buBlip>
                <a:blip r:embed="rId3"/>
              </a:buBlip>
            </a:pPr>
            <a:r>
              <a:rPr lang="en-US" altLang="en-US" sz="2800" dirty="0">
                <a:solidFill>
                  <a:srgbClr val="002060"/>
                </a:solidFill>
              </a:rPr>
              <a:t> Candidate Recommendation</a:t>
            </a:r>
          </a:p>
          <a:p>
            <a:pPr>
              <a:lnSpc>
                <a:spcPct val="200000"/>
              </a:lnSpc>
              <a:buFontTx/>
              <a:buBlip>
                <a:blip r:embed="rId3"/>
              </a:buBlip>
            </a:pPr>
            <a:r>
              <a:rPr lang="en-US" altLang="en-US" sz="2800" dirty="0">
                <a:solidFill>
                  <a:srgbClr val="002060"/>
                </a:solidFill>
              </a:rPr>
              <a:t> Proposed Recommendation</a:t>
            </a:r>
          </a:p>
          <a:p>
            <a:pPr>
              <a:lnSpc>
                <a:spcPct val="200000"/>
              </a:lnSpc>
              <a:buFontTx/>
              <a:buBlip>
                <a:blip r:embed="rId3"/>
              </a:buBlip>
            </a:pPr>
            <a:r>
              <a:rPr lang="en-US" altLang="en-US" sz="2800" dirty="0">
                <a:solidFill>
                  <a:srgbClr val="002060"/>
                </a:solidFill>
              </a:rPr>
              <a:t> W3C Recommendation (Web Standard)</a:t>
            </a:r>
          </a:p>
        </p:txBody>
      </p:sp>
      <p:pic>
        <p:nvPicPr>
          <p:cNvPr id="39937" name="Picture 2" descr="head"/>
          <p:cNvPicPr>
            <a:picLocks noChangeAspect="1" noChangeArrowheads="1"/>
          </p:cNvPicPr>
          <p:nvPr/>
        </p:nvPicPr>
        <p:blipFill>
          <a:blip r:embed="rId4"/>
          <a:srcRect/>
          <a:stretch>
            <a:fillRect/>
          </a:stretch>
        </p:blipFill>
        <p:spPr bwMode="auto">
          <a:xfrm>
            <a:off x="0" y="0"/>
            <a:ext cx="9144000" cy="1323975"/>
          </a:xfrm>
          <a:prstGeom prst="rect">
            <a:avLst/>
          </a:prstGeom>
          <a:noFill/>
          <a:ln w="9525">
            <a:noFill/>
            <a:miter lim="800000"/>
            <a:headEnd/>
            <a:tailEnd/>
          </a:ln>
        </p:spPr>
      </p:pic>
      <p:sp>
        <p:nvSpPr>
          <p:cNvPr id="39938" name="Text Box 3"/>
          <p:cNvSpPr txBox="1">
            <a:spLocks noChangeArrowheads="1"/>
          </p:cNvSpPr>
          <p:nvPr/>
        </p:nvSpPr>
        <p:spPr bwMode="auto">
          <a:xfrm>
            <a:off x="1331913" y="290513"/>
            <a:ext cx="3793026" cy="769441"/>
          </a:xfrm>
          <a:prstGeom prst="rect">
            <a:avLst/>
          </a:prstGeom>
          <a:noFill/>
          <a:ln w="9525">
            <a:noFill/>
            <a:miter lim="800000"/>
            <a:headEnd/>
            <a:tailEnd/>
          </a:ln>
        </p:spPr>
        <p:txBody>
          <a:bodyPr wrap="none">
            <a:spAutoFit/>
          </a:bodyPr>
          <a:lstStyle/>
          <a:p>
            <a:r>
              <a:rPr lang="en-US" sz="4400" b="1" dirty="0"/>
              <a:t>W3C Process</a:t>
            </a:r>
          </a:p>
        </p:txBody>
      </p:sp>
      <p:sp>
        <p:nvSpPr>
          <p:cNvPr id="39939" name="Text Box 4"/>
          <p:cNvSpPr txBox="1">
            <a:spLocks noChangeArrowheads="1"/>
          </p:cNvSpPr>
          <p:nvPr/>
        </p:nvSpPr>
        <p:spPr bwMode="auto">
          <a:xfrm>
            <a:off x="0" y="6548438"/>
            <a:ext cx="9140825" cy="336550"/>
          </a:xfrm>
          <a:prstGeom prst="rect">
            <a:avLst/>
          </a:prstGeom>
          <a:noFill/>
          <a:ln w="9525">
            <a:noFill/>
            <a:miter lim="800000"/>
            <a:headEnd/>
            <a:tailEnd/>
          </a:ln>
        </p:spPr>
        <p:txBody>
          <a:bodyPr>
            <a:spAutoFit/>
          </a:bodyPr>
          <a:lstStyle/>
          <a:p>
            <a:pPr algn="ctr"/>
            <a:r>
              <a:rPr lang="en-US" sz="1600" dirty="0"/>
              <a:t>Copyright © 2018 W3C (MIT, ERCIM, Keio, </a:t>
            </a:r>
            <a:r>
              <a:rPr lang="en-US" sz="1600" dirty="0" err="1"/>
              <a:t>Beihang</a:t>
            </a:r>
            <a:r>
              <a:rPr lang="en-US" sz="1600" dirty="0"/>
              <a:t>)</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7610" y="1849604"/>
            <a:ext cx="514350" cy="533400"/>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5722" y="2755776"/>
            <a:ext cx="514350" cy="457200"/>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41826" y="3619872"/>
            <a:ext cx="514350" cy="457200"/>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77930" y="4483968"/>
            <a:ext cx="514350" cy="457200"/>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14034" y="5348064"/>
            <a:ext cx="514350" cy="457200"/>
          </a:xfrm>
          <a:prstGeom prst="rect">
            <a:avLst/>
          </a:prstGeom>
        </p:spPr>
      </p:pic>
      <p:cxnSp>
        <p:nvCxnSpPr>
          <p:cNvPr id="25" name="Straight Arrow Connector 24"/>
          <p:cNvCxnSpPr/>
          <p:nvPr/>
        </p:nvCxnSpPr>
        <p:spPr>
          <a:xfrm>
            <a:off x="4251311" y="2348880"/>
            <a:ext cx="392697" cy="353553"/>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5187415" y="3212976"/>
            <a:ext cx="392697" cy="353553"/>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6123519" y="4077072"/>
            <a:ext cx="392697" cy="353553"/>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7059623" y="4947655"/>
            <a:ext cx="392697" cy="353553"/>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
        <p:nvSpPr>
          <p:cNvPr id="33" name="Arc 32"/>
          <p:cNvSpPr/>
          <p:nvPr/>
        </p:nvSpPr>
        <p:spPr>
          <a:xfrm>
            <a:off x="1691680" y="1916832"/>
            <a:ext cx="5184575" cy="4968156"/>
          </a:xfrm>
          <a:prstGeom prst="arc">
            <a:avLst/>
          </a:prstGeom>
          <a:ln w="19050">
            <a:headEnd type="triangl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Arc 39"/>
          <p:cNvSpPr/>
          <p:nvPr/>
        </p:nvSpPr>
        <p:spPr>
          <a:xfrm>
            <a:off x="3635896" y="2846448"/>
            <a:ext cx="3096343" cy="3111549"/>
          </a:xfrm>
          <a:prstGeom prst="arc">
            <a:avLst/>
          </a:prstGeom>
          <a:ln w="19050">
            <a:headEnd type="triangl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Arc 40"/>
          <p:cNvSpPr/>
          <p:nvPr/>
        </p:nvSpPr>
        <p:spPr>
          <a:xfrm>
            <a:off x="5641826" y="3861047"/>
            <a:ext cx="946397" cy="1086607"/>
          </a:xfrm>
          <a:prstGeom prst="arc">
            <a:avLst/>
          </a:prstGeom>
          <a:ln w="19050">
            <a:headEnd type="triangl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Arc 41"/>
          <p:cNvSpPr/>
          <p:nvPr/>
        </p:nvSpPr>
        <p:spPr>
          <a:xfrm>
            <a:off x="2699793" y="2060848"/>
            <a:ext cx="3168352" cy="2987796"/>
          </a:xfrm>
          <a:prstGeom prst="arc">
            <a:avLst/>
          </a:prstGeom>
          <a:ln w="19050">
            <a:headEnd type="triangl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Arc 42"/>
          <p:cNvSpPr/>
          <p:nvPr/>
        </p:nvSpPr>
        <p:spPr>
          <a:xfrm>
            <a:off x="4644008" y="3062473"/>
            <a:ext cx="1090413" cy="1006768"/>
          </a:xfrm>
          <a:prstGeom prst="arc">
            <a:avLst/>
          </a:prstGeom>
          <a:ln w="19050">
            <a:headEnd type="triangl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Arc 43"/>
          <p:cNvSpPr/>
          <p:nvPr/>
        </p:nvSpPr>
        <p:spPr>
          <a:xfrm>
            <a:off x="3697611" y="2204864"/>
            <a:ext cx="1162422" cy="934760"/>
          </a:xfrm>
          <a:prstGeom prst="arc">
            <a:avLst/>
          </a:prstGeom>
          <a:ln w="19050">
            <a:headEnd type="triangl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47070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head"/>
          <p:cNvPicPr>
            <a:picLocks noChangeAspect="1" noChangeArrowheads="1"/>
          </p:cNvPicPr>
          <p:nvPr/>
        </p:nvPicPr>
        <p:blipFill>
          <a:blip r:embed="rId3"/>
          <a:srcRect/>
          <a:stretch>
            <a:fillRect/>
          </a:stretch>
        </p:blipFill>
        <p:spPr bwMode="auto">
          <a:xfrm>
            <a:off x="0" y="0"/>
            <a:ext cx="9144000" cy="1323975"/>
          </a:xfrm>
          <a:prstGeom prst="rect">
            <a:avLst/>
          </a:prstGeom>
          <a:noFill/>
          <a:ln w="9525">
            <a:noFill/>
            <a:miter lim="800000"/>
            <a:headEnd/>
            <a:tailEnd/>
          </a:ln>
        </p:spPr>
      </p:pic>
      <p:sp>
        <p:nvSpPr>
          <p:cNvPr id="29698" name="Text Box 3"/>
          <p:cNvSpPr txBox="1">
            <a:spLocks noChangeArrowheads="1"/>
          </p:cNvSpPr>
          <p:nvPr/>
        </p:nvSpPr>
        <p:spPr bwMode="auto">
          <a:xfrm>
            <a:off x="1331913" y="290513"/>
            <a:ext cx="2912977" cy="769441"/>
          </a:xfrm>
          <a:prstGeom prst="rect">
            <a:avLst/>
          </a:prstGeom>
          <a:noFill/>
          <a:ln w="9525">
            <a:noFill/>
            <a:miter lim="800000"/>
            <a:headEnd/>
            <a:tailEnd/>
          </a:ln>
        </p:spPr>
        <p:txBody>
          <a:bodyPr wrap="none">
            <a:spAutoFit/>
          </a:bodyPr>
          <a:lstStyle/>
          <a:p>
            <a:r>
              <a:rPr lang="en-US" sz="4400" b="1" dirty="0"/>
              <a:t>WCAG 2.0</a:t>
            </a:r>
          </a:p>
        </p:txBody>
      </p:sp>
      <p:sp>
        <p:nvSpPr>
          <p:cNvPr id="29699" name="Text Box 4"/>
          <p:cNvSpPr txBox="1">
            <a:spLocks noChangeArrowheads="1"/>
          </p:cNvSpPr>
          <p:nvPr/>
        </p:nvSpPr>
        <p:spPr bwMode="auto">
          <a:xfrm>
            <a:off x="0" y="6548438"/>
            <a:ext cx="9140825" cy="336550"/>
          </a:xfrm>
          <a:prstGeom prst="rect">
            <a:avLst/>
          </a:prstGeom>
          <a:noFill/>
          <a:ln w="9525">
            <a:noFill/>
            <a:miter lim="800000"/>
            <a:headEnd/>
            <a:tailEnd/>
          </a:ln>
        </p:spPr>
        <p:txBody>
          <a:bodyPr>
            <a:spAutoFit/>
          </a:bodyPr>
          <a:lstStyle/>
          <a:p>
            <a:pPr algn="ctr"/>
            <a:r>
              <a:rPr lang="en-US" sz="1600" dirty="0"/>
              <a:t>Copyright © 2018 W3C (MIT, ERCIM, Keio, </a:t>
            </a:r>
            <a:r>
              <a:rPr lang="en-US" sz="1600" dirty="0" err="1"/>
              <a:t>Beihang</a:t>
            </a:r>
            <a:r>
              <a:rPr lang="en-US" sz="1600" dirty="0"/>
              <a:t>)</a:t>
            </a:r>
          </a:p>
        </p:txBody>
      </p:sp>
      <p:sp>
        <p:nvSpPr>
          <p:cNvPr id="6" name="Text Box 8"/>
          <p:cNvSpPr txBox="1">
            <a:spLocks noChangeArrowheads="1"/>
          </p:cNvSpPr>
          <p:nvPr/>
        </p:nvSpPr>
        <p:spPr bwMode="auto">
          <a:xfrm>
            <a:off x="250825" y="1556792"/>
            <a:ext cx="8713788"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lang="en-US" altLang="en-US" sz="2800" b="1" dirty="0">
                <a:solidFill>
                  <a:srgbClr val="002060"/>
                </a:solidFill>
              </a:rPr>
              <a:t>W3C Recommendation (December 2008):</a:t>
            </a:r>
            <a:endParaRPr lang="en-US" altLang="en-US" sz="2800" b="1" i="1" dirty="0">
              <a:solidFill>
                <a:srgbClr val="002060"/>
              </a:solidFill>
            </a:endParaRPr>
          </a:p>
          <a:p>
            <a:pPr>
              <a:lnSpc>
                <a:spcPct val="150000"/>
              </a:lnSpc>
              <a:buFontTx/>
              <a:buBlip>
                <a:blip r:embed="rId4"/>
              </a:buBlip>
            </a:pPr>
            <a:r>
              <a:rPr lang="en-US" altLang="en-US" sz="2800" dirty="0">
                <a:solidFill>
                  <a:srgbClr val="002060"/>
                </a:solidFill>
              </a:rPr>
              <a:t> </a:t>
            </a:r>
            <a:r>
              <a:rPr lang="en-US" altLang="en-US" sz="2800" b="1" dirty="0">
                <a:solidFill>
                  <a:srgbClr val="002060"/>
                </a:solidFill>
              </a:rPr>
              <a:t>P</a:t>
            </a:r>
            <a:r>
              <a:rPr lang="en-US" altLang="en-US" sz="2800" dirty="0">
                <a:solidFill>
                  <a:srgbClr val="002060"/>
                </a:solidFill>
              </a:rPr>
              <a:t>erceivable, </a:t>
            </a:r>
            <a:r>
              <a:rPr lang="en-US" altLang="en-US" sz="2800" b="1" dirty="0">
                <a:solidFill>
                  <a:srgbClr val="002060"/>
                </a:solidFill>
              </a:rPr>
              <a:t>O</a:t>
            </a:r>
            <a:r>
              <a:rPr lang="en-US" altLang="en-US" sz="2800" dirty="0">
                <a:solidFill>
                  <a:srgbClr val="002060"/>
                </a:solidFill>
              </a:rPr>
              <a:t>perable, </a:t>
            </a:r>
            <a:r>
              <a:rPr lang="en-US" altLang="en-US" sz="2800" b="1" dirty="0">
                <a:solidFill>
                  <a:srgbClr val="002060"/>
                </a:solidFill>
              </a:rPr>
              <a:t>U</a:t>
            </a:r>
            <a:r>
              <a:rPr lang="en-US" altLang="en-US" sz="2800" dirty="0">
                <a:solidFill>
                  <a:srgbClr val="002060"/>
                </a:solidFill>
              </a:rPr>
              <a:t>nderstandable, </a:t>
            </a:r>
            <a:r>
              <a:rPr lang="en-US" altLang="en-US" sz="2800" b="1" dirty="0">
                <a:solidFill>
                  <a:srgbClr val="002060"/>
                </a:solidFill>
              </a:rPr>
              <a:t>R</a:t>
            </a:r>
            <a:r>
              <a:rPr lang="en-US" altLang="en-US" sz="2800" dirty="0">
                <a:solidFill>
                  <a:srgbClr val="002060"/>
                </a:solidFill>
              </a:rPr>
              <a:t>obust</a:t>
            </a:r>
          </a:p>
          <a:p>
            <a:pPr>
              <a:lnSpc>
                <a:spcPct val="150000"/>
              </a:lnSpc>
              <a:buFontTx/>
              <a:buBlip>
                <a:blip r:embed="rId4"/>
              </a:buBlip>
            </a:pPr>
            <a:r>
              <a:rPr lang="en-US" altLang="en-US" sz="2800" dirty="0">
                <a:solidFill>
                  <a:srgbClr val="002060"/>
                </a:solidFill>
              </a:rPr>
              <a:t> 12 Guidelines,  61 Success Criteria,  3 Levels</a:t>
            </a:r>
          </a:p>
          <a:p>
            <a:pPr>
              <a:lnSpc>
                <a:spcPct val="150000"/>
              </a:lnSpc>
              <a:buFontTx/>
              <a:buBlip>
                <a:blip r:embed="rId4"/>
              </a:buBlip>
            </a:pPr>
            <a:r>
              <a:rPr lang="en-US" altLang="en-US" sz="2800" dirty="0">
                <a:solidFill>
                  <a:srgbClr val="002060"/>
                </a:solidFill>
              </a:rPr>
              <a:t> Adopted as ISO 40500, JIS 8341, UNE 139803</a:t>
            </a:r>
          </a:p>
          <a:p>
            <a:pPr>
              <a:lnSpc>
                <a:spcPct val="150000"/>
              </a:lnSpc>
              <a:buFontTx/>
              <a:buBlip>
                <a:blip r:embed="rId4"/>
              </a:buBlip>
            </a:pPr>
            <a:r>
              <a:rPr lang="en-US" altLang="en-US" sz="2800" dirty="0">
                <a:solidFill>
                  <a:srgbClr val="002060"/>
                </a:solidFill>
              </a:rPr>
              <a:t> Included in EN 301 549, Section 508 standard</a:t>
            </a:r>
          </a:p>
          <a:p>
            <a:pPr>
              <a:lnSpc>
                <a:spcPct val="150000"/>
              </a:lnSpc>
              <a:buFontTx/>
              <a:buBlip>
                <a:blip r:embed="rId4"/>
              </a:buBlip>
            </a:pPr>
            <a:r>
              <a:rPr lang="en-US" altLang="en-US" sz="2800" dirty="0">
                <a:solidFill>
                  <a:srgbClr val="002060"/>
                </a:solidFill>
              </a:rPr>
              <a:t> Referenced in laws and policies internationally:</a:t>
            </a:r>
          </a:p>
          <a:p>
            <a:pPr lvl="1">
              <a:lnSpc>
                <a:spcPct val="150000"/>
              </a:lnSpc>
              <a:buFontTx/>
              <a:buBlip>
                <a:blip r:embed="rId4"/>
              </a:buBlip>
            </a:pPr>
            <a:r>
              <a:rPr lang="en-US" altLang="en-US" sz="2800" dirty="0">
                <a:solidFill>
                  <a:srgbClr val="002060"/>
                </a:solidFill>
              </a:rPr>
              <a:t> w3.org/WAI/Policy/</a:t>
            </a:r>
          </a:p>
        </p:txBody>
      </p:sp>
    </p:spTree>
    <p:extLst>
      <p:ext uri="{BB962C8B-B14F-4D97-AF65-F5344CB8AC3E}">
        <p14:creationId xmlns:p14="http://schemas.microsoft.com/office/powerpoint/2010/main" val="1268310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head"/>
          <p:cNvPicPr>
            <a:picLocks noChangeAspect="1" noChangeArrowheads="1"/>
          </p:cNvPicPr>
          <p:nvPr/>
        </p:nvPicPr>
        <p:blipFill>
          <a:blip r:embed="rId3"/>
          <a:srcRect/>
          <a:stretch>
            <a:fillRect/>
          </a:stretch>
        </p:blipFill>
        <p:spPr bwMode="auto">
          <a:xfrm>
            <a:off x="0" y="0"/>
            <a:ext cx="9144000" cy="1323975"/>
          </a:xfrm>
          <a:prstGeom prst="rect">
            <a:avLst/>
          </a:prstGeom>
          <a:noFill/>
          <a:ln w="9525">
            <a:noFill/>
            <a:miter lim="800000"/>
            <a:headEnd/>
            <a:tailEnd/>
          </a:ln>
        </p:spPr>
      </p:pic>
      <p:sp>
        <p:nvSpPr>
          <p:cNvPr id="29698" name="Text Box 3"/>
          <p:cNvSpPr txBox="1">
            <a:spLocks noChangeArrowheads="1"/>
          </p:cNvSpPr>
          <p:nvPr/>
        </p:nvSpPr>
        <p:spPr bwMode="auto">
          <a:xfrm>
            <a:off x="1331913" y="290513"/>
            <a:ext cx="2912977" cy="769441"/>
          </a:xfrm>
          <a:prstGeom prst="rect">
            <a:avLst/>
          </a:prstGeom>
          <a:noFill/>
          <a:ln w="9525">
            <a:noFill/>
            <a:miter lim="800000"/>
            <a:headEnd/>
            <a:tailEnd/>
          </a:ln>
        </p:spPr>
        <p:txBody>
          <a:bodyPr wrap="none">
            <a:spAutoFit/>
          </a:bodyPr>
          <a:lstStyle/>
          <a:p>
            <a:r>
              <a:rPr lang="en-US" sz="4400" b="1" dirty="0"/>
              <a:t>WCAG 2.1</a:t>
            </a:r>
          </a:p>
        </p:txBody>
      </p:sp>
      <p:sp>
        <p:nvSpPr>
          <p:cNvPr id="29699" name="Text Box 4"/>
          <p:cNvSpPr txBox="1">
            <a:spLocks noChangeArrowheads="1"/>
          </p:cNvSpPr>
          <p:nvPr/>
        </p:nvSpPr>
        <p:spPr bwMode="auto">
          <a:xfrm>
            <a:off x="0" y="6548438"/>
            <a:ext cx="9140825" cy="336550"/>
          </a:xfrm>
          <a:prstGeom prst="rect">
            <a:avLst/>
          </a:prstGeom>
          <a:noFill/>
          <a:ln w="9525">
            <a:noFill/>
            <a:miter lim="800000"/>
            <a:headEnd/>
            <a:tailEnd/>
          </a:ln>
        </p:spPr>
        <p:txBody>
          <a:bodyPr>
            <a:spAutoFit/>
          </a:bodyPr>
          <a:lstStyle/>
          <a:p>
            <a:pPr algn="ctr"/>
            <a:r>
              <a:rPr lang="en-US" sz="1600" dirty="0"/>
              <a:t>Copyright © 2018 W3C (MIT, ERCIM, Keio, </a:t>
            </a:r>
            <a:r>
              <a:rPr lang="en-US" sz="1600" dirty="0" err="1"/>
              <a:t>Beihang</a:t>
            </a:r>
            <a:r>
              <a:rPr lang="en-US" sz="1600" dirty="0"/>
              <a:t>)</a:t>
            </a:r>
          </a:p>
        </p:txBody>
      </p:sp>
      <p:sp>
        <p:nvSpPr>
          <p:cNvPr id="6" name="Text Box 8"/>
          <p:cNvSpPr txBox="1">
            <a:spLocks noChangeArrowheads="1"/>
          </p:cNvSpPr>
          <p:nvPr/>
        </p:nvSpPr>
        <p:spPr bwMode="auto">
          <a:xfrm>
            <a:off x="250825" y="1556792"/>
            <a:ext cx="8713788"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lang="en-US" altLang="en-US" sz="2800" b="1" dirty="0">
                <a:solidFill>
                  <a:srgbClr val="002060"/>
                </a:solidFill>
              </a:rPr>
              <a:t>W3C Candidate Recommendation:</a:t>
            </a:r>
            <a:endParaRPr lang="en-US" altLang="en-US" sz="2800" b="1" i="1" dirty="0">
              <a:solidFill>
                <a:srgbClr val="002060"/>
              </a:solidFill>
            </a:endParaRPr>
          </a:p>
          <a:p>
            <a:pPr>
              <a:lnSpc>
                <a:spcPct val="150000"/>
              </a:lnSpc>
              <a:buFontTx/>
              <a:buBlip>
                <a:blip r:embed="rId4"/>
              </a:buBlip>
            </a:pPr>
            <a:r>
              <a:rPr lang="en-US" altLang="en-US" sz="2800" dirty="0">
                <a:solidFill>
                  <a:srgbClr val="002060"/>
                </a:solidFill>
              </a:rPr>
              <a:t> Fully backwards compatible with WCAG 2.0</a:t>
            </a:r>
          </a:p>
          <a:p>
            <a:pPr>
              <a:lnSpc>
                <a:spcPct val="150000"/>
              </a:lnSpc>
              <a:buFontTx/>
              <a:buBlip>
                <a:blip r:embed="rId4"/>
              </a:buBlip>
            </a:pPr>
            <a:r>
              <a:rPr lang="en-US" altLang="en-US" sz="2800" dirty="0">
                <a:solidFill>
                  <a:srgbClr val="002060"/>
                </a:solidFill>
              </a:rPr>
              <a:t> Improvements for people with cognitive and learning disabilities, low vision, and on mobile</a:t>
            </a:r>
          </a:p>
          <a:p>
            <a:pPr>
              <a:lnSpc>
                <a:spcPct val="150000"/>
              </a:lnSpc>
              <a:buFontTx/>
              <a:buBlip>
                <a:blip r:embed="rId4"/>
              </a:buBlip>
            </a:pPr>
            <a:r>
              <a:rPr lang="en-US" altLang="en-US" sz="2800" dirty="0">
                <a:solidFill>
                  <a:srgbClr val="002060"/>
                </a:solidFill>
              </a:rPr>
              <a:t> Currently includes 17 new Success Criteria</a:t>
            </a:r>
          </a:p>
          <a:p>
            <a:pPr>
              <a:lnSpc>
                <a:spcPct val="150000"/>
              </a:lnSpc>
              <a:buFontTx/>
              <a:buBlip>
                <a:blip r:embed="rId4"/>
              </a:buBlip>
            </a:pPr>
            <a:r>
              <a:rPr lang="en-US" altLang="en-US" sz="2800" dirty="0">
                <a:solidFill>
                  <a:srgbClr val="002060"/>
                </a:solidFill>
              </a:rPr>
              <a:t> Scheduled for final completion in June 2018</a:t>
            </a:r>
          </a:p>
        </p:txBody>
      </p:sp>
    </p:spTree>
    <p:extLst>
      <p:ext uri="{BB962C8B-B14F-4D97-AF65-F5344CB8AC3E}">
        <p14:creationId xmlns:p14="http://schemas.microsoft.com/office/powerpoint/2010/main" val="983697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head"/>
          <p:cNvPicPr>
            <a:picLocks noChangeAspect="1" noChangeArrowheads="1"/>
          </p:cNvPicPr>
          <p:nvPr/>
        </p:nvPicPr>
        <p:blipFill>
          <a:blip r:embed="rId3"/>
          <a:srcRect/>
          <a:stretch>
            <a:fillRect/>
          </a:stretch>
        </p:blipFill>
        <p:spPr bwMode="auto">
          <a:xfrm>
            <a:off x="0" y="0"/>
            <a:ext cx="9144000" cy="1323975"/>
          </a:xfrm>
          <a:prstGeom prst="rect">
            <a:avLst/>
          </a:prstGeom>
          <a:noFill/>
          <a:ln w="9525">
            <a:noFill/>
            <a:miter lim="800000"/>
            <a:headEnd/>
            <a:tailEnd/>
          </a:ln>
        </p:spPr>
      </p:pic>
      <p:sp>
        <p:nvSpPr>
          <p:cNvPr id="29698" name="Text Box 3"/>
          <p:cNvSpPr txBox="1">
            <a:spLocks noChangeArrowheads="1"/>
          </p:cNvSpPr>
          <p:nvPr/>
        </p:nvSpPr>
        <p:spPr bwMode="auto">
          <a:xfrm>
            <a:off x="1331913" y="290513"/>
            <a:ext cx="5067221" cy="769441"/>
          </a:xfrm>
          <a:prstGeom prst="rect">
            <a:avLst/>
          </a:prstGeom>
          <a:noFill/>
          <a:ln w="9525">
            <a:noFill/>
            <a:miter lim="800000"/>
            <a:headEnd/>
            <a:tailEnd/>
          </a:ln>
        </p:spPr>
        <p:txBody>
          <a:bodyPr wrap="none">
            <a:spAutoFit/>
          </a:bodyPr>
          <a:lstStyle/>
          <a:p>
            <a:r>
              <a:rPr lang="en-US" sz="4400" b="1" dirty="0"/>
              <a:t>Technical Support</a:t>
            </a:r>
          </a:p>
        </p:txBody>
      </p:sp>
      <p:sp>
        <p:nvSpPr>
          <p:cNvPr id="29699" name="Text Box 4"/>
          <p:cNvSpPr txBox="1">
            <a:spLocks noChangeArrowheads="1"/>
          </p:cNvSpPr>
          <p:nvPr/>
        </p:nvSpPr>
        <p:spPr bwMode="auto">
          <a:xfrm>
            <a:off x="0" y="6548438"/>
            <a:ext cx="9140825" cy="336550"/>
          </a:xfrm>
          <a:prstGeom prst="rect">
            <a:avLst/>
          </a:prstGeom>
          <a:noFill/>
          <a:ln w="9525">
            <a:noFill/>
            <a:miter lim="800000"/>
            <a:headEnd/>
            <a:tailEnd/>
          </a:ln>
        </p:spPr>
        <p:txBody>
          <a:bodyPr>
            <a:spAutoFit/>
          </a:bodyPr>
          <a:lstStyle/>
          <a:p>
            <a:pPr algn="ctr"/>
            <a:r>
              <a:rPr lang="en-US" sz="1600" dirty="0"/>
              <a:t>Copyright © 2018 W3C (MIT, ERCIM, Keio, </a:t>
            </a:r>
            <a:r>
              <a:rPr lang="en-US" sz="1600" dirty="0" err="1"/>
              <a:t>Beihang</a:t>
            </a:r>
            <a:r>
              <a:rPr lang="en-US" sz="1600" dirty="0"/>
              <a:t>)</a:t>
            </a:r>
          </a:p>
        </p:txBody>
      </p:sp>
      <p:sp>
        <p:nvSpPr>
          <p:cNvPr id="6" name="Text Box 8"/>
          <p:cNvSpPr txBox="1">
            <a:spLocks noChangeArrowheads="1"/>
          </p:cNvSpPr>
          <p:nvPr/>
        </p:nvSpPr>
        <p:spPr bwMode="auto">
          <a:xfrm>
            <a:off x="250825" y="1556792"/>
            <a:ext cx="8713788"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lang="en-US" altLang="en-US" sz="2800" b="1" dirty="0">
                <a:solidFill>
                  <a:srgbClr val="002060"/>
                </a:solidFill>
              </a:rPr>
              <a:t>Technical resources (selected):</a:t>
            </a:r>
            <a:endParaRPr lang="en-US" altLang="en-US" sz="2800" b="1" i="1" dirty="0">
              <a:solidFill>
                <a:srgbClr val="002060"/>
              </a:solidFill>
            </a:endParaRPr>
          </a:p>
          <a:p>
            <a:pPr>
              <a:lnSpc>
                <a:spcPct val="150000"/>
              </a:lnSpc>
              <a:buFontTx/>
              <a:buBlip>
                <a:blip r:embed="rId4"/>
              </a:buBlip>
            </a:pPr>
            <a:r>
              <a:rPr lang="en-US" altLang="en-US" sz="2800" dirty="0">
                <a:solidFill>
                  <a:srgbClr val="002060"/>
                </a:solidFill>
              </a:rPr>
              <a:t> Understanding WCAG 2</a:t>
            </a:r>
          </a:p>
          <a:p>
            <a:pPr>
              <a:lnSpc>
                <a:spcPct val="150000"/>
              </a:lnSpc>
              <a:buFontTx/>
              <a:buBlip>
                <a:blip r:embed="rId4"/>
              </a:buBlip>
            </a:pPr>
            <a:r>
              <a:rPr lang="en-US" altLang="en-US" sz="2800" dirty="0">
                <a:solidFill>
                  <a:srgbClr val="002060"/>
                </a:solidFill>
              </a:rPr>
              <a:t> Techniques for WCAG 2</a:t>
            </a:r>
          </a:p>
          <a:p>
            <a:pPr>
              <a:lnSpc>
                <a:spcPct val="150000"/>
              </a:lnSpc>
              <a:buFontTx/>
              <a:buBlip>
                <a:blip r:embed="rId4"/>
              </a:buBlip>
            </a:pPr>
            <a:r>
              <a:rPr lang="en-US" altLang="en-US" sz="2800" dirty="0">
                <a:solidFill>
                  <a:srgbClr val="002060"/>
                </a:solidFill>
              </a:rPr>
              <a:t> How to Meet WCAG 2 (quick reference):</a:t>
            </a:r>
          </a:p>
          <a:p>
            <a:pPr lvl="1">
              <a:lnSpc>
                <a:spcPct val="150000"/>
              </a:lnSpc>
              <a:buFontTx/>
              <a:buBlip>
                <a:blip r:embed="rId4"/>
              </a:buBlip>
            </a:pPr>
            <a:r>
              <a:rPr lang="en-US" altLang="en-US" sz="2800" dirty="0">
                <a:solidFill>
                  <a:srgbClr val="002060"/>
                </a:solidFill>
              </a:rPr>
              <a:t> w3.org/WAI/WCAG20/</a:t>
            </a:r>
            <a:r>
              <a:rPr lang="en-US" altLang="en-US" sz="2800" dirty="0" err="1">
                <a:solidFill>
                  <a:srgbClr val="002060"/>
                </a:solidFill>
              </a:rPr>
              <a:t>quickref</a:t>
            </a:r>
            <a:r>
              <a:rPr lang="en-US" altLang="en-US" sz="2800" dirty="0">
                <a:solidFill>
                  <a:srgbClr val="002060"/>
                </a:solidFill>
              </a:rPr>
              <a:t>/</a:t>
            </a:r>
          </a:p>
        </p:txBody>
      </p:sp>
    </p:spTree>
    <p:extLst>
      <p:ext uri="{BB962C8B-B14F-4D97-AF65-F5344CB8AC3E}">
        <p14:creationId xmlns:p14="http://schemas.microsoft.com/office/powerpoint/2010/main" val="20751858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2137</TotalTime>
  <Words>4306</Words>
  <Application>Microsoft Macintosh PowerPoint</Application>
  <PresentationFormat>Bildspel på skärmen (4:3)</PresentationFormat>
  <Paragraphs>217</Paragraphs>
  <Slides>24</Slides>
  <Notes>24</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24</vt:i4>
      </vt:variant>
    </vt:vector>
  </HeadingPairs>
  <TitlesOfParts>
    <vt:vector size="27" baseType="lpstr">
      <vt:lpstr>Arial</vt:lpstr>
      <vt:lpstr>Calibri</vt:lpstr>
      <vt:lpstr>Office Theme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Accessibility: Looking into the Future</dc:title>
  <dc:creator>Shadi Abou-Zahra</dc:creator>
  <cp:lastModifiedBy>Christina Nilsson</cp:lastModifiedBy>
  <cp:revision>151</cp:revision>
  <dcterms:created xsi:type="dcterms:W3CDTF">2015-01-21T19:24:59Z</dcterms:created>
  <dcterms:modified xsi:type="dcterms:W3CDTF">2018-04-11T15:29:36Z</dcterms:modified>
</cp:coreProperties>
</file>