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678" r:id="rId2"/>
    <p:sldMasterId id="2147483726" r:id="rId3"/>
    <p:sldMasterId id="2147483737" r:id="rId4"/>
    <p:sldMasterId id="2147483713" r:id="rId5"/>
    <p:sldMasterId id="2147483755" r:id="rId6"/>
    <p:sldMasterId id="2147483717" r:id="rId7"/>
    <p:sldMasterId id="2147483750" r:id="rId8"/>
    <p:sldMasterId id="2147483722" r:id="rId9"/>
  </p:sldMasterIdLst>
  <p:notesMasterIdLst>
    <p:notesMasterId r:id="rId72"/>
  </p:notesMasterIdLst>
  <p:sldIdLst>
    <p:sldId id="272" r:id="rId10"/>
    <p:sldId id="336" r:id="rId11"/>
    <p:sldId id="383" r:id="rId12"/>
    <p:sldId id="367" r:id="rId13"/>
    <p:sldId id="368" r:id="rId14"/>
    <p:sldId id="370" r:id="rId15"/>
    <p:sldId id="371" r:id="rId16"/>
    <p:sldId id="396" r:id="rId17"/>
    <p:sldId id="415" r:id="rId18"/>
    <p:sldId id="287" r:id="rId19"/>
    <p:sldId id="369" r:id="rId20"/>
    <p:sldId id="404" r:id="rId21"/>
    <p:sldId id="405" r:id="rId22"/>
    <p:sldId id="406" r:id="rId23"/>
    <p:sldId id="386" r:id="rId24"/>
    <p:sldId id="281" r:id="rId25"/>
    <p:sldId id="332" r:id="rId26"/>
    <p:sldId id="351" r:id="rId27"/>
    <p:sldId id="337" r:id="rId28"/>
    <p:sldId id="387" r:id="rId29"/>
    <p:sldId id="407" r:id="rId30"/>
    <p:sldId id="330" r:id="rId31"/>
    <p:sldId id="356" r:id="rId32"/>
    <p:sldId id="408" r:id="rId33"/>
    <p:sldId id="388" r:id="rId34"/>
    <p:sldId id="358" r:id="rId35"/>
    <p:sldId id="360" r:id="rId36"/>
    <p:sldId id="364" r:id="rId37"/>
    <p:sldId id="343" r:id="rId38"/>
    <p:sldId id="334" r:id="rId39"/>
    <p:sldId id="344" r:id="rId40"/>
    <p:sldId id="355" r:id="rId41"/>
    <p:sldId id="341" r:id="rId42"/>
    <p:sldId id="342" r:id="rId43"/>
    <p:sldId id="338" r:id="rId44"/>
    <p:sldId id="357" r:id="rId45"/>
    <p:sldId id="389" r:id="rId46"/>
    <p:sldId id="333" r:id="rId47"/>
    <p:sldId id="345" r:id="rId48"/>
    <p:sldId id="347" r:id="rId49"/>
    <p:sldId id="346" r:id="rId50"/>
    <p:sldId id="409" r:id="rId51"/>
    <p:sldId id="378" r:id="rId52"/>
    <p:sldId id="391" r:id="rId53"/>
    <p:sldId id="385" r:id="rId54"/>
    <p:sldId id="384" r:id="rId55"/>
    <p:sldId id="414" r:id="rId56"/>
    <p:sldId id="401" r:id="rId57"/>
    <p:sldId id="411" r:id="rId58"/>
    <p:sldId id="412" r:id="rId59"/>
    <p:sldId id="413" r:id="rId60"/>
    <p:sldId id="376" r:id="rId61"/>
    <p:sldId id="377" r:id="rId62"/>
    <p:sldId id="361" r:id="rId63"/>
    <p:sldId id="379" r:id="rId64"/>
    <p:sldId id="375" r:id="rId65"/>
    <p:sldId id="362" r:id="rId66"/>
    <p:sldId id="393" r:id="rId67"/>
    <p:sldId id="394" r:id="rId68"/>
    <p:sldId id="395" r:id="rId69"/>
    <p:sldId id="402" r:id="rId70"/>
    <p:sldId id="278" r:id="rId71"/>
  </p:sldIdLst>
  <p:sldSz cx="9144000" cy="5143500" type="screen16x9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ys stil 3 - uthevingsfarg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2" autoAdjust="0"/>
    <p:restoredTop sz="94660"/>
  </p:normalViewPr>
  <p:slideViewPr>
    <p:cSldViewPr>
      <p:cViewPr varScale="1">
        <p:scale>
          <a:sx n="59" d="100"/>
          <a:sy n="59" d="100"/>
        </p:scale>
        <p:origin x="-140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63" Type="http://schemas.openxmlformats.org/officeDocument/2006/relationships/slide" Target="slides/slide54.xml"/><Relationship Id="rId64" Type="http://schemas.openxmlformats.org/officeDocument/2006/relationships/slide" Target="slides/slide55.xml"/><Relationship Id="rId65" Type="http://schemas.openxmlformats.org/officeDocument/2006/relationships/slide" Target="slides/slide56.xml"/><Relationship Id="rId66" Type="http://schemas.openxmlformats.org/officeDocument/2006/relationships/slide" Target="slides/slide57.xml"/><Relationship Id="rId67" Type="http://schemas.openxmlformats.org/officeDocument/2006/relationships/slide" Target="slides/slide58.xml"/><Relationship Id="rId68" Type="http://schemas.openxmlformats.org/officeDocument/2006/relationships/slide" Target="slides/slide59.xml"/><Relationship Id="rId69" Type="http://schemas.openxmlformats.org/officeDocument/2006/relationships/slide" Target="slides/slide6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70" Type="http://schemas.openxmlformats.org/officeDocument/2006/relationships/slide" Target="slides/slide61.xml"/><Relationship Id="rId71" Type="http://schemas.openxmlformats.org/officeDocument/2006/relationships/slide" Target="slides/slide62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k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032218642373"/>
          <c:y val="0.05112133598059"/>
          <c:w val="0.642385159818844"/>
          <c:h val="0.880689332009705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Lbls>
            <c:delete val="1"/>
          </c:dLbls>
          <c:cat>
            <c:strRef>
              <c:f>Blad1!$A$2:$A$5</c:f>
              <c:strCache>
                <c:ptCount val="3"/>
                <c:pt idx="0">
                  <c:v>Teknik</c:v>
                </c:pt>
                <c:pt idx="1">
                  <c:v>Språk</c:v>
                </c:pt>
                <c:pt idx="2">
                  <c:v>Pedagogik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33.0</c:v>
                </c:pt>
                <c:pt idx="1">
                  <c:v>33.0</c:v>
                </c:pt>
                <c:pt idx="2">
                  <c:v>34.0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032218642373"/>
          <c:y val="0.05112133598059"/>
          <c:w val="0.642385159818844"/>
          <c:h val="0.880689332009705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  <a:alpha val="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nb-N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3"/>
                <c:pt idx="0">
                  <c:v>Teknik</c:v>
                </c:pt>
                <c:pt idx="1">
                  <c:v>Språk</c:v>
                </c:pt>
                <c:pt idx="2">
                  <c:v>Pedagogik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33.0</c:v>
                </c:pt>
                <c:pt idx="1">
                  <c:v>33.0</c:v>
                </c:pt>
                <c:pt idx="2">
                  <c:v>34.0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032218642373"/>
          <c:y val="0.05112133598059"/>
          <c:w val="0.642385159818844"/>
          <c:h val="0.880689332009705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  <a:alpha val="4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  <a:alpha val="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nb-N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3"/>
                <c:pt idx="0">
                  <c:v>Teknik</c:v>
                </c:pt>
                <c:pt idx="1">
                  <c:v>Språk</c:v>
                </c:pt>
                <c:pt idx="2">
                  <c:v>Pedagogik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33.0</c:v>
                </c:pt>
                <c:pt idx="1">
                  <c:v>33.0</c:v>
                </c:pt>
                <c:pt idx="2">
                  <c:v>34.0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032218642373"/>
          <c:y val="0.05112133598059"/>
          <c:w val="0.642385159818844"/>
          <c:h val="0.880689332009705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  <a:alpha val="8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  <a:alpha val="4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  <a:alpha val="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nb-N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3"/>
                <c:pt idx="0">
                  <c:v>Teknik</c:v>
                </c:pt>
                <c:pt idx="1">
                  <c:v>Språk</c:v>
                </c:pt>
                <c:pt idx="2">
                  <c:v>Pedagogik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33.0</c:v>
                </c:pt>
                <c:pt idx="1">
                  <c:v>33.0</c:v>
                </c:pt>
                <c:pt idx="2">
                  <c:v>34.0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explosion val="32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FFFFFF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FFFFFF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rgbClr val="FFFFFF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EB5F93">
                  <a:alpha val="75000"/>
                </a:srgbClr>
              </a:solidFill>
              <a:ln>
                <a:solidFill>
                  <a:srgbClr val="FFFFFF"/>
                </a:solidFill>
              </a:ln>
              <a:effectLst/>
            </c:spPr>
          </c:dPt>
          <c:cat>
            <c:strRef>
              <c:f>'Ark1'!$A$2:$A$6</c:f>
              <c:strCache>
                <c:ptCount val="5"/>
                <c:pt idx="0">
                  <c:v>Funn</c:v>
                </c:pt>
                <c:pt idx="1">
                  <c:v>Potensiale</c:v>
                </c:pt>
                <c:pt idx="2">
                  <c:v>Forbedring</c:v>
                </c:pt>
                <c:pt idx="3">
                  <c:v>Sjekker ikke</c:v>
                </c:pt>
                <c:pt idx="4">
                  <c:v>Feil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13.0</c:v>
                </c:pt>
                <c:pt idx="1">
                  <c:v>2.0</c:v>
                </c:pt>
                <c:pt idx="2">
                  <c:v>0.0</c:v>
                </c:pt>
                <c:pt idx="3">
                  <c:v>18.0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ln w="12700" cmpd="sng">
              <a:solidFill>
                <a:srgbClr val="FFFFFF"/>
              </a:solidFill>
            </a:ln>
            <a:effectLst/>
          </c:spPr>
          <c:dPt>
            <c:idx val="0"/>
            <c:bubble3D val="0"/>
            <c:explosion val="32"/>
            <c:spPr>
              <a:solidFill>
                <a:schemeClr val="accent3">
                  <a:lumMod val="50000"/>
                </a:schemeClr>
              </a:solidFill>
              <a:ln w="12700" cmpd="sng">
                <a:solidFill>
                  <a:srgbClr val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2700" cmpd="sng">
                <a:solidFill>
                  <a:srgbClr val="FFFFFF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12700" cmpd="sng">
                <a:solidFill>
                  <a:srgbClr val="FFFFFF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12700" cmpd="sng">
                <a:solidFill>
                  <a:srgbClr val="FFFFFF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EB5F93">
                  <a:alpha val="75000"/>
                </a:srgbClr>
              </a:solidFill>
              <a:ln w="12700" cmpd="sng">
                <a:solidFill>
                  <a:srgbClr val="FFFFFF"/>
                </a:solidFill>
              </a:ln>
              <a:effectLst/>
            </c:spPr>
          </c:dPt>
          <c:cat>
            <c:strRef>
              <c:f>'Ark1'!$A$2:$A$6</c:f>
              <c:strCache>
                <c:ptCount val="5"/>
                <c:pt idx="0">
                  <c:v>Funn</c:v>
                </c:pt>
                <c:pt idx="1">
                  <c:v>Potensiale</c:v>
                </c:pt>
                <c:pt idx="2">
                  <c:v>Forbedring</c:v>
                </c:pt>
                <c:pt idx="3">
                  <c:v>Sjekker ikke</c:v>
                </c:pt>
                <c:pt idx="4">
                  <c:v>Feil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11.0</c:v>
                </c:pt>
                <c:pt idx="1">
                  <c:v>4.0</c:v>
                </c:pt>
                <c:pt idx="2">
                  <c:v>1.0</c:v>
                </c:pt>
                <c:pt idx="3">
                  <c:v>17.0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explosion val="32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FFFFFF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FFFFFF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FFFFFF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rgbClr val="FFFFFF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EB5F93">
                  <a:alpha val="75000"/>
                </a:srgbClr>
              </a:solidFill>
              <a:ln>
                <a:solidFill>
                  <a:srgbClr val="FFFFFF"/>
                </a:solidFill>
              </a:ln>
              <a:effectLst/>
            </c:spPr>
          </c:dPt>
          <c:cat>
            <c:strRef>
              <c:f>'Ark1'!$A$2:$A$6</c:f>
              <c:strCache>
                <c:ptCount val="5"/>
                <c:pt idx="0">
                  <c:v>Funn</c:v>
                </c:pt>
                <c:pt idx="1">
                  <c:v>Potensiale</c:v>
                </c:pt>
                <c:pt idx="2">
                  <c:v>Forbedring</c:v>
                </c:pt>
                <c:pt idx="3">
                  <c:v>Sjekker ikke</c:v>
                </c:pt>
                <c:pt idx="4">
                  <c:v>Feil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11.0</c:v>
                </c:pt>
                <c:pt idx="1">
                  <c:v>3.0</c:v>
                </c:pt>
                <c:pt idx="2">
                  <c:v>3.0</c:v>
                </c:pt>
                <c:pt idx="3">
                  <c:v>17.0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54CBA-4867-44A3-BDF8-1C2F43CF94FE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313B-E867-409A-B297-11B7A91DC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8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Totalt XX</a:t>
            </a:r>
            <a:r>
              <a:rPr lang="nb-NO" baseline="0" dirty="0" smtClean="0"/>
              <a:t> verktøy vurdert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84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Layout-tabeller</a:t>
            </a:r>
          </a:p>
          <a:p>
            <a:r>
              <a:rPr lang="nb-NO" dirty="0" smtClean="0"/>
              <a:t>Hurtigkommandoer</a:t>
            </a:r>
          </a:p>
          <a:p>
            <a:r>
              <a:rPr lang="nb-NO" dirty="0" smtClean="0"/>
              <a:t>Tekst på skiftende bakgrunn</a:t>
            </a:r>
          </a:p>
          <a:p>
            <a:r>
              <a:rPr lang="nb-NO" dirty="0" smtClean="0"/>
              <a:t>Stildefinering på overskrifter</a:t>
            </a:r>
          </a:p>
          <a:p>
            <a:r>
              <a:rPr lang="nb-NO" dirty="0" smtClean="0"/>
              <a:t>Detaljer om lenker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563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Fase 1 – hypoteser: definere type feil som bør kunne identifiseres</a:t>
            </a:r>
          </a:p>
          <a:p>
            <a:r>
              <a:rPr lang="nb-NO" dirty="0" smtClean="0"/>
              <a:t>Fase 2 – kvalitetssikring: kjøre testene og se om noen </a:t>
            </a:r>
            <a:r>
              <a:rPr lang="nb-NO" dirty="0" err="1" smtClean="0"/>
              <a:t>roboter</a:t>
            </a:r>
            <a:r>
              <a:rPr lang="nb-NO" dirty="0" smtClean="0"/>
              <a:t> finner feilene</a:t>
            </a:r>
          </a:p>
          <a:p>
            <a:r>
              <a:rPr lang="nb-NO" dirty="0" smtClean="0"/>
              <a:t>Fase 3 – utvalg: filtrere bort testene som ingen </a:t>
            </a:r>
            <a:r>
              <a:rPr lang="nb-NO" dirty="0" err="1" smtClean="0"/>
              <a:t>roboter</a:t>
            </a:r>
            <a:r>
              <a:rPr lang="nb-NO" dirty="0" smtClean="0"/>
              <a:t> taklet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292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Tilleggsmodul til </a:t>
            </a:r>
            <a:r>
              <a:rPr lang="nb-NO" dirty="0" err="1" smtClean="0"/>
              <a:t>Firefox</a:t>
            </a:r>
            <a:endParaRPr lang="nb-NO" dirty="0" smtClean="0"/>
          </a:p>
          <a:p>
            <a:r>
              <a:rPr lang="nb-NO" dirty="0" smtClean="0"/>
              <a:t>Sjekker ved innlasting</a:t>
            </a:r>
          </a:p>
          <a:p>
            <a:r>
              <a:rPr lang="nb-NO" dirty="0" smtClean="0"/>
              <a:t>Sjekker lokal kode</a:t>
            </a:r>
          </a:p>
          <a:p>
            <a:r>
              <a:rPr lang="nb-NO" dirty="0" smtClean="0"/>
              <a:t>Kan ”fargelegge” nettsiden for å simulere fargeblindhet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57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Mange verktøy har kapasitet</a:t>
            </a:r>
            <a:r>
              <a:rPr lang="nb-NO" baseline="0" dirty="0" smtClean="0"/>
              <a:t> til å oppdage mange av feilene som er testet. Utfordringen er at mange av dem ikke alltid klarer å oppdage samme type feil. </a:t>
            </a:r>
          </a:p>
          <a:p>
            <a:r>
              <a:rPr lang="nb-NO" baseline="0" dirty="0" smtClean="0"/>
              <a:t>I praksis betyr det at en godkjent test egentlig bare betyr at vi ikke har fått bekreftet feil på testen.</a:t>
            </a:r>
          </a:p>
          <a:p>
            <a:r>
              <a:rPr lang="nb-NO" baseline="0" dirty="0" smtClean="0"/>
              <a:t>Som vanlig er det enklere å bevise at noe ikke virker enn at noe virker under alle omstendigheter.</a:t>
            </a:r>
          </a:p>
          <a:p>
            <a:r>
              <a:rPr lang="nb-NO" baseline="0" dirty="0" smtClean="0"/>
              <a:t>Dessuten betyr ”ikke sjekket” bare at vi ikke har registrert at noe er sjekket. Da kan det være at den egentlig har sjekket, men ikke funnet feilen.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199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62" y="1852717"/>
            <a:ext cx="5375350" cy="1438068"/>
          </a:xfrm>
          <a:prstGeom prst="rect">
            <a:avLst/>
          </a:prstGeom>
          <a:solidFill>
            <a:schemeClr val="tx1"/>
          </a:solidFill>
        </p:spPr>
        <p:txBody>
          <a:bodyPr wrap="square" lIns="468000">
            <a:spAutoFit/>
          </a:bodyPr>
          <a:lstStyle>
            <a:lvl1pPr>
              <a:defRPr sz="4200"/>
            </a:lvl1pPr>
          </a:lstStyle>
          <a:p>
            <a:r>
              <a:rPr lang="nb-NO" smtClean="0"/>
              <a:t>Klikk for å redigere tittelstil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4" y="3507854"/>
            <a:ext cx="4536504" cy="81253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400773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322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60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03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1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76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14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986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575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734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99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48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32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419622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517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359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2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62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20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  <p:cxnSp>
        <p:nvCxnSpPr>
          <p:cNvPr id="12" name="Straight Connector 12"/>
          <p:cNvCxnSpPr/>
          <p:nvPr userDrawn="1"/>
        </p:nvCxnSpPr>
        <p:spPr>
          <a:xfrm>
            <a:off x="3383868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3383868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23"/>
          </p:nvPr>
        </p:nvSpPr>
        <p:spPr>
          <a:xfrm>
            <a:off x="3383868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  <p:cxnSp>
        <p:nvCxnSpPr>
          <p:cNvPr id="16" name="Straight Connector 12"/>
          <p:cNvCxnSpPr/>
          <p:nvPr userDrawn="1"/>
        </p:nvCxnSpPr>
        <p:spPr>
          <a:xfrm>
            <a:off x="467544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467544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467544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988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4932040" y="1635646"/>
            <a:ext cx="3672408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4932040" y="2427733"/>
            <a:ext cx="3672408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  <p:cxnSp>
        <p:nvCxnSpPr>
          <p:cNvPr id="16" name="Straight Connector 12"/>
          <p:cNvCxnSpPr/>
          <p:nvPr userDrawn="1"/>
        </p:nvCxnSpPr>
        <p:spPr>
          <a:xfrm>
            <a:off x="467544" y="1563638"/>
            <a:ext cx="3672408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467544" y="1635646"/>
            <a:ext cx="3672408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467544" y="2427733"/>
            <a:ext cx="3672408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  <p:cxnSp>
        <p:nvCxnSpPr>
          <p:cNvPr id="20" name="Straight Connector 12"/>
          <p:cNvCxnSpPr/>
          <p:nvPr userDrawn="1"/>
        </p:nvCxnSpPr>
        <p:spPr>
          <a:xfrm>
            <a:off x="4932040" y="1563638"/>
            <a:ext cx="3672408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79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4932040" y="1635646"/>
            <a:ext cx="3672408" cy="360040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4932040" y="2139703"/>
            <a:ext cx="3672408" cy="864096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  <p:cxnSp>
        <p:nvCxnSpPr>
          <p:cNvPr id="16" name="Straight Connector 12"/>
          <p:cNvCxnSpPr/>
          <p:nvPr userDrawn="1"/>
        </p:nvCxnSpPr>
        <p:spPr>
          <a:xfrm>
            <a:off x="467544" y="1563638"/>
            <a:ext cx="3672408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467544" y="1635646"/>
            <a:ext cx="3672408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467544" y="2427733"/>
            <a:ext cx="3672408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  <p:cxnSp>
        <p:nvCxnSpPr>
          <p:cNvPr id="20" name="Straight Connector 12"/>
          <p:cNvCxnSpPr/>
          <p:nvPr userDrawn="1"/>
        </p:nvCxnSpPr>
        <p:spPr>
          <a:xfrm>
            <a:off x="4932040" y="1563638"/>
            <a:ext cx="3672408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1"/>
          <p:cNvSpPr>
            <a:spLocks noGrp="1"/>
          </p:cNvSpPr>
          <p:nvPr>
            <p:ph type="body" sz="quarter" idx="26" hasCustomPrompt="1"/>
          </p:nvPr>
        </p:nvSpPr>
        <p:spPr>
          <a:xfrm>
            <a:off x="4932040" y="3291830"/>
            <a:ext cx="3672408" cy="360040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27"/>
          </p:nvPr>
        </p:nvSpPr>
        <p:spPr>
          <a:xfrm>
            <a:off x="4932040" y="3795887"/>
            <a:ext cx="3672408" cy="864096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  <p:cxnSp>
        <p:nvCxnSpPr>
          <p:cNvPr id="14" name="Straight Connector 12"/>
          <p:cNvCxnSpPr/>
          <p:nvPr userDrawn="1"/>
        </p:nvCxnSpPr>
        <p:spPr>
          <a:xfrm>
            <a:off x="4932040" y="3219822"/>
            <a:ext cx="3672408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95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156380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  <p:cxnSp>
        <p:nvCxnSpPr>
          <p:cNvPr id="9" name="Straight Connector 12"/>
          <p:cNvCxnSpPr/>
          <p:nvPr userDrawn="1"/>
        </p:nvCxnSpPr>
        <p:spPr>
          <a:xfrm>
            <a:off x="467544" y="3291831"/>
            <a:ext cx="432048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467544" y="3363839"/>
            <a:ext cx="4320480" cy="360040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467544" y="3723879"/>
            <a:ext cx="2088232" cy="1008111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22"/>
          </p:nvPr>
        </p:nvSpPr>
        <p:spPr>
          <a:xfrm>
            <a:off x="2699792" y="3723878"/>
            <a:ext cx="2088232" cy="1008111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99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60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cxnSp>
        <p:nvCxnSpPr>
          <p:cNvPr id="7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654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54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509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330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23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26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34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95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1419622"/>
            <a:ext cx="2016224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smtClean="0"/>
              <a:t>GLÖM INTE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987824" y="1851670"/>
            <a:ext cx="3600400" cy="172819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43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55776" y="771550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1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555776" y="1059582"/>
            <a:ext cx="2520280" cy="108012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39952" y="3003798"/>
            <a:ext cx="2520280" cy="11521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139952" y="2715766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3456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79058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4631"/>
            <a:ext cx="1584176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835696" y="1491630"/>
            <a:ext cx="2376264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76056" y="1203598"/>
            <a:ext cx="1728192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076056" y="1491630"/>
            <a:ext cx="2304256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491880" y="3363838"/>
            <a:ext cx="2376264" cy="100811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35957" y="3075806"/>
            <a:ext cx="1656184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37755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19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23928" y="3651870"/>
            <a:ext cx="4896544" cy="11521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lang="en-US" sz="36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15536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cxnSp>
        <p:nvCxnSpPr>
          <p:cNvPr id="7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361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cxnSp>
        <p:nvCxnSpPr>
          <p:cNvPr id="7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  <p:cxnSp>
        <p:nvCxnSpPr>
          <p:cNvPr id="10" name="Straight Connector 12"/>
          <p:cNvCxnSpPr/>
          <p:nvPr userDrawn="1"/>
        </p:nvCxnSpPr>
        <p:spPr>
          <a:xfrm>
            <a:off x="6300192" y="3075806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6300192" y="3147814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23"/>
          </p:nvPr>
        </p:nvSpPr>
        <p:spPr>
          <a:xfrm>
            <a:off x="6300192" y="3939901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062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5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4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386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16.04.15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17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4" Type="http://schemas.openxmlformats.org/officeDocument/2006/relationships/image" Target="../media/image2.wmf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30.xml"/><Relationship Id="rId17" Type="http://schemas.openxmlformats.org/officeDocument/2006/relationships/theme" Target="../theme/theme3.xml"/><Relationship Id="rId18" Type="http://schemas.openxmlformats.org/officeDocument/2006/relationships/image" Target="../media/image3.wmf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theme" Target="../theme/theme4.xml"/><Relationship Id="rId9" Type="http://schemas.openxmlformats.org/officeDocument/2006/relationships/image" Target="../media/image3.wmf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42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16.04.15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-22470" y="5095443"/>
            <a:ext cx="1849541" cy="514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1806401" y="5095443"/>
            <a:ext cx="1849541" cy="51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13" y="478892"/>
            <a:ext cx="2464842" cy="8687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35272" y="5095443"/>
            <a:ext cx="1849541" cy="51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5464143" y="5095443"/>
            <a:ext cx="1849541" cy="514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7293014" y="5095443"/>
            <a:ext cx="1849541" cy="514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0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58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73"/>
          <a:stretch/>
        </p:blipFill>
        <p:spPr>
          <a:xfrm>
            <a:off x="7973710" y="4570639"/>
            <a:ext cx="1062785" cy="3653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16.04.15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042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759" r:id="rId3"/>
    <p:sldLayoutId id="2147483763" r:id="rId4"/>
    <p:sldLayoutId id="2147483681" r:id="rId5"/>
    <p:sldLayoutId id="2147483724" r:id="rId6"/>
    <p:sldLayoutId id="2147483725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808038" indent="-350838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252538" indent="-338138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16.04.15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2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57" r:id="rId7"/>
    <p:sldLayoutId id="2147483733" r:id="rId8"/>
    <p:sldLayoutId id="2147483734" r:id="rId9"/>
    <p:sldLayoutId id="2147483735" r:id="rId10"/>
    <p:sldLayoutId id="2147483736" r:id="rId11"/>
    <p:sldLayoutId id="2147483760" r:id="rId12"/>
    <p:sldLayoutId id="2147483761" r:id="rId13"/>
    <p:sldLayoutId id="2147483762" r:id="rId14"/>
    <p:sldLayoutId id="2147483764" r:id="rId15"/>
    <p:sldLayoutId id="2147483765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16.04.15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4" r="9698" b="-1249"/>
          <a:stretch/>
        </p:blipFill>
        <p:spPr>
          <a:xfrm>
            <a:off x="7075109" y="0"/>
            <a:ext cx="2068891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16.04.15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" y="0"/>
            <a:ext cx="912377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16.04.15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2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16.04.15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16.04.15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93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73" y="239466"/>
            <a:ext cx="1799335" cy="6341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16.04.15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t="1" r="-819" b="14418"/>
          <a:stretch/>
        </p:blipFill>
        <p:spPr>
          <a:xfrm>
            <a:off x="0" y="555527"/>
            <a:ext cx="5004048" cy="45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orbjorn.helland.solhaug@funka.com" TargetMode="External"/><Relationship Id="rId3" Type="http://schemas.openxmlformats.org/officeDocument/2006/relationships/hyperlink" Target="https://twitter.com/solhel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achecker.ca/checker/index.php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1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2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hyperlink" Target="http://ucdmanager.net/project/3120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hyperlink" Target="http://www.sidar.org/recur/aplica/heraffx.ph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62" y="1852717"/>
            <a:ext cx="5375350" cy="1384995"/>
          </a:xfrm>
        </p:spPr>
        <p:txBody>
          <a:bodyPr/>
          <a:lstStyle/>
          <a:p>
            <a:r>
              <a:rPr lang="sv-SE" dirty="0" smtClean="0"/>
              <a:t>Automatisk vs manuell </a:t>
            </a:r>
            <a:r>
              <a:rPr lang="sv-SE" dirty="0" err="1" smtClean="0"/>
              <a:t>sjekk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544" y="3507854"/>
            <a:ext cx="6120680" cy="812530"/>
          </a:xfrm>
        </p:spPr>
        <p:txBody>
          <a:bodyPr/>
          <a:lstStyle/>
          <a:p>
            <a:r>
              <a:rPr lang="sv-SE" dirty="0" smtClean="0"/>
              <a:t>Torbjørn Helland Solhaug</a:t>
            </a:r>
            <a:endParaRPr lang="sv-SE" dirty="0" smtClean="0">
              <a:hlinkClick r:id="rId2"/>
            </a:endParaRPr>
          </a:p>
          <a:p>
            <a:r>
              <a:rPr lang="sv-SE" sz="1800" dirty="0" smtClean="0">
                <a:hlinkClick r:id="rId2"/>
              </a:rPr>
              <a:t>torbjorn.helland.solhaug@funka.com</a:t>
            </a:r>
            <a:endParaRPr lang="sv-SE" sz="1800" dirty="0" smtClean="0"/>
          </a:p>
          <a:p>
            <a:r>
              <a:rPr lang="sv-SE" sz="1800" dirty="0" smtClean="0">
                <a:hlinkClick r:id="rId3"/>
              </a:rPr>
              <a:t>@</a:t>
            </a:r>
            <a:r>
              <a:rPr lang="sv-SE" sz="1800" dirty="0" err="1" smtClean="0">
                <a:hlinkClick r:id="rId3"/>
              </a:rPr>
              <a:t>solhell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15476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Mange lekerobot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50" cy="516403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27584" y="1563638"/>
            <a:ext cx="7488832" cy="2356672"/>
          </a:xfrm>
          <a:prstGeom prst="rect">
            <a:avLst/>
          </a:prstGeom>
          <a:solidFill>
            <a:schemeClr val="tx1"/>
          </a:solidFill>
        </p:spPr>
        <p:txBody>
          <a:bodyPr wrap="square" lIns="612000" tIns="432000" rIns="288000" bIns="57600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sz="2900" dirty="0" err="1" smtClean="0">
                <a:solidFill>
                  <a:schemeClr val="accent4"/>
                </a:solidFill>
              </a:rPr>
              <a:t>Roboter</a:t>
            </a:r>
            <a:r>
              <a:rPr lang="sv-SE" sz="2900" dirty="0" smtClean="0">
                <a:solidFill>
                  <a:schemeClr val="accent4"/>
                </a:solidFill>
              </a:rPr>
              <a:t> </a:t>
            </a:r>
            <a:r>
              <a:rPr lang="sv-SE" sz="2900" dirty="0" err="1" smtClean="0"/>
              <a:t>måler</a:t>
            </a:r>
            <a:r>
              <a:rPr lang="sv-SE" sz="2900" dirty="0" smtClean="0"/>
              <a:t> (</a:t>
            </a:r>
            <a:r>
              <a:rPr lang="sv-SE" sz="2900" dirty="0" err="1" smtClean="0"/>
              <a:t>nesten</a:t>
            </a:r>
            <a:r>
              <a:rPr lang="sv-SE" sz="2900" dirty="0" smtClean="0"/>
              <a:t>) </a:t>
            </a:r>
            <a:br>
              <a:rPr lang="sv-SE" sz="2900" dirty="0" smtClean="0"/>
            </a:br>
            <a:r>
              <a:rPr lang="sv-SE" sz="2900" dirty="0" smtClean="0"/>
              <a:t>bare </a:t>
            </a:r>
            <a:r>
              <a:rPr lang="sv-SE" sz="29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kvantitet, </a:t>
            </a:r>
            <a:r>
              <a:rPr lang="sv-SE" sz="2900" dirty="0" smtClean="0"/>
              <a:t>men </a:t>
            </a:r>
            <a:r>
              <a:rPr lang="sv-SE" sz="2900" dirty="0" err="1" smtClean="0"/>
              <a:t>også</a:t>
            </a:r>
            <a:r>
              <a:rPr lang="sv-SE" sz="2900" dirty="0" smtClean="0"/>
              <a:t> mer </a:t>
            </a:r>
            <a:r>
              <a:rPr lang="sv-SE" sz="2900" dirty="0" err="1" smtClean="0"/>
              <a:t>enn</a:t>
            </a:r>
            <a:r>
              <a:rPr lang="sv-SE" sz="2900" dirty="0" smtClean="0"/>
              <a:t> </a:t>
            </a:r>
            <a:r>
              <a:rPr lang="sv-SE" sz="2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universell </a:t>
            </a:r>
            <a:r>
              <a:rPr lang="sv-SE" sz="2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utforming</a:t>
            </a:r>
            <a:endParaRPr lang="sv-SE" sz="29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0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Utvalg av testkriterier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457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8576736" cy="699404"/>
          </a:xfrm>
        </p:spPr>
        <p:txBody>
          <a:bodyPr/>
          <a:lstStyle/>
          <a:p>
            <a:r>
              <a:rPr lang="nb-NO" dirty="0" smtClean="0"/>
              <a:t>Målsetning: konkret sammenligning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3003966"/>
          </a:xfrm>
        </p:spPr>
        <p:txBody>
          <a:bodyPr>
            <a:normAutofit/>
          </a:bodyPr>
          <a:lstStyle/>
          <a:p>
            <a:r>
              <a:rPr lang="nb-NO" dirty="0" smtClean="0"/>
              <a:t>Fase 1 – hypoteser</a:t>
            </a:r>
          </a:p>
          <a:p>
            <a:r>
              <a:rPr lang="nb-NO" dirty="0" smtClean="0"/>
              <a:t>Fase 2 – kvalitetssikring</a:t>
            </a:r>
          </a:p>
          <a:p>
            <a:r>
              <a:rPr lang="nb-NO" dirty="0" smtClean="0"/>
              <a:t>Fase 3 – utvalg</a:t>
            </a:r>
          </a:p>
          <a:p>
            <a:r>
              <a:rPr lang="nb-NO" dirty="0" smtClean="0"/>
              <a:t>Valgte ut 35 feiltyper som minst 1 robot klarte å identifisere</a:t>
            </a:r>
          </a:p>
          <a:p>
            <a:r>
              <a:rPr lang="nb-NO" dirty="0" smtClean="0"/>
              <a:t>Redaksjonelt hovedfokus</a:t>
            </a:r>
          </a:p>
        </p:txBody>
      </p:sp>
      <p:pic>
        <p:nvPicPr>
          <p:cNvPr id="4" name="Bildobjekt 3" descr="Dame foran tavle med lapper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96" y="1491630"/>
            <a:ext cx="3778885" cy="264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8576736" cy="699404"/>
          </a:xfrm>
        </p:spPr>
        <p:txBody>
          <a:bodyPr/>
          <a:lstStyle/>
          <a:p>
            <a:r>
              <a:rPr lang="nb-NO" dirty="0" smtClean="0"/>
              <a:t>Målsetning: konkret sammenligning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859950"/>
          </a:xfrm>
        </p:spPr>
        <p:txBody>
          <a:bodyPr>
            <a:normAutofit/>
          </a:bodyPr>
          <a:lstStyle/>
          <a:p>
            <a:r>
              <a:rPr lang="nb-NO" dirty="0" smtClean="0"/>
              <a:t>Overskrifter/struktur: 6 tester</a:t>
            </a:r>
          </a:p>
          <a:p>
            <a:r>
              <a:rPr lang="nb-NO" dirty="0" smtClean="0"/>
              <a:t>Lenker: 12 tester</a:t>
            </a:r>
          </a:p>
          <a:p>
            <a:r>
              <a:rPr lang="nb-NO" dirty="0" smtClean="0"/>
              <a:t>Kontrast: </a:t>
            </a:r>
            <a:r>
              <a:rPr lang="nb-NO" dirty="0"/>
              <a:t>1</a:t>
            </a:r>
            <a:r>
              <a:rPr lang="nb-NO" dirty="0" smtClean="0"/>
              <a:t> test</a:t>
            </a:r>
          </a:p>
          <a:p>
            <a:r>
              <a:rPr lang="nb-NO" dirty="0"/>
              <a:t>Bilder: </a:t>
            </a:r>
            <a:r>
              <a:rPr lang="nb-NO" dirty="0" smtClean="0"/>
              <a:t>5 </a:t>
            </a:r>
            <a:r>
              <a:rPr lang="nb-NO" dirty="0"/>
              <a:t>tester</a:t>
            </a:r>
          </a:p>
          <a:p>
            <a:r>
              <a:rPr lang="nb-NO" dirty="0" smtClean="0"/>
              <a:t>Skjema: 6 tester</a:t>
            </a:r>
          </a:p>
          <a:p>
            <a:r>
              <a:rPr lang="nb-NO" dirty="0" smtClean="0"/>
              <a:t>Tabeller: 5 tester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Kodeeksempler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1"/>
          </p:nvPr>
        </p:nvSpPr>
        <p:spPr>
          <a:xfrm>
            <a:off x="6300192" y="2067694"/>
            <a:ext cx="2304256" cy="2016225"/>
          </a:xfrm>
        </p:spPr>
        <p:txBody>
          <a:bodyPr>
            <a:normAutofit/>
          </a:bodyPr>
          <a:lstStyle/>
          <a:p>
            <a:r>
              <a:rPr lang="nb-NO" dirty="0" smtClean="0"/>
              <a:t>&lt;h1&gt; - &lt;h6&gt;</a:t>
            </a:r>
          </a:p>
          <a:p>
            <a:r>
              <a:rPr lang="nb-NO" dirty="0" smtClean="0"/>
              <a:t>&lt;a </a:t>
            </a:r>
            <a:r>
              <a:rPr lang="nb-NO" dirty="0" err="1" smtClean="0"/>
              <a:t>href</a:t>
            </a:r>
            <a:r>
              <a:rPr lang="nb-NO" dirty="0" smtClean="0"/>
              <a:t>=”…”</a:t>
            </a:r>
          </a:p>
          <a:p>
            <a:r>
              <a:rPr lang="nb-NO" dirty="0" smtClean="0"/>
              <a:t>CSS </a:t>
            </a:r>
            <a:r>
              <a:rPr lang="nb-NO" dirty="0" err="1" smtClean="0"/>
              <a:t>color</a:t>
            </a:r>
            <a:endParaRPr lang="nb-NO" dirty="0"/>
          </a:p>
          <a:p>
            <a:r>
              <a:rPr lang="nb-NO" dirty="0"/>
              <a:t>&lt;</a:t>
            </a:r>
            <a:r>
              <a:rPr lang="nb-NO" dirty="0" err="1"/>
              <a:t>img</a:t>
            </a:r>
            <a:r>
              <a:rPr lang="nb-NO" dirty="0"/>
              <a:t> alt=”…”</a:t>
            </a:r>
          </a:p>
          <a:p>
            <a:r>
              <a:rPr lang="nb-NO" dirty="0" smtClean="0"/>
              <a:t>&lt;</a:t>
            </a:r>
            <a:r>
              <a:rPr lang="nb-NO" dirty="0" err="1" smtClean="0"/>
              <a:t>label</a:t>
            </a:r>
            <a:r>
              <a:rPr lang="nb-NO" dirty="0" smtClean="0"/>
              <a:t>&gt;, &lt;input&gt;</a:t>
            </a:r>
          </a:p>
          <a:p>
            <a:r>
              <a:rPr lang="nb-NO" dirty="0" smtClean="0"/>
              <a:t>&lt;</a:t>
            </a:r>
            <a:r>
              <a:rPr lang="nb-NO" dirty="0" err="1" smtClean="0"/>
              <a:t>th</a:t>
            </a:r>
            <a:r>
              <a:rPr lang="nb-NO" dirty="0"/>
              <a:t> </a:t>
            </a:r>
            <a:r>
              <a:rPr lang="nb-NO" dirty="0" err="1" smtClean="0"/>
              <a:t>scope</a:t>
            </a:r>
            <a:r>
              <a:rPr lang="nb-NO" dirty="0" smtClean="0"/>
              <a:t>=”…”&gt;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882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9010899" cy="699404"/>
          </a:xfrm>
        </p:spPr>
        <p:txBody>
          <a:bodyPr/>
          <a:lstStyle/>
          <a:p>
            <a:r>
              <a:rPr lang="nb-NO" dirty="0" smtClean="0"/>
              <a:t>Noen </a:t>
            </a:r>
            <a:r>
              <a:rPr lang="nb-NO" dirty="0" err="1" smtClean="0"/>
              <a:t>testforslag</a:t>
            </a:r>
            <a:r>
              <a:rPr lang="nb-NO" dirty="0" smtClean="0"/>
              <a:t> som ikke nådde opp </a:t>
            </a:r>
            <a:endParaRPr lang="nb-NO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Typografi </a:t>
            </a:r>
            <a:r>
              <a:rPr lang="nb-NO" dirty="0" err="1" smtClean="0"/>
              <a:t>vs</a:t>
            </a:r>
            <a:r>
              <a:rPr lang="nb-NO" dirty="0" smtClean="0"/>
              <a:t> hierarki</a:t>
            </a:r>
          </a:p>
          <a:p>
            <a:r>
              <a:rPr lang="nb-NO" dirty="0" smtClean="0"/>
              <a:t>Mer enn farge som lenkemarkering</a:t>
            </a:r>
          </a:p>
          <a:p>
            <a:r>
              <a:rPr lang="nb-NO" dirty="0" smtClean="0"/>
              <a:t>Tekst plassert på bilde</a:t>
            </a:r>
          </a:p>
          <a:p>
            <a:r>
              <a:rPr lang="nb-NO" dirty="0" smtClean="0"/>
              <a:t>Bilde av tekst</a:t>
            </a:r>
          </a:p>
          <a:p>
            <a:endParaRPr lang="nb-NO" dirty="0"/>
          </a:p>
        </p:txBody>
      </p:sp>
      <p:pic>
        <p:nvPicPr>
          <p:cNvPr id="4" name="Platshållare för bild 3" descr="Trafikkskilt innkjøring forbudt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686" y="1616557"/>
            <a:ext cx="3710330" cy="2467361"/>
          </a:xfrm>
        </p:spPr>
      </p:pic>
    </p:spTree>
    <p:extLst>
      <p:ext uri="{BB962C8B-B14F-4D97-AF65-F5344CB8AC3E}">
        <p14:creationId xmlns:p14="http://schemas.microsoft.com/office/powerpoint/2010/main" val="248083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Diverse aviser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"/>
            <a:ext cx="9217024" cy="6144683"/>
          </a:xfrm>
          <a:prstGeom prst="rect">
            <a:avLst/>
          </a:prstGeom>
        </p:spPr>
      </p:pic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Overskrifter (</a:t>
            </a:r>
            <a:r>
              <a:rPr lang="nb-NO" dirty="0" err="1" smtClean="0"/>
              <a:t>rubriker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19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0" y="411510"/>
            <a:ext cx="6627960" cy="699404"/>
          </a:xfrm>
        </p:spPr>
        <p:txBody>
          <a:bodyPr/>
          <a:lstStyle/>
          <a:p>
            <a:r>
              <a:rPr lang="sv-SE" dirty="0" err="1" smtClean="0"/>
              <a:t>Overskrifter</a:t>
            </a:r>
            <a:r>
              <a:rPr lang="sv-SE" dirty="0" smtClean="0"/>
              <a:t> – </a:t>
            </a:r>
            <a:r>
              <a:rPr lang="sv-SE" dirty="0" err="1" smtClean="0"/>
              <a:t>hva</a:t>
            </a:r>
            <a:r>
              <a:rPr lang="sv-SE" dirty="0" smtClean="0"/>
              <a:t> er viktig?   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Bruk av overskrifter øker lesbarhet</a:t>
            </a:r>
          </a:p>
          <a:p>
            <a:r>
              <a:rPr lang="nb-NO" dirty="0" smtClean="0"/>
              <a:t>Korrekt kode for overskrifter</a:t>
            </a:r>
          </a:p>
          <a:p>
            <a:r>
              <a:rPr lang="nb-NO" dirty="0" smtClean="0"/>
              <a:t>Korrekt hierarkistruktur i overskriftene</a:t>
            </a:r>
          </a:p>
          <a:p>
            <a:r>
              <a:rPr lang="nb-NO" dirty="0" smtClean="0"/>
              <a:t>Relevant tekst</a:t>
            </a:r>
            <a:endParaRPr lang="nb-NO" dirty="0"/>
          </a:p>
        </p:txBody>
      </p:sp>
      <p:pic>
        <p:nvPicPr>
          <p:cNvPr id="9" name="Platshållare för bild 8" descr="Overskrifter på papir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5" b="11495"/>
          <a:stretch>
            <a:fillRect/>
          </a:stretch>
        </p:blipFill>
        <p:spPr>
          <a:xfrm>
            <a:off x="6743092" y="1511301"/>
            <a:ext cx="2400907" cy="2644625"/>
          </a:xfrm>
        </p:spPr>
      </p:pic>
    </p:spTree>
    <p:extLst>
      <p:ext uri="{BB962C8B-B14F-4D97-AF65-F5344CB8AC3E}">
        <p14:creationId xmlns:p14="http://schemas.microsoft.com/office/powerpoint/2010/main" val="2344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5888650" cy="699404"/>
          </a:xfrm>
        </p:spPr>
        <p:txBody>
          <a:bodyPr/>
          <a:lstStyle/>
          <a:p>
            <a:r>
              <a:rPr lang="nb-NO" dirty="0" smtClean="0"/>
              <a:t>Overskrifter – </a:t>
            </a:r>
            <a:r>
              <a:rPr lang="nb-NO" dirty="0" err="1" smtClean="0"/>
              <a:t>Achecker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3436014"/>
          </a:xfrm>
        </p:spPr>
        <p:txBody>
          <a:bodyPr>
            <a:normAutofit/>
          </a:bodyPr>
          <a:lstStyle/>
          <a:p>
            <a:r>
              <a:rPr lang="nb-NO" dirty="0" smtClean="0"/>
              <a:t>Sjekker etter overskrifter</a:t>
            </a:r>
          </a:p>
          <a:p>
            <a:r>
              <a:rPr lang="nb-NO" dirty="0" smtClean="0"/>
              <a:t>Sjekker hierarkiet, men finner ikke alle feil</a:t>
            </a:r>
          </a:p>
          <a:p>
            <a:r>
              <a:rPr lang="nb-NO" dirty="0" smtClean="0"/>
              <a:t>Leter ikke etter potensielle overskrifter</a:t>
            </a:r>
          </a:p>
          <a:p>
            <a:r>
              <a:rPr lang="nb-NO" dirty="0" smtClean="0"/>
              <a:t>Vurderer ikke innholdet i overskrifter</a:t>
            </a:r>
          </a:p>
        </p:txBody>
      </p:sp>
      <p:pic>
        <p:nvPicPr>
          <p:cNvPr id="7" name="Plassholder for bilde 6" descr="Overskrift bare markert som fet stil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35" r="48165" b="47830"/>
          <a:stretch/>
        </p:blipFill>
        <p:spPr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281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5452633" cy="699404"/>
          </a:xfrm>
        </p:spPr>
        <p:txBody>
          <a:bodyPr/>
          <a:lstStyle/>
          <a:p>
            <a:r>
              <a:rPr lang="nb-NO" dirty="0" smtClean="0"/>
              <a:t>Overskrifter – A-Tester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Kan sjekke om overskrifter har tekstlig innhold</a:t>
            </a:r>
          </a:p>
          <a:p>
            <a:r>
              <a:rPr lang="nb-NO" dirty="0" smtClean="0"/>
              <a:t>Krever at overskrifter står inne i </a:t>
            </a:r>
            <a:r>
              <a:rPr lang="nb-NO" dirty="0" err="1" smtClean="0"/>
              <a:t>main</a:t>
            </a:r>
            <a:r>
              <a:rPr lang="nb-NO" dirty="0" smtClean="0"/>
              <a:t>, header, </a:t>
            </a:r>
            <a:r>
              <a:rPr lang="nb-NO" dirty="0" err="1" smtClean="0"/>
              <a:t>section</a:t>
            </a:r>
            <a:r>
              <a:rPr lang="nb-NO" dirty="0"/>
              <a:t> </a:t>
            </a:r>
            <a:r>
              <a:rPr lang="nb-NO" dirty="0" smtClean="0"/>
              <a:t>eller </a:t>
            </a:r>
            <a:r>
              <a:rPr lang="nb-NO" dirty="0" err="1" smtClean="0"/>
              <a:t>article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Funn i koden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1"/>
          </p:nvPr>
        </p:nvSpPr>
        <p:spPr>
          <a:xfrm>
            <a:off x="6300192" y="2067694"/>
            <a:ext cx="2304256" cy="1710077"/>
          </a:xfrm>
        </p:spPr>
        <p:txBody>
          <a:bodyPr/>
          <a:lstStyle/>
          <a:p>
            <a:r>
              <a:rPr lang="nb-NO" dirty="0" smtClean="0"/>
              <a:t>&lt;h2&gt; mangler innhold (korrekt)</a:t>
            </a:r>
            <a:endParaRPr lang="nb-NO" sz="1100" dirty="0" smtClean="0"/>
          </a:p>
          <a:p>
            <a:endParaRPr lang="nb-NO" sz="1100" dirty="0"/>
          </a:p>
          <a:p>
            <a:r>
              <a:rPr lang="nb-NO" dirty="0" smtClean="0"/>
              <a:t>HTML5 DO-element mangler </a:t>
            </a:r>
            <a:br>
              <a:rPr lang="nb-NO" dirty="0" smtClean="0"/>
            </a:br>
            <a:r>
              <a:rPr lang="nb-NO" dirty="0" smtClean="0"/>
              <a:t>(feil)</a:t>
            </a:r>
            <a:endParaRPr lang="nb-NO" dirty="0"/>
          </a:p>
        </p:txBody>
      </p:sp>
      <p:pic>
        <p:nvPicPr>
          <p:cNvPr id="6" name="Bilde 5" descr="Utsnitt fra kode med overskrift uten tekstinnhold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7" y="4011910"/>
            <a:ext cx="9144000" cy="3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9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6148036" cy="699404"/>
          </a:xfrm>
        </p:spPr>
        <p:txBody>
          <a:bodyPr/>
          <a:lstStyle/>
          <a:p>
            <a:r>
              <a:rPr lang="nb-NO" dirty="0" smtClean="0"/>
              <a:t>Overskrifter – </a:t>
            </a:r>
            <a:r>
              <a:rPr lang="nb-NO" dirty="0" err="1" smtClean="0"/>
              <a:t>Tingtun</a:t>
            </a:r>
            <a:r>
              <a:rPr lang="nb-NO" dirty="0" smtClean="0"/>
              <a:t> PDF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err="1" smtClean="0"/>
              <a:t>Tingtun</a:t>
            </a:r>
            <a:r>
              <a:rPr lang="nb-NO" dirty="0" smtClean="0"/>
              <a:t> PDF-sjekk sjekker ikke om det er overskrifter</a:t>
            </a:r>
            <a:endParaRPr lang="nb-NO" dirty="0"/>
          </a:p>
        </p:txBody>
      </p:sp>
      <p:pic>
        <p:nvPicPr>
          <p:cNvPr id="7" name="Bilde 6" descr="Utsnitt fra tag-struktur i PDF med bare avsnittstagger."/>
          <p:cNvPicPr>
            <a:picLocks noChangeAspect="1"/>
          </p:cNvPicPr>
          <p:nvPr/>
        </p:nvPicPr>
        <p:blipFill rotWithShape="1">
          <a:blip r:embed="rId2"/>
          <a:srcRect b="49638"/>
          <a:stretch/>
        </p:blipFill>
        <p:spPr>
          <a:xfrm>
            <a:off x="755576" y="2355726"/>
            <a:ext cx="3073400" cy="2257749"/>
          </a:xfrm>
          <a:prstGeom prst="rect">
            <a:avLst/>
          </a:prstGeom>
        </p:spPr>
      </p:pic>
      <p:pic>
        <p:nvPicPr>
          <p:cNvPr id="8" name="Bilde 7" descr="Resultatet i Tingtun med mangelfullt definerte tags i PDF, det er tilstrekkelig bare å ha tag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348" y="2715766"/>
            <a:ext cx="5876652" cy="15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2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Dame foran tavle med lapp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891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Er automatikk et </a:t>
            </a:r>
            <a:r>
              <a:rPr lang="nb-NO" dirty="0" smtClean="0">
                <a:solidFill>
                  <a:schemeClr val="accent4"/>
                </a:solidFill>
              </a:rPr>
              <a:t>verktøy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eller en </a:t>
            </a:r>
            <a:r>
              <a:rPr lang="nb-NO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løsning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533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Masse spiker med tråder mellom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5169479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Lenker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209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5585157" cy="699404"/>
          </a:xfrm>
        </p:spPr>
        <p:txBody>
          <a:bodyPr/>
          <a:lstStyle/>
          <a:p>
            <a:r>
              <a:rPr lang="nb-NO" dirty="0" smtClean="0"/>
              <a:t>Lenker – hva er viktig?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Visuelt utseende</a:t>
            </a:r>
          </a:p>
          <a:p>
            <a:r>
              <a:rPr lang="nb-NO" dirty="0" smtClean="0"/>
              <a:t>Tydelig lenkemål</a:t>
            </a:r>
          </a:p>
          <a:p>
            <a:r>
              <a:rPr lang="nb-NO" dirty="0" smtClean="0"/>
              <a:t>Konsekvent oppførsel</a:t>
            </a:r>
          </a:p>
          <a:p>
            <a:r>
              <a:rPr lang="nb-NO" dirty="0" smtClean="0"/>
              <a:t>Fokusmarkering</a:t>
            </a:r>
          </a:p>
          <a:p>
            <a:r>
              <a:rPr lang="nb-NO" dirty="0" smtClean="0"/>
              <a:t>At de fungerer!</a:t>
            </a:r>
            <a:endParaRPr lang="nb-NO" dirty="0"/>
          </a:p>
        </p:txBody>
      </p:sp>
      <p:pic>
        <p:nvPicPr>
          <p:cNvPr id="5" name="Bildobjekt 1" descr="Masse spiker med tråder mellom.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r="976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4172661" cy="699404"/>
          </a:xfrm>
        </p:spPr>
        <p:txBody>
          <a:bodyPr/>
          <a:lstStyle/>
          <a:p>
            <a:r>
              <a:rPr lang="nb-NO" dirty="0" smtClean="0"/>
              <a:t>Lenker – </a:t>
            </a:r>
            <a:r>
              <a:rPr lang="nb-NO" dirty="0" err="1" smtClean="0"/>
              <a:t>Tingtun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Tingtun</a:t>
            </a:r>
            <a:r>
              <a:rPr lang="nb-NO" dirty="0" smtClean="0"/>
              <a:t> HTML-sjekk: </a:t>
            </a:r>
            <a:br>
              <a:rPr lang="nb-NO" dirty="0" smtClean="0"/>
            </a:br>
            <a:r>
              <a:rPr lang="nb-NO" dirty="0" smtClean="0"/>
              <a:t>gir ukorrekt feil på inkonsekvent HREF-metodikk</a:t>
            </a:r>
          </a:p>
          <a:p>
            <a:endParaRPr lang="nb-NO" dirty="0"/>
          </a:p>
        </p:txBody>
      </p:sp>
      <p:pic>
        <p:nvPicPr>
          <p:cNvPr id="6" name="Plassholder for bilde 5" descr="Eksempel på inkonsekvent href-metodikk, absolutt og relativ. Skjermbilde.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-11783" b="-11783"/>
          <a:stretch>
            <a:fillRect/>
          </a:stretch>
        </p:blipFill>
        <p:spPr>
          <a:xfrm>
            <a:off x="4283969" y="1187380"/>
            <a:ext cx="4860032" cy="34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5875826" cy="699404"/>
          </a:xfrm>
        </p:spPr>
        <p:txBody>
          <a:bodyPr/>
          <a:lstStyle/>
          <a:p>
            <a:r>
              <a:rPr lang="nb-NO" dirty="0" smtClean="0"/>
              <a:t>Lenker – </a:t>
            </a:r>
            <a:r>
              <a:rPr lang="nb-NO" dirty="0" err="1" smtClean="0"/>
              <a:t>AccessMonitor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Sjekker etter snarveilenker (</a:t>
            </a:r>
            <a:r>
              <a:rPr lang="nb-NO" dirty="0" err="1" smtClean="0"/>
              <a:t>genväg</a:t>
            </a:r>
            <a:r>
              <a:rPr lang="nb-NO" dirty="0" smtClean="0"/>
              <a:t>)</a:t>
            </a:r>
          </a:p>
          <a:p>
            <a:r>
              <a:rPr lang="nb-NO" dirty="0" smtClean="0"/>
              <a:t>Sjekker tilstøtende lenkede objekter til samme mål</a:t>
            </a:r>
          </a:p>
          <a:p>
            <a:r>
              <a:rPr lang="nb-NO" dirty="0" smtClean="0"/>
              <a:t>Sjekker ikke for eksternt nettsted eller nytt vindu</a:t>
            </a:r>
          </a:p>
          <a:p>
            <a:endParaRPr lang="nb-NO" dirty="0"/>
          </a:p>
        </p:txBody>
      </p:sp>
      <p:pic>
        <p:nvPicPr>
          <p:cNvPr id="4" name="Plassholder for bilde 3" descr="UMIC logo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8612" r="86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895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5811706" cy="699404"/>
          </a:xfrm>
        </p:spPr>
        <p:txBody>
          <a:bodyPr/>
          <a:lstStyle/>
          <a:p>
            <a:r>
              <a:rPr lang="nb-NO" dirty="0" smtClean="0"/>
              <a:t>Lenker – Total </a:t>
            </a:r>
            <a:r>
              <a:rPr lang="nb-NO" dirty="0" err="1" smtClean="0"/>
              <a:t>Validator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859950"/>
          </a:xfrm>
        </p:spPr>
        <p:txBody>
          <a:bodyPr>
            <a:normAutofit/>
          </a:bodyPr>
          <a:lstStyle/>
          <a:p>
            <a:r>
              <a:rPr lang="nb-NO" dirty="0" smtClean="0"/>
              <a:t>Sjekker om det er lenketekst </a:t>
            </a:r>
          </a:p>
          <a:p>
            <a:r>
              <a:rPr lang="nb-NO" dirty="0" smtClean="0"/>
              <a:t>Sjekker </a:t>
            </a:r>
            <a:r>
              <a:rPr lang="nb-NO" dirty="0"/>
              <a:t>om identiske lenke-tekster leder til samme URL</a:t>
            </a:r>
          </a:p>
          <a:p>
            <a:r>
              <a:rPr lang="nb-NO" dirty="0" smtClean="0"/>
              <a:t>Sjekker om </a:t>
            </a:r>
            <a:r>
              <a:rPr lang="nb-NO" dirty="0" err="1" smtClean="0"/>
              <a:t>href</a:t>
            </a:r>
            <a:r>
              <a:rPr lang="nb-NO" dirty="0" smtClean="0"/>
              <a:t> er gyldig</a:t>
            </a:r>
          </a:p>
          <a:p>
            <a:r>
              <a:rPr lang="nb-NO" dirty="0" smtClean="0"/>
              <a:t>Sjekker om lenkemålet eksisterer</a:t>
            </a:r>
          </a:p>
        </p:txBody>
      </p:sp>
      <p:pic>
        <p:nvPicPr>
          <p:cNvPr id="5" name="Plassholder for bilde 4" descr="Total Validator logo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-21459" r="-21459"/>
          <a:stretch>
            <a:fillRect/>
          </a:stretch>
        </p:blipFill>
        <p:spPr>
          <a:xfrm>
            <a:off x="6080591" y="2012589"/>
            <a:ext cx="2346981" cy="1642197"/>
          </a:xfrm>
        </p:spPr>
      </p:pic>
    </p:spTree>
    <p:extLst>
      <p:ext uri="{BB962C8B-B14F-4D97-AF65-F5344CB8AC3E}">
        <p14:creationId xmlns:p14="http://schemas.microsoft.com/office/powerpoint/2010/main" val="199579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Vannfarger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122917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Kontraster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054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5151444" cy="699404"/>
          </a:xfrm>
        </p:spPr>
        <p:txBody>
          <a:bodyPr/>
          <a:lstStyle/>
          <a:p>
            <a:r>
              <a:rPr lang="nb-NO" dirty="0" smtClean="0"/>
              <a:t>Kontraster – kravene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544160" cy="3219990"/>
          </a:xfrm>
        </p:spPr>
        <p:txBody>
          <a:bodyPr>
            <a:normAutofit/>
          </a:bodyPr>
          <a:lstStyle/>
          <a:p>
            <a:r>
              <a:rPr lang="nb-NO" dirty="0" smtClean="0"/>
              <a:t>Lyskontrast, måles mellom bakgrunnsfarge og tekstfarge</a:t>
            </a:r>
          </a:p>
          <a:p>
            <a:endParaRPr lang="nb-NO" dirty="0"/>
          </a:p>
          <a:p>
            <a:r>
              <a:rPr lang="nb-NO" dirty="0" smtClean="0"/>
              <a:t>Liten tekst </a:t>
            </a:r>
            <a:br>
              <a:rPr lang="nb-NO" dirty="0" smtClean="0"/>
            </a:br>
            <a:r>
              <a:rPr lang="nb-NO" dirty="0" smtClean="0"/>
              <a:t>4.5:1 (AA) – 7.0:1 (AAA)</a:t>
            </a:r>
          </a:p>
          <a:p>
            <a:endParaRPr lang="nb-NO" dirty="0" smtClean="0"/>
          </a:p>
          <a:p>
            <a:r>
              <a:rPr lang="nb-NO" dirty="0" smtClean="0"/>
              <a:t>Stor tekst</a:t>
            </a:r>
            <a:br>
              <a:rPr lang="nb-NO" dirty="0" smtClean="0"/>
            </a:br>
            <a:r>
              <a:rPr lang="nb-NO" dirty="0" smtClean="0"/>
              <a:t>3.0:1 (AA) – 4.5:1 (AAA)</a:t>
            </a:r>
            <a:endParaRPr lang="nb-NO" dirty="0"/>
          </a:p>
        </p:txBody>
      </p:sp>
      <p:pic>
        <p:nvPicPr>
          <p:cNvPr id="6" name="Bilde 5" descr="Colour Contrast Analyser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780" y="672924"/>
            <a:ext cx="3170588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5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7286469" cy="699404"/>
          </a:xfrm>
        </p:spPr>
        <p:txBody>
          <a:bodyPr/>
          <a:lstStyle/>
          <a:p>
            <a:r>
              <a:rPr lang="nb-NO" dirty="0" smtClean="0"/>
              <a:t>Kontraster – Contrast Checker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Treffer ikke alltid på hva som er bakgrunnsfarge</a:t>
            </a:r>
          </a:p>
          <a:p>
            <a:r>
              <a:rPr lang="nb-NO" dirty="0" smtClean="0"/>
              <a:t>Må derfor kvalitetssikres manuelt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Måling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21"/>
          </p:nvPr>
        </p:nvSpPr>
        <p:spPr>
          <a:xfrm>
            <a:off x="6300192" y="2067694"/>
            <a:ext cx="2304256" cy="1710077"/>
          </a:xfrm>
        </p:spPr>
        <p:txBody>
          <a:bodyPr>
            <a:normAutofit/>
          </a:bodyPr>
          <a:lstStyle/>
          <a:p>
            <a:r>
              <a:rPr lang="nb-NO" sz="2000" b="1" dirty="0" smtClean="0"/>
              <a:t>1.03:1</a:t>
            </a:r>
            <a:endParaRPr lang="nb-NO" sz="2000" b="1" dirty="0"/>
          </a:p>
        </p:txBody>
      </p:sp>
      <p:pic>
        <p:nvPicPr>
          <p:cNvPr id="4" name="Bilde 3" descr="Globale funksjoner med hvit tekst på mørekgra bakgrunn."/>
          <p:cNvPicPr>
            <a:picLocks noChangeAspect="1"/>
          </p:cNvPicPr>
          <p:nvPr/>
        </p:nvPicPr>
        <p:blipFill rotWithShape="1">
          <a:blip r:embed="rId3"/>
          <a:srcRect t="19364"/>
          <a:stretch/>
        </p:blipFill>
        <p:spPr>
          <a:xfrm>
            <a:off x="395536" y="3068120"/>
            <a:ext cx="8343900" cy="1167454"/>
          </a:xfrm>
          <a:prstGeom prst="rect">
            <a:avLst/>
          </a:prstGeom>
        </p:spPr>
      </p:pic>
      <p:pic>
        <p:nvPicPr>
          <p:cNvPr id="7" name="Bilde 6" descr="Globale valg med mørkegrå bakgrunn fjernet, slik at himmelblå bakgrunn kommer til syne."/>
          <p:cNvPicPr>
            <a:picLocks noChangeAspect="1"/>
          </p:cNvPicPr>
          <p:nvPr/>
        </p:nvPicPr>
        <p:blipFill rotWithShape="1">
          <a:blip r:embed="rId4"/>
          <a:srcRect l="855" t="9613" r="-855" b="-9613"/>
          <a:stretch/>
        </p:blipFill>
        <p:spPr>
          <a:xfrm>
            <a:off x="395536" y="2931790"/>
            <a:ext cx="84201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8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5686597" cy="699404"/>
          </a:xfrm>
        </p:spPr>
        <p:txBody>
          <a:bodyPr/>
          <a:lstStyle/>
          <a:p>
            <a:r>
              <a:rPr lang="nb-NO" dirty="0" smtClean="0"/>
              <a:t>Kontraster – </a:t>
            </a:r>
            <a:r>
              <a:rPr lang="nb-NO" dirty="0" err="1" smtClean="0"/>
              <a:t>HiSoftware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931958"/>
          </a:xfrm>
        </p:spPr>
        <p:txBody>
          <a:bodyPr>
            <a:normAutofit/>
          </a:bodyPr>
          <a:lstStyle/>
          <a:p>
            <a:r>
              <a:rPr lang="nb-NO" dirty="0" smtClean="0"/>
              <a:t>Sjekker på objekter i &lt;head&gt;</a:t>
            </a:r>
          </a:p>
          <a:p>
            <a:r>
              <a:rPr lang="nb-NO" dirty="0" smtClean="0"/>
              <a:t>Krever både bakgrunns- og tekstfarge på hvert objekt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Konklusjon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1"/>
          </p:nvPr>
        </p:nvSpPr>
        <p:spPr>
          <a:xfrm>
            <a:off x="6300192" y="2067694"/>
            <a:ext cx="2304256" cy="1710077"/>
          </a:xfrm>
        </p:spPr>
        <p:txBody>
          <a:bodyPr/>
          <a:lstStyle/>
          <a:p>
            <a:r>
              <a:rPr lang="nb-NO" dirty="0"/>
              <a:t>Finner </a:t>
            </a:r>
            <a:r>
              <a:rPr lang="nb-NO" dirty="0" smtClean="0"/>
              <a:t>så </a:t>
            </a:r>
            <a:r>
              <a:rPr lang="nb-NO" dirty="0"/>
              <a:t>mange feil at de reelle feilene forsvinner i </a:t>
            </a:r>
            <a:r>
              <a:rPr lang="nb-NO" dirty="0" smtClean="0"/>
              <a:t>mengden</a:t>
            </a:r>
            <a:endParaRPr lang="nb-NO" dirty="0"/>
          </a:p>
        </p:txBody>
      </p:sp>
      <p:pic>
        <p:nvPicPr>
          <p:cNvPr id="6" name="Bilde 5" descr="Svart tekst på hvit bakgrunn markert som mangelfull kontras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219822"/>
            <a:ext cx="6622893" cy="15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9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4"/>
                </a:solidFill>
              </a:rPr>
              <a:t>Alt-tekster </a:t>
            </a:r>
            <a:r>
              <a:rPr lang="nb-NO" dirty="0" smtClean="0"/>
              <a:t>kan være et eget foredrag, men…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252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ser vi på dette?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Ofte spørsmål om det finnes gode automatiske metoder</a:t>
            </a:r>
          </a:p>
          <a:p>
            <a:r>
              <a:rPr lang="nb-NO" dirty="0" smtClean="0"/>
              <a:t>Fornuftig å forsøke effektivisere vurderingen</a:t>
            </a:r>
          </a:p>
          <a:p>
            <a:r>
              <a:rPr lang="nb-NO" dirty="0" smtClean="0"/>
              <a:t>De fleste lover peker på WCAG</a:t>
            </a:r>
            <a:endParaRPr lang="nb-NO" dirty="0"/>
          </a:p>
        </p:txBody>
      </p:sp>
      <p:pic>
        <p:nvPicPr>
          <p:cNvPr id="5" name="Platshållare för bild 4" descr="Spørsmålstegn på papirlapper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r="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169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4016343" cy="699404"/>
          </a:xfrm>
        </p:spPr>
        <p:txBody>
          <a:bodyPr/>
          <a:lstStyle/>
          <a:p>
            <a:r>
              <a:rPr lang="nb-NO" dirty="0" smtClean="0"/>
              <a:t>Bildekategorier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Rent dekorative bilder</a:t>
            </a:r>
          </a:p>
          <a:p>
            <a:r>
              <a:rPr lang="nb-NO" dirty="0"/>
              <a:t>Ikoner</a:t>
            </a:r>
          </a:p>
          <a:p>
            <a:r>
              <a:rPr lang="nb-NO" dirty="0" smtClean="0"/>
              <a:t>Meningsoppbyggende bilder</a:t>
            </a:r>
          </a:p>
          <a:p>
            <a:r>
              <a:rPr lang="nb-NO" dirty="0" smtClean="0"/>
              <a:t>Meningsbærende bilder</a:t>
            </a:r>
          </a:p>
          <a:p>
            <a:r>
              <a:rPr lang="nb-NO" dirty="0" smtClean="0"/>
              <a:t>Komplekse bilder</a:t>
            </a:r>
          </a:p>
          <a:p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07018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0733"/>
            <a:ext cx="6096239" cy="760959"/>
          </a:xfrm>
        </p:spPr>
        <p:txBody>
          <a:bodyPr/>
          <a:lstStyle/>
          <a:p>
            <a:r>
              <a:rPr lang="nb-NO" sz="4000" dirty="0"/>
              <a:t>Rent dekorative bilder</a:t>
            </a:r>
            <a:endParaRPr lang="sv-SE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Feil</a:t>
            </a:r>
            <a:r>
              <a:rPr lang="sv-SE" dirty="0" smtClean="0"/>
              <a:t> </a:t>
            </a:r>
            <a:r>
              <a:rPr lang="sv-SE" dirty="0" err="1" smtClean="0"/>
              <a:t>løsning</a:t>
            </a:r>
            <a:endParaRPr lang="sv-SE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&lt;</a:t>
            </a:r>
            <a:r>
              <a:rPr lang="nb-NO" sz="2400" dirty="0" err="1" smtClean="0"/>
              <a:t>img</a:t>
            </a:r>
            <a:r>
              <a:rPr lang="nb-NO" sz="2400" dirty="0" smtClean="0"/>
              <a:t>&gt; uten </a:t>
            </a:r>
            <a:br>
              <a:rPr lang="nb-NO" sz="2400" dirty="0" smtClean="0"/>
            </a:br>
            <a:r>
              <a:rPr lang="nb-NO" sz="2400" dirty="0" smtClean="0"/>
              <a:t>alt-attributt</a:t>
            </a:r>
            <a:endParaRPr lang="nb-NO" sz="240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 dirty="0" smtClean="0"/>
              <a:t>Beste løsning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 sz="4800" dirty="0" smtClean="0"/>
              <a:t>CSS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 smtClean="0"/>
              <a:t>Løsning 1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nb-NO" sz="4800" dirty="0"/>
              <a:t>a</a:t>
            </a:r>
            <a:r>
              <a:rPr lang="nb-NO" sz="4800" dirty="0" smtClean="0"/>
              <a:t>lt=””</a:t>
            </a:r>
            <a:endParaRPr lang="nb-NO" sz="4800" dirty="0"/>
          </a:p>
        </p:txBody>
      </p:sp>
      <p:sp>
        <p:nvSpPr>
          <p:cNvPr id="12" name="Bøyd pil 11" descr="Pil som peker på dekorativt bilde."/>
          <p:cNvSpPr/>
          <p:nvPr/>
        </p:nvSpPr>
        <p:spPr>
          <a:xfrm rot="5400000">
            <a:off x="6300595" y="483115"/>
            <a:ext cx="864097" cy="1152937"/>
          </a:xfrm>
          <a:prstGeom prst="ben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2041443" cy="699404"/>
          </a:xfrm>
        </p:spPr>
        <p:txBody>
          <a:bodyPr/>
          <a:lstStyle/>
          <a:p>
            <a:r>
              <a:rPr lang="nb-NO" dirty="0" smtClean="0"/>
              <a:t>Ikoner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5724128" y="3723878"/>
            <a:ext cx="3096344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smtClean="0">
                <a:latin typeface="Arial"/>
                <a:cs typeface="Arial"/>
              </a:rPr>
              <a:t>Del på </a:t>
            </a:r>
            <a:r>
              <a:rPr lang="nb-NO" sz="2000" dirty="0" err="1" smtClean="0">
                <a:latin typeface="Arial"/>
                <a:cs typeface="Arial"/>
              </a:rPr>
              <a:t>Facebook</a:t>
            </a:r>
            <a:endParaRPr lang="nb-NO" sz="2000" dirty="0">
              <a:latin typeface="Arial"/>
              <a:cs typeface="Arial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4294967295"/>
          </p:nvPr>
        </p:nvSpPr>
        <p:spPr>
          <a:xfrm>
            <a:off x="4932040" y="1635646"/>
            <a:ext cx="3671887" cy="2701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 smtClean="0"/>
              <a:t>FULLVERDIG LENKETEKST</a:t>
            </a:r>
            <a:r>
              <a:rPr lang="nb-NO" sz="2200" dirty="0" smtClean="0"/>
              <a:t/>
            </a:r>
            <a:br>
              <a:rPr lang="nb-NO" sz="2200" dirty="0" smtClean="0"/>
            </a:br>
            <a:endParaRPr lang="nb-NO" sz="2200" dirty="0" smtClean="0"/>
          </a:p>
          <a:p>
            <a:pPr marL="0" indent="0">
              <a:buNone/>
            </a:pPr>
            <a:r>
              <a:rPr lang="nb-NO" sz="1600" dirty="0" smtClean="0"/>
              <a:t>Løsninger</a:t>
            </a:r>
          </a:p>
          <a:p>
            <a:r>
              <a:rPr lang="nb-NO" sz="1600" dirty="0" smtClean="0"/>
              <a:t>alt=”” </a:t>
            </a:r>
          </a:p>
          <a:p>
            <a:r>
              <a:rPr lang="nb-NO" sz="1600" dirty="0" smtClean="0"/>
              <a:t>helst CSS-bilde</a:t>
            </a:r>
            <a:endParaRPr lang="nb-NO" sz="160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4294967295"/>
          </p:nvPr>
        </p:nvSpPr>
        <p:spPr>
          <a:xfrm>
            <a:off x="467544" y="1635646"/>
            <a:ext cx="3671888" cy="2613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 smtClean="0"/>
              <a:t>BETYDNINGEN ER KONTEKSTAVHENGIG</a:t>
            </a:r>
          </a:p>
          <a:p>
            <a:pPr marL="0" indent="0">
              <a:buNone/>
            </a:pPr>
            <a:r>
              <a:rPr lang="nb-NO" sz="1600" dirty="0" smtClean="0"/>
              <a:t>Løsninger:</a:t>
            </a:r>
            <a:endParaRPr lang="nb-NO" sz="1600" dirty="0"/>
          </a:p>
          <a:p>
            <a:r>
              <a:rPr lang="nb-NO" sz="1600" dirty="0" smtClean="0"/>
              <a:t>alt=”Følg oss på </a:t>
            </a:r>
            <a:r>
              <a:rPr lang="nb-NO" sz="1600" dirty="0" err="1" smtClean="0"/>
              <a:t>Twitter</a:t>
            </a:r>
            <a:r>
              <a:rPr lang="nb-NO" sz="1600" dirty="0" smtClean="0"/>
              <a:t>”</a:t>
            </a:r>
          </a:p>
          <a:p>
            <a:r>
              <a:rPr lang="nb-NO" sz="1600" dirty="0" smtClean="0"/>
              <a:t>CSS-bilde + visuelt skjult </a:t>
            </a:r>
            <a:br>
              <a:rPr lang="nb-NO" sz="1600" dirty="0" smtClean="0"/>
            </a:br>
            <a:r>
              <a:rPr lang="nb-NO" sz="1600" dirty="0" smtClean="0"/>
              <a:t>”Del på </a:t>
            </a:r>
            <a:r>
              <a:rPr lang="nb-NO" sz="1600" dirty="0" err="1" smtClean="0"/>
              <a:t>Twitter</a:t>
            </a:r>
            <a:r>
              <a:rPr lang="nb-NO" sz="1600" dirty="0" smtClean="0"/>
              <a:t>”</a:t>
            </a:r>
            <a:endParaRPr lang="nb-NO" sz="1600" dirty="0"/>
          </a:p>
        </p:txBody>
      </p:sp>
      <p:pic>
        <p:nvPicPr>
          <p:cNvPr id="7" name="Bilde 6" descr="Twitterikon"/>
          <p:cNvPicPr>
            <a:picLocks noChangeAspect="1"/>
          </p:cNvPicPr>
          <p:nvPr/>
        </p:nvPicPr>
        <p:blipFill rotWithShape="1">
          <a:blip r:embed="rId2"/>
          <a:srcRect l="5044" t="4891" r="4976" b="4762"/>
          <a:stretch/>
        </p:blipFill>
        <p:spPr>
          <a:xfrm>
            <a:off x="467544" y="3579862"/>
            <a:ext cx="645425" cy="648072"/>
          </a:xfrm>
          <a:prstGeom prst="rect">
            <a:avLst/>
          </a:prstGeom>
        </p:spPr>
      </p:pic>
      <p:pic>
        <p:nvPicPr>
          <p:cNvPr id="8" name="Bilde 7" descr="Facebookiko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579862"/>
            <a:ext cx="648072" cy="648072"/>
          </a:xfrm>
          <a:prstGeom prst="rect">
            <a:avLst/>
          </a:prstGeom>
        </p:spPr>
      </p:pic>
      <p:cxnSp>
        <p:nvCxnSpPr>
          <p:cNvPr id="13" name="Rak 12"/>
          <p:cNvCxnSpPr/>
          <p:nvPr/>
        </p:nvCxnSpPr>
        <p:spPr>
          <a:xfrm>
            <a:off x="467544" y="1563638"/>
            <a:ext cx="3600400" cy="0"/>
          </a:xfrm>
          <a:prstGeom prst="lin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4932040" y="1563638"/>
            <a:ext cx="3600400" cy="0"/>
          </a:xfrm>
          <a:prstGeom prst="lin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76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7171053" cy="699404"/>
          </a:xfrm>
        </p:spPr>
        <p:txBody>
          <a:bodyPr/>
          <a:lstStyle/>
          <a:p>
            <a:r>
              <a:rPr lang="nb-NO" dirty="0" smtClean="0"/>
              <a:t>Meningsoppbyggende bilder </a:t>
            </a:r>
            <a:endParaRPr lang="nb-NO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Korrekt Løsning</a:t>
            </a:r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21"/>
          </p:nvPr>
        </p:nvSpPr>
        <p:spPr>
          <a:xfrm>
            <a:off x="4932040" y="2067694"/>
            <a:ext cx="3672408" cy="864096"/>
          </a:xfrm>
        </p:spPr>
        <p:txBody>
          <a:bodyPr/>
          <a:lstStyle/>
          <a:p>
            <a:r>
              <a:rPr lang="nb-NO" dirty="0" smtClean="0"/>
              <a:t>alt=”Dame sovende over tastatur på arbeidsbord med bøker og skjerm. Foto.”</a:t>
            </a:r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 smtClean="0"/>
              <a:t>Eksempel</a:t>
            </a:r>
            <a:endParaRPr lang="nb-NO" dirty="0"/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b-NO" dirty="0" smtClean="0"/>
              <a:t>Feil løsning</a:t>
            </a:r>
            <a:endParaRPr lang="nb-NO" dirty="0"/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27"/>
          </p:nvPr>
        </p:nvSpPr>
        <p:spPr>
          <a:xfrm>
            <a:off x="4932040" y="3723878"/>
            <a:ext cx="3672408" cy="864096"/>
          </a:xfrm>
        </p:spPr>
        <p:txBody>
          <a:bodyPr/>
          <a:lstStyle/>
          <a:p>
            <a:r>
              <a:rPr lang="nb-NO" dirty="0" smtClean="0"/>
              <a:t>alt=”Illustrasjonsfoto. </a:t>
            </a:r>
            <a:r>
              <a:rPr lang="nb-NO" dirty="0" err="1" smtClean="0"/>
              <a:t>Colourbox</a:t>
            </a:r>
            <a:r>
              <a:rPr lang="nb-NO" dirty="0" smtClean="0"/>
              <a:t>.”</a:t>
            </a:r>
          </a:p>
          <a:p>
            <a:r>
              <a:rPr lang="nb-NO" dirty="0" smtClean="0"/>
              <a:t>CSS-bilde</a:t>
            </a:r>
            <a:endParaRPr lang="nb-NO" dirty="0"/>
          </a:p>
        </p:txBody>
      </p:sp>
      <p:pic>
        <p:nvPicPr>
          <p:cNvPr id="16" name="Bilde 15" descr="Overskrift og ingress for artikkel &quot;Revmatikere blir stemplet som late&quot;, med bilde av dame sovende over tastatur på arbeidsbord med bøker og skjerm. "/>
          <p:cNvPicPr>
            <a:picLocks noChangeAspect="1"/>
          </p:cNvPicPr>
          <p:nvPr/>
        </p:nvPicPr>
        <p:blipFill rotWithShape="1">
          <a:blip r:embed="rId2"/>
          <a:srcRect l="170" b="10932"/>
          <a:stretch/>
        </p:blipFill>
        <p:spPr>
          <a:xfrm>
            <a:off x="473774" y="2130098"/>
            <a:ext cx="3666178" cy="29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2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6029714" cy="699404"/>
          </a:xfrm>
        </p:spPr>
        <p:txBody>
          <a:bodyPr/>
          <a:lstStyle/>
          <a:p>
            <a:r>
              <a:rPr lang="nb-NO" dirty="0"/>
              <a:t>Meningsbærende </a:t>
            </a:r>
            <a:r>
              <a:rPr lang="nb-NO" dirty="0" smtClean="0"/>
              <a:t>bilder 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Korrekt Løsning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1"/>
          </p:nvPr>
        </p:nvSpPr>
        <p:spPr>
          <a:xfrm>
            <a:off x="4932040" y="2067694"/>
            <a:ext cx="3672408" cy="2448273"/>
          </a:xfrm>
        </p:spPr>
        <p:txBody>
          <a:bodyPr>
            <a:normAutofit/>
          </a:bodyPr>
          <a:lstStyle/>
          <a:p>
            <a:r>
              <a:rPr lang="nb-NO" dirty="0" smtClean="0"/>
              <a:t>&lt;</a:t>
            </a:r>
            <a:r>
              <a:rPr lang="nb-NO" dirty="0" err="1" smtClean="0"/>
              <a:t>figure</a:t>
            </a:r>
            <a:r>
              <a:rPr lang="nb-NO" dirty="0" smtClean="0"/>
              <a:t>&gt;</a:t>
            </a:r>
          </a:p>
          <a:p>
            <a:r>
              <a:rPr lang="nb-NO" dirty="0" smtClean="0"/>
              <a:t>  &lt;</a:t>
            </a:r>
            <a:r>
              <a:rPr lang="nb-NO" dirty="0" err="1" smtClean="0"/>
              <a:t>figcaption</a:t>
            </a:r>
            <a:r>
              <a:rPr lang="nb-NO" dirty="0" smtClean="0"/>
              <a:t>&gt;</a:t>
            </a:r>
            <a:r>
              <a:rPr lang="nb-NO" b="1" dirty="0" smtClean="0"/>
              <a:t>Innvilgede tillatelser </a:t>
            </a:r>
            <a:br>
              <a:rPr lang="nb-NO" b="1" dirty="0" smtClean="0"/>
            </a:br>
            <a:r>
              <a:rPr lang="nb-NO" b="1" dirty="0" smtClean="0"/>
              <a:t>  fordelt på søknadstype, 2013</a:t>
            </a:r>
            <a:br>
              <a:rPr lang="nb-NO" b="1" dirty="0" smtClean="0"/>
            </a:br>
            <a:r>
              <a:rPr lang="nb-NO" dirty="0" smtClean="0"/>
              <a:t>  &lt;/</a:t>
            </a:r>
            <a:r>
              <a:rPr lang="nb-NO" dirty="0" err="1" smtClean="0"/>
              <a:t>figcaption</a:t>
            </a:r>
            <a:r>
              <a:rPr lang="nb-NO" dirty="0" smtClean="0"/>
              <a:t>&gt;</a:t>
            </a:r>
          </a:p>
          <a:p>
            <a:r>
              <a:rPr lang="nb-NO" dirty="0"/>
              <a:t> </a:t>
            </a:r>
            <a:r>
              <a:rPr lang="nb-NO" dirty="0" smtClean="0"/>
              <a:t> &lt;</a:t>
            </a:r>
            <a:r>
              <a:rPr lang="nb-NO" dirty="0" err="1" smtClean="0"/>
              <a:t>img</a:t>
            </a:r>
            <a:r>
              <a:rPr lang="nb-NO" dirty="0" smtClean="0"/>
              <a:t> alt=”</a:t>
            </a:r>
            <a:r>
              <a:rPr lang="nb-NO" b="1" dirty="0" smtClean="0"/>
              <a:t>Familie 36%, Beskyttelse </a:t>
            </a:r>
            <a:br>
              <a:rPr lang="nb-NO" b="1" dirty="0" smtClean="0"/>
            </a:br>
            <a:r>
              <a:rPr lang="nb-NO" b="1" dirty="0" smtClean="0"/>
              <a:t>  18%, Arbeid 25%, Utdanning 21%. </a:t>
            </a:r>
            <a:br>
              <a:rPr lang="nb-NO" b="1" dirty="0" smtClean="0"/>
            </a:br>
            <a:r>
              <a:rPr lang="nb-NO" b="1" dirty="0" smtClean="0"/>
              <a:t>  Kakediagram</a:t>
            </a:r>
            <a:r>
              <a:rPr lang="nb-NO" dirty="0" smtClean="0"/>
              <a:t>”&gt;</a:t>
            </a:r>
            <a:br>
              <a:rPr lang="nb-NO" dirty="0" smtClean="0"/>
            </a:br>
            <a:r>
              <a:rPr lang="nb-NO" dirty="0" smtClean="0"/>
              <a:t>&lt;/</a:t>
            </a:r>
            <a:r>
              <a:rPr lang="nb-NO" dirty="0" err="1" smtClean="0"/>
              <a:t>figure</a:t>
            </a:r>
            <a:r>
              <a:rPr lang="nb-NO" dirty="0" smtClean="0"/>
              <a:t>&gt; 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 smtClean="0"/>
              <a:t>Eksempel</a:t>
            </a:r>
            <a:endParaRPr lang="nb-NO" dirty="0"/>
          </a:p>
        </p:txBody>
      </p:sp>
      <p:pic>
        <p:nvPicPr>
          <p:cNvPr id="8" name="Bilde 7" descr="Eksempel på kakediagram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7694"/>
            <a:ext cx="3027164" cy="29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3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ksempel på komplekst bild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139702"/>
            <a:ext cx="3698585" cy="242773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4516480" cy="699404"/>
          </a:xfrm>
        </p:spPr>
        <p:txBody>
          <a:bodyPr/>
          <a:lstStyle/>
          <a:p>
            <a:r>
              <a:rPr lang="nb-NO" dirty="0" smtClean="0"/>
              <a:t>Komplekse bilder 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Korrekt Løsning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1"/>
          </p:nvPr>
        </p:nvSpPr>
        <p:spPr>
          <a:xfrm>
            <a:off x="4932040" y="2067694"/>
            <a:ext cx="3672408" cy="864096"/>
          </a:xfrm>
        </p:spPr>
        <p:txBody>
          <a:bodyPr/>
          <a:lstStyle/>
          <a:p>
            <a:r>
              <a:rPr lang="nb-NO" dirty="0" smtClean="0"/>
              <a:t>alt=”Hvem saksøker hvem i </a:t>
            </a:r>
            <a:r>
              <a:rPr lang="nb-NO" dirty="0" err="1" smtClean="0"/>
              <a:t>telecom</a:t>
            </a:r>
            <a:r>
              <a:rPr lang="nb-NO" dirty="0" smtClean="0"/>
              <a:t>. Infografikk. Tekstbeskrivelse følger etter bildet.”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 smtClean="0"/>
              <a:t>Eksempel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25"/>
          </p:nvPr>
        </p:nvSpPr>
        <p:spPr>
          <a:xfrm>
            <a:off x="467544" y="4587974"/>
            <a:ext cx="3672408" cy="485940"/>
          </a:xfrm>
        </p:spPr>
        <p:txBody>
          <a:bodyPr/>
          <a:lstStyle/>
          <a:p>
            <a:r>
              <a:rPr lang="nb-NO" dirty="0" smtClean="0"/>
              <a:t>Illustrasjon: David </a:t>
            </a:r>
            <a:r>
              <a:rPr lang="nb-NO" dirty="0" err="1" smtClean="0"/>
              <a:t>McCandless</a:t>
            </a:r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b-NO" dirty="0" smtClean="0"/>
              <a:t>Feil løsning</a:t>
            </a:r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27"/>
          </p:nvPr>
        </p:nvSpPr>
        <p:spPr>
          <a:xfrm>
            <a:off x="4932040" y="3723878"/>
            <a:ext cx="3672408" cy="864096"/>
          </a:xfrm>
        </p:spPr>
        <p:txBody>
          <a:bodyPr/>
          <a:lstStyle/>
          <a:p>
            <a:r>
              <a:rPr lang="nb-NO" dirty="0" smtClean="0"/>
              <a:t>Veldig detaljert beskrivelse i alt eller </a:t>
            </a:r>
            <a:r>
              <a:rPr lang="nb-NO" dirty="0" err="1" smtClean="0"/>
              <a:t>longdesc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111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Eneste fullverdige auto-sjekk:</a:t>
            </a:r>
            <a:br>
              <a:rPr lang="nb-NO" dirty="0" smtClean="0"/>
            </a:br>
            <a:r>
              <a:rPr lang="nb-NO" dirty="0" smtClean="0"/>
              <a:t>om </a:t>
            </a:r>
            <a:r>
              <a:rPr lang="nb-NO" dirty="0" smtClean="0">
                <a:solidFill>
                  <a:schemeClr val="accent4"/>
                </a:solidFill>
              </a:rPr>
              <a:t>alt-attributtet </a:t>
            </a:r>
            <a:r>
              <a:rPr lang="nb-NO" dirty="0" smtClean="0"/>
              <a:t>er til stede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19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WCAG, </a:t>
            </a:r>
            <a:r>
              <a:rPr lang="nb-NO" dirty="0" err="1" smtClean="0"/>
              <a:t>roboter</a:t>
            </a:r>
            <a:r>
              <a:rPr lang="nb-NO" dirty="0"/>
              <a:t> </a:t>
            </a:r>
            <a:r>
              <a:rPr lang="nb-NO" dirty="0" smtClean="0"/>
              <a:t>og vurderinger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726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5210280" cy="699404"/>
          </a:xfrm>
        </p:spPr>
        <p:txBody>
          <a:bodyPr/>
          <a:lstStyle/>
          <a:p>
            <a:r>
              <a:rPr lang="nb-NO" dirty="0" smtClean="0"/>
              <a:t>Automatikk ≈ WCAG</a:t>
            </a:r>
            <a:endParaRPr lang="nb-NO" dirty="0"/>
          </a:p>
        </p:txBody>
      </p:sp>
      <p:grpSp>
        <p:nvGrpSpPr>
          <p:cNvPr id="3" name="Gruppe 2" descr="Tre hovedområder innen universell utforming: Teknikk, pedagogikk og innhold."/>
          <p:cNvGrpSpPr/>
          <p:nvPr/>
        </p:nvGrpSpPr>
        <p:grpSpPr>
          <a:xfrm>
            <a:off x="1547664" y="1084867"/>
            <a:ext cx="6120680" cy="4058633"/>
            <a:chOff x="1547664" y="1084867"/>
            <a:chExt cx="6120680" cy="405863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3040683863"/>
                </p:ext>
              </p:extLst>
            </p:nvPr>
          </p:nvGraphicFramePr>
          <p:xfrm>
            <a:off x="1547664" y="1084867"/>
            <a:ext cx="6120680" cy="4058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ruta 2"/>
            <p:cNvSpPr txBox="1"/>
            <p:nvPr/>
          </p:nvSpPr>
          <p:spPr>
            <a:xfrm>
              <a:off x="3383923" y="3752848"/>
              <a:ext cx="260843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 err="1" smtClean="0"/>
                <a:t>Pedagogikk</a:t>
              </a:r>
              <a:endParaRPr lang="sv-SE" sz="3200" b="1" dirty="0"/>
            </a:p>
          </p:txBody>
        </p:sp>
        <p:sp>
          <p:nvSpPr>
            <p:cNvPr id="7" name="textruta 5"/>
            <p:cNvSpPr txBox="1"/>
            <p:nvPr/>
          </p:nvSpPr>
          <p:spPr>
            <a:xfrm>
              <a:off x="4696215" y="2513230"/>
              <a:ext cx="1800200" cy="531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 err="1" smtClean="0"/>
                <a:t>Teknikk</a:t>
              </a:r>
              <a:endParaRPr lang="sv-SE" sz="3200" b="1" dirty="0"/>
            </a:p>
          </p:txBody>
        </p:sp>
        <p:sp>
          <p:nvSpPr>
            <p:cNvPr id="8" name="textruta 6"/>
            <p:cNvSpPr txBox="1"/>
            <p:nvPr/>
          </p:nvSpPr>
          <p:spPr>
            <a:xfrm>
              <a:off x="2810564" y="2513229"/>
              <a:ext cx="1771668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 err="1" smtClean="0"/>
                <a:t>Innhold</a:t>
              </a:r>
              <a:endParaRPr lang="sv-SE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1773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5210280" cy="699404"/>
          </a:xfrm>
        </p:spPr>
        <p:txBody>
          <a:bodyPr/>
          <a:lstStyle/>
          <a:p>
            <a:r>
              <a:rPr lang="nb-NO" dirty="0" smtClean="0"/>
              <a:t>Automatikk ≈ WCAG</a:t>
            </a:r>
            <a:endParaRPr lang="nb-NO" dirty="0"/>
          </a:p>
        </p:txBody>
      </p:sp>
      <p:grpSp>
        <p:nvGrpSpPr>
          <p:cNvPr id="3" name="Gruppe 2" descr="Innhold har nesten ingen dekning i WCAG."/>
          <p:cNvGrpSpPr/>
          <p:nvPr/>
        </p:nvGrpSpPr>
        <p:grpSpPr>
          <a:xfrm>
            <a:off x="1547664" y="1084867"/>
            <a:ext cx="6120680" cy="4058633"/>
            <a:chOff x="1547664" y="1084867"/>
            <a:chExt cx="6120680" cy="405863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156540389"/>
                </p:ext>
              </p:extLst>
            </p:nvPr>
          </p:nvGraphicFramePr>
          <p:xfrm>
            <a:off x="1547664" y="1084867"/>
            <a:ext cx="6120680" cy="4058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ruta 2"/>
            <p:cNvSpPr txBox="1"/>
            <p:nvPr/>
          </p:nvSpPr>
          <p:spPr>
            <a:xfrm>
              <a:off x="3383923" y="3752848"/>
              <a:ext cx="260843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 err="1" smtClean="0"/>
                <a:t>Pedagogikk</a:t>
              </a:r>
              <a:endParaRPr lang="sv-SE" sz="3200" b="1" dirty="0"/>
            </a:p>
          </p:txBody>
        </p:sp>
        <p:sp>
          <p:nvSpPr>
            <p:cNvPr id="7" name="textruta 5"/>
            <p:cNvSpPr txBox="1"/>
            <p:nvPr/>
          </p:nvSpPr>
          <p:spPr>
            <a:xfrm>
              <a:off x="4696215" y="2513230"/>
              <a:ext cx="1800200" cy="531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 err="1" smtClean="0"/>
                <a:t>Teknikk</a:t>
              </a:r>
              <a:endParaRPr lang="sv-SE" sz="3200" b="1" dirty="0"/>
            </a:p>
          </p:txBody>
        </p:sp>
        <p:sp>
          <p:nvSpPr>
            <p:cNvPr id="8" name="textruta 6"/>
            <p:cNvSpPr txBox="1"/>
            <p:nvPr/>
          </p:nvSpPr>
          <p:spPr>
            <a:xfrm>
              <a:off x="2810564" y="2513229"/>
              <a:ext cx="177166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 err="1" smtClean="0">
                  <a:solidFill>
                    <a:schemeClr val="bg1">
                      <a:lumMod val="95000"/>
                    </a:schemeClr>
                  </a:solidFill>
                </a:rPr>
                <a:t>Innhold</a:t>
              </a:r>
              <a:endParaRPr lang="sv-SE" sz="32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58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Utvalg av </a:t>
            </a:r>
            <a:r>
              <a:rPr lang="nb-NO" dirty="0" err="1" smtClean="0"/>
              <a:t>roboter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575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5210280" cy="699404"/>
          </a:xfrm>
        </p:spPr>
        <p:txBody>
          <a:bodyPr/>
          <a:lstStyle/>
          <a:p>
            <a:r>
              <a:rPr lang="nb-NO" dirty="0" smtClean="0"/>
              <a:t>Automatikk ≈ WCAG</a:t>
            </a:r>
            <a:endParaRPr lang="nb-NO" dirty="0"/>
          </a:p>
        </p:txBody>
      </p:sp>
      <p:grpSp>
        <p:nvGrpSpPr>
          <p:cNvPr id="3" name="Gruppe 2" descr="Pedagogikk har svært manglende dekning i WCAG."/>
          <p:cNvGrpSpPr/>
          <p:nvPr/>
        </p:nvGrpSpPr>
        <p:grpSpPr>
          <a:xfrm>
            <a:off x="1547664" y="1084867"/>
            <a:ext cx="6120680" cy="4058633"/>
            <a:chOff x="1547664" y="1084867"/>
            <a:chExt cx="6120680" cy="405863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481989080"/>
                </p:ext>
              </p:extLst>
            </p:nvPr>
          </p:nvGraphicFramePr>
          <p:xfrm>
            <a:off x="1547664" y="1084867"/>
            <a:ext cx="6120680" cy="4058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ruta 2"/>
            <p:cNvSpPr txBox="1"/>
            <p:nvPr/>
          </p:nvSpPr>
          <p:spPr>
            <a:xfrm>
              <a:off x="3383923" y="3752848"/>
              <a:ext cx="260843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 err="1" smtClean="0">
                  <a:solidFill>
                    <a:schemeClr val="bg1">
                      <a:lumMod val="75000"/>
                    </a:schemeClr>
                  </a:solidFill>
                </a:rPr>
                <a:t>Pedagogikk</a:t>
              </a:r>
              <a:endParaRPr lang="sv-SE" sz="32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" name="textruta 5"/>
            <p:cNvSpPr txBox="1"/>
            <p:nvPr/>
          </p:nvSpPr>
          <p:spPr>
            <a:xfrm>
              <a:off x="4696215" y="2513230"/>
              <a:ext cx="1800200" cy="531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 err="1" smtClean="0"/>
                <a:t>Teknikk</a:t>
              </a:r>
              <a:endParaRPr lang="sv-SE" sz="3200" b="1" dirty="0"/>
            </a:p>
          </p:txBody>
        </p:sp>
        <p:sp>
          <p:nvSpPr>
            <p:cNvPr id="8" name="textruta 6"/>
            <p:cNvSpPr txBox="1"/>
            <p:nvPr/>
          </p:nvSpPr>
          <p:spPr>
            <a:xfrm>
              <a:off x="2810564" y="2513229"/>
              <a:ext cx="177166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 err="1" smtClean="0">
                  <a:solidFill>
                    <a:schemeClr val="bg1">
                      <a:lumMod val="95000"/>
                    </a:schemeClr>
                  </a:solidFill>
                </a:rPr>
                <a:t>Innhold</a:t>
              </a:r>
              <a:endParaRPr lang="sv-SE" sz="32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58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5210280" cy="699404"/>
          </a:xfrm>
        </p:spPr>
        <p:txBody>
          <a:bodyPr/>
          <a:lstStyle/>
          <a:p>
            <a:r>
              <a:rPr lang="nb-NO" dirty="0" smtClean="0"/>
              <a:t>Automatikk ≈ WCAG</a:t>
            </a:r>
            <a:endParaRPr lang="nb-NO" dirty="0"/>
          </a:p>
        </p:txBody>
      </p:sp>
      <p:grpSp>
        <p:nvGrpSpPr>
          <p:cNvPr id="3" name="Gruppe 2" descr="Teknikk har ikke fullkommen dekning i WCAG."/>
          <p:cNvGrpSpPr/>
          <p:nvPr/>
        </p:nvGrpSpPr>
        <p:grpSpPr>
          <a:xfrm>
            <a:off x="1547664" y="1084867"/>
            <a:ext cx="6120680" cy="4058633"/>
            <a:chOff x="1547664" y="1084867"/>
            <a:chExt cx="6120680" cy="405863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574700536"/>
                </p:ext>
              </p:extLst>
            </p:nvPr>
          </p:nvGraphicFramePr>
          <p:xfrm>
            <a:off x="1547664" y="1084867"/>
            <a:ext cx="6120680" cy="4058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ruta 2"/>
            <p:cNvSpPr txBox="1"/>
            <p:nvPr/>
          </p:nvSpPr>
          <p:spPr>
            <a:xfrm>
              <a:off x="3383923" y="3752848"/>
              <a:ext cx="260843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 err="1" smtClean="0">
                  <a:solidFill>
                    <a:schemeClr val="bg1">
                      <a:lumMod val="75000"/>
                    </a:schemeClr>
                  </a:solidFill>
                </a:rPr>
                <a:t>Pedagogikk</a:t>
              </a:r>
              <a:endParaRPr lang="sv-SE" sz="32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" name="textruta 5"/>
            <p:cNvSpPr txBox="1"/>
            <p:nvPr/>
          </p:nvSpPr>
          <p:spPr>
            <a:xfrm>
              <a:off x="4696215" y="2513230"/>
              <a:ext cx="180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Teknikk</a:t>
              </a:r>
              <a:endParaRPr lang="sv-SE" sz="3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textruta 6"/>
            <p:cNvSpPr txBox="1"/>
            <p:nvPr/>
          </p:nvSpPr>
          <p:spPr>
            <a:xfrm>
              <a:off x="2810564" y="2513229"/>
              <a:ext cx="177166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1" dirty="0" err="1" smtClean="0">
                  <a:solidFill>
                    <a:schemeClr val="bg1">
                      <a:lumMod val="95000"/>
                    </a:schemeClr>
                  </a:solidFill>
                </a:rPr>
                <a:t>Innhold</a:t>
              </a:r>
              <a:endParaRPr lang="sv-SE" sz="32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58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5555226" cy="699404"/>
          </a:xfrm>
        </p:spPr>
        <p:txBody>
          <a:bodyPr/>
          <a:lstStyle/>
          <a:p>
            <a:r>
              <a:rPr lang="nb-NO" dirty="0" err="1" smtClean="0"/>
              <a:t>Roboter</a:t>
            </a:r>
            <a:r>
              <a:rPr lang="nb-NO" dirty="0" smtClean="0"/>
              <a:t> og JavaScript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Mange verktøy sjekker bare kildekode</a:t>
            </a:r>
          </a:p>
          <a:p>
            <a:r>
              <a:rPr lang="nb-NO" dirty="0" smtClean="0"/>
              <a:t>JavaScript kan endre html-koden ved sidelasting</a:t>
            </a:r>
          </a:p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Ergo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1"/>
          </p:nvPr>
        </p:nvSpPr>
        <p:spPr>
          <a:xfrm>
            <a:off x="6300192" y="2067694"/>
            <a:ext cx="2304256" cy="1710077"/>
          </a:xfrm>
        </p:spPr>
        <p:txBody>
          <a:bodyPr/>
          <a:lstStyle/>
          <a:p>
            <a:r>
              <a:rPr lang="nb-NO" dirty="0" smtClean="0"/>
              <a:t>Finner feil som ikke er der etter JavaScript</a:t>
            </a:r>
          </a:p>
          <a:p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Misser feil forårsaket av JavaScript</a:t>
            </a:r>
            <a:endParaRPr lang="nb-NO" dirty="0"/>
          </a:p>
        </p:txBody>
      </p:sp>
      <p:pic>
        <p:nvPicPr>
          <p:cNvPr id="10" name="Bilde 9" descr="Eksempel på innhold som endres av javascrip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85" y="3247567"/>
            <a:ext cx="5403459" cy="15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1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6240234" cy="699404"/>
          </a:xfrm>
        </p:spPr>
        <p:txBody>
          <a:bodyPr/>
          <a:lstStyle/>
          <a:p>
            <a:r>
              <a:rPr lang="nb-NO" dirty="0" smtClean="0"/>
              <a:t>Mye viktig utenfor WCAG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824080" cy="3436014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Størrelse på klikkeflater</a:t>
            </a:r>
          </a:p>
          <a:p>
            <a:r>
              <a:rPr lang="nb-NO" dirty="0" smtClean="0"/>
              <a:t>Forståelig navigasjonskonsept</a:t>
            </a:r>
          </a:p>
          <a:p>
            <a:r>
              <a:rPr lang="nb-NO" dirty="0" smtClean="0"/>
              <a:t>Menystruktur</a:t>
            </a:r>
          </a:p>
          <a:p>
            <a:r>
              <a:rPr lang="nb-NO" dirty="0" smtClean="0"/>
              <a:t>Søkefunksjonalitet</a:t>
            </a:r>
          </a:p>
          <a:p>
            <a:r>
              <a:rPr lang="nb-NO" dirty="0" smtClean="0"/>
              <a:t>Lesestøtte</a:t>
            </a:r>
          </a:p>
          <a:p>
            <a:r>
              <a:rPr lang="nb-NO" dirty="0" smtClean="0"/>
              <a:t>Ferdig utfylt informasjon</a:t>
            </a:r>
          </a:p>
          <a:p>
            <a:r>
              <a:rPr lang="nb-NO" dirty="0" smtClean="0"/>
              <a:t>Typografi</a:t>
            </a:r>
          </a:p>
          <a:p>
            <a:r>
              <a:rPr lang="nb-NO" dirty="0" smtClean="0"/>
              <a:t>…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5" name="Plassholder for bilde 4" descr="ISO logo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-9147" r="-9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228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4259999" cy="699404"/>
          </a:xfrm>
        </p:spPr>
        <p:txBody>
          <a:bodyPr/>
          <a:lstStyle/>
          <a:p>
            <a:r>
              <a:rPr lang="nb-NO" dirty="0" smtClean="0"/>
              <a:t>Manuell tar over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Post- og Telestyrelsen i Sverige</a:t>
            </a:r>
          </a:p>
          <a:p>
            <a:r>
              <a:rPr lang="nb-NO" dirty="0" smtClean="0"/>
              <a:t>Difi i Norge</a:t>
            </a:r>
          </a:p>
          <a:p>
            <a:r>
              <a:rPr lang="nb-NO" dirty="0" err="1" smtClean="0"/>
              <a:t>Meac</a:t>
            </a:r>
            <a:r>
              <a:rPr lang="nb-NO" dirty="0" smtClean="0"/>
              <a:t> i EU</a:t>
            </a:r>
            <a:endParaRPr lang="nb-NO" dirty="0"/>
          </a:p>
        </p:txBody>
      </p:sp>
      <p:pic>
        <p:nvPicPr>
          <p:cNvPr id="4" name="Bilde 3" descr="Post- og Telestyrelsen, logo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075806"/>
            <a:ext cx="2483768" cy="1292956"/>
          </a:xfrm>
          <a:prstGeom prst="rect">
            <a:avLst/>
          </a:prstGeom>
        </p:spPr>
      </p:pic>
      <p:pic>
        <p:nvPicPr>
          <p:cNvPr id="5" name="Bilde 4" descr="Difi logo"/>
          <p:cNvPicPr>
            <a:picLocks noChangeAspect="1"/>
          </p:cNvPicPr>
          <p:nvPr/>
        </p:nvPicPr>
        <p:blipFill rotWithShape="1">
          <a:blip r:embed="rId3"/>
          <a:srcRect t="26862" b="30708"/>
          <a:stretch/>
        </p:blipFill>
        <p:spPr>
          <a:xfrm>
            <a:off x="3779912" y="3363838"/>
            <a:ext cx="2921000" cy="1077699"/>
          </a:xfrm>
          <a:prstGeom prst="rect">
            <a:avLst/>
          </a:prstGeom>
        </p:spPr>
      </p:pic>
      <p:pic>
        <p:nvPicPr>
          <p:cNvPr id="6" name="Bilde 5" descr="EU-flagget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3219822"/>
            <a:ext cx="1859242" cy="1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2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Resultatene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3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2806376" cy="699404"/>
          </a:xfrm>
        </p:spPr>
        <p:txBody>
          <a:bodyPr/>
          <a:lstStyle/>
          <a:p>
            <a:r>
              <a:rPr lang="nb-NO" dirty="0" smtClean="0"/>
              <a:t>Vurdering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3003966"/>
          </a:xfrm>
        </p:spPr>
        <p:txBody>
          <a:bodyPr>
            <a:normAutofit/>
          </a:bodyPr>
          <a:lstStyle/>
          <a:p>
            <a:r>
              <a:rPr lang="nb-NO" dirty="0" smtClean="0"/>
              <a:t>Korrekt funn = 3 poeng</a:t>
            </a:r>
          </a:p>
          <a:p>
            <a:r>
              <a:rPr lang="nb-NO" dirty="0" smtClean="0"/>
              <a:t>Korrekt potensiale = 2 poeng</a:t>
            </a:r>
          </a:p>
          <a:p>
            <a:r>
              <a:rPr lang="nb-NO" dirty="0" smtClean="0"/>
              <a:t>Funn med forbedring = 1 poeng</a:t>
            </a:r>
          </a:p>
          <a:p>
            <a:r>
              <a:rPr lang="nb-NO" dirty="0" smtClean="0"/>
              <a:t>Sjekker ikke = 0 poeng</a:t>
            </a:r>
          </a:p>
          <a:p>
            <a:r>
              <a:rPr lang="nb-NO" dirty="0" err="1" smtClean="0"/>
              <a:t>Feilrapporterer</a:t>
            </a:r>
            <a:r>
              <a:rPr lang="nb-NO" smtClean="0"/>
              <a:t> = </a:t>
            </a:r>
            <a:r>
              <a:rPr lang="nb-NO" dirty="0" smtClean="0"/>
              <a:t>-1 poeng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Potensiale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1"/>
          </p:nvPr>
        </p:nvSpPr>
        <p:spPr>
          <a:xfrm>
            <a:off x="6300192" y="2067694"/>
            <a:ext cx="2304256" cy="1710077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b-NO" dirty="0" smtClean="0"/>
              <a:t>Når manuell sjekk kreves for å konkludere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 dirty="0" smtClean="0"/>
              <a:t>Feilrapport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23"/>
          </p:nvPr>
        </p:nvSpPr>
        <p:spPr>
          <a:xfrm>
            <a:off x="6300192" y="3579862"/>
            <a:ext cx="2304256" cy="1710077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b-NO" dirty="0"/>
              <a:t>Finner ikke alle funn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Rapporterer funn som ikke er feil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095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2104637" cy="699404"/>
          </a:xfrm>
        </p:spPr>
        <p:txBody>
          <a:bodyPr/>
          <a:lstStyle/>
          <a:p>
            <a:r>
              <a:rPr lang="nb-NO" dirty="0" smtClean="0"/>
              <a:t>Topp 3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80636" y="1275606"/>
            <a:ext cx="2147148" cy="1551194"/>
          </a:xfrm>
        </p:spPr>
        <p:txBody>
          <a:bodyPr wrap="square">
            <a:spAutoFit/>
          </a:bodyPr>
          <a:lstStyle/>
          <a:p>
            <a:pPr marL="0" indent="0">
              <a:buNone/>
              <a:tabLst>
                <a:tab pos="1790700" algn="r"/>
              </a:tabLst>
            </a:pPr>
            <a:r>
              <a:rPr lang="nb-NO" dirty="0" smtClean="0"/>
              <a:t>Web-Me</a:t>
            </a:r>
          </a:p>
          <a:p>
            <a:pPr>
              <a:tabLst>
                <a:tab pos="1790700" algn="r"/>
              </a:tabLst>
            </a:pPr>
            <a:r>
              <a:rPr lang="nb-NO" sz="1600" dirty="0" smtClean="0"/>
              <a:t>Funn: 	13</a:t>
            </a:r>
          </a:p>
          <a:p>
            <a:pPr>
              <a:tabLst>
                <a:tab pos="1790700" algn="r"/>
              </a:tabLst>
            </a:pPr>
            <a:r>
              <a:rPr lang="nb-NO" sz="1600" dirty="0" smtClean="0"/>
              <a:t>Potensiale: 	2</a:t>
            </a:r>
          </a:p>
          <a:p>
            <a:pPr>
              <a:tabLst>
                <a:tab pos="1790700" algn="r"/>
              </a:tabLst>
            </a:pPr>
            <a:r>
              <a:rPr lang="nb-NO" sz="1600" dirty="0" smtClean="0"/>
              <a:t>Sjekker ikke: 	18</a:t>
            </a:r>
          </a:p>
          <a:p>
            <a:pPr>
              <a:tabLst>
                <a:tab pos="1790700" algn="r"/>
              </a:tabLst>
            </a:pPr>
            <a:r>
              <a:rPr lang="nb-NO" sz="1600" dirty="0" smtClean="0"/>
              <a:t>Feiler: 	2</a:t>
            </a:r>
            <a:endParaRPr lang="nb-NO" sz="2000" dirty="0" smtClean="0"/>
          </a:p>
        </p:txBody>
      </p:sp>
      <p:sp>
        <p:nvSpPr>
          <p:cNvPr id="11" name="Plassholder for tekst 2"/>
          <p:cNvSpPr txBox="1">
            <a:spLocks/>
          </p:cNvSpPr>
          <p:nvPr/>
        </p:nvSpPr>
        <p:spPr>
          <a:xfrm>
            <a:off x="4927130" y="1275606"/>
            <a:ext cx="288523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1790700" algn="r"/>
              </a:tabLst>
            </a:pPr>
            <a:r>
              <a:rPr lang="nb-NO" dirty="0" err="1" smtClean="0"/>
              <a:t>TotalValidator</a:t>
            </a:r>
            <a:endParaRPr lang="nb-NO" dirty="0" smtClean="0"/>
          </a:p>
          <a:p>
            <a:pPr>
              <a:tabLst>
                <a:tab pos="1790700" algn="r"/>
              </a:tabLst>
            </a:pPr>
            <a:r>
              <a:rPr lang="nb-NO" sz="1600" dirty="0"/>
              <a:t>Funn: </a:t>
            </a:r>
            <a:r>
              <a:rPr lang="nb-NO" sz="1600" dirty="0" smtClean="0"/>
              <a:t>	11</a:t>
            </a:r>
            <a:endParaRPr lang="nb-NO" sz="1600" dirty="0"/>
          </a:p>
          <a:p>
            <a:pPr>
              <a:tabLst>
                <a:tab pos="1790700" algn="r"/>
              </a:tabLst>
            </a:pPr>
            <a:r>
              <a:rPr lang="nb-NO" sz="1600" dirty="0"/>
              <a:t>Potensiale: </a:t>
            </a:r>
            <a:r>
              <a:rPr lang="nb-NO" sz="1600" dirty="0" smtClean="0"/>
              <a:t>	3</a:t>
            </a:r>
          </a:p>
          <a:p>
            <a:pPr>
              <a:tabLst>
                <a:tab pos="1790700" algn="r"/>
              </a:tabLst>
            </a:pPr>
            <a:r>
              <a:rPr lang="nb-NO" sz="1600" dirty="0" smtClean="0"/>
              <a:t>Forbedring: 	3</a:t>
            </a:r>
            <a:endParaRPr lang="nb-NO" sz="1600" dirty="0"/>
          </a:p>
          <a:p>
            <a:pPr>
              <a:tabLst>
                <a:tab pos="1790700" algn="r"/>
              </a:tabLst>
            </a:pPr>
            <a:r>
              <a:rPr lang="nb-NO" sz="1600" dirty="0"/>
              <a:t>Sjekker ikke: </a:t>
            </a:r>
            <a:r>
              <a:rPr lang="nb-NO" sz="1600" dirty="0" smtClean="0"/>
              <a:t>	17</a:t>
            </a:r>
            <a:endParaRPr lang="nb-NO" sz="1600" dirty="0"/>
          </a:p>
          <a:p>
            <a:pPr>
              <a:tabLst>
                <a:tab pos="1790700" algn="r"/>
              </a:tabLst>
            </a:pPr>
            <a:r>
              <a:rPr lang="nb-NO" sz="1600" dirty="0"/>
              <a:t>Feiler: </a:t>
            </a:r>
            <a:r>
              <a:rPr lang="nb-NO" sz="1600" dirty="0" smtClean="0"/>
              <a:t>	1</a:t>
            </a:r>
            <a:endParaRPr lang="nb-NO" dirty="0"/>
          </a:p>
        </p:txBody>
      </p:sp>
      <p:sp>
        <p:nvSpPr>
          <p:cNvPr id="13" name="Plassholder for tekst 2"/>
          <p:cNvSpPr txBox="1">
            <a:spLocks/>
          </p:cNvSpPr>
          <p:nvPr/>
        </p:nvSpPr>
        <p:spPr>
          <a:xfrm>
            <a:off x="539552" y="3075806"/>
            <a:ext cx="2952328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1790700" algn="r"/>
              </a:tabLst>
            </a:pPr>
            <a:r>
              <a:rPr lang="nb-NO" dirty="0" err="1" smtClean="0"/>
              <a:t>AccessMonitor</a:t>
            </a:r>
            <a:endParaRPr lang="nb-NO" dirty="0" smtClean="0"/>
          </a:p>
          <a:p>
            <a:pPr>
              <a:tabLst>
                <a:tab pos="1790700" algn="r"/>
              </a:tabLst>
            </a:pPr>
            <a:r>
              <a:rPr lang="nb-NO" sz="1600" dirty="0"/>
              <a:t>Funn: </a:t>
            </a:r>
            <a:r>
              <a:rPr lang="nb-NO" sz="1600" dirty="0" smtClean="0"/>
              <a:t>	11</a:t>
            </a:r>
            <a:endParaRPr lang="nb-NO" sz="1600" dirty="0"/>
          </a:p>
          <a:p>
            <a:pPr>
              <a:tabLst>
                <a:tab pos="1790700" algn="r"/>
              </a:tabLst>
            </a:pPr>
            <a:r>
              <a:rPr lang="nb-NO" sz="1600" dirty="0"/>
              <a:t>Potensiale: </a:t>
            </a:r>
            <a:r>
              <a:rPr lang="nb-NO" sz="1600" dirty="0" smtClean="0"/>
              <a:t>	4</a:t>
            </a:r>
          </a:p>
          <a:p>
            <a:pPr>
              <a:tabLst>
                <a:tab pos="1790700" algn="r"/>
              </a:tabLst>
            </a:pPr>
            <a:r>
              <a:rPr lang="nb-NO" sz="1600" dirty="0" smtClean="0"/>
              <a:t>Forbedring: 	1</a:t>
            </a:r>
            <a:endParaRPr lang="nb-NO" sz="1600" dirty="0"/>
          </a:p>
          <a:p>
            <a:pPr>
              <a:tabLst>
                <a:tab pos="1790700" algn="r"/>
              </a:tabLst>
            </a:pPr>
            <a:r>
              <a:rPr lang="nb-NO" sz="1600" dirty="0"/>
              <a:t>Sjekker ikke: </a:t>
            </a:r>
            <a:r>
              <a:rPr lang="nb-NO" sz="1600" dirty="0" smtClean="0"/>
              <a:t>	17</a:t>
            </a:r>
          </a:p>
          <a:p>
            <a:pPr>
              <a:tabLst>
                <a:tab pos="1790700" algn="r"/>
              </a:tabLst>
            </a:pPr>
            <a:r>
              <a:rPr lang="nb-NO" sz="1600" dirty="0" smtClean="0"/>
              <a:t>Feiler: 	2</a:t>
            </a:r>
            <a:endParaRPr lang="nb-NO" sz="1600" dirty="0"/>
          </a:p>
        </p:txBody>
      </p:sp>
      <p:grpSp>
        <p:nvGrpSpPr>
          <p:cNvPr id="7" name="Gruppe 6" descr="Fargebeskrivelser for kakediagram. Mørkegrønn for korrekt funn, lysegrønn for korrekt potensiale, gul for funn med forbedringsmuligheter, blå for sjekker ikke og rosa for feilrapportering."/>
          <p:cNvGrpSpPr/>
          <p:nvPr/>
        </p:nvGrpSpPr>
        <p:grpSpPr>
          <a:xfrm>
            <a:off x="487182" y="1676314"/>
            <a:ext cx="4660881" cy="3217103"/>
            <a:chOff x="487182" y="1676314"/>
            <a:chExt cx="4660881" cy="3217103"/>
          </a:xfrm>
        </p:grpSpPr>
        <p:sp>
          <p:nvSpPr>
            <p:cNvPr id="4" name="Rektangel 3"/>
            <p:cNvSpPr/>
            <p:nvPr/>
          </p:nvSpPr>
          <p:spPr>
            <a:xfrm>
              <a:off x="487182" y="1676314"/>
              <a:ext cx="268393" cy="268393"/>
            </a:xfrm>
            <a:prstGeom prst="rect">
              <a:avLst/>
            </a:prstGeom>
            <a:solidFill>
              <a:srgbClr val="3267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Rektangel 14"/>
            <p:cNvSpPr/>
            <p:nvPr/>
          </p:nvSpPr>
          <p:spPr>
            <a:xfrm>
              <a:off x="487182" y="1964346"/>
              <a:ext cx="268393" cy="268393"/>
            </a:xfrm>
            <a:prstGeom prst="rect">
              <a:avLst/>
            </a:prstGeom>
            <a:solidFill>
              <a:srgbClr val="4B9B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487182" y="2252378"/>
              <a:ext cx="268393" cy="268393"/>
            </a:xfrm>
            <a:prstGeom prst="rect">
              <a:avLst/>
            </a:prstGeom>
            <a:solidFill>
              <a:srgbClr val="179D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Rektangel 16"/>
            <p:cNvSpPr/>
            <p:nvPr/>
          </p:nvSpPr>
          <p:spPr>
            <a:xfrm>
              <a:off x="487182" y="2540410"/>
              <a:ext cx="268393" cy="268393"/>
            </a:xfrm>
            <a:prstGeom prst="rect">
              <a:avLst/>
            </a:prstGeom>
            <a:solidFill>
              <a:srgbClr val="DC72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Rektangel 17"/>
            <p:cNvSpPr/>
            <p:nvPr/>
          </p:nvSpPr>
          <p:spPr>
            <a:xfrm>
              <a:off x="487182" y="3479154"/>
              <a:ext cx="268393" cy="268393"/>
            </a:xfrm>
            <a:prstGeom prst="rect">
              <a:avLst/>
            </a:prstGeom>
            <a:solidFill>
              <a:srgbClr val="3267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Rektangel 18"/>
            <p:cNvSpPr/>
            <p:nvPr/>
          </p:nvSpPr>
          <p:spPr>
            <a:xfrm>
              <a:off x="487182" y="3767186"/>
              <a:ext cx="268393" cy="268393"/>
            </a:xfrm>
            <a:prstGeom prst="rect">
              <a:avLst/>
            </a:prstGeom>
            <a:solidFill>
              <a:srgbClr val="4B9B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Rektangel 19"/>
            <p:cNvSpPr/>
            <p:nvPr/>
          </p:nvSpPr>
          <p:spPr>
            <a:xfrm>
              <a:off x="487182" y="4055218"/>
              <a:ext cx="268393" cy="268393"/>
            </a:xfrm>
            <a:prstGeom prst="rect">
              <a:avLst/>
            </a:prstGeom>
            <a:solidFill>
              <a:srgbClr val="EDCE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Rektangel 20"/>
            <p:cNvSpPr/>
            <p:nvPr/>
          </p:nvSpPr>
          <p:spPr>
            <a:xfrm>
              <a:off x="487182" y="4343250"/>
              <a:ext cx="268393" cy="268393"/>
            </a:xfrm>
            <a:prstGeom prst="rect">
              <a:avLst/>
            </a:prstGeom>
            <a:solidFill>
              <a:srgbClr val="179D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Rektangel 21"/>
            <p:cNvSpPr/>
            <p:nvPr/>
          </p:nvSpPr>
          <p:spPr>
            <a:xfrm>
              <a:off x="4879627" y="1676314"/>
              <a:ext cx="268393" cy="268393"/>
            </a:xfrm>
            <a:prstGeom prst="rect">
              <a:avLst/>
            </a:prstGeom>
            <a:solidFill>
              <a:srgbClr val="3267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Rektangel 22"/>
            <p:cNvSpPr/>
            <p:nvPr/>
          </p:nvSpPr>
          <p:spPr>
            <a:xfrm>
              <a:off x="4879627" y="1964346"/>
              <a:ext cx="268393" cy="268393"/>
            </a:xfrm>
            <a:prstGeom prst="rect">
              <a:avLst/>
            </a:prstGeom>
            <a:solidFill>
              <a:srgbClr val="4B9B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Rektangel 23"/>
            <p:cNvSpPr/>
            <p:nvPr/>
          </p:nvSpPr>
          <p:spPr>
            <a:xfrm>
              <a:off x="4879627" y="2540410"/>
              <a:ext cx="268393" cy="268393"/>
            </a:xfrm>
            <a:prstGeom prst="rect">
              <a:avLst/>
            </a:prstGeom>
            <a:solidFill>
              <a:srgbClr val="179D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Rektangel 24"/>
            <p:cNvSpPr/>
            <p:nvPr/>
          </p:nvSpPr>
          <p:spPr>
            <a:xfrm>
              <a:off x="4879670" y="2252378"/>
              <a:ext cx="268393" cy="268393"/>
            </a:xfrm>
            <a:prstGeom prst="rect">
              <a:avLst/>
            </a:prstGeom>
            <a:solidFill>
              <a:srgbClr val="EDCE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Rektangel 25"/>
            <p:cNvSpPr/>
            <p:nvPr/>
          </p:nvSpPr>
          <p:spPr>
            <a:xfrm>
              <a:off x="4879627" y="2828442"/>
              <a:ext cx="268393" cy="268393"/>
            </a:xfrm>
            <a:prstGeom prst="rect">
              <a:avLst/>
            </a:prstGeom>
            <a:solidFill>
              <a:srgbClr val="DC72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Rektangel 26"/>
            <p:cNvSpPr/>
            <p:nvPr/>
          </p:nvSpPr>
          <p:spPr>
            <a:xfrm>
              <a:off x="487182" y="4625024"/>
              <a:ext cx="268393" cy="268393"/>
            </a:xfrm>
            <a:prstGeom prst="rect">
              <a:avLst/>
            </a:prstGeom>
            <a:solidFill>
              <a:srgbClr val="DC72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" name="Gruppe 5" descr="Web-me oppnår 43% av maks score."/>
          <p:cNvGrpSpPr/>
          <p:nvPr/>
        </p:nvGrpSpPr>
        <p:grpSpPr>
          <a:xfrm>
            <a:off x="2483768" y="1313775"/>
            <a:ext cx="2012951" cy="1762031"/>
            <a:chOff x="2339752" y="1275606"/>
            <a:chExt cx="2160240" cy="1890960"/>
          </a:xfrm>
          <a:effectLst/>
        </p:grpSpPr>
        <p:graphicFrame>
          <p:nvGraphicFramePr>
            <p:cNvPr id="10" name="Diagram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5593315"/>
                </p:ext>
              </p:extLst>
            </p:nvPr>
          </p:nvGraphicFramePr>
          <p:xfrm>
            <a:off x="2339752" y="1275606"/>
            <a:ext cx="2160240" cy="18909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kstSylinder 4"/>
            <p:cNvSpPr txBox="1"/>
            <p:nvPr/>
          </p:nvSpPr>
          <p:spPr>
            <a:xfrm>
              <a:off x="3059832" y="1923678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500" dirty="0" smtClean="0"/>
                <a:t>43 %</a:t>
              </a:r>
              <a:endParaRPr lang="nb-NO" sz="2500" dirty="0"/>
            </a:p>
          </p:txBody>
        </p:sp>
      </p:grpSp>
      <p:grpSp>
        <p:nvGrpSpPr>
          <p:cNvPr id="28" name="Gruppe 27" descr="AccessMonitor oppnår 42% av maks score."/>
          <p:cNvGrpSpPr/>
          <p:nvPr/>
        </p:nvGrpSpPr>
        <p:grpSpPr>
          <a:xfrm>
            <a:off x="2487040" y="3257991"/>
            <a:ext cx="2012951" cy="1762031"/>
            <a:chOff x="2339752" y="1275606"/>
            <a:chExt cx="2160240" cy="1890960"/>
          </a:xfrm>
        </p:grpSpPr>
        <p:graphicFrame>
          <p:nvGraphicFramePr>
            <p:cNvPr id="29" name="Diagram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6508596"/>
                </p:ext>
              </p:extLst>
            </p:nvPr>
          </p:nvGraphicFramePr>
          <p:xfrm>
            <a:off x="2339752" y="1275606"/>
            <a:ext cx="2160240" cy="18909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TekstSylinder 29"/>
            <p:cNvSpPr txBox="1"/>
            <p:nvPr/>
          </p:nvSpPr>
          <p:spPr>
            <a:xfrm>
              <a:off x="3059832" y="1923678"/>
              <a:ext cx="1008112" cy="511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500" dirty="0" smtClean="0"/>
                <a:t>42 %</a:t>
              </a:r>
              <a:endParaRPr lang="nb-NO" sz="2500" dirty="0"/>
            </a:p>
          </p:txBody>
        </p:sp>
      </p:grpSp>
      <p:grpSp>
        <p:nvGrpSpPr>
          <p:cNvPr id="31" name="Gruppe 30" descr="TotalValidator oppnår 43% av maks score."/>
          <p:cNvGrpSpPr/>
          <p:nvPr/>
        </p:nvGrpSpPr>
        <p:grpSpPr>
          <a:xfrm>
            <a:off x="7020272" y="1347614"/>
            <a:ext cx="2012951" cy="1762031"/>
            <a:chOff x="2336241" y="1234644"/>
            <a:chExt cx="2160240" cy="1890960"/>
          </a:xfrm>
        </p:grpSpPr>
        <p:graphicFrame>
          <p:nvGraphicFramePr>
            <p:cNvPr id="32" name="Diagram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4417013"/>
                </p:ext>
              </p:extLst>
            </p:nvPr>
          </p:nvGraphicFramePr>
          <p:xfrm>
            <a:off x="2336241" y="1234644"/>
            <a:ext cx="2160240" cy="18909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3" name="TekstSylinder 32"/>
            <p:cNvSpPr txBox="1"/>
            <p:nvPr/>
          </p:nvSpPr>
          <p:spPr>
            <a:xfrm>
              <a:off x="3059832" y="1852859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500" dirty="0" smtClean="0"/>
                <a:t>43 %</a:t>
              </a:r>
              <a:endParaRPr lang="nb-NO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89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800" dirty="0" smtClean="0"/>
              <a:t>Score fra </a:t>
            </a:r>
            <a:r>
              <a:rPr lang="nb-NO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12 %</a:t>
            </a:r>
            <a:r>
              <a:rPr lang="nb-NO" sz="4800" dirty="0" smtClean="0"/>
              <a:t> til </a:t>
            </a:r>
            <a:r>
              <a:rPr lang="nb-NO" sz="4800" dirty="0" smtClean="0">
                <a:solidFill>
                  <a:schemeClr val="accent3"/>
                </a:solidFill>
              </a:rPr>
              <a:t>43 %</a:t>
            </a:r>
            <a:endParaRPr lang="nb-NO" sz="4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7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9145952" cy="699404"/>
          </a:xfrm>
        </p:spPr>
        <p:txBody>
          <a:bodyPr/>
          <a:lstStyle/>
          <a:p>
            <a:r>
              <a:rPr lang="nb-NO" dirty="0" smtClean="0"/>
              <a:t>Noen tester som mange </a:t>
            </a:r>
            <a:r>
              <a:rPr lang="nb-NO" dirty="0" err="1" smtClean="0"/>
              <a:t>roboter</a:t>
            </a:r>
            <a:r>
              <a:rPr lang="nb-NO" dirty="0" smtClean="0"/>
              <a:t> klarer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3075974"/>
          </a:xfrm>
        </p:spPr>
        <p:txBody>
          <a:bodyPr>
            <a:normAutofit/>
          </a:bodyPr>
          <a:lstStyle/>
          <a:p>
            <a:r>
              <a:rPr lang="nb-NO" dirty="0" smtClean="0"/>
              <a:t>At lenker har innhold</a:t>
            </a:r>
          </a:p>
          <a:p>
            <a:r>
              <a:rPr lang="nb-NO" dirty="0" smtClean="0"/>
              <a:t>At overskrifter har innhold</a:t>
            </a:r>
          </a:p>
          <a:p>
            <a:r>
              <a:rPr lang="nb-NO" dirty="0" smtClean="0"/>
              <a:t>At alt-attributtet er tilstede</a:t>
            </a:r>
          </a:p>
          <a:p>
            <a:r>
              <a:rPr lang="nb-NO" dirty="0" smtClean="0"/>
              <a:t>At skjemaobjekt har korrekt beskrivelse</a:t>
            </a:r>
          </a:p>
          <a:p>
            <a:r>
              <a:rPr lang="nb-NO" dirty="0" smtClean="0"/>
              <a:t>At </a:t>
            </a:r>
            <a:r>
              <a:rPr lang="nb-NO" dirty="0" err="1" smtClean="0"/>
              <a:t>iframe</a:t>
            </a:r>
            <a:r>
              <a:rPr lang="nb-NO" dirty="0" smtClean="0"/>
              <a:t> har </a:t>
            </a:r>
            <a:r>
              <a:rPr lang="nb-NO" dirty="0" err="1" smtClean="0"/>
              <a:t>title</a:t>
            </a:r>
            <a:endParaRPr lang="nb-NO" dirty="0" smtClean="0"/>
          </a:p>
        </p:txBody>
      </p:sp>
      <p:pic>
        <p:nvPicPr>
          <p:cNvPr id="7" name="Plassholder for bilde 6" descr="godkjent ikon.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59" r="-21459"/>
          <a:stretch>
            <a:fillRect/>
          </a:stretch>
        </p:blipFill>
        <p:spPr>
          <a:xfrm>
            <a:off x="5673111" y="1583308"/>
            <a:ext cx="3470889" cy="242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3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8189009" cy="699404"/>
          </a:xfrm>
        </p:spPr>
        <p:txBody>
          <a:bodyPr/>
          <a:lstStyle/>
          <a:p>
            <a:r>
              <a:rPr lang="nb-NO" dirty="0" smtClean="0"/>
              <a:t>Målsetning: mest mulig dekkende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3147982"/>
          </a:xfrm>
        </p:spPr>
        <p:txBody>
          <a:bodyPr>
            <a:normAutofit/>
          </a:bodyPr>
          <a:lstStyle/>
          <a:p>
            <a:r>
              <a:rPr lang="nb-NO" dirty="0"/>
              <a:t>Helst sjekke både CSS og HTML i parallell</a:t>
            </a:r>
          </a:p>
          <a:p>
            <a:r>
              <a:rPr lang="nb-NO" dirty="0" smtClean="0"/>
              <a:t>Dekke minst WCAG 2.0 AA</a:t>
            </a:r>
          </a:p>
          <a:p>
            <a:r>
              <a:rPr lang="nb-NO" dirty="0" smtClean="0"/>
              <a:t>Gjerne mulighet for AAA</a:t>
            </a:r>
          </a:p>
          <a:p>
            <a:r>
              <a:rPr lang="nb-NO" dirty="0" smtClean="0"/>
              <a:t>Gjerne sjekke utover WCAG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Noen av dem som faller ut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223224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nb-NO" dirty="0" smtClean="0"/>
              <a:t>PEAT – sjekker bare mot epilepsi</a:t>
            </a:r>
          </a:p>
          <a:p>
            <a:pPr marL="285750" indent="-285750">
              <a:buFont typeface="Arial"/>
              <a:buChar char="•"/>
            </a:pPr>
            <a:r>
              <a:rPr lang="nb-NO" dirty="0" err="1" smtClean="0"/>
              <a:t>AccessLint</a:t>
            </a:r>
            <a:r>
              <a:rPr lang="nb-NO" dirty="0" smtClean="0"/>
              <a:t> – sjekker for få kriterier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HTML </a:t>
            </a:r>
            <a:r>
              <a:rPr lang="nb-NO" dirty="0" err="1" smtClean="0"/>
              <a:t>Validator</a:t>
            </a:r>
            <a:r>
              <a:rPr lang="nb-NO" dirty="0" smtClean="0"/>
              <a:t> – sjekker bare HTML-kvalitet</a:t>
            </a:r>
          </a:p>
          <a:p>
            <a:pPr marL="285750" indent="-285750">
              <a:buFont typeface="Arial"/>
              <a:buChar char="•"/>
            </a:pPr>
            <a:r>
              <a:rPr lang="nb-NO" dirty="0" err="1" smtClean="0"/>
              <a:t>EvalAccess</a:t>
            </a:r>
            <a:r>
              <a:rPr lang="nb-NO" dirty="0" smtClean="0"/>
              <a:t> – sjekker bare WCAG 1.0</a:t>
            </a:r>
            <a:endParaRPr lang="nb-NO" dirty="0"/>
          </a:p>
          <a:p>
            <a:pPr marL="285750" indent="-285750">
              <a:buFont typeface="Arial"/>
              <a:buChar char="•"/>
            </a:pPr>
            <a:endParaRPr lang="nb-NO" dirty="0"/>
          </a:p>
          <a:p>
            <a:pPr marL="285750" indent="-285750">
              <a:buFont typeface="Arial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850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MEN: flere tilfeller av inkonsekvent oppførsel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655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7966142" cy="699404"/>
          </a:xfrm>
        </p:spPr>
        <p:txBody>
          <a:bodyPr/>
          <a:lstStyle/>
          <a:p>
            <a:r>
              <a:rPr lang="nb-NO" dirty="0" smtClean="0"/>
              <a:t>Noen tester som få </a:t>
            </a:r>
            <a:r>
              <a:rPr lang="nb-NO" dirty="0" err="1" smtClean="0"/>
              <a:t>roboter</a:t>
            </a:r>
            <a:r>
              <a:rPr lang="nb-NO" dirty="0" smtClean="0"/>
              <a:t> klarer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3075974"/>
          </a:xfrm>
        </p:spPr>
        <p:txBody>
          <a:bodyPr>
            <a:normAutofit/>
          </a:bodyPr>
          <a:lstStyle/>
          <a:p>
            <a:r>
              <a:rPr lang="nb-NO" dirty="0" smtClean="0"/>
              <a:t>Behov for </a:t>
            </a:r>
            <a:r>
              <a:rPr lang="nb-NO" dirty="0" err="1" smtClean="0"/>
              <a:t>fieldset</a:t>
            </a:r>
            <a:r>
              <a:rPr lang="nb-NO" dirty="0" smtClean="0"/>
              <a:t> ved identiske tekstfelt</a:t>
            </a:r>
          </a:p>
          <a:p>
            <a:r>
              <a:rPr lang="nb-NO" dirty="0" smtClean="0"/>
              <a:t>Potensielle overskrifter</a:t>
            </a:r>
          </a:p>
          <a:p>
            <a:r>
              <a:rPr lang="nb-NO" dirty="0" smtClean="0"/>
              <a:t>Markering av eksterne lenker</a:t>
            </a:r>
          </a:p>
          <a:p>
            <a:r>
              <a:rPr lang="nb-NO" dirty="0" smtClean="0"/>
              <a:t>Alt-tekst og synlig bildetekst som er lik</a:t>
            </a:r>
            <a:endParaRPr lang="nb-NO" dirty="0"/>
          </a:p>
        </p:txBody>
      </p:sp>
      <p:pic>
        <p:nvPicPr>
          <p:cNvPr id="7" name="Plassholder for bilde 6" descr="underkjent ikon.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59" r="-21459"/>
          <a:stretch>
            <a:fillRect/>
          </a:stretch>
        </p:blipFill>
        <p:spPr>
          <a:xfrm>
            <a:off x="5652120" y="1563638"/>
            <a:ext cx="3491880" cy="24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7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Achecker</a:t>
            </a:r>
            <a:r>
              <a:rPr lang="nb-NO" dirty="0" smtClean="0"/>
              <a:t> og </a:t>
            </a:r>
            <a:r>
              <a:rPr lang="nb-NO" dirty="0" err="1" smtClean="0"/>
              <a:t>dnb.no</a:t>
            </a:r>
            <a:endParaRPr lang="nb-NO" dirty="0"/>
          </a:p>
        </p:txBody>
      </p:sp>
      <p:sp>
        <p:nvSpPr>
          <p:cNvPr id="2" name="Rektangel 1">
            <a:hlinkClick r:id="rId2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201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7431816" cy="699404"/>
          </a:xfrm>
        </p:spPr>
        <p:txBody>
          <a:bodyPr/>
          <a:lstStyle/>
          <a:p>
            <a:r>
              <a:rPr lang="nb-NO" dirty="0" smtClean="0"/>
              <a:t>Noen av feilene som ignoreres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3147982"/>
          </a:xfrm>
        </p:spPr>
        <p:txBody>
          <a:bodyPr>
            <a:normAutofit/>
          </a:bodyPr>
          <a:lstStyle/>
          <a:p>
            <a:r>
              <a:rPr lang="nb-NO" dirty="0" smtClean="0"/>
              <a:t>Manglende </a:t>
            </a:r>
            <a:r>
              <a:rPr lang="nb-NO" dirty="0" err="1" smtClean="0"/>
              <a:t>label</a:t>
            </a:r>
            <a:endParaRPr lang="nb-NO" dirty="0" smtClean="0"/>
          </a:p>
          <a:p>
            <a:r>
              <a:rPr lang="nb-NO" dirty="0" smtClean="0"/>
              <a:t>For svak kontrast</a:t>
            </a:r>
          </a:p>
          <a:p>
            <a:r>
              <a:rPr lang="nb-NO" dirty="0" smtClean="0"/>
              <a:t>Mangelfull markering av lenker</a:t>
            </a:r>
          </a:p>
          <a:p>
            <a:r>
              <a:rPr lang="nb-NO" dirty="0" smtClean="0"/>
              <a:t>Dårlig </a:t>
            </a:r>
            <a:r>
              <a:rPr lang="nb-NO" dirty="0" err="1" smtClean="0"/>
              <a:t>tabrekkefølge</a:t>
            </a:r>
            <a:endParaRPr lang="nb-NO" dirty="0" smtClean="0"/>
          </a:p>
          <a:p>
            <a:r>
              <a:rPr lang="nb-NO" dirty="0" smtClean="0"/>
              <a:t>Mangelfull fokusmarkering</a:t>
            </a:r>
          </a:p>
          <a:p>
            <a:r>
              <a:rPr lang="nb-NO" dirty="0" smtClean="0"/>
              <a:t>Manglende markering av ekstern lenke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455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Så hvordan bruke </a:t>
            </a:r>
            <a:r>
              <a:rPr lang="nb-NO" dirty="0" err="1" smtClean="0"/>
              <a:t>roboter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015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nb-NO" dirty="0" smtClean="0"/>
              <a:t>Sørg for et godt rammeverk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3219990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Navigasjonskonsept</a:t>
            </a:r>
          </a:p>
          <a:p>
            <a:r>
              <a:rPr lang="nb-NO" dirty="0" smtClean="0"/>
              <a:t>Forstørring og </a:t>
            </a:r>
            <a:r>
              <a:rPr lang="nb-NO" dirty="0" err="1" smtClean="0"/>
              <a:t>responsiv</a:t>
            </a:r>
            <a:r>
              <a:rPr lang="nb-NO" dirty="0" smtClean="0"/>
              <a:t> design</a:t>
            </a:r>
            <a:endParaRPr lang="nb-NO" dirty="0"/>
          </a:p>
          <a:p>
            <a:r>
              <a:rPr lang="nb-NO" dirty="0"/>
              <a:t>Grunnlag for tekststruktur</a:t>
            </a:r>
          </a:p>
          <a:p>
            <a:r>
              <a:rPr lang="nb-NO" dirty="0"/>
              <a:t>Kontraster</a:t>
            </a:r>
          </a:p>
          <a:p>
            <a:r>
              <a:rPr lang="nb-NO" dirty="0" smtClean="0"/>
              <a:t>Typografi</a:t>
            </a:r>
          </a:p>
          <a:p>
            <a:r>
              <a:rPr lang="nb-NO" dirty="0" smtClean="0"/>
              <a:t>…</a:t>
            </a:r>
          </a:p>
          <a:p>
            <a:r>
              <a:rPr lang="nb-NO" dirty="0" smtClean="0"/>
              <a:t>Kontroller manuelt!</a:t>
            </a:r>
            <a:endParaRPr lang="nb-NO" dirty="0"/>
          </a:p>
        </p:txBody>
      </p:sp>
      <p:pic>
        <p:nvPicPr>
          <p:cNvPr id="7" name="Platshållare för bild 6" descr="Responsiv design, illustrasjon på desktopvisning, nettbrettvisning og mobilvisning.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r="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574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Fokus på innhold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715934"/>
          </a:xfrm>
        </p:spPr>
        <p:txBody>
          <a:bodyPr>
            <a:normAutofit/>
          </a:bodyPr>
          <a:lstStyle/>
          <a:p>
            <a:r>
              <a:rPr lang="nb-NO" dirty="0" smtClean="0"/>
              <a:t>Med et solid rammeverk er det redaksjonelt innhold som står for feilene</a:t>
            </a:r>
          </a:p>
          <a:p>
            <a:r>
              <a:rPr lang="nb-NO" dirty="0" smtClean="0"/>
              <a:t>Vanlige redaktørfeil går på overskrifter, tabeller og alt-tekster</a:t>
            </a:r>
            <a:endParaRPr lang="nb-NO" dirty="0"/>
          </a:p>
        </p:txBody>
      </p:sp>
      <p:pic>
        <p:nvPicPr>
          <p:cNvPr id="7" name="Platshållare för bild 6" descr="Mann sittende foran laptop.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r="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740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6692882" cy="699404"/>
          </a:xfrm>
        </p:spPr>
        <p:txBody>
          <a:bodyPr/>
          <a:lstStyle/>
          <a:p>
            <a:r>
              <a:rPr lang="nb-NO" dirty="0" smtClean="0"/>
              <a:t>Finn styrkene, og velg riktig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 fleste </a:t>
            </a:r>
            <a:r>
              <a:rPr lang="nb-NO" dirty="0" err="1" smtClean="0"/>
              <a:t>roboter</a:t>
            </a:r>
            <a:r>
              <a:rPr lang="nb-NO" dirty="0" smtClean="0"/>
              <a:t> har noe de er gode på</a:t>
            </a:r>
          </a:p>
          <a:p>
            <a:r>
              <a:rPr lang="nb-NO" dirty="0" smtClean="0"/>
              <a:t>… men også noe de strever med</a:t>
            </a:r>
          </a:p>
          <a:p>
            <a:r>
              <a:rPr lang="nb-NO" dirty="0" smtClean="0"/>
              <a:t>Bruk </a:t>
            </a:r>
            <a:r>
              <a:rPr lang="nb-NO" dirty="0"/>
              <a:t>om nødvendig flere </a:t>
            </a:r>
            <a:r>
              <a:rPr lang="nb-NO" dirty="0" err="1" smtClean="0"/>
              <a:t>roboter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tips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1"/>
          </p:nvPr>
        </p:nvSpPr>
        <p:spPr>
          <a:xfrm>
            <a:off x="6300192" y="2067694"/>
            <a:ext cx="2304256" cy="1710077"/>
          </a:xfrm>
        </p:spPr>
        <p:txBody>
          <a:bodyPr/>
          <a:lstStyle/>
          <a:p>
            <a:r>
              <a:rPr lang="nb-NO" dirty="0" smtClean="0"/>
              <a:t>Finn </a:t>
            </a:r>
            <a:r>
              <a:rPr lang="nb-NO" dirty="0" err="1" smtClean="0"/>
              <a:t>roboter</a:t>
            </a:r>
            <a:r>
              <a:rPr lang="nb-NO" dirty="0" smtClean="0"/>
              <a:t> som gir god oversikt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419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eil markert i duplikat av kildekoden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0"/>
            <a:ext cx="2626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2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Nivågruppering av registrerte feil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400"/>
            <a:ext cx="9144000" cy="22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8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Målsetning: </a:t>
            </a:r>
            <a:r>
              <a:rPr lang="nb-NO" dirty="0"/>
              <a:t>enkelt å </a:t>
            </a:r>
            <a:r>
              <a:rPr lang="nb-NO" dirty="0" smtClean="0"/>
              <a:t>kjøre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Kreve begrenset med input</a:t>
            </a:r>
          </a:p>
          <a:p>
            <a:r>
              <a:rPr lang="nb-NO" dirty="0"/>
              <a:t>Gjerne sjekke flere sider på samme </a:t>
            </a:r>
            <a:r>
              <a:rPr lang="nb-NO" dirty="0" smtClean="0"/>
              <a:t>kjøring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Noen av dem som faller ut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hlinkClick r:id="rId2"/>
              </a:rPr>
              <a:t>UCDmanager </a:t>
            </a:r>
            <a:r>
              <a:rPr lang="en-US" dirty="0" smtClean="0"/>
              <a:t>– for </a:t>
            </a:r>
            <a:r>
              <a:rPr lang="en-US" dirty="0" err="1" smtClean="0"/>
              <a:t>krevende</a:t>
            </a:r>
            <a:r>
              <a:rPr lang="en-US" dirty="0" smtClean="0"/>
              <a:t> </a:t>
            </a:r>
            <a:r>
              <a:rPr lang="en-US" dirty="0" err="1" smtClean="0"/>
              <a:t>oppsett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TestPage</a:t>
            </a:r>
            <a:r>
              <a:rPr lang="en-US" dirty="0"/>
              <a:t> – </a:t>
            </a:r>
            <a:r>
              <a:rPr lang="en-US" dirty="0" err="1"/>
              <a:t>kjøres</a:t>
            </a:r>
            <a:r>
              <a:rPr lang="en-US" dirty="0"/>
              <a:t> via </a:t>
            </a:r>
            <a:r>
              <a:rPr lang="en-US" dirty="0" err="1"/>
              <a:t>kommandolinje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391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Rolle- og kategorigruppering av registrerte feil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4" y="0"/>
            <a:ext cx="88234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8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4098947" cy="699404"/>
          </a:xfrm>
        </p:spPr>
        <p:txBody>
          <a:bodyPr/>
          <a:lstStyle/>
          <a:p>
            <a:r>
              <a:rPr lang="nb-NO" dirty="0" smtClean="0"/>
              <a:t>Oppsummering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3436014"/>
          </a:xfrm>
        </p:spPr>
        <p:txBody>
          <a:bodyPr>
            <a:normAutofit/>
          </a:bodyPr>
          <a:lstStyle/>
          <a:p>
            <a:r>
              <a:rPr lang="nb-NO" dirty="0" smtClean="0"/>
              <a:t>Automatikk er primært et verktøy for å finne </a:t>
            </a:r>
            <a:r>
              <a:rPr lang="nb-NO" b="1" dirty="0" smtClean="0"/>
              <a:t>redaksjonelle</a:t>
            </a:r>
            <a:r>
              <a:rPr lang="nb-NO" dirty="0" smtClean="0"/>
              <a:t> feil</a:t>
            </a:r>
          </a:p>
          <a:p>
            <a:r>
              <a:rPr lang="nb-NO" dirty="0" smtClean="0"/>
              <a:t>Eksisterende </a:t>
            </a:r>
            <a:r>
              <a:rPr lang="nb-NO" dirty="0" err="1" smtClean="0"/>
              <a:t>autoverktøy</a:t>
            </a:r>
            <a:r>
              <a:rPr lang="nb-NO" dirty="0" smtClean="0"/>
              <a:t> utnytter ikke mulighetene med automatikk</a:t>
            </a:r>
          </a:p>
          <a:p>
            <a:r>
              <a:rPr lang="nb-NO" dirty="0" smtClean="0"/>
              <a:t>Manuell sjekk er nødvendig for å sjekke hele WCAG</a:t>
            </a:r>
          </a:p>
          <a:p>
            <a:r>
              <a:rPr lang="nb-NO" dirty="0" smtClean="0"/>
              <a:t>Mye viktig utenfor WCAG som ingen </a:t>
            </a:r>
            <a:r>
              <a:rPr lang="nb-NO" dirty="0" err="1" smtClean="0"/>
              <a:t>roboter</a:t>
            </a:r>
            <a:r>
              <a:rPr lang="nb-NO" dirty="0" smtClean="0"/>
              <a:t> ser ut til å røre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98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23928" y="3651870"/>
            <a:ext cx="4896544" cy="1152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dirty="0"/>
              <a:t>Alt vi </a:t>
            </a:r>
            <a:r>
              <a:rPr lang="sv-SE" dirty="0" err="1"/>
              <a:t>anbefaler</a:t>
            </a:r>
            <a:r>
              <a:rPr lang="sv-SE" dirty="0"/>
              <a:t> er </a:t>
            </a:r>
            <a:br>
              <a:rPr lang="sv-SE" dirty="0"/>
            </a:br>
            <a:r>
              <a:rPr lang="sv-SE" dirty="0"/>
              <a:t>testet i </a:t>
            </a:r>
            <a:r>
              <a:rPr lang="sv-SE" dirty="0" err="1"/>
              <a:t>virkeligheten</a:t>
            </a:r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342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Målsetning: </a:t>
            </a:r>
            <a:r>
              <a:rPr lang="nb-NO" dirty="0"/>
              <a:t>enkelt å </a:t>
            </a:r>
            <a:r>
              <a:rPr lang="nb-NO" dirty="0" smtClean="0"/>
              <a:t>tolke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Språk og Google Translate</a:t>
            </a:r>
          </a:p>
          <a:p>
            <a:r>
              <a:rPr lang="nb-NO" dirty="0" smtClean="0"/>
              <a:t>Forståelige funn</a:t>
            </a:r>
          </a:p>
          <a:p>
            <a:r>
              <a:rPr lang="nb-NO" dirty="0" smtClean="0"/>
              <a:t>Konkrete henvisninger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Noen av dem som faller ut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Examinator</a:t>
            </a:r>
            <a:r>
              <a:rPr lang="en-US" dirty="0" smtClean="0"/>
              <a:t> – </a:t>
            </a:r>
            <a:r>
              <a:rPr lang="en-US" dirty="0" err="1" smtClean="0"/>
              <a:t>spansk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hlinkClick r:id="rId2"/>
              </a:rPr>
              <a:t>HERA-FFX </a:t>
            </a:r>
            <a:r>
              <a:rPr lang="en-US" dirty="0" smtClean="0"/>
              <a:t>– </a:t>
            </a:r>
            <a:r>
              <a:rPr lang="en-US" dirty="0" err="1" smtClean="0"/>
              <a:t>viser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årsak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Accessibility Valet – for </a:t>
            </a:r>
            <a:r>
              <a:rPr lang="en-US" dirty="0" err="1"/>
              <a:t>krevende</a:t>
            </a:r>
            <a:r>
              <a:rPr lang="en-US" dirty="0"/>
              <a:t> </a:t>
            </a:r>
            <a:r>
              <a:rPr lang="en-US" dirty="0" err="1"/>
              <a:t>tolking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45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8798551" cy="699404"/>
          </a:xfrm>
        </p:spPr>
        <p:txBody>
          <a:bodyPr/>
          <a:lstStyle/>
          <a:p>
            <a:r>
              <a:rPr lang="nb-NO" dirty="0" smtClean="0"/>
              <a:t>Valgte </a:t>
            </a:r>
            <a:r>
              <a:rPr lang="nb-NO" dirty="0" err="1" smtClean="0"/>
              <a:t>roboter</a:t>
            </a:r>
            <a:r>
              <a:rPr lang="nb-NO" dirty="0" smtClean="0"/>
              <a:t> for undersøkelsen 1/2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3508022"/>
          </a:xfrm>
        </p:spPr>
        <p:txBody>
          <a:bodyPr>
            <a:normAutofit/>
          </a:bodyPr>
          <a:lstStyle/>
          <a:p>
            <a:r>
              <a:rPr lang="en-US" dirty="0" err="1"/>
              <a:t>AccessMonitor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Achecker</a:t>
            </a:r>
            <a:r>
              <a:rPr lang="en-US" dirty="0" smtClean="0"/>
              <a:t> </a:t>
            </a:r>
          </a:p>
          <a:p>
            <a:r>
              <a:rPr lang="en-US" dirty="0"/>
              <a:t>A-tester </a:t>
            </a:r>
          </a:p>
          <a:p>
            <a:r>
              <a:rPr lang="en-US" dirty="0" err="1" smtClean="0"/>
              <a:t>AInspector</a:t>
            </a:r>
            <a:endParaRPr lang="en-US" dirty="0" smtClean="0"/>
          </a:p>
          <a:p>
            <a:r>
              <a:rPr lang="en-US" dirty="0" err="1"/>
              <a:t>HiSoftware</a:t>
            </a:r>
            <a:r>
              <a:rPr lang="en-US" dirty="0"/>
              <a:t> Compliance Sheriff</a:t>
            </a:r>
          </a:p>
          <a:p>
            <a:r>
              <a:rPr lang="en-US" dirty="0"/>
              <a:t>Magenta </a:t>
            </a:r>
            <a:endParaRPr lang="en-US" dirty="0" smtClean="0"/>
          </a:p>
          <a:p>
            <a:r>
              <a:rPr lang="en-US" dirty="0" err="1" smtClean="0"/>
              <a:t>Siteimprove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287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11510"/>
            <a:ext cx="8798551" cy="699404"/>
          </a:xfrm>
        </p:spPr>
        <p:txBody>
          <a:bodyPr/>
          <a:lstStyle/>
          <a:p>
            <a:r>
              <a:rPr lang="nb-NO" dirty="0" smtClean="0"/>
              <a:t>Valgte </a:t>
            </a:r>
            <a:r>
              <a:rPr lang="nb-NO" dirty="0" err="1" smtClean="0"/>
              <a:t>roboter</a:t>
            </a:r>
            <a:r>
              <a:rPr lang="nb-NO" dirty="0" smtClean="0"/>
              <a:t> for undersøkelsen 2/2 </a:t>
            </a:r>
            <a:endParaRPr lang="nb-NO" dirty="0"/>
          </a:p>
        </p:txBody>
      </p:sp>
      <p:sp>
        <p:nvSpPr>
          <p:cNvPr id="7" name="Plassholder for tekst 2"/>
          <p:cNvSpPr txBox="1">
            <a:spLocks/>
          </p:cNvSpPr>
          <p:nvPr/>
        </p:nvSpPr>
        <p:spPr>
          <a:xfrm>
            <a:off x="468000" y="1512000"/>
            <a:ext cx="3960440" cy="350802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3508022"/>
          </a:xfrm>
        </p:spPr>
        <p:txBody>
          <a:bodyPr>
            <a:normAutofit/>
          </a:bodyPr>
          <a:lstStyle/>
          <a:p>
            <a:r>
              <a:rPr lang="en-US" dirty="0" err="1"/>
              <a:t>Sortsite</a:t>
            </a:r>
            <a:r>
              <a:rPr lang="en-US" dirty="0"/>
              <a:t> </a:t>
            </a:r>
          </a:p>
          <a:p>
            <a:r>
              <a:rPr lang="en-US" dirty="0" err="1"/>
              <a:t>Tanaguru</a:t>
            </a:r>
            <a:r>
              <a:rPr lang="en-US" dirty="0"/>
              <a:t> </a:t>
            </a:r>
          </a:p>
          <a:p>
            <a:r>
              <a:rPr lang="en-US" dirty="0"/>
              <a:t>TAW </a:t>
            </a:r>
          </a:p>
          <a:p>
            <a:r>
              <a:rPr lang="en-US" dirty="0" err="1"/>
              <a:t>Tenon</a:t>
            </a:r>
            <a:r>
              <a:rPr lang="en-US" dirty="0"/>
              <a:t> </a:t>
            </a:r>
          </a:p>
          <a:p>
            <a:r>
              <a:rPr lang="en-US" dirty="0" err="1"/>
              <a:t>Tingtun</a:t>
            </a:r>
            <a:r>
              <a:rPr lang="en-US" dirty="0"/>
              <a:t> HTML </a:t>
            </a:r>
          </a:p>
          <a:p>
            <a:r>
              <a:rPr lang="en-US" dirty="0" err="1"/>
              <a:t>TotalValidator</a:t>
            </a:r>
            <a:r>
              <a:rPr lang="en-US" dirty="0"/>
              <a:t> </a:t>
            </a:r>
          </a:p>
          <a:p>
            <a:r>
              <a:rPr lang="en-US" dirty="0"/>
              <a:t>WAVE </a:t>
            </a:r>
          </a:p>
          <a:p>
            <a:r>
              <a:rPr lang="en-US" dirty="0"/>
              <a:t>Web-me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038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unka v0.9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ka_logo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ig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n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wo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re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ank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s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Funka v0.9.potx</Template>
  <TotalTime>26260</TotalTime>
  <Words>1288</Words>
  <Application>Microsoft Macintosh PowerPoint</Application>
  <PresentationFormat>Skjermfremvisning (16:9)</PresentationFormat>
  <Paragraphs>314</Paragraphs>
  <Slides>62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Lysbildetitler</vt:lpstr>
      </vt:variant>
      <vt:variant>
        <vt:i4>62</vt:i4>
      </vt:variant>
    </vt:vector>
  </HeadingPairs>
  <TitlesOfParts>
    <vt:vector size="71" baseType="lpstr">
      <vt:lpstr>Funka v0.9</vt:lpstr>
      <vt:lpstr>Funka_logo</vt:lpstr>
      <vt:lpstr>Small_asterix</vt:lpstr>
      <vt:lpstr>Big_asterix</vt:lpstr>
      <vt:lpstr>One Post It</vt:lpstr>
      <vt:lpstr>1_Two Post It</vt:lpstr>
      <vt:lpstr>Three Post It</vt:lpstr>
      <vt:lpstr>Blank</vt:lpstr>
      <vt:lpstr>Last Page</vt:lpstr>
      <vt:lpstr>Automatisk vs manuell sjekk</vt:lpstr>
      <vt:lpstr>Er automatikk et verktøy  eller en løsning?</vt:lpstr>
      <vt:lpstr>Hvorfor ser vi på dette?</vt:lpstr>
      <vt:lpstr>Utvalg av roboter</vt:lpstr>
      <vt:lpstr>Målsetning: mest mulig dekkende</vt:lpstr>
      <vt:lpstr>Målsetning: enkelt å kjøre </vt:lpstr>
      <vt:lpstr>Målsetning: enkelt å tolke </vt:lpstr>
      <vt:lpstr>Valgte roboter for undersøkelsen 1/2</vt:lpstr>
      <vt:lpstr>Valgte roboter for undersøkelsen 2/2 </vt:lpstr>
      <vt:lpstr>PowerPoint-presentasjon</vt:lpstr>
      <vt:lpstr>Utvalg av testkriterier</vt:lpstr>
      <vt:lpstr>Målsetning: konkret sammenligning </vt:lpstr>
      <vt:lpstr>Målsetning: konkret sammenligning</vt:lpstr>
      <vt:lpstr>Noen testforslag som ikke nådde opp </vt:lpstr>
      <vt:lpstr>Overskrifter (rubriker)</vt:lpstr>
      <vt:lpstr>Overskrifter – hva er viktig?   </vt:lpstr>
      <vt:lpstr>Overskrifter – Achecker </vt:lpstr>
      <vt:lpstr>Overskrifter – A-Tester</vt:lpstr>
      <vt:lpstr>Overskrifter – Tingtun PDF</vt:lpstr>
      <vt:lpstr>Lenker</vt:lpstr>
      <vt:lpstr>Lenker – hva er viktig? </vt:lpstr>
      <vt:lpstr>Lenker – Tingtun </vt:lpstr>
      <vt:lpstr>Lenker – AccessMonitor </vt:lpstr>
      <vt:lpstr>Lenker – Total Validator</vt:lpstr>
      <vt:lpstr>Kontraster</vt:lpstr>
      <vt:lpstr>Kontraster – kravene </vt:lpstr>
      <vt:lpstr>Kontraster – Contrast Checker </vt:lpstr>
      <vt:lpstr>Kontraster – HiSoftware</vt:lpstr>
      <vt:lpstr>Alt-tekster kan være et eget foredrag, men…</vt:lpstr>
      <vt:lpstr>Bildekategorier </vt:lpstr>
      <vt:lpstr>Rent dekorative bilder</vt:lpstr>
      <vt:lpstr>Ikoner </vt:lpstr>
      <vt:lpstr>Meningsoppbyggende bilder </vt:lpstr>
      <vt:lpstr>Meningsbærende bilder </vt:lpstr>
      <vt:lpstr>Komplekse bilder </vt:lpstr>
      <vt:lpstr>Eneste fullverdige auto-sjekk: om alt-attributtet er til stede</vt:lpstr>
      <vt:lpstr>WCAG, roboter og vurderinger</vt:lpstr>
      <vt:lpstr>Automatikk ≈ WCAG</vt:lpstr>
      <vt:lpstr>Automatikk ≈ WCAG</vt:lpstr>
      <vt:lpstr>Automatikk ≈ WCAG</vt:lpstr>
      <vt:lpstr>Automatikk ≈ WCAG</vt:lpstr>
      <vt:lpstr>Roboter og JavaScript </vt:lpstr>
      <vt:lpstr>Mye viktig utenfor WCAG </vt:lpstr>
      <vt:lpstr>Manuell tar over </vt:lpstr>
      <vt:lpstr>Resultatene</vt:lpstr>
      <vt:lpstr>Vurdering </vt:lpstr>
      <vt:lpstr>Topp 3</vt:lpstr>
      <vt:lpstr>Score fra 12 % til 43 %</vt:lpstr>
      <vt:lpstr>Noen tester som mange roboter klarer</vt:lpstr>
      <vt:lpstr>MEN: flere tilfeller av inkonsekvent oppførsel</vt:lpstr>
      <vt:lpstr>Noen tester som få roboter klarer</vt:lpstr>
      <vt:lpstr>Achecker og dnb.no</vt:lpstr>
      <vt:lpstr>Noen av feilene som ignoreres </vt:lpstr>
      <vt:lpstr>Så hvordan bruke roboter?</vt:lpstr>
      <vt:lpstr>Sørg for et godt rammeverk</vt:lpstr>
      <vt:lpstr>Fokus på innhold </vt:lpstr>
      <vt:lpstr>Finn styrkene, og velg riktig </vt:lpstr>
      <vt:lpstr>PowerPoint-presentasjon</vt:lpstr>
      <vt:lpstr>PowerPoint-presentasjon</vt:lpstr>
      <vt:lpstr>PowerPoint-presentasjon</vt:lpstr>
      <vt:lpstr>Oppsummering </vt:lpstr>
      <vt:lpstr>PowerPoint-presentasjon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Skandiabanken UU-gjennomgang</dc:title>
  <dc:creator>torbjorn</dc:creator>
  <cp:lastModifiedBy>Torbjørn Helland Solhaug</cp:lastModifiedBy>
  <cp:revision>245</cp:revision>
  <cp:lastPrinted>2014-03-01T05:59:56Z</cp:lastPrinted>
  <dcterms:created xsi:type="dcterms:W3CDTF">2014-04-29T08:11:28Z</dcterms:created>
  <dcterms:modified xsi:type="dcterms:W3CDTF">2015-04-16T06:19:10Z</dcterms:modified>
</cp:coreProperties>
</file>