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678" r:id="rId2"/>
    <p:sldMasterId id="2147483726" r:id="rId3"/>
    <p:sldMasterId id="2147483737" r:id="rId4"/>
    <p:sldMasterId id="2147483713" r:id="rId5"/>
    <p:sldMasterId id="2147483755" r:id="rId6"/>
    <p:sldMasterId id="2147483717" r:id="rId7"/>
    <p:sldMasterId id="2147483750" r:id="rId8"/>
    <p:sldMasterId id="2147483722" r:id="rId9"/>
  </p:sldMasterIdLst>
  <p:notesMasterIdLst>
    <p:notesMasterId r:id="rId85"/>
  </p:notesMasterIdLst>
  <p:sldIdLst>
    <p:sldId id="372" r:id="rId10"/>
    <p:sldId id="373" r:id="rId11"/>
    <p:sldId id="287" r:id="rId12"/>
    <p:sldId id="279" r:id="rId13"/>
    <p:sldId id="296" r:id="rId14"/>
    <p:sldId id="288" r:id="rId15"/>
    <p:sldId id="289" r:id="rId16"/>
    <p:sldId id="365" r:id="rId17"/>
    <p:sldId id="290" r:id="rId18"/>
    <p:sldId id="315" r:id="rId19"/>
    <p:sldId id="357" r:id="rId20"/>
    <p:sldId id="360" r:id="rId21"/>
    <p:sldId id="361" r:id="rId22"/>
    <p:sldId id="362" r:id="rId23"/>
    <p:sldId id="363" r:id="rId24"/>
    <p:sldId id="364" r:id="rId25"/>
    <p:sldId id="366" r:id="rId26"/>
    <p:sldId id="280" r:id="rId27"/>
    <p:sldId id="292" r:id="rId28"/>
    <p:sldId id="367" r:id="rId29"/>
    <p:sldId id="293" r:id="rId30"/>
    <p:sldId id="368" r:id="rId31"/>
    <p:sldId id="281" r:id="rId32"/>
    <p:sldId id="297" r:id="rId33"/>
    <p:sldId id="298" r:id="rId34"/>
    <p:sldId id="370" r:id="rId35"/>
    <p:sldId id="371" r:id="rId36"/>
    <p:sldId id="299" r:id="rId37"/>
    <p:sldId id="369" r:id="rId38"/>
    <p:sldId id="282" r:id="rId39"/>
    <p:sldId id="316" r:id="rId40"/>
    <p:sldId id="314" r:id="rId41"/>
    <p:sldId id="318" r:id="rId42"/>
    <p:sldId id="300" r:id="rId43"/>
    <p:sldId id="317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38" r:id="rId56"/>
    <p:sldId id="332" r:id="rId57"/>
    <p:sldId id="333" r:id="rId58"/>
    <p:sldId id="334" r:id="rId59"/>
    <p:sldId id="335" r:id="rId60"/>
    <p:sldId id="336" r:id="rId61"/>
    <p:sldId id="337" r:id="rId62"/>
    <p:sldId id="339" r:id="rId63"/>
    <p:sldId id="340" r:id="rId64"/>
    <p:sldId id="341" r:id="rId65"/>
    <p:sldId id="342" r:id="rId66"/>
    <p:sldId id="344" r:id="rId67"/>
    <p:sldId id="345" r:id="rId68"/>
    <p:sldId id="346" r:id="rId69"/>
    <p:sldId id="343" r:id="rId70"/>
    <p:sldId id="351" r:id="rId71"/>
    <p:sldId id="347" r:id="rId72"/>
    <p:sldId id="348" r:id="rId73"/>
    <p:sldId id="353" r:id="rId74"/>
    <p:sldId id="354" r:id="rId75"/>
    <p:sldId id="349" r:id="rId76"/>
    <p:sldId id="355" r:id="rId77"/>
    <p:sldId id="356" r:id="rId78"/>
    <p:sldId id="350" r:id="rId79"/>
    <p:sldId id="283" r:id="rId80"/>
    <p:sldId id="313" r:id="rId81"/>
    <p:sldId id="284" r:id="rId82"/>
    <p:sldId id="278" r:id="rId83"/>
    <p:sldId id="359" r:id="rId84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2" autoAdjust="0"/>
    <p:restoredTop sz="67736" autoAdjust="0"/>
  </p:normalViewPr>
  <p:slideViewPr>
    <p:cSldViewPr>
      <p:cViewPr>
        <p:scale>
          <a:sx n="183" d="100"/>
          <a:sy n="183" d="100"/>
        </p:scale>
        <p:origin x="-648" y="17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90" Type="http://schemas.openxmlformats.org/officeDocument/2006/relationships/tableStyles" Target="tableStyles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slide" Target="slides/slide73.xml"/><Relationship Id="rId83" Type="http://schemas.openxmlformats.org/officeDocument/2006/relationships/slide" Target="slides/slide74.xml"/><Relationship Id="rId84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7180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6531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6531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6531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377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2032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7083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6298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6145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5872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3818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8467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5512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4513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5512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9979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13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7266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4924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12082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4924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362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4905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8510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764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9893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7646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2430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4924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11124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8510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8510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216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40976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85100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85100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4924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11124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85100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7646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9893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7646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2430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492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16185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11124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85100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7646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8145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7646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2430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4924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11124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85100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8510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38129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7646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7646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2430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01449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33514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3720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Punkter</a:t>
            </a:r>
            <a:r>
              <a:rPr lang="sv-SE" baseline="0" dirty="0" smtClean="0"/>
              <a:t> i </a:t>
            </a:r>
            <a:r>
              <a:rPr lang="sv-SE" baseline="0" dirty="0" err="1" smtClean="0"/>
              <a:t>wcag</a:t>
            </a:r>
            <a:r>
              <a:rPr lang="sv-SE" baseline="0" dirty="0" smtClean="0"/>
              <a:t> har en nivå mellan A, jätteviktig, AA, ganska viktig, och AAA, inte så viktig men trevligt att ha.</a:t>
            </a:r>
          </a:p>
          <a:p>
            <a:endParaRPr lang="sv-SE" baseline="0" dirty="0" smtClean="0"/>
          </a:p>
          <a:p>
            <a:r>
              <a:rPr lang="sv-SE" baseline="0" dirty="0" smtClean="0"/>
              <a:t>Alla krav om film på nivå A har en variant av texten: (se </a:t>
            </a:r>
            <a:r>
              <a:rPr lang="sv-SE" baseline="0" dirty="0" err="1" smtClean="0"/>
              <a:t>slide</a:t>
            </a:r>
            <a:r>
              <a:rPr lang="sv-SE" baseline="0" dirty="0" smtClean="0"/>
              <a:t>)</a:t>
            </a:r>
          </a:p>
          <a:p>
            <a:endParaRPr lang="sv-SE" baseline="0" dirty="0" smtClean="0"/>
          </a:p>
          <a:p>
            <a:r>
              <a:rPr lang="sv-SE" baseline="0" dirty="0" smtClean="0"/>
              <a:t>Vilket betyder att om man har samma information i text, tydligt länkad i anslutning till filmen så har man uppfyllt kraven på nivå A.</a:t>
            </a:r>
          </a:p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6531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5010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5010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en-US" smtClean="0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Klicka här för att ändra format på bakgrundstexten</a:t>
            </a:r>
          </a:p>
          <a:p>
            <a:pPr lvl="1"/>
            <a:r>
              <a:rPr lang="en-US" smtClean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03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1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76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14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986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575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734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99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32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359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15/04/15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/>
          <a:lstStyle/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566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2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762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20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en-US" smtClean="0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Klicka här för att ändra format på bakgrundstexten</a:t>
            </a:r>
          </a:p>
          <a:p>
            <a:pPr lvl="1"/>
            <a:r>
              <a:rPr lang="en-US" smtClean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84590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54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5092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330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723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26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34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60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95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smtClean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19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</p:spPr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950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23928" y="3651870"/>
            <a:ext cx="4896544" cy="1152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36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5536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058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15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5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386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17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322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260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2.wmf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3" Type="http://schemas.openxmlformats.org/officeDocument/2006/relationships/image" Target="../media/image3.w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theme" Target="../theme/theme4.xml"/><Relationship Id="rId9" Type="http://schemas.openxmlformats.org/officeDocument/2006/relationships/image" Target="../media/image3.wmf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4.pn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15/04/15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-22470" y="5095443"/>
            <a:ext cx="1849541" cy="51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1806401" y="5095443"/>
            <a:ext cx="1849541" cy="51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13" y="478892"/>
            <a:ext cx="2464842" cy="8687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35272" y="5095443"/>
            <a:ext cx="1849541" cy="51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5464143" y="5095443"/>
            <a:ext cx="1849541" cy="51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7293014" y="5095443"/>
            <a:ext cx="1849541" cy="514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54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15/04/15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4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724" r:id="rId4"/>
    <p:sldLayoutId id="2147483725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15/04/15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5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15/04/15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4" r:id="rId4"/>
    <p:sldLayoutId id="2147483745" r:id="rId5"/>
    <p:sldLayoutId id="2147483746" r:id="rId6"/>
    <p:sldLayoutId id="2147483747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15/04/15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" y="0"/>
            <a:ext cx="912377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15/04/15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15/04/15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15/04/15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930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7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73" y="239466"/>
            <a:ext cx="1799335" cy="6341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15/04/15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1" r="-819" b="14418"/>
          <a:stretch/>
        </p:blipFill>
        <p:spPr>
          <a:xfrm>
            <a:off x="0" y="555527"/>
            <a:ext cx="5004048" cy="45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1177.se/Stockholm/Tema/Gravid/Graviditeten/Fosterdiagnostik/Fosterdiagnostik---film-pa-svenska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zcMMkQnY4s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wplayer.com/" TargetMode="External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aypal.github.io/accessible-html5-video-player/" TargetMode="Externa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ableplayer.github.io/ableplayer/tests/test3.html" TargetMode="External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7008050" TargetMode="External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vimeo.com/87008050" TargetMode="External"/><Relationship Id="rId3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87B7zyucgI" TargetMode="External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ypal/accessible-html5-video-player" TargetMode="External"/><Relationship Id="rId4" Type="http://schemas.openxmlformats.org/officeDocument/2006/relationships/hyperlink" Target="https://github.com/ableplayer/ableplayer" TargetMode="External"/><Relationship Id="rId5" Type="http://schemas.openxmlformats.org/officeDocument/2006/relationships/hyperlink" Target="https://vimeo.com" TargetMode="External"/><Relationship Id="rId6" Type="http://schemas.openxmlformats.org/officeDocument/2006/relationships/hyperlink" Target="https://www.youtube.com" TargetMode="External"/><Relationship Id="rId1" Type="http://schemas.openxmlformats.org/officeDocument/2006/relationships/slideLayout" Target="../slideLayouts/slideLayout21.xml"/><Relationship Id="rId2" Type="http://schemas.openxmlformats.org/officeDocument/2006/relationships/hyperlink" Target="http://www.jwplayer.com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Video på webben - för alla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27998"/>
          </a:xfrm>
        </p:spPr>
        <p:txBody>
          <a:bodyPr/>
          <a:lstStyle/>
          <a:p>
            <a:r>
              <a:rPr lang="sv-SE" dirty="0" smtClean="0"/>
              <a:t>Danne Borell</a:t>
            </a:r>
          </a:p>
          <a:p>
            <a:r>
              <a:rPr lang="sv-SE" sz="2200" dirty="0" err="1"/>
              <a:t>d</a:t>
            </a:r>
            <a:r>
              <a:rPr lang="sv-SE" sz="2200" dirty="0" err="1" smtClean="0"/>
              <a:t>anne.borell@funka.com</a:t>
            </a: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110336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Två kaffekoppar i profil mot en träbakgrund. Fotografi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"/>
            <a:ext cx="9180512" cy="516947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-36512" y="1491630"/>
            <a:ext cx="4439128" cy="10081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sv-SE" sz="5400" dirty="0" err="1" smtClean="0"/>
              <a:t>Don’t</a:t>
            </a:r>
            <a:r>
              <a:rPr lang="sv-SE" sz="5400" dirty="0" smtClean="0"/>
              <a:t> </a:t>
            </a:r>
            <a:r>
              <a:rPr lang="sv-SE" sz="5400" dirty="0" err="1" smtClean="0"/>
              <a:t>Panic</a:t>
            </a:r>
            <a:endParaRPr lang="sv-SE" sz="5400" dirty="0"/>
          </a:p>
        </p:txBody>
      </p:sp>
    </p:spTree>
    <p:extLst>
      <p:ext uri="{BB962C8B-B14F-4D97-AF65-F5344CB8AC3E}">
        <p14:creationId xmlns:p14="http://schemas.microsoft.com/office/powerpoint/2010/main" val="195269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0" y="411510"/>
            <a:ext cx="4670618" cy="699404"/>
          </a:xfrm>
        </p:spPr>
        <p:txBody>
          <a:bodyPr/>
          <a:lstStyle/>
          <a:p>
            <a:r>
              <a:rPr lang="sv-SE" dirty="0" smtClean="0"/>
              <a:t>Enkelt följa WCAG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8280464" cy="25200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dirty="0" smtClean="0"/>
              <a:t>”utom </a:t>
            </a:r>
            <a:r>
              <a:rPr lang="sv-SE" dirty="0"/>
              <a:t>när ljudet eller videon är ett mediealternativ till text och tydligt märkt som </a:t>
            </a:r>
            <a:r>
              <a:rPr lang="sv-SE" dirty="0" smtClean="0"/>
              <a:t>sådan”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59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686146" cy="699404"/>
          </a:xfrm>
        </p:spPr>
        <p:txBody>
          <a:bodyPr/>
          <a:lstStyle/>
          <a:p>
            <a:r>
              <a:rPr lang="sv-SE" dirty="0" smtClean="0"/>
              <a:t>Mediealternativ till text</a:t>
            </a:r>
            <a:endParaRPr lang="sv-SE" dirty="0"/>
          </a:p>
        </p:txBody>
      </p:sp>
      <p:pic>
        <p:nvPicPr>
          <p:cNvPr id="4" name="Bildobjekt 3" descr="Skärmbild av en sida med en film om fosterdiagnostik. Under filmen finns en text med länkar som är markerad med en rektangel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75606"/>
            <a:ext cx="4536504" cy="34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7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686146" cy="699404"/>
          </a:xfrm>
        </p:spPr>
        <p:txBody>
          <a:bodyPr/>
          <a:lstStyle/>
          <a:p>
            <a:r>
              <a:rPr lang="sv-SE" dirty="0" smtClean="0"/>
              <a:t>Mediealternativ till text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467544" y="1635646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hlinkClick r:id="rId3"/>
              </a:rPr>
              <a:t>http://www.1177.se/Stockholm/Tema/Gravid/Graviditeten/Fosterdiagnostik/Fosterdiagnostik---film-</a:t>
            </a:r>
            <a:r>
              <a:rPr lang="sv-SE" dirty="0" err="1">
                <a:hlinkClick r:id="rId3"/>
              </a:rPr>
              <a:t>pa</a:t>
            </a:r>
            <a:r>
              <a:rPr lang="sv-SE" dirty="0">
                <a:hlinkClick r:id="rId3"/>
              </a:rPr>
              <a:t>-svenska/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022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0" y="411510"/>
            <a:ext cx="4670618" cy="699404"/>
          </a:xfrm>
        </p:spPr>
        <p:txBody>
          <a:bodyPr/>
          <a:lstStyle/>
          <a:p>
            <a:r>
              <a:rPr lang="sv-SE" dirty="0" smtClean="0"/>
              <a:t>Enkelt följa WCAG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8280464" cy="25200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dirty="0" smtClean="0"/>
              <a:t>”utom </a:t>
            </a:r>
            <a:r>
              <a:rPr lang="sv-SE" dirty="0"/>
              <a:t>när ljudet eller videon är ett mediealternativ till text och tydligt märkt som </a:t>
            </a:r>
            <a:r>
              <a:rPr lang="sv-SE" dirty="0" smtClean="0"/>
              <a:t>sådan”</a:t>
            </a:r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Punkt 1.2.4. (AA) all direktsänd media med ljud och bild ska </a:t>
            </a:r>
            <a:r>
              <a:rPr lang="sv-SE" dirty="0" err="1" smtClean="0"/>
              <a:t>livetextas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891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0" y="411510"/>
            <a:ext cx="4670618" cy="699404"/>
          </a:xfrm>
        </p:spPr>
        <p:txBody>
          <a:bodyPr/>
          <a:lstStyle/>
          <a:p>
            <a:r>
              <a:rPr lang="sv-SE" dirty="0" smtClean="0"/>
              <a:t>Enkelt följa WCAG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8280464" cy="3003966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sv-SE" dirty="0" smtClean="0"/>
              <a:t>”utom </a:t>
            </a:r>
            <a:r>
              <a:rPr lang="sv-SE" dirty="0"/>
              <a:t>när ljudet eller videon är ett mediealternativ till text och tydligt märkt som </a:t>
            </a:r>
            <a:r>
              <a:rPr lang="sv-SE" dirty="0" smtClean="0"/>
              <a:t>sådan”</a:t>
            </a:r>
          </a:p>
          <a:p>
            <a:pPr marL="342900" indent="-342900">
              <a:buFont typeface="Arial"/>
              <a:buChar char="•"/>
            </a:pPr>
            <a:r>
              <a:rPr lang="sv-SE" dirty="0"/>
              <a:t>Punkt 1.2.4. (AA) </a:t>
            </a:r>
            <a:r>
              <a:rPr lang="sv-SE" dirty="0" smtClean="0"/>
              <a:t>all direktsänd media med ljud och bild ska </a:t>
            </a:r>
            <a:r>
              <a:rPr lang="sv-SE" dirty="0" err="1" smtClean="0"/>
              <a:t>livetextas</a:t>
            </a:r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Punkt 1.2.5. (AA) det ska finnas ett alternativ att få höra en berättarröst som beskriver visuella element i filmen. </a:t>
            </a:r>
          </a:p>
          <a:p>
            <a:pPr marL="342900" indent="-342900">
              <a:buFont typeface="Arial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40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0" y="411510"/>
            <a:ext cx="4670618" cy="699404"/>
          </a:xfrm>
        </p:spPr>
        <p:txBody>
          <a:bodyPr/>
          <a:lstStyle/>
          <a:p>
            <a:r>
              <a:rPr lang="sv-SE" dirty="0" smtClean="0"/>
              <a:t>Enkelt följa WCAG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8280464" cy="3436014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sv-SE" dirty="0" smtClean="0"/>
              <a:t>”utom </a:t>
            </a:r>
            <a:r>
              <a:rPr lang="sv-SE" dirty="0"/>
              <a:t>när ljudet eller videon är ett mediealternativ till text och tydligt märkt som </a:t>
            </a:r>
            <a:r>
              <a:rPr lang="sv-SE" dirty="0" smtClean="0"/>
              <a:t>sådan”</a:t>
            </a:r>
          </a:p>
          <a:p>
            <a:pPr marL="342900" indent="-342900">
              <a:buFont typeface="Arial"/>
              <a:buChar char="•"/>
            </a:pPr>
            <a:r>
              <a:rPr lang="sv-SE" dirty="0"/>
              <a:t>Punkt 1.2.4. (AA) </a:t>
            </a:r>
            <a:r>
              <a:rPr lang="sv-SE" dirty="0" smtClean="0"/>
              <a:t>all direktsänd media med ljud och bild ska </a:t>
            </a:r>
            <a:r>
              <a:rPr lang="sv-SE" dirty="0" err="1" smtClean="0"/>
              <a:t>livetextas</a:t>
            </a:r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Punkt 1.2.5. (AA) det ska finnas ett alternativ att få höra en berättarröst som beskriver visuella element i filmen. </a:t>
            </a:r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AAA</a:t>
            </a:r>
          </a:p>
          <a:p>
            <a:pPr marL="342900" indent="-342900">
              <a:buFont typeface="Arial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6803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292811" cy="699404"/>
          </a:xfrm>
        </p:spPr>
        <p:txBody>
          <a:bodyPr/>
          <a:lstStyle/>
          <a:p>
            <a:r>
              <a:rPr lang="sv-SE" smtClean="0"/>
              <a:t>Sammanfattning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8136448" cy="2520000"/>
          </a:xfrm>
        </p:spPr>
        <p:txBody>
          <a:bodyPr/>
          <a:lstStyle/>
          <a:p>
            <a:r>
              <a:rPr lang="sv-SE" b="1" dirty="0" smtClean="0"/>
              <a:t>Förinspelad film</a:t>
            </a:r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Textalternativ</a:t>
            </a:r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Textning</a:t>
            </a:r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Om möjligt </a:t>
            </a:r>
            <a:r>
              <a:rPr lang="sv-SE" dirty="0" err="1" smtClean="0"/>
              <a:t>syntolkning</a:t>
            </a:r>
            <a:r>
              <a:rPr lang="sv-SE" dirty="0" smtClean="0"/>
              <a:t> eller utförlig berättarröst</a:t>
            </a:r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Men använd video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552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man med hörlurar på sig. Fotografi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060" y="-2790"/>
            <a:ext cx="10292580" cy="514629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Textning och </a:t>
            </a:r>
            <a:r>
              <a:rPr lang="sv-SE" dirty="0" err="1" smtClean="0"/>
              <a:t>syntolkning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062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kärmbild från en textad film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91630"/>
            <a:ext cx="5407200" cy="3040141"/>
          </a:xfrm>
          <a:prstGeom prst="rect">
            <a:avLst/>
          </a:prstGeom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0" y="411510"/>
            <a:ext cx="2473878" cy="699404"/>
          </a:xfrm>
        </p:spPr>
        <p:txBody>
          <a:bodyPr/>
          <a:lstStyle/>
          <a:p>
            <a:r>
              <a:rPr lang="sv-SE" dirty="0" smtClean="0"/>
              <a:t>Textning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004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2843808" y="1995686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 smtClean="0"/>
              <a:t>Danne Borell</a:t>
            </a:r>
            <a:endParaRPr lang="sv-SE" sz="4000" b="1" dirty="0"/>
          </a:p>
        </p:txBody>
      </p:sp>
      <p:sp>
        <p:nvSpPr>
          <p:cNvPr id="3" name="textruta 2"/>
          <p:cNvSpPr txBox="1"/>
          <p:nvPr/>
        </p:nvSpPr>
        <p:spPr>
          <a:xfrm>
            <a:off x="827584" y="55552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Programmerare</a:t>
            </a:r>
            <a:endParaRPr lang="sv-SE" b="1" dirty="0"/>
          </a:p>
        </p:txBody>
      </p:sp>
      <p:sp>
        <p:nvSpPr>
          <p:cNvPr id="4" name="textruta 3"/>
          <p:cNvSpPr txBox="1"/>
          <p:nvPr/>
        </p:nvSpPr>
        <p:spPr>
          <a:xfrm>
            <a:off x="1403648" y="343584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Analys</a:t>
            </a:r>
            <a:endParaRPr lang="sv-SE" b="1" dirty="0"/>
          </a:p>
        </p:txBody>
      </p:sp>
      <p:sp>
        <p:nvSpPr>
          <p:cNvPr id="5" name="textruta 4"/>
          <p:cNvSpPr txBox="1"/>
          <p:nvPr/>
        </p:nvSpPr>
        <p:spPr>
          <a:xfrm>
            <a:off x="5292080" y="350785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PDF</a:t>
            </a:r>
            <a:endParaRPr lang="sv-SE" b="1" dirty="0"/>
          </a:p>
        </p:txBody>
      </p:sp>
      <p:sp>
        <p:nvSpPr>
          <p:cNvPr id="6" name="textruta 5"/>
          <p:cNvSpPr txBox="1"/>
          <p:nvPr/>
        </p:nvSpPr>
        <p:spPr>
          <a:xfrm>
            <a:off x="6084168" y="98757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Film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127980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473878" cy="699404"/>
          </a:xfrm>
        </p:spPr>
        <p:txBody>
          <a:bodyPr/>
          <a:lstStyle/>
          <a:p>
            <a:r>
              <a:rPr lang="sv-SE" dirty="0" smtClean="0"/>
              <a:t>Textning</a:t>
            </a:r>
            <a:endParaRPr lang="sv-SE" dirty="0"/>
          </a:p>
        </p:txBody>
      </p:sp>
      <p:pic>
        <p:nvPicPr>
          <p:cNvPr id="4" name="Bildobjekt 3" descr="Skärmbild av en textningsfil med tidsangivelser och tex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91630"/>
            <a:ext cx="6768752" cy="3121836"/>
          </a:xfrm>
          <a:prstGeom prst="rect">
            <a:avLst/>
          </a:prstGeom>
        </p:spPr>
      </p:pic>
      <p:pic>
        <p:nvPicPr>
          <p:cNvPr id="3" name="Bildobjekt 2" descr="Inzoomad del av textningsdokumente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164"/>
            <a:ext cx="9144000" cy="200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65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184860" cy="699404"/>
          </a:xfrm>
        </p:spPr>
        <p:txBody>
          <a:bodyPr/>
          <a:lstStyle/>
          <a:p>
            <a:r>
              <a:rPr lang="sv-SE" dirty="0" smtClean="0"/>
              <a:t>Syntolkning</a:t>
            </a:r>
            <a:endParaRPr lang="sv-SE" dirty="0"/>
          </a:p>
        </p:txBody>
      </p:sp>
      <p:pic>
        <p:nvPicPr>
          <p:cNvPr id="4" name="Bildobjekt 3" descr="Skärmbild från en syntolkad film.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58510"/>
            <a:ext cx="5405704" cy="322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9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184860" cy="699404"/>
          </a:xfrm>
        </p:spPr>
        <p:txBody>
          <a:bodyPr/>
          <a:lstStyle/>
          <a:p>
            <a:r>
              <a:rPr lang="sv-SE" dirty="0" smtClean="0"/>
              <a:t>Syntolkning</a:t>
            </a:r>
            <a:endParaRPr lang="sv-SE" dirty="0"/>
          </a:p>
        </p:txBody>
      </p:sp>
      <p:pic>
        <p:nvPicPr>
          <p:cNvPr id="4" name="Bildobjekt 3" descr="En mikrofon i attraktivt ljus från sidan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64" y="1275606"/>
            <a:ext cx="2161320" cy="3240360"/>
          </a:xfrm>
          <a:prstGeom prst="rect">
            <a:avLst/>
          </a:prstGeom>
        </p:spPr>
      </p:pic>
      <p:pic>
        <p:nvPicPr>
          <p:cNvPr id="5" name="Bildobjekt 4" descr="En man håller i ett manus och talar i en mikrofon. Fotografi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9" y="1275606"/>
            <a:ext cx="4824536" cy="3217966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6732240" y="4731990"/>
            <a:ext cx="108012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" dirty="0" smtClean="0">
                <a:latin typeface="Andale Mono"/>
                <a:cs typeface="Andale Mono"/>
              </a:rPr>
              <a:t>Fotograf: Danne Borell</a:t>
            </a:r>
            <a:endParaRPr lang="sv-SE" sz="500" dirty="0"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121620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Vad är en tillgänglig videospelare?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774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557881" cy="699404"/>
          </a:xfrm>
        </p:spPr>
        <p:txBody>
          <a:bodyPr/>
          <a:lstStyle/>
          <a:p>
            <a:r>
              <a:rPr lang="sv-SE" dirty="0" smtClean="0"/>
              <a:t>En videospelare ska…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8208456" cy="3364006"/>
          </a:xfrm>
        </p:spPr>
        <p:txBody>
          <a:bodyPr>
            <a:normAutofit lnSpcReduction="10000"/>
          </a:bodyPr>
          <a:lstStyle/>
          <a:p>
            <a:r>
              <a:rPr lang="sv-SE" dirty="0" smtClean="0"/>
              <a:t>Kontroller för att styra videon och volymen.</a:t>
            </a:r>
          </a:p>
          <a:p>
            <a:r>
              <a:rPr lang="sv-SE" dirty="0" smtClean="0"/>
              <a:t>Fullskärmsläge</a:t>
            </a:r>
          </a:p>
          <a:p>
            <a:r>
              <a:rPr lang="sv-SE" dirty="0"/>
              <a:t>Alla kontroller ska fungera med </a:t>
            </a:r>
            <a:r>
              <a:rPr lang="sv-SE" dirty="0" smtClean="0"/>
              <a:t>tangentbord</a:t>
            </a:r>
          </a:p>
          <a:p>
            <a:r>
              <a:rPr lang="sv-SE" dirty="0" smtClean="0"/>
              <a:t>Textning</a:t>
            </a:r>
          </a:p>
          <a:p>
            <a:r>
              <a:rPr lang="sv-SE" dirty="0"/>
              <a:t>Val </a:t>
            </a:r>
            <a:r>
              <a:rPr lang="sv-SE" dirty="0" smtClean="0"/>
              <a:t>av videons </a:t>
            </a:r>
            <a:r>
              <a:rPr lang="sv-SE" dirty="0"/>
              <a:t>kvalitetsnivå, automatisk och </a:t>
            </a:r>
            <a:r>
              <a:rPr lang="sv-SE" dirty="0" smtClean="0"/>
              <a:t>manuell</a:t>
            </a:r>
          </a:p>
          <a:p>
            <a:r>
              <a:rPr lang="sv-SE" dirty="0" smtClean="0"/>
              <a:t>Skräddarsy utseendet</a:t>
            </a:r>
          </a:p>
          <a:p>
            <a:r>
              <a:rPr lang="sv-SE" dirty="0" smtClean="0"/>
              <a:t>Fungera i olika webbläsare</a:t>
            </a:r>
          </a:p>
          <a:p>
            <a:r>
              <a:rPr lang="sv-SE" dirty="0" smtClean="0"/>
              <a:t>Kontroller ska fungera med skärmläsare</a:t>
            </a:r>
          </a:p>
        </p:txBody>
      </p:sp>
    </p:spTree>
    <p:extLst>
      <p:ext uri="{BB962C8B-B14F-4D97-AF65-F5344CB8AC3E}">
        <p14:creationId xmlns:p14="http://schemas.microsoft.com/office/powerpoint/2010/main" val="225773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015992" cy="699404"/>
          </a:xfrm>
        </p:spPr>
        <p:txBody>
          <a:bodyPr/>
          <a:lstStyle/>
          <a:p>
            <a:r>
              <a:rPr lang="sv-SE" dirty="0" smtClean="0"/>
              <a:t>Våra önskemål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7920424" cy="2211878"/>
          </a:xfrm>
        </p:spPr>
        <p:txBody>
          <a:bodyPr>
            <a:normAutofit fontScale="92500"/>
          </a:bodyPr>
          <a:lstStyle/>
          <a:p>
            <a:r>
              <a:rPr lang="sv-SE" dirty="0" smtClean="0"/>
              <a:t>En funktion för att välja mellan textning på flera språk</a:t>
            </a:r>
          </a:p>
          <a:p>
            <a:r>
              <a:rPr lang="sv-SE" dirty="0" smtClean="0"/>
              <a:t>Snabbkommandon</a:t>
            </a:r>
          </a:p>
          <a:p>
            <a:r>
              <a:rPr lang="sv-SE" dirty="0" smtClean="0"/>
              <a:t>Välja bild för förvisning</a:t>
            </a:r>
          </a:p>
          <a:p>
            <a:r>
              <a:rPr lang="sv-SE" dirty="0" smtClean="0"/>
              <a:t>Stöd för synkroniserad transkribering</a:t>
            </a:r>
          </a:p>
          <a:p>
            <a:r>
              <a:rPr lang="sv-SE" dirty="0" smtClean="0"/>
              <a:t>Kapitelindelning</a:t>
            </a:r>
          </a:p>
        </p:txBody>
      </p:sp>
    </p:spTree>
    <p:extLst>
      <p:ext uri="{BB962C8B-B14F-4D97-AF65-F5344CB8AC3E}">
        <p14:creationId xmlns:p14="http://schemas.microsoft.com/office/powerpoint/2010/main" val="305836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237357" cy="699404"/>
          </a:xfrm>
        </p:spPr>
        <p:txBody>
          <a:bodyPr/>
          <a:lstStyle/>
          <a:p>
            <a:r>
              <a:rPr lang="sv-SE" dirty="0" smtClean="0"/>
              <a:t>Kapitelindelning</a:t>
            </a:r>
            <a:endParaRPr lang="sv-SE" dirty="0"/>
          </a:p>
        </p:txBody>
      </p:sp>
      <p:pic>
        <p:nvPicPr>
          <p:cNvPr id="4" name="Bildobjekt 3" descr="Skärmbild av en videospelare med kapitelindelning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91630"/>
            <a:ext cx="7344816" cy="290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5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015992" cy="699404"/>
          </a:xfrm>
        </p:spPr>
        <p:txBody>
          <a:bodyPr/>
          <a:lstStyle/>
          <a:p>
            <a:r>
              <a:rPr lang="sv-SE" dirty="0" smtClean="0"/>
              <a:t>Våra önskemål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7920424" cy="3364006"/>
          </a:xfrm>
        </p:spPr>
        <p:txBody>
          <a:bodyPr>
            <a:normAutofit fontScale="92500"/>
          </a:bodyPr>
          <a:lstStyle/>
          <a:p>
            <a:r>
              <a:rPr lang="sv-SE" dirty="0" smtClean="0"/>
              <a:t>En funktion för att välja mellan textning på flera språk</a:t>
            </a:r>
          </a:p>
          <a:p>
            <a:r>
              <a:rPr lang="sv-SE" dirty="0" smtClean="0"/>
              <a:t>Snabbkommandon</a:t>
            </a:r>
          </a:p>
          <a:p>
            <a:r>
              <a:rPr lang="sv-SE" dirty="0" smtClean="0"/>
              <a:t>Välja bild för förvisning</a:t>
            </a:r>
          </a:p>
          <a:p>
            <a:r>
              <a:rPr lang="sv-SE" dirty="0" smtClean="0"/>
              <a:t>Transkribering</a:t>
            </a:r>
          </a:p>
          <a:p>
            <a:r>
              <a:rPr lang="sv-SE" dirty="0" smtClean="0"/>
              <a:t>Kapitelindelning</a:t>
            </a:r>
          </a:p>
          <a:p>
            <a:r>
              <a:rPr lang="sv-SE" dirty="0" smtClean="0"/>
              <a:t>Separata ljudspår</a:t>
            </a:r>
          </a:p>
          <a:p>
            <a:r>
              <a:rPr lang="sv-SE" dirty="0" err="1" smtClean="0"/>
              <a:t>Delafunktion</a:t>
            </a:r>
            <a:endParaRPr lang="sv-SE" dirty="0" smtClean="0"/>
          </a:p>
          <a:p>
            <a:r>
              <a:rPr lang="sv-SE" dirty="0" smtClean="0"/>
              <a:t>Textning bör kunna </a:t>
            </a:r>
            <a:r>
              <a:rPr lang="sv-SE" dirty="0"/>
              <a:t>läsas av </a:t>
            </a:r>
            <a:r>
              <a:rPr lang="sv-SE" dirty="0" smtClean="0"/>
              <a:t>skärmläsare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216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110696" cy="699404"/>
          </a:xfrm>
        </p:spPr>
        <p:txBody>
          <a:bodyPr/>
          <a:lstStyle/>
          <a:p>
            <a:r>
              <a:rPr lang="sv-SE" dirty="0" smtClean="0"/>
              <a:t>Bra kontroll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8496488" cy="2196000"/>
          </a:xfrm>
        </p:spPr>
        <p:txBody>
          <a:bodyPr/>
          <a:lstStyle/>
          <a:p>
            <a:r>
              <a:rPr lang="sv-SE" dirty="0" smtClean="0"/>
              <a:t>Logiska och intuitiva kontroller – uppfinn inte hjulet igen</a:t>
            </a:r>
          </a:p>
          <a:p>
            <a:r>
              <a:rPr lang="sv-SE" dirty="0" smtClean="0"/>
              <a:t>Gå att styra med tangentbord, mus eller pekskärm</a:t>
            </a:r>
          </a:p>
          <a:p>
            <a:r>
              <a:rPr lang="sv-SE" dirty="0" smtClean="0"/>
              <a:t>Tangentbordsfokus visas tydligt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523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982576" cy="699404"/>
          </a:xfrm>
        </p:spPr>
        <p:txBody>
          <a:bodyPr/>
          <a:lstStyle/>
          <a:p>
            <a:r>
              <a:rPr lang="sv-SE" dirty="0" smtClean="0"/>
              <a:t>Vad är fokusmarkering?</a:t>
            </a:r>
            <a:endParaRPr lang="sv-SE" dirty="0"/>
          </a:p>
        </p:txBody>
      </p:sp>
      <p:pic>
        <p:nvPicPr>
          <p:cNvPr id="4" name="Bildobjekt 3" descr="En videospelare med tydlig fokusmarkering, gul fokusram mot en mörkgrå bakgrund. Skärmbild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63638"/>
            <a:ext cx="4788024" cy="1853158"/>
          </a:xfrm>
          <a:prstGeom prst="rect">
            <a:avLst/>
          </a:prstGeom>
        </p:spPr>
      </p:pic>
      <p:pic>
        <p:nvPicPr>
          <p:cNvPr id="6" name="Bildobjekt 5" descr="En videospelare utan fokusmarkering. Skärmbild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8"/>
          <a:stretch/>
        </p:blipFill>
        <p:spPr>
          <a:xfrm>
            <a:off x="1835697" y="2427735"/>
            <a:ext cx="5112568" cy="198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3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859694" cy="699404"/>
          </a:xfrm>
        </p:spPr>
        <p:txBody>
          <a:bodyPr/>
          <a:lstStyle/>
          <a:p>
            <a:r>
              <a:rPr lang="sv-SE" dirty="0" smtClean="0"/>
              <a:t>Vad kommer jag prata om?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832192" cy="3291998"/>
          </a:xfrm>
        </p:spPr>
        <p:txBody>
          <a:bodyPr>
            <a:normAutofit/>
          </a:bodyPr>
          <a:lstStyle/>
          <a:p>
            <a:r>
              <a:rPr lang="sv-SE" dirty="0" smtClean="0"/>
              <a:t>Vilka har nytta av video?</a:t>
            </a:r>
          </a:p>
          <a:p>
            <a:r>
              <a:rPr lang="sv-SE" dirty="0" smtClean="0"/>
              <a:t>Video och WCAG</a:t>
            </a:r>
          </a:p>
          <a:p>
            <a:r>
              <a:rPr lang="sv-SE" dirty="0" smtClean="0"/>
              <a:t>Textning och </a:t>
            </a:r>
            <a:r>
              <a:rPr lang="sv-SE" dirty="0" err="1" smtClean="0"/>
              <a:t>syntolkning</a:t>
            </a:r>
            <a:endParaRPr lang="sv-SE" dirty="0" smtClean="0"/>
          </a:p>
          <a:p>
            <a:r>
              <a:rPr lang="sv-SE" dirty="0" smtClean="0"/>
              <a:t>Vad är en tillgänglig videospelare?</a:t>
            </a:r>
          </a:p>
          <a:p>
            <a:r>
              <a:rPr lang="sv-SE" dirty="0" smtClean="0"/>
              <a:t>Hur ser det ut nu?</a:t>
            </a:r>
          </a:p>
          <a:p>
            <a:r>
              <a:rPr lang="sv-SE" dirty="0" smtClean="0"/>
              <a:t>Funka rekommenderar</a:t>
            </a:r>
          </a:p>
          <a:p>
            <a:r>
              <a:rPr lang="sv-SE" dirty="0" smtClean="0"/>
              <a:t>Hur ser framtiden ut?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779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Knappnålar med orange tråd mellan dem. Fotografi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6" y="0"/>
            <a:ext cx="9145166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Hur ser det ut nu?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774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754025" cy="699404"/>
          </a:xfrm>
        </p:spPr>
        <p:txBody>
          <a:bodyPr/>
          <a:lstStyle/>
          <a:p>
            <a:r>
              <a:rPr lang="sv-SE" dirty="0" smtClean="0"/>
              <a:t>Vi kommer titta på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7920424" cy="2499910"/>
          </a:xfrm>
        </p:spPr>
        <p:txBody>
          <a:bodyPr/>
          <a:lstStyle/>
          <a:p>
            <a:r>
              <a:rPr lang="sv-SE" dirty="0" smtClean="0"/>
              <a:t>JW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dirty="0" err="1"/>
              <a:t>Accessible</a:t>
            </a:r>
            <a:r>
              <a:rPr lang="sv-SE" dirty="0"/>
              <a:t> HTML5 Video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dirty="0" err="1" smtClean="0"/>
              <a:t>Able</a:t>
            </a:r>
            <a:r>
              <a:rPr lang="sv-SE" dirty="0" smtClean="0"/>
              <a:t>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dirty="0" err="1" smtClean="0"/>
              <a:t>Vimeo</a:t>
            </a:r>
            <a:endParaRPr lang="sv-SE" dirty="0" smtClean="0"/>
          </a:p>
          <a:p>
            <a:r>
              <a:rPr lang="sv-SE" dirty="0" err="1" smtClean="0"/>
              <a:t>YouTube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147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vartvitt fotografi av två maratonlöpare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6096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6947248" y="4948014"/>
            <a:ext cx="219675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" dirty="0">
                <a:solidFill>
                  <a:srgbClr val="FFFFFF"/>
                </a:solidFill>
                <a:latin typeface="Andale Mono"/>
                <a:cs typeface="Andale Mono"/>
              </a:rPr>
              <a:t>“</a:t>
            </a:r>
            <a:r>
              <a:rPr lang="sv-SE" sz="500" dirty="0" err="1">
                <a:solidFill>
                  <a:srgbClr val="FFFFFF"/>
                </a:solidFill>
                <a:latin typeface="Andale Mono"/>
                <a:cs typeface="Andale Mono"/>
              </a:rPr>
              <a:t>長跑</a:t>
            </a:r>
            <a:r>
              <a:rPr lang="sv-SE" sz="500" dirty="0">
                <a:solidFill>
                  <a:srgbClr val="FFFFFF"/>
                </a:solidFill>
                <a:latin typeface="Andale Mono"/>
                <a:cs typeface="Andale Mono"/>
              </a:rPr>
              <a:t> Long </a:t>
            </a:r>
            <a:r>
              <a:rPr lang="sv-SE" sz="500" dirty="0" err="1">
                <a:solidFill>
                  <a:srgbClr val="FFFFFF"/>
                </a:solidFill>
                <a:latin typeface="Andale Mono"/>
                <a:cs typeface="Andale Mono"/>
              </a:rPr>
              <a:t>Run</a:t>
            </a:r>
            <a:r>
              <a:rPr lang="sv-SE" sz="500" dirty="0">
                <a:solidFill>
                  <a:srgbClr val="FFFFFF"/>
                </a:solidFill>
                <a:latin typeface="Andale Mono"/>
                <a:cs typeface="Andale Mono"/>
              </a:rPr>
              <a:t> (Marathon)</a:t>
            </a:r>
            <a:r>
              <a:rPr lang="sv-SE" sz="500" dirty="0" smtClean="0">
                <a:solidFill>
                  <a:srgbClr val="FFFFFF"/>
                </a:solidFill>
                <a:latin typeface="Andale Mono"/>
                <a:cs typeface="Andale Mono"/>
              </a:rPr>
              <a:t>” by </a:t>
            </a:r>
            <a:r>
              <a:rPr lang="sv-SE" sz="500" dirty="0" err="1">
                <a:solidFill>
                  <a:srgbClr val="FFFFFF"/>
                </a:solidFill>
                <a:latin typeface="Andale Mono"/>
                <a:cs typeface="Andale Mono"/>
              </a:rPr>
              <a:t>See-ming</a:t>
            </a:r>
            <a:r>
              <a:rPr lang="sv-SE" sz="500" dirty="0">
                <a:solidFill>
                  <a:srgbClr val="FFFFFF"/>
                </a:solidFill>
                <a:latin typeface="Andale Mono"/>
                <a:cs typeface="Andale Mono"/>
              </a:rPr>
              <a:t> Lee </a:t>
            </a:r>
            <a:r>
              <a:rPr lang="sv-SE" sz="500" dirty="0" err="1">
                <a:solidFill>
                  <a:srgbClr val="FFFFFF"/>
                </a:solidFill>
                <a:latin typeface="Andale Mono"/>
                <a:cs typeface="Andale Mono"/>
              </a:rPr>
              <a:t>李思明</a:t>
            </a:r>
            <a:r>
              <a:rPr lang="sv-SE" sz="500" dirty="0">
                <a:solidFill>
                  <a:srgbClr val="FFFFFF"/>
                </a:solidFill>
                <a:latin typeface="Andale Mono"/>
                <a:cs typeface="Andale Mon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464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 kommer titta på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b="1" dirty="0" smtClean="0"/>
              <a:t>JW </a:t>
            </a:r>
            <a:r>
              <a:rPr lang="sv-SE" b="1" dirty="0" err="1" smtClean="0"/>
              <a:t>Player</a:t>
            </a:r>
            <a:endParaRPr lang="sv-SE" b="1" dirty="0" smtClean="0"/>
          </a:p>
          <a:p>
            <a:r>
              <a:rPr lang="sv-SE" dirty="0" err="1"/>
              <a:t>Accessible</a:t>
            </a:r>
            <a:r>
              <a:rPr lang="sv-SE" dirty="0"/>
              <a:t> HTML5 Video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dirty="0" err="1" smtClean="0"/>
              <a:t>Able</a:t>
            </a:r>
            <a:r>
              <a:rPr lang="sv-SE" dirty="0" smtClean="0"/>
              <a:t>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dirty="0" err="1" smtClean="0"/>
              <a:t>Vimeo</a:t>
            </a:r>
            <a:endParaRPr lang="sv-SE" dirty="0" smtClean="0"/>
          </a:p>
          <a:p>
            <a:r>
              <a:rPr lang="sv-SE" dirty="0" err="1" smtClean="0"/>
              <a:t>YouTube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496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772413" cy="699404"/>
          </a:xfrm>
        </p:spPr>
        <p:txBody>
          <a:bodyPr/>
          <a:lstStyle/>
          <a:p>
            <a:r>
              <a:rPr lang="sv-SE" dirty="0" smtClean="0"/>
              <a:t>JW </a:t>
            </a:r>
            <a:r>
              <a:rPr lang="sv-SE" dirty="0" err="1"/>
              <a:t>P</a:t>
            </a:r>
            <a:r>
              <a:rPr lang="sv-SE" dirty="0" err="1" smtClean="0"/>
              <a:t>layer</a:t>
            </a:r>
            <a:endParaRPr lang="sv-SE" dirty="0"/>
          </a:p>
        </p:txBody>
      </p:sp>
      <p:pic>
        <p:nvPicPr>
          <p:cNvPr id="5" name="Bildobjekt 4" descr="Skärmbild av videospelaren JW Player.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9622"/>
            <a:ext cx="5832648" cy="32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57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132307" cy="699404"/>
          </a:xfrm>
        </p:spPr>
        <p:txBody>
          <a:bodyPr/>
          <a:lstStyle/>
          <a:p>
            <a:r>
              <a:rPr lang="sv-SE" dirty="0" smtClean="0"/>
              <a:t>Bra saker med JW </a:t>
            </a:r>
            <a:r>
              <a:rPr lang="sv-SE" dirty="0" err="1" smtClean="0"/>
              <a:t>Player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6696288" cy="2196000"/>
          </a:xfrm>
        </p:spPr>
        <p:txBody>
          <a:bodyPr/>
          <a:lstStyle/>
          <a:p>
            <a:r>
              <a:rPr lang="sv-SE" dirty="0" smtClean="0"/>
              <a:t>Många funktioner</a:t>
            </a:r>
          </a:p>
          <a:p>
            <a:r>
              <a:rPr lang="sv-SE" dirty="0"/>
              <a:t>Enkel att </a:t>
            </a:r>
            <a:r>
              <a:rPr lang="sv-SE" dirty="0" smtClean="0"/>
              <a:t>implementera</a:t>
            </a:r>
          </a:p>
          <a:p>
            <a:r>
              <a:rPr lang="sv-SE" dirty="0" smtClean="0"/>
              <a:t>Bra stöd för textning och </a:t>
            </a:r>
            <a:r>
              <a:rPr lang="sv-SE" dirty="0" err="1" smtClean="0"/>
              <a:t>syntolkning</a:t>
            </a:r>
            <a:endParaRPr lang="sv-SE" dirty="0"/>
          </a:p>
        </p:txBody>
      </p:sp>
      <p:pic>
        <p:nvPicPr>
          <p:cNvPr id="4" name="Bildobjekt 3" descr="Glad grön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59878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4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914298" cy="699404"/>
          </a:xfrm>
        </p:spPr>
        <p:txBody>
          <a:bodyPr/>
          <a:lstStyle/>
          <a:p>
            <a:r>
              <a:rPr lang="sv-SE" dirty="0" smtClean="0"/>
              <a:t>Problem med JW </a:t>
            </a:r>
            <a:r>
              <a:rPr lang="sv-SE" dirty="0" err="1" smtClean="0"/>
              <a:t>Player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6336248" cy="2643926"/>
          </a:xfrm>
        </p:spPr>
        <p:txBody>
          <a:bodyPr>
            <a:normAutofit/>
          </a:bodyPr>
          <a:lstStyle/>
          <a:p>
            <a:r>
              <a:rPr lang="sv-SE" dirty="0" smtClean="0"/>
              <a:t>Ingen fokusmarkering</a:t>
            </a:r>
          </a:p>
          <a:p>
            <a:r>
              <a:rPr lang="sv-SE" dirty="0" smtClean="0"/>
              <a:t>Tangentbordsnavigering fungerar dåligt</a:t>
            </a:r>
          </a:p>
          <a:p>
            <a:r>
              <a:rPr lang="sv-SE" dirty="0" smtClean="0"/>
              <a:t>Fungerar bra med </a:t>
            </a:r>
            <a:r>
              <a:rPr lang="sv-SE" dirty="0" err="1" smtClean="0"/>
              <a:t>iphone</a:t>
            </a:r>
            <a:r>
              <a:rPr lang="sv-SE" dirty="0" smtClean="0"/>
              <a:t> men problematiskt med vissa webbläsare med </a:t>
            </a:r>
            <a:r>
              <a:rPr lang="sv-SE" dirty="0" err="1" smtClean="0"/>
              <a:t>Android</a:t>
            </a:r>
            <a:endParaRPr lang="sv-SE" dirty="0"/>
          </a:p>
        </p:txBody>
      </p:sp>
      <p:pic>
        <p:nvPicPr>
          <p:cNvPr id="4" name="Bildobjekt 3" descr="Ledsen rosa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34276" cy="17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6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396983" cy="699404"/>
          </a:xfrm>
        </p:spPr>
        <p:txBody>
          <a:bodyPr/>
          <a:lstStyle/>
          <a:p>
            <a:r>
              <a:rPr lang="sv-SE" dirty="0" smtClean="0"/>
              <a:t>Mobilvisning</a:t>
            </a:r>
            <a:endParaRPr lang="sv-SE" dirty="0"/>
          </a:p>
        </p:txBody>
      </p:sp>
      <p:pic>
        <p:nvPicPr>
          <p:cNvPr id="4" name="Bildobjekt 3" descr="Skärmbild av videospelaren på en ihpone, videon visas bra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51670"/>
            <a:ext cx="1659855" cy="2952328"/>
          </a:xfrm>
          <a:prstGeom prst="rect">
            <a:avLst/>
          </a:prstGeom>
        </p:spPr>
      </p:pic>
      <p:pic>
        <p:nvPicPr>
          <p:cNvPr id="5" name="Bildobjekt 4" descr="Skärmbild av videospelaren i chrome på en Android-telefon. Videon visas väldigt inzoomad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52" y="1851670"/>
            <a:ext cx="1660500" cy="295200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619672" y="127560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Iphone</a:t>
            </a:r>
            <a:endParaRPr lang="sv-SE" b="1" dirty="0"/>
          </a:p>
        </p:txBody>
      </p:sp>
      <p:sp>
        <p:nvSpPr>
          <p:cNvPr id="7" name="textruta 6"/>
          <p:cNvSpPr txBox="1"/>
          <p:nvPr/>
        </p:nvSpPr>
        <p:spPr>
          <a:xfrm>
            <a:off x="4572000" y="127560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Android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141862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914298" cy="699404"/>
          </a:xfrm>
        </p:spPr>
        <p:txBody>
          <a:bodyPr/>
          <a:lstStyle/>
          <a:p>
            <a:r>
              <a:rPr lang="sv-SE" dirty="0" smtClean="0"/>
              <a:t>Problem med JW </a:t>
            </a:r>
            <a:r>
              <a:rPr lang="sv-SE" dirty="0" err="1" smtClean="0"/>
              <a:t>Player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6408256" cy="3436014"/>
          </a:xfrm>
        </p:spPr>
        <p:txBody>
          <a:bodyPr>
            <a:normAutofit/>
          </a:bodyPr>
          <a:lstStyle/>
          <a:p>
            <a:r>
              <a:rPr lang="sv-SE" dirty="0" smtClean="0"/>
              <a:t>Ingen fokusmarkering</a:t>
            </a:r>
          </a:p>
          <a:p>
            <a:r>
              <a:rPr lang="sv-SE" dirty="0" smtClean="0"/>
              <a:t>Tangentbordsnavigering fungerar dåligt</a:t>
            </a:r>
          </a:p>
          <a:p>
            <a:r>
              <a:rPr lang="sv-SE" dirty="0"/>
              <a:t>Fungerar bra med </a:t>
            </a:r>
            <a:r>
              <a:rPr lang="sv-SE" dirty="0" err="1"/>
              <a:t>iphone</a:t>
            </a:r>
            <a:r>
              <a:rPr lang="sv-SE" dirty="0"/>
              <a:t> men problematiskt med vissa webbläsare med </a:t>
            </a:r>
            <a:r>
              <a:rPr lang="sv-SE" dirty="0" err="1"/>
              <a:t>Android</a:t>
            </a:r>
            <a:endParaRPr lang="sv-SE" dirty="0"/>
          </a:p>
          <a:p>
            <a:r>
              <a:rPr lang="sv-SE" dirty="0" smtClean="0"/>
              <a:t>Uppläsande hjälpmedel hittar inte kontrollerna</a:t>
            </a:r>
          </a:p>
          <a:p>
            <a:r>
              <a:rPr lang="sv-SE" dirty="0" smtClean="0"/>
              <a:t>Koden är låst</a:t>
            </a:r>
            <a:endParaRPr lang="sv-SE" dirty="0"/>
          </a:p>
          <a:p>
            <a:endParaRPr lang="sv-SE" dirty="0"/>
          </a:p>
        </p:txBody>
      </p:sp>
      <p:pic>
        <p:nvPicPr>
          <p:cNvPr id="4" name="Bildobjekt 3" descr="Ledsen rosa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34276" cy="17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9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536213" cy="699404"/>
          </a:xfrm>
        </p:spPr>
        <p:txBody>
          <a:bodyPr/>
          <a:lstStyle/>
          <a:p>
            <a:r>
              <a:rPr lang="sv-SE" dirty="0" smtClean="0"/>
              <a:t>JW </a:t>
            </a:r>
            <a:r>
              <a:rPr lang="sv-SE" dirty="0" err="1" smtClean="0"/>
              <a:t>Player</a:t>
            </a:r>
            <a:r>
              <a:rPr lang="sv-SE" dirty="0" smtClean="0"/>
              <a:t> sammanfattning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7128336" cy="2196000"/>
          </a:xfrm>
        </p:spPr>
        <p:txBody>
          <a:bodyPr/>
          <a:lstStyle/>
          <a:p>
            <a:r>
              <a:rPr lang="sv-SE" dirty="0" smtClean="0"/>
              <a:t>En bra spelare i en svacka</a:t>
            </a:r>
          </a:p>
          <a:p>
            <a:r>
              <a:rPr lang="sv-SE" dirty="0" smtClean="0"/>
              <a:t>Just nu finns det problem</a:t>
            </a:r>
          </a:p>
          <a:p>
            <a:r>
              <a:rPr lang="sv-SE" dirty="0" smtClean="0"/>
              <a:t>Äldre versioner fungerar lite bättre</a:t>
            </a:r>
          </a:p>
          <a:p>
            <a:r>
              <a:rPr lang="sv-SE" dirty="0" smtClean="0"/>
              <a:t>En gratisversion och tre betalversioner</a:t>
            </a:r>
          </a:p>
        </p:txBody>
      </p:sp>
    </p:spTree>
    <p:extLst>
      <p:ext uri="{BB962C8B-B14F-4D97-AF65-F5344CB8AC3E}">
        <p14:creationId xmlns:p14="http://schemas.microsoft.com/office/powerpoint/2010/main" val="343726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olsken på gräd, människor i en stad i bakgrunden. Fotografi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6015" y="0"/>
            <a:ext cx="11187328" cy="559608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Vilka har nytta av video?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8141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 kommer titta på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JW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b="1" dirty="0" err="1"/>
              <a:t>Accessible</a:t>
            </a:r>
            <a:r>
              <a:rPr lang="sv-SE" b="1" dirty="0"/>
              <a:t> HTML5 Video </a:t>
            </a:r>
            <a:r>
              <a:rPr lang="sv-SE" b="1" dirty="0" err="1" smtClean="0"/>
              <a:t>Player</a:t>
            </a:r>
            <a:endParaRPr lang="sv-SE" b="1" dirty="0" smtClean="0"/>
          </a:p>
          <a:p>
            <a:r>
              <a:rPr lang="sv-SE" dirty="0" err="1" smtClean="0"/>
              <a:t>Able</a:t>
            </a:r>
            <a:r>
              <a:rPr lang="sv-SE" dirty="0" smtClean="0"/>
              <a:t>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dirty="0" err="1" smtClean="0"/>
              <a:t>Vimeo</a:t>
            </a:r>
            <a:endParaRPr lang="sv-SE" dirty="0" smtClean="0"/>
          </a:p>
          <a:p>
            <a:r>
              <a:rPr lang="sv-SE" dirty="0" err="1" smtClean="0"/>
              <a:t>YouTube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495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7568597" cy="699404"/>
          </a:xfrm>
        </p:spPr>
        <p:txBody>
          <a:bodyPr/>
          <a:lstStyle/>
          <a:p>
            <a:r>
              <a:rPr lang="sv-SE" dirty="0" err="1"/>
              <a:t>Accessible</a:t>
            </a:r>
            <a:r>
              <a:rPr lang="sv-SE" dirty="0"/>
              <a:t> HTML5 Video </a:t>
            </a:r>
            <a:r>
              <a:rPr lang="sv-SE" dirty="0" err="1" smtClean="0"/>
              <a:t>Player</a:t>
            </a:r>
            <a:endParaRPr lang="sv-SE" dirty="0"/>
          </a:p>
        </p:txBody>
      </p:sp>
      <p:pic>
        <p:nvPicPr>
          <p:cNvPr id="4" name="Bildobjekt 3" descr="Skärmbild av videospelaren Accessible HTML5 Video Player.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9622"/>
            <a:ext cx="524389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5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503843"/>
            <a:ext cx="6414435" cy="1068736"/>
          </a:xfrm>
        </p:spPr>
        <p:txBody>
          <a:bodyPr/>
          <a:lstStyle/>
          <a:p>
            <a:r>
              <a:rPr lang="sv-SE" sz="3000" dirty="0" smtClean="0"/>
              <a:t>Bra saker med </a:t>
            </a:r>
            <a:br>
              <a:rPr lang="sv-SE" sz="3000" dirty="0" smtClean="0"/>
            </a:br>
            <a:r>
              <a:rPr lang="sv-SE" sz="3000" dirty="0" err="1" smtClean="0"/>
              <a:t>Accessible</a:t>
            </a:r>
            <a:r>
              <a:rPr lang="sv-SE" sz="3000" dirty="0" smtClean="0"/>
              <a:t> </a:t>
            </a:r>
            <a:r>
              <a:rPr lang="sv-SE" sz="3000" dirty="0"/>
              <a:t>HTML5 Video </a:t>
            </a:r>
            <a:r>
              <a:rPr lang="sv-SE" sz="3000" dirty="0" err="1"/>
              <a:t>Player</a:t>
            </a:r>
            <a:endParaRPr lang="sv-SE" sz="3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7544" y="1851670"/>
            <a:ext cx="6696288" cy="2196000"/>
          </a:xfrm>
        </p:spPr>
        <p:txBody>
          <a:bodyPr/>
          <a:lstStyle/>
          <a:p>
            <a:r>
              <a:rPr lang="sv-SE" dirty="0" smtClean="0"/>
              <a:t>Byggd med öppen källkod</a:t>
            </a:r>
          </a:p>
          <a:p>
            <a:r>
              <a:rPr lang="sv-SE" dirty="0"/>
              <a:t>Enkel att implementera</a:t>
            </a:r>
          </a:p>
          <a:p>
            <a:r>
              <a:rPr lang="sv-SE" dirty="0" smtClean="0"/>
              <a:t>Gör det mesta bra</a:t>
            </a:r>
          </a:p>
        </p:txBody>
      </p:sp>
      <p:pic>
        <p:nvPicPr>
          <p:cNvPr id="5" name="Bildobjekt 4" descr="Glad grön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503843"/>
            <a:ext cx="6414435" cy="1068736"/>
          </a:xfrm>
        </p:spPr>
        <p:txBody>
          <a:bodyPr/>
          <a:lstStyle/>
          <a:p>
            <a:r>
              <a:rPr lang="sv-SE" sz="3000" dirty="0" smtClean="0"/>
              <a:t>Problem med </a:t>
            </a:r>
            <a:br>
              <a:rPr lang="sv-SE" sz="3000" dirty="0" smtClean="0"/>
            </a:br>
            <a:r>
              <a:rPr lang="sv-SE" sz="3000" dirty="0" err="1" smtClean="0"/>
              <a:t>Accessible</a:t>
            </a:r>
            <a:r>
              <a:rPr lang="sv-SE" sz="3000" dirty="0" smtClean="0"/>
              <a:t> </a:t>
            </a:r>
            <a:r>
              <a:rPr lang="sv-SE" sz="3000" dirty="0"/>
              <a:t>HTML5 Video </a:t>
            </a:r>
            <a:r>
              <a:rPr lang="sv-SE" sz="3000" dirty="0" err="1"/>
              <a:t>Player</a:t>
            </a:r>
            <a:endParaRPr lang="sv-SE" sz="3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7544" y="1851670"/>
            <a:ext cx="5688632" cy="2196000"/>
          </a:xfrm>
        </p:spPr>
        <p:txBody>
          <a:bodyPr/>
          <a:lstStyle/>
          <a:p>
            <a:r>
              <a:rPr lang="sv-SE" dirty="0"/>
              <a:t>Fokus visas bara med webbläsarens markering</a:t>
            </a:r>
          </a:p>
        </p:txBody>
      </p:sp>
      <p:pic>
        <p:nvPicPr>
          <p:cNvPr id="5" name="Bildobjekt 4" descr="Ledsen rosa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34276" cy="17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0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7389637" cy="699404"/>
          </a:xfrm>
        </p:spPr>
        <p:txBody>
          <a:bodyPr/>
          <a:lstStyle/>
          <a:p>
            <a:r>
              <a:rPr lang="sv-SE" dirty="0" smtClean="0"/>
              <a:t>Webbläsarens fokusmarkering</a:t>
            </a:r>
            <a:endParaRPr lang="sv-SE" dirty="0"/>
          </a:p>
        </p:txBody>
      </p:sp>
      <p:pic>
        <p:nvPicPr>
          <p:cNvPr id="4" name="Bildobjekt 3" descr="Skärmbild av videospelaren med en pil som visar på den svaga fokusmarkeringe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91630"/>
            <a:ext cx="5614035" cy="278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2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503843"/>
            <a:ext cx="6414435" cy="1068736"/>
          </a:xfrm>
        </p:spPr>
        <p:txBody>
          <a:bodyPr/>
          <a:lstStyle/>
          <a:p>
            <a:r>
              <a:rPr lang="sv-SE" sz="3000" dirty="0" smtClean="0"/>
              <a:t>Problem med </a:t>
            </a:r>
            <a:br>
              <a:rPr lang="sv-SE" sz="3000" dirty="0" smtClean="0"/>
            </a:br>
            <a:r>
              <a:rPr lang="sv-SE" sz="3000" dirty="0" err="1" smtClean="0"/>
              <a:t>Accessible</a:t>
            </a:r>
            <a:r>
              <a:rPr lang="sv-SE" sz="3000" dirty="0" smtClean="0"/>
              <a:t> </a:t>
            </a:r>
            <a:r>
              <a:rPr lang="sv-SE" sz="3000" dirty="0"/>
              <a:t>HTML5 Video </a:t>
            </a:r>
            <a:r>
              <a:rPr lang="sv-SE" sz="3000" dirty="0" err="1"/>
              <a:t>Player</a:t>
            </a:r>
            <a:endParaRPr lang="sv-SE" sz="3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7544" y="1851670"/>
            <a:ext cx="6480720" cy="2196000"/>
          </a:xfrm>
        </p:spPr>
        <p:txBody>
          <a:bodyPr/>
          <a:lstStyle/>
          <a:p>
            <a:r>
              <a:rPr lang="sv-SE" dirty="0"/>
              <a:t>Fokus visas bara med webbläsarens </a:t>
            </a:r>
            <a:r>
              <a:rPr lang="sv-SE" dirty="0" smtClean="0"/>
              <a:t>markering</a:t>
            </a:r>
          </a:p>
          <a:p>
            <a:r>
              <a:rPr lang="sv-SE" dirty="0" smtClean="0"/>
              <a:t>Det går bara att lägga in en textningsfil</a:t>
            </a:r>
          </a:p>
          <a:p>
            <a:r>
              <a:rPr lang="sv-SE" dirty="0" smtClean="0"/>
              <a:t>Textningen ligger överst</a:t>
            </a:r>
            <a:endParaRPr lang="sv-SE" dirty="0"/>
          </a:p>
        </p:txBody>
      </p:sp>
      <p:pic>
        <p:nvPicPr>
          <p:cNvPr id="4" name="Bildobjekt 3" descr="Ledsen rosa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34276" cy="17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503843"/>
            <a:ext cx="6414435" cy="1068736"/>
          </a:xfrm>
        </p:spPr>
        <p:txBody>
          <a:bodyPr/>
          <a:lstStyle/>
          <a:p>
            <a:r>
              <a:rPr lang="sv-SE" sz="3000" dirty="0" err="1" smtClean="0"/>
              <a:t>Accessible</a:t>
            </a:r>
            <a:r>
              <a:rPr lang="sv-SE" sz="3000" dirty="0" smtClean="0"/>
              <a:t> </a:t>
            </a:r>
            <a:r>
              <a:rPr lang="sv-SE" sz="3000" dirty="0"/>
              <a:t>HTML5 Video </a:t>
            </a:r>
            <a:r>
              <a:rPr lang="sv-SE" sz="3000" dirty="0" err="1" smtClean="0"/>
              <a:t>Player</a:t>
            </a:r>
            <a:r>
              <a:rPr lang="sv-SE" sz="3000" dirty="0" smtClean="0"/>
              <a:t/>
            </a:r>
            <a:br>
              <a:rPr lang="sv-SE" sz="3000" dirty="0" smtClean="0"/>
            </a:br>
            <a:r>
              <a:rPr lang="sv-SE" sz="3000" dirty="0" smtClean="0"/>
              <a:t>sammanfattning</a:t>
            </a:r>
            <a:endParaRPr lang="sv-SE" sz="3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7544" y="1851670"/>
            <a:ext cx="7848872" cy="2196000"/>
          </a:xfrm>
        </p:spPr>
        <p:txBody>
          <a:bodyPr/>
          <a:lstStyle/>
          <a:p>
            <a:r>
              <a:rPr lang="sv-SE" dirty="0" smtClean="0"/>
              <a:t>I grunden en bra spelare</a:t>
            </a:r>
          </a:p>
          <a:p>
            <a:r>
              <a:rPr lang="sv-SE" dirty="0" smtClean="0"/>
              <a:t>Men ännu saknas en del funktioner</a:t>
            </a:r>
          </a:p>
          <a:p>
            <a:r>
              <a:rPr lang="sv-SE" dirty="0" smtClean="0"/>
              <a:t>Med öppen källkod går det att göra mycket</a:t>
            </a:r>
          </a:p>
          <a:p>
            <a:r>
              <a:rPr lang="sv-SE" dirty="0" smtClean="0"/>
              <a:t>En spelare att hålla ögonen på</a:t>
            </a:r>
          </a:p>
        </p:txBody>
      </p:sp>
    </p:spTree>
    <p:extLst>
      <p:ext uri="{BB962C8B-B14F-4D97-AF65-F5344CB8AC3E}">
        <p14:creationId xmlns:p14="http://schemas.microsoft.com/office/powerpoint/2010/main" val="92841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 kommer titta på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JW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dirty="0" err="1"/>
              <a:t>Accessible</a:t>
            </a:r>
            <a:r>
              <a:rPr lang="sv-SE" dirty="0"/>
              <a:t> HTML5 Video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b="1" dirty="0" err="1" smtClean="0"/>
              <a:t>Able</a:t>
            </a:r>
            <a:r>
              <a:rPr lang="sv-SE" b="1" dirty="0" smtClean="0"/>
              <a:t> </a:t>
            </a:r>
            <a:r>
              <a:rPr lang="sv-SE" b="1" dirty="0" err="1" smtClean="0"/>
              <a:t>Player</a:t>
            </a:r>
            <a:endParaRPr lang="sv-SE" b="1" dirty="0" smtClean="0"/>
          </a:p>
          <a:p>
            <a:r>
              <a:rPr lang="sv-SE" dirty="0" err="1" smtClean="0"/>
              <a:t>Vimeo</a:t>
            </a:r>
            <a:endParaRPr lang="sv-SE" dirty="0" smtClean="0"/>
          </a:p>
          <a:p>
            <a:r>
              <a:rPr lang="sv-SE" dirty="0" err="1" smtClean="0"/>
              <a:t>YouTube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705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195605" cy="699404"/>
          </a:xfrm>
        </p:spPr>
        <p:txBody>
          <a:bodyPr/>
          <a:lstStyle/>
          <a:p>
            <a:r>
              <a:rPr lang="sv-SE" dirty="0" err="1" smtClean="0"/>
              <a:t>Able</a:t>
            </a:r>
            <a:r>
              <a:rPr lang="sv-SE" dirty="0" smtClean="0"/>
              <a:t> </a:t>
            </a:r>
            <a:r>
              <a:rPr lang="sv-SE" dirty="0" err="1" smtClean="0"/>
              <a:t>Player</a:t>
            </a:r>
            <a:endParaRPr lang="sv-SE" dirty="0"/>
          </a:p>
        </p:txBody>
      </p:sp>
      <p:pic>
        <p:nvPicPr>
          <p:cNvPr id="5" name="Bildobjekt 4" descr="Skärmbild av videospelaren Able Player.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3" y="1347614"/>
            <a:ext cx="361649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7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555499" cy="699404"/>
          </a:xfrm>
        </p:spPr>
        <p:txBody>
          <a:bodyPr/>
          <a:lstStyle/>
          <a:p>
            <a:r>
              <a:rPr lang="sv-SE" dirty="0" smtClean="0"/>
              <a:t>Bra saker med </a:t>
            </a:r>
            <a:r>
              <a:rPr lang="sv-SE" dirty="0" err="1" smtClean="0"/>
              <a:t>Able</a:t>
            </a:r>
            <a:r>
              <a:rPr lang="sv-SE" dirty="0" smtClean="0"/>
              <a:t> </a:t>
            </a:r>
            <a:r>
              <a:rPr lang="sv-SE" dirty="0" err="1" smtClean="0"/>
              <a:t>Player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6696288" cy="2196000"/>
          </a:xfrm>
        </p:spPr>
        <p:txBody>
          <a:bodyPr/>
          <a:lstStyle/>
          <a:p>
            <a:r>
              <a:rPr lang="sv-SE" dirty="0" smtClean="0"/>
              <a:t>Väldigt många funktioner</a:t>
            </a:r>
          </a:p>
          <a:p>
            <a:r>
              <a:rPr lang="sv-SE" dirty="0"/>
              <a:t>Enkel att implementera</a:t>
            </a:r>
          </a:p>
          <a:p>
            <a:r>
              <a:rPr lang="sv-SE" dirty="0" smtClean="0"/>
              <a:t>Väldigt bra fokusmarkering</a:t>
            </a:r>
            <a:endParaRPr lang="sv-SE" dirty="0"/>
          </a:p>
          <a:p>
            <a:r>
              <a:rPr lang="sv-SE" dirty="0" smtClean="0"/>
              <a:t>Byggd </a:t>
            </a:r>
            <a:r>
              <a:rPr lang="sv-SE" dirty="0"/>
              <a:t>med öppen källkod</a:t>
            </a:r>
          </a:p>
          <a:p>
            <a:endParaRPr lang="sv-SE" dirty="0"/>
          </a:p>
          <a:p>
            <a:endParaRPr lang="sv-SE" dirty="0" smtClean="0"/>
          </a:p>
        </p:txBody>
      </p:sp>
      <p:pic>
        <p:nvPicPr>
          <p:cNvPr id="4" name="Bildobjekt 3" descr="Glad grön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5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194699" cy="699404"/>
          </a:xfrm>
        </p:spPr>
        <p:txBody>
          <a:bodyPr/>
          <a:lstStyle/>
          <a:p>
            <a:r>
              <a:rPr lang="sv-SE" dirty="0" smtClean="0"/>
              <a:t>Vilka har nytta av video?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 smtClean="0"/>
              <a:t>Problem att läsa</a:t>
            </a:r>
          </a:p>
          <a:p>
            <a:r>
              <a:rPr lang="sv-SE" dirty="0" smtClean="0"/>
              <a:t>Svenska som andraspråk</a:t>
            </a:r>
          </a:p>
          <a:p>
            <a:r>
              <a:rPr lang="sv-SE" dirty="0" smtClean="0"/>
              <a:t>Kognitiva funktionsnedsättningar</a:t>
            </a:r>
          </a:p>
          <a:p>
            <a:r>
              <a:rPr lang="sv-SE" dirty="0" smtClean="0"/>
              <a:t>Koncentrationssvårigheter</a:t>
            </a:r>
          </a:p>
          <a:p>
            <a:endParaRPr lang="sv-SE" dirty="0"/>
          </a:p>
          <a:p>
            <a:r>
              <a:rPr lang="sv-SE" dirty="0" smtClean="0"/>
              <a:t>Alla!</a:t>
            </a:r>
          </a:p>
          <a:p>
            <a:r>
              <a:rPr lang="sv-SE" dirty="0" smtClean="0"/>
              <a:t>Även många gravt synskadade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00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324667" cy="699404"/>
          </a:xfrm>
        </p:spPr>
        <p:txBody>
          <a:bodyPr/>
          <a:lstStyle/>
          <a:p>
            <a:r>
              <a:rPr lang="sv-SE" dirty="0" smtClean="0"/>
              <a:t>Problem med </a:t>
            </a:r>
            <a:r>
              <a:rPr lang="sv-SE" dirty="0" err="1" smtClean="0"/>
              <a:t>Able</a:t>
            </a:r>
            <a:r>
              <a:rPr lang="sv-SE" dirty="0" smtClean="0"/>
              <a:t> </a:t>
            </a:r>
            <a:r>
              <a:rPr lang="sv-SE" dirty="0" err="1" smtClean="0"/>
              <a:t>Player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6408256" cy="2196000"/>
          </a:xfrm>
        </p:spPr>
        <p:txBody>
          <a:bodyPr/>
          <a:lstStyle/>
          <a:p>
            <a:r>
              <a:rPr lang="sv-SE" dirty="0"/>
              <a:t>Fungerar bra med </a:t>
            </a:r>
            <a:r>
              <a:rPr lang="sv-SE" dirty="0" err="1"/>
              <a:t>iphone</a:t>
            </a:r>
            <a:r>
              <a:rPr lang="sv-SE" dirty="0"/>
              <a:t> men problematiskt med vissa webbläsare med </a:t>
            </a:r>
            <a:r>
              <a:rPr lang="sv-SE" dirty="0" err="1"/>
              <a:t>Android</a:t>
            </a:r>
            <a:endParaRPr lang="sv-SE" dirty="0"/>
          </a:p>
        </p:txBody>
      </p:sp>
      <p:pic>
        <p:nvPicPr>
          <p:cNvPr id="4" name="Bildobjekt 3" descr="Ledsen rosa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34276" cy="17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6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396983" cy="699404"/>
          </a:xfrm>
        </p:spPr>
        <p:txBody>
          <a:bodyPr/>
          <a:lstStyle/>
          <a:p>
            <a:r>
              <a:rPr lang="sv-SE" dirty="0" smtClean="0"/>
              <a:t>Mobilvisning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1619672" y="127560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Iphone</a:t>
            </a:r>
            <a:endParaRPr lang="sv-SE" b="1" dirty="0"/>
          </a:p>
        </p:txBody>
      </p:sp>
      <p:sp>
        <p:nvSpPr>
          <p:cNvPr id="7" name="textruta 6"/>
          <p:cNvSpPr txBox="1"/>
          <p:nvPr/>
        </p:nvSpPr>
        <p:spPr>
          <a:xfrm>
            <a:off x="4572000" y="127560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Android</a:t>
            </a:r>
            <a:endParaRPr lang="sv-SE" b="1" dirty="0"/>
          </a:p>
        </p:txBody>
      </p:sp>
      <p:pic>
        <p:nvPicPr>
          <p:cNvPr id="3" name="Bildobjekt 2" descr="Skärmbild av videospelaren i chrome på en Android-telefon. Videon visas väldigt inzoomad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52" y="1851670"/>
            <a:ext cx="1660500" cy="2952000"/>
          </a:xfrm>
          <a:prstGeom prst="rect">
            <a:avLst/>
          </a:prstGeom>
        </p:spPr>
      </p:pic>
      <p:pic>
        <p:nvPicPr>
          <p:cNvPr id="4" name="Bildobjekt 3" descr="Skärmbild av videospelaren på en ihpone, videon visas bra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54" y="1851670"/>
            <a:ext cx="1659670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6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324667" cy="699404"/>
          </a:xfrm>
        </p:spPr>
        <p:txBody>
          <a:bodyPr/>
          <a:lstStyle/>
          <a:p>
            <a:r>
              <a:rPr lang="sv-SE" dirty="0" smtClean="0"/>
              <a:t>Problem med </a:t>
            </a:r>
            <a:r>
              <a:rPr lang="sv-SE" dirty="0" err="1" smtClean="0"/>
              <a:t>Able</a:t>
            </a:r>
            <a:r>
              <a:rPr lang="sv-SE" dirty="0" smtClean="0"/>
              <a:t> </a:t>
            </a:r>
            <a:r>
              <a:rPr lang="sv-SE" dirty="0" err="1" smtClean="0"/>
              <a:t>Player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6336248" cy="2196000"/>
          </a:xfrm>
        </p:spPr>
        <p:txBody>
          <a:bodyPr/>
          <a:lstStyle/>
          <a:p>
            <a:r>
              <a:rPr lang="sv-SE" dirty="0"/>
              <a:t>Fungerar bra med </a:t>
            </a:r>
            <a:r>
              <a:rPr lang="sv-SE" dirty="0" err="1"/>
              <a:t>iphone</a:t>
            </a:r>
            <a:r>
              <a:rPr lang="sv-SE" dirty="0"/>
              <a:t> men problematiskt med vissa webbläsare med </a:t>
            </a:r>
            <a:r>
              <a:rPr lang="sv-SE" dirty="0" err="1"/>
              <a:t>Android</a:t>
            </a:r>
            <a:endParaRPr lang="sv-SE" dirty="0"/>
          </a:p>
          <a:p>
            <a:r>
              <a:rPr lang="sv-SE" dirty="0" smtClean="0"/>
              <a:t>Behövs en del arbete för att den ska bli riktigt bra</a:t>
            </a:r>
          </a:p>
        </p:txBody>
      </p:sp>
      <p:pic>
        <p:nvPicPr>
          <p:cNvPr id="4" name="Bildobjekt 3" descr="Ledsen rosa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34276" cy="17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951666" cy="699404"/>
          </a:xfrm>
        </p:spPr>
        <p:txBody>
          <a:bodyPr/>
          <a:lstStyle/>
          <a:p>
            <a:r>
              <a:rPr lang="sv-SE" dirty="0" err="1" smtClean="0"/>
              <a:t>Able</a:t>
            </a:r>
            <a:r>
              <a:rPr lang="sv-SE" dirty="0" smtClean="0"/>
              <a:t> </a:t>
            </a:r>
            <a:r>
              <a:rPr lang="sv-SE" dirty="0" err="1" smtClean="0"/>
              <a:t>Player</a:t>
            </a:r>
            <a:r>
              <a:rPr lang="sv-SE" dirty="0" smtClean="0"/>
              <a:t> sammanfattning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7488376" cy="2196000"/>
          </a:xfrm>
        </p:spPr>
        <p:txBody>
          <a:bodyPr/>
          <a:lstStyle/>
          <a:p>
            <a:r>
              <a:rPr lang="sv-SE" dirty="0" smtClean="0"/>
              <a:t>Väldigt mycket funktioner</a:t>
            </a:r>
          </a:p>
          <a:p>
            <a:r>
              <a:rPr lang="sv-SE" dirty="0" smtClean="0"/>
              <a:t>Väldigt inriktad på tillgänglighet</a:t>
            </a:r>
          </a:p>
          <a:p>
            <a:r>
              <a:rPr lang="sv-SE" dirty="0"/>
              <a:t>Med öppen källkod går det att göra </a:t>
            </a:r>
            <a:r>
              <a:rPr lang="sv-SE" dirty="0" smtClean="0"/>
              <a:t>mycket</a:t>
            </a:r>
          </a:p>
          <a:p>
            <a:r>
              <a:rPr lang="sv-SE" dirty="0" smtClean="0"/>
              <a:t>Få nackdelar</a:t>
            </a:r>
            <a:endParaRPr lang="sv-SE" dirty="0"/>
          </a:p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15440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 kommer titta på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JW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dirty="0" err="1"/>
              <a:t>Accessible</a:t>
            </a:r>
            <a:r>
              <a:rPr lang="sv-SE" dirty="0"/>
              <a:t> HTML5 Video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dirty="0" err="1" smtClean="0"/>
              <a:t>Able</a:t>
            </a:r>
            <a:r>
              <a:rPr lang="sv-SE" dirty="0" smtClean="0"/>
              <a:t>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b="1" dirty="0" err="1" smtClean="0"/>
              <a:t>Vimeo</a:t>
            </a:r>
            <a:endParaRPr lang="sv-SE" b="1" dirty="0" smtClean="0"/>
          </a:p>
          <a:p>
            <a:r>
              <a:rPr lang="sv-SE" dirty="0" err="1" smtClean="0"/>
              <a:t>YouTube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608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076910" cy="699404"/>
          </a:xfrm>
        </p:spPr>
        <p:txBody>
          <a:bodyPr/>
          <a:lstStyle/>
          <a:p>
            <a:r>
              <a:rPr lang="sv-SE" dirty="0" err="1" smtClean="0"/>
              <a:t>Vimeo</a:t>
            </a:r>
            <a:endParaRPr lang="sv-SE" dirty="0"/>
          </a:p>
        </p:txBody>
      </p:sp>
      <p:pic>
        <p:nvPicPr>
          <p:cNvPr id="4" name="Bildobjekt 3" descr="Skärmbild av videospelaren Vimeo.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7614"/>
            <a:ext cx="5976664" cy="33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7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437730" cy="699404"/>
          </a:xfrm>
        </p:spPr>
        <p:txBody>
          <a:bodyPr/>
          <a:lstStyle/>
          <a:p>
            <a:r>
              <a:rPr lang="sv-SE" dirty="0" smtClean="0"/>
              <a:t>Bra saker med </a:t>
            </a:r>
            <a:r>
              <a:rPr lang="sv-SE" dirty="0" err="1" smtClean="0"/>
              <a:t>Vimeo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832192" cy="2196000"/>
          </a:xfrm>
        </p:spPr>
        <p:txBody>
          <a:bodyPr/>
          <a:lstStyle/>
          <a:p>
            <a:r>
              <a:rPr lang="sv-SE" dirty="0" smtClean="0"/>
              <a:t>Inbyggt verktyg för att göra textning från </a:t>
            </a:r>
            <a:r>
              <a:rPr lang="sv-SE" dirty="0" err="1" smtClean="0"/>
              <a:t>Amara</a:t>
            </a:r>
            <a:endParaRPr lang="sv-SE" dirty="0" smtClean="0"/>
          </a:p>
          <a:p>
            <a:r>
              <a:rPr lang="sv-SE" dirty="0" smtClean="0"/>
              <a:t>Enkel att implementera</a:t>
            </a:r>
          </a:p>
          <a:p>
            <a:r>
              <a:rPr lang="sv-SE" dirty="0" smtClean="0"/>
              <a:t>Videon lagras hos </a:t>
            </a:r>
            <a:r>
              <a:rPr lang="sv-SE" dirty="0" err="1" smtClean="0"/>
              <a:t>Vimeo</a:t>
            </a:r>
            <a:endParaRPr lang="sv-SE" dirty="0" smtClean="0"/>
          </a:p>
          <a:p>
            <a:endParaRPr lang="sv-SE" dirty="0"/>
          </a:p>
          <a:p>
            <a:endParaRPr lang="sv-SE" dirty="0" smtClean="0"/>
          </a:p>
        </p:txBody>
      </p:sp>
      <p:pic>
        <p:nvPicPr>
          <p:cNvPr id="4" name="Bildobjekt 3" descr="Glad grön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2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216140" cy="699404"/>
          </a:xfrm>
        </p:spPr>
        <p:txBody>
          <a:bodyPr/>
          <a:lstStyle/>
          <a:p>
            <a:r>
              <a:rPr lang="sv-SE" dirty="0" smtClean="0"/>
              <a:t>Problem med </a:t>
            </a:r>
            <a:r>
              <a:rPr lang="sv-SE" dirty="0" err="1" smtClean="0"/>
              <a:t>Vimeo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6408256" cy="2196000"/>
          </a:xfrm>
        </p:spPr>
        <p:txBody>
          <a:bodyPr/>
          <a:lstStyle/>
          <a:p>
            <a:r>
              <a:rPr lang="sv-SE" dirty="0"/>
              <a:t>Ingen fokusmarkering </a:t>
            </a:r>
            <a:r>
              <a:rPr lang="sv-SE" dirty="0" smtClean="0"/>
              <a:t>alls</a:t>
            </a:r>
          </a:p>
          <a:p>
            <a:r>
              <a:rPr lang="sv-SE" dirty="0" smtClean="0"/>
              <a:t>Fokus flyttas från kontrollerna när filmen startar</a:t>
            </a:r>
          </a:p>
          <a:p>
            <a:endParaRPr lang="sv-SE" dirty="0"/>
          </a:p>
          <a:p>
            <a:endParaRPr lang="sv-SE" dirty="0" smtClean="0"/>
          </a:p>
        </p:txBody>
      </p:sp>
      <p:pic>
        <p:nvPicPr>
          <p:cNvPr id="4" name="Bildobjekt 3" descr="Ledsen rosa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34276" cy="17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2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888376" cy="699404"/>
          </a:xfrm>
        </p:spPr>
        <p:txBody>
          <a:bodyPr/>
          <a:lstStyle/>
          <a:p>
            <a:r>
              <a:rPr lang="sv-SE" dirty="0" smtClean="0"/>
              <a:t>Innan filmen startar</a:t>
            </a:r>
            <a:endParaRPr lang="sv-SE" dirty="0"/>
          </a:p>
        </p:txBody>
      </p:sp>
      <p:pic>
        <p:nvPicPr>
          <p:cNvPr id="5" name="Bildobjekt 4" descr="Kontrollerna visas på videospelaren. Skärmbild.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7614"/>
            <a:ext cx="5976664" cy="33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7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402817" cy="699404"/>
          </a:xfrm>
        </p:spPr>
        <p:txBody>
          <a:bodyPr/>
          <a:lstStyle/>
          <a:p>
            <a:r>
              <a:rPr lang="sv-SE" dirty="0" smtClean="0"/>
              <a:t>När filmen startat</a:t>
            </a:r>
            <a:endParaRPr lang="sv-SE" dirty="0"/>
          </a:p>
        </p:txBody>
      </p:sp>
      <p:pic>
        <p:nvPicPr>
          <p:cNvPr id="4" name="Bildobjekt 3" descr="Kontrollerna är dolda på videospelaren. Skärmbild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8" y="1347614"/>
            <a:ext cx="5922702" cy="33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6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kärmbild från YouTube. I sökfältet står det &quot;How to ride an ostrich&quot; en pil pekar på en video som heter &quot;How to ride an ostrich&quot;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70"/>
            <a:ext cx="9144000" cy="49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5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216140" cy="699404"/>
          </a:xfrm>
        </p:spPr>
        <p:txBody>
          <a:bodyPr/>
          <a:lstStyle/>
          <a:p>
            <a:r>
              <a:rPr lang="sv-SE" dirty="0" smtClean="0"/>
              <a:t>Problem med </a:t>
            </a:r>
            <a:r>
              <a:rPr lang="sv-SE" dirty="0" err="1" smtClean="0"/>
              <a:t>Vimeo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6336248" cy="3003966"/>
          </a:xfrm>
        </p:spPr>
        <p:txBody>
          <a:bodyPr>
            <a:normAutofit/>
          </a:bodyPr>
          <a:lstStyle/>
          <a:p>
            <a:r>
              <a:rPr lang="sv-SE" dirty="0"/>
              <a:t>Ingen fokusmarkering </a:t>
            </a:r>
            <a:r>
              <a:rPr lang="sv-SE" dirty="0" smtClean="0"/>
              <a:t>alls</a:t>
            </a:r>
          </a:p>
          <a:p>
            <a:r>
              <a:rPr lang="sv-SE" dirty="0" smtClean="0"/>
              <a:t>Fokus flyttas från kontrollerna när filmen startar</a:t>
            </a:r>
          </a:p>
          <a:p>
            <a:r>
              <a:rPr lang="sv-SE" dirty="0"/>
              <a:t>Fungerar inte bra med </a:t>
            </a:r>
            <a:r>
              <a:rPr lang="sv-SE" dirty="0" smtClean="0"/>
              <a:t>skärmläsare</a:t>
            </a:r>
          </a:p>
          <a:p>
            <a:r>
              <a:rPr lang="sv-SE" dirty="0"/>
              <a:t>Inte byggd med öppen </a:t>
            </a:r>
            <a:r>
              <a:rPr lang="sv-SE" dirty="0" smtClean="0"/>
              <a:t>källkod</a:t>
            </a:r>
          </a:p>
          <a:p>
            <a:r>
              <a:rPr lang="sv-SE" dirty="0" smtClean="0"/>
              <a:t>Faller ibland tillbaka på flash</a:t>
            </a:r>
            <a:endParaRPr lang="sv-SE" dirty="0"/>
          </a:p>
          <a:p>
            <a:endParaRPr lang="sv-SE" dirty="0"/>
          </a:p>
          <a:p>
            <a:endParaRPr lang="sv-SE" dirty="0" smtClean="0"/>
          </a:p>
        </p:txBody>
      </p:sp>
      <p:pic>
        <p:nvPicPr>
          <p:cNvPr id="4" name="Bildobjekt 3" descr="Ledsen rosa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34276" cy="17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2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843941" cy="699404"/>
          </a:xfrm>
        </p:spPr>
        <p:txBody>
          <a:bodyPr/>
          <a:lstStyle/>
          <a:p>
            <a:r>
              <a:rPr lang="sv-SE" dirty="0" err="1" smtClean="0"/>
              <a:t>Vimeo</a:t>
            </a:r>
            <a:r>
              <a:rPr lang="sv-SE" dirty="0" smtClean="0"/>
              <a:t> sammanfattning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7488376" cy="2196000"/>
          </a:xfrm>
        </p:spPr>
        <p:txBody>
          <a:bodyPr/>
          <a:lstStyle/>
          <a:p>
            <a:r>
              <a:rPr lang="sv-SE" dirty="0" smtClean="0"/>
              <a:t>En bra spelare med problem med fokus och skärmläsare</a:t>
            </a:r>
          </a:p>
          <a:p>
            <a:r>
              <a:rPr lang="sv-SE" dirty="0" smtClean="0"/>
              <a:t>En gratisversion och två betalversioner</a:t>
            </a:r>
            <a:endParaRPr lang="sv-SE" dirty="0"/>
          </a:p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68008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 kommer titta på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JW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dirty="0" err="1"/>
              <a:t>Accessible</a:t>
            </a:r>
            <a:r>
              <a:rPr lang="sv-SE" dirty="0"/>
              <a:t> HTML5 Video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dirty="0" err="1" smtClean="0"/>
              <a:t>Able</a:t>
            </a:r>
            <a:r>
              <a:rPr lang="sv-SE" dirty="0" smtClean="0"/>
              <a:t> </a:t>
            </a:r>
            <a:r>
              <a:rPr lang="sv-SE" dirty="0" err="1" smtClean="0"/>
              <a:t>Player</a:t>
            </a:r>
            <a:endParaRPr lang="sv-SE" dirty="0" smtClean="0"/>
          </a:p>
          <a:p>
            <a:r>
              <a:rPr lang="sv-SE" dirty="0" err="1" smtClean="0"/>
              <a:t>Vimeo</a:t>
            </a:r>
            <a:endParaRPr lang="sv-SE" dirty="0" smtClean="0"/>
          </a:p>
          <a:p>
            <a:r>
              <a:rPr lang="sv-SE" b="1" dirty="0" err="1" smtClean="0"/>
              <a:t>YouTube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328111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548042" cy="699404"/>
          </a:xfrm>
        </p:spPr>
        <p:txBody>
          <a:bodyPr/>
          <a:lstStyle/>
          <a:p>
            <a:r>
              <a:rPr lang="sv-SE" dirty="0" err="1" smtClean="0"/>
              <a:t>YouTube</a:t>
            </a:r>
            <a:endParaRPr lang="sv-SE" dirty="0"/>
          </a:p>
        </p:txBody>
      </p:sp>
      <p:pic>
        <p:nvPicPr>
          <p:cNvPr id="5" name="Bildobjekt 4" descr="Skärmbild av videospelaren YouTube.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7614"/>
            <a:ext cx="5832648" cy="347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1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908863" cy="699404"/>
          </a:xfrm>
        </p:spPr>
        <p:txBody>
          <a:bodyPr/>
          <a:lstStyle/>
          <a:p>
            <a:r>
              <a:rPr lang="sv-SE" dirty="0" smtClean="0"/>
              <a:t>Bra saker med </a:t>
            </a:r>
            <a:r>
              <a:rPr lang="sv-SE" dirty="0" err="1" smtClean="0"/>
              <a:t>YouTube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7920424" cy="2859950"/>
          </a:xfrm>
        </p:spPr>
        <p:txBody>
          <a:bodyPr/>
          <a:lstStyle/>
          <a:p>
            <a:r>
              <a:rPr lang="sv-SE" dirty="0" smtClean="0"/>
              <a:t>Inbyggt verktyg för att göra textning</a:t>
            </a:r>
          </a:p>
          <a:p>
            <a:r>
              <a:rPr lang="sv-SE" dirty="0" smtClean="0"/>
              <a:t>Textningen går att anpassa</a:t>
            </a:r>
          </a:p>
          <a:p>
            <a:endParaRPr lang="sv-SE" dirty="0"/>
          </a:p>
          <a:p>
            <a:endParaRPr lang="sv-SE" dirty="0" smtClean="0"/>
          </a:p>
        </p:txBody>
      </p:sp>
      <p:pic>
        <p:nvPicPr>
          <p:cNvPr id="4" name="Bildobjekt 3" descr="Glad grön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0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791445" cy="699404"/>
          </a:xfrm>
        </p:spPr>
        <p:txBody>
          <a:bodyPr/>
          <a:lstStyle/>
          <a:p>
            <a:r>
              <a:rPr lang="sv-SE" dirty="0" smtClean="0"/>
              <a:t>Anpassad textning</a:t>
            </a:r>
            <a:endParaRPr lang="sv-SE" dirty="0"/>
          </a:p>
        </p:txBody>
      </p:sp>
      <p:pic>
        <p:nvPicPr>
          <p:cNvPr id="4" name="Bildobjekt 3" descr="Skärmbild av inställningarna för textningsutseende i YouTube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7614"/>
            <a:ext cx="6480720" cy="341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908863" cy="699404"/>
          </a:xfrm>
        </p:spPr>
        <p:txBody>
          <a:bodyPr/>
          <a:lstStyle/>
          <a:p>
            <a:r>
              <a:rPr lang="sv-SE" dirty="0" smtClean="0"/>
              <a:t>Bra saker med </a:t>
            </a:r>
            <a:r>
              <a:rPr lang="sv-SE" dirty="0" err="1" smtClean="0"/>
              <a:t>YouTube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7920424" cy="2859950"/>
          </a:xfrm>
        </p:spPr>
        <p:txBody>
          <a:bodyPr/>
          <a:lstStyle/>
          <a:p>
            <a:r>
              <a:rPr lang="sv-SE" dirty="0" smtClean="0"/>
              <a:t>Inbyggt verktyg för att göra textning</a:t>
            </a:r>
          </a:p>
          <a:p>
            <a:r>
              <a:rPr lang="sv-SE" dirty="0" smtClean="0"/>
              <a:t>Textningen går att anpassa</a:t>
            </a:r>
          </a:p>
          <a:p>
            <a:r>
              <a:rPr lang="sv-SE" dirty="0" smtClean="0"/>
              <a:t>Automatisk textning</a:t>
            </a:r>
          </a:p>
          <a:p>
            <a:r>
              <a:rPr lang="sv-SE" dirty="0" smtClean="0"/>
              <a:t>Enkel att implementera</a:t>
            </a:r>
          </a:p>
          <a:p>
            <a:r>
              <a:rPr lang="sv-SE" dirty="0" smtClean="0"/>
              <a:t>Många funktioner</a:t>
            </a:r>
          </a:p>
          <a:p>
            <a:r>
              <a:rPr lang="sv-SE" dirty="0" smtClean="0"/>
              <a:t>Videon lagras hos </a:t>
            </a:r>
            <a:r>
              <a:rPr lang="sv-SE" dirty="0" err="1" smtClean="0"/>
              <a:t>YouTube</a:t>
            </a:r>
            <a:endParaRPr lang="sv-SE" dirty="0" smtClean="0"/>
          </a:p>
          <a:p>
            <a:endParaRPr lang="sv-SE" dirty="0"/>
          </a:p>
          <a:p>
            <a:endParaRPr lang="sv-SE" dirty="0" smtClean="0"/>
          </a:p>
        </p:txBody>
      </p:sp>
      <p:pic>
        <p:nvPicPr>
          <p:cNvPr id="4" name="Bildobjekt 3" descr="Glad grön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6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687273" cy="699404"/>
          </a:xfrm>
        </p:spPr>
        <p:txBody>
          <a:bodyPr/>
          <a:lstStyle/>
          <a:p>
            <a:r>
              <a:rPr lang="sv-SE" dirty="0" smtClean="0"/>
              <a:t>Problem med </a:t>
            </a:r>
            <a:r>
              <a:rPr lang="sv-SE" dirty="0" err="1" smtClean="0"/>
              <a:t>YouTube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7992432" cy="2196000"/>
          </a:xfrm>
        </p:spPr>
        <p:txBody>
          <a:bodyPr/>
          <a:lstStyle/>
          <a:p>
            <a:r>
              <a:rPr lang="sv-SE" dirty="0" smtClean="0"/>
              <a:t>Fokusmarkeringen är svag</a:t>
            </a:r>
            <a:endParaRPr lang="sv-SE" dirty="0"/>
          </a:p>
          <a:p>
            <a:endParaRPr lang="sv-SE" dirty="0" smtClean="0"/>
          </a:p>
        </p:txBody>
      </p:sp>
      <p:pic>
        <p:nvPicPr>
          <p:cNvPr id="4" name="Bildobjekt 3" descr="Ledsen rosa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34276" cy="17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0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317806" cy="699404"/>
          </a:xfrm>
        </p:spPr>
        <p:txBody>
          <a:bodyPr/>
          <a:lstStyle/>
          <a:p>
            <a:r>
              <a:rPr lang="sv-SE" dirty="0" smtClean="0"/>
              <a:t>Svag fokusmarkering</a:t>
            </a:r>
            <a:endParaRPr lang="sv-SE" dirty="0"/>
          </a:p>
        </p:txBody>
      </p:sp>
      <p:pic>
        <p:nvPicPr>
          <p:cNvPr id="6" name="Bildobjekt 5" descr="Skärmbild med en pil som pekar på fokusmarkeringen i videospelaren, en blå ram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4" y="1347614"/>
            <a:ext cx="57912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1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687273" cy="699404"/>
          </a:xfrm>
        </p:spPr>
        <p:txBody>
          <a:bodyPr/>
          <a:lstStyle/>
          <a:p>
            <a:r>
              <a:rPr lang="sv-SE" dirty="0" smtClean="0"/>
              <a:t>Problem med </a:t>
            </a:r>
            <a:r>
              <a:rPr lang="sv-SE" dirty="0" err="1" smtClean="0"/>
              <a:t>YouTube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7992432" cy="2196000"/>
          </a:xfrm>
        </p:spPr>
        <p:txBody>
          <a:bodyPr/>
          <a:lstStyle/>
          <a:p>
            <a:r>
              <a:rPr lang="sv-SE" dirty="0" smtClean="0"/>
              <a:t>Fokusmarkeringen är svag</a:t>
            </a:r>
          </a:p>
          <a:p>
            <a:r>
              <a:rPr lang="sv-SE" dirty="0"/>
              <a:t>Inte byggd med öppen </a:t>
            </a:r>
            <a:r>
              <a:rPr lang="sv-SE" dirty="0" smtClean="0"/>
              <a:t>källkod</a:t>
            </a:r>
          </a:p>
          <a:p>
            <a:r>
              <a:rPr lang="sv-SE" dirty="0"/>
              <a:t>Faller ibland tillbaka på flash</a:t>
            </a:r>
          </a:p>
          <a:p>
            <a:endParaRPr lang="sv-SE" dirty="0"/>
          </a:p>
          <a:p>
            <a:endParaRPr lang="sv-SE" dirty="0"/>
          </a:p>
          <a:p>
            <a:endParaRPr lang="sv-SE" dirty="0" smtClean="0"/>
          </a:p>
        </p:txBody>
      </p:sp>
      <p:pic>
        <p:nvPicPr>
          <p:cNvPr id="4" name="Bildobjekt 3" descr="Ledsen rosa gubbe. Iko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23678"/>
            <a:ext cx="1734276" cy="17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skärmbild av textsjok med fejklati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0130"/>
            <a:ext cx="90805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5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315074" cy="699404"/>
          </a:xfrm>
        </p:spPr>
        <p:txBody>
          <a:bodyPr/>
          <a:lstStyle/>
          <a:p>
            <a:r>
              <a:rPr lang="sv-SE" dirty="0" err="1" smtClean="0"/>
              <a:t>YouTube</a:t>
            </a:r>
            <a:r>
              <a:rPr lang="sv-SE" dirty="0" smtClean="0"/>
              <a:t> sammanfattning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7488376" cy="2196000"/>
          </a:xfrm>
        </p:spPr>
        <p:txBody>
          <a:bodyPr/>
          <a:lstStyle/>
          <a:p>
            <a:r>
              <a:rPr lang="sv-SE" dirty="0" smtClean="0"/>
              <a:t>En väldigt bra spelare med många funktioner</a:t>
            </a:r>
          </a:p>
          <a:p>
            <a:r>
              <a:rPr lang="sv-SE" dirty="0"/>
              <a:t>Få nackdelar</a:t>
            </a:r>
          </a:p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00079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Närbild på en trumpet. Fotografi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298729" cy="523604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Funka rekommenderar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774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747586" cy="699404"/>
          </a:xfrm>
        </p:spPr>
        <p:txBody>
          <a:bodyPr/>
          <a:lstStyle/>
          <a:p>
            <a:r>
              <a:rPr lang="sv-SE" dirty="0" smtClean="0"/>
              <a:t>Funka rekommenderar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1259632" y="2283718"/>
            <a:ext cx="3023880" cy="627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200" b="1" dirty="0" err="1" smtClean="0"/>
              <a:t>YouTube</a:t>
            </a:r>
            <a:endParaRPr lang="sv-SE" sz="3200" b="1" dirty="0"/>
          </a:p>
        </p:txBody>
      </p:sp>
      <p:sp>
        <p:nvSpPr>
          <p:cNvPr id="4" name="textruta 3"/>
          <p:cNvSpPr txBox="1"/>
          <p:nvPr/>
        </p:nvSpPr>
        <p:spPr>
          <a:xfrm>
            <a:off x="4644008" y="2211710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 err="1" smtClean="0"/>
              <a:t>Able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Player</a:t>
            </a:r>
            <a:endParaRPr lang="sv-SE" sz="3200" b="1" dirty="0" smtClean="0"/>
          </a:p>
          <a:p>
            <a:endParaRPr lang="sv-SE" sz="3200" b="1" dirty="0"/>
          </a:p>
        </p:txBody>
      </p:sp>
    </p:spTree>
    <p:extLst>
      <p:ext uri="{BB962C8B-B14F-4D97-AF65-F5344CB8AC3E}">
        <p14:creationId xmlns:p14="http://schemas.microsoft.com/office/powerpoint/2010/main" val="393786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tt par träningsskobeklädda fötter som vandrar mot solnedgången. Fotografi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015" y="0"/>
            <a:ext cx="9161016" cy="523604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Hur ser framtiden ut?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774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Det finns inga normalanvändare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342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611560" y="26749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JW </a:t>
            </a:r>
            <a:r>
              <a:rPr lang="sv-SE" b="1" dirty="0" err="1" smtClean="0"/>
              <a:t>Player</a:t>
            </a:r>
            <a:endParaRPr lang="sv-SE" b="1" dirty="0"/>
          </a:p>
        </p:txBody>
      </p:sp>
      <p:sp>
        <p:nvSpPr>
          <p:cNvPr id="3" name="textruta 2"/>
          <p:cNvSpPr txBox="1"/>
          <p:nvPr/>
        </p:nvSpPr>
        <p:spPr>
          <a:xfrm>
            <a:off x="611560" y="307580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Vimeo</a:t>
            </a:r>
            <a:endParaRPr lang="sv-SE" b="1" dirty="0"/>
          </a:p>
        </p:txBody>
      </p:sp>
      <p:sp>
        <p:nvSpPr>
          <p:cNvPr id="4" name="textruta 3"/>
          <p:cNvSpPr txBox="1"/>
          <p:nvPr/>
        </p:nvSpPr>
        <p:spPr>
          <a:xfrm>
            <a:off x="611560" y="113159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/>
              <a:t>Accessible</a:t>
            </a:r>
            <a:r>
              <a:rPr lang="sv-SE" b="1" dirty="0"/>
              <a:t> HTML5 Video </a:t>
            </a:r>
            <a:r>
              <a:rPr lang="sv-SE" b="1" dirty="0" err="1"/>
              <a:t>Player</a:t>
            </a:r>
            <a:endParaRPr lang="sv-SE" b="1" dirty="0"/>
          </a:p>
        </p:txBody>
      </p:sp>
      <p:sp>
        <p:nvSpPr>
          <p:cNvPr id="5" name="textruta 4"/>
          <p:cNvSpPr txBox="1"/>
          <p:nvPr/>
        </p:nvSpPr>
        <p:spPr>
          <a:xfrm>
            <a:off x="611560" y="393990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YouTube</a:t>
            </a:r>
            <a:endParaRPr lang="sv-SE" b="1" dirty="0"/>
          </a:p>
        </p:txBody>
      </p:sp>
      <p:sp>
        <p:nvSpPr>
          <p:cNvPr id="6" name="textruta 5"/>
          <p:cNvSpPr txBox="1"/>
          <p:nvPr/>
        </p:nvSpPr>
        <p:spPr>
          <a:xfrm>
            <a:off x="611560" y="213970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Able</a:t>
            </a:r>
            <a:r>
              <a:rPr lang="sv-SE" b="1" dirty="0" smtClean="0"/>
              <a:t> </a:t>
            </a:r>
            <a:r>
              <a:rPr lang="sv-SE" b="1" dirty="0" err="1" smtClean="0"/>
              <a:t>Player</a:t>
            </a:r>
            <a:endParaRPr lang="sv-SE" b="1" dirty="0"/>
          </a:p>
        </p:txBody>
      </p:sp>
      <p:sp>
        <p:nvSpPr>
          <p:cNvPr id="7" name="textruta 6"/>
          <p:cNvSpPr txBox="1"/>
          <p:nvPr/>
        </p:nvSpPr>
        <p:spPr>
          <a:xfrm>
            <a:off x="611560" y="62753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hlinkClick r:id="rId2"/>
              </a:rPr>
              <a:t>http://</a:t>
            </a:r>
            <a:r>
              <a:rPr lang="sv-SE" dirty="0" err="1">
                <a:hlinkClick r:id="rId2"/>
              </a:rPr>
              <a:t>www.jwplayer.com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611560" y="156363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hlinkClick r:id="rId3"/>
              </a:rPr>
              <a:t>https://</a:t>
            </a:r>
            <a:r>
              <a:rPr lang="sv-SE" dirty="0" err="1">
                <a:hlinkClick r:id="rId3"/>
              </a:rPr>
              <a:t>github.com</a:t>
            </a:r>
            <a:r>
              <a:rPr lang="sv-SE" dirty="0">
                <a:hlinkClick r:id="rId3"/>
              </a:rPr>
              <a:t>/</a:t>
            </a:r>
            <a:r>
              <a:rPr lang="sv-SE" dirty="0" err="1">
                <a:hlinkClick r:id="rId3"/>
              </a:rPr>
              <a:t>paypal</a:t>
            </a:r>
            <a:r>
              <a:rPr lang="sv-SE" dirty="0">
                <a:hlinkClick r:id="rId3"/>
              </a:rPr>
              <a:t>/accessible-html5-video-player</a:t>
            </a:r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611560" y="257175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hlinkClick r:id="rId4"/>
              </a:rPr>
              <a:t>https://</a:t>
            </a:r>
            <a:r>
              <a:rPr lang="sv-SE" dirty="0" err="1">
                <a:hlinkClick r:id="rId4"/>
              </a:rPr>
              <a:t>github.com</a:t>
            </a:r>
            <a:r>
              <a:rPr lang="sv-SE" dirty="0">
                <a:hlinkClick r:id="rId4"/>
              </a:rPr>
              <a:t>/</a:t>
            </a:r>
            <a:r>
              <a:rPr lang="sv-SE" dirty="0" err="1">
                <a:hlinkClick r:id="rId4"/>
              </a:rPr>
              <a:t>ableplayer</a:t>
            </a:r>
            <a:r>
              <a:rPr lang="sv-SE" dirty="0">
                <a:hlinkClick r:id="rId4"/>
              </a:rPr>
              <a:t>/</a:t>
            </a:r>
            <a:r>
              <a:rPr lang="sv-SE" dirty="0" err="1">
                <a:hlinkClick r:id="rId4"/>
              </a:rPr>
              <a:t>ableplayer</a:t>
            </a:r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611560" y="343584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hlinkClick r:id="rId5"/>
              </a:rPr>
              <a:t>https://</a:t>
            </a:r>
            <a:r>
              <a:rPr lang="sv-SE" dirty="0" err="1">
                <a:hlinkClick r:id="rId5"/>
              </a:rPr>
              <a:t>vimeo.com</a:t>
            </a:r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611560" y="429994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hlinkClick r:id="rId6"/>
              </a:rPr>
              <a:t>https://</a:t>
            </a:r>
            <a:r>
              <a:rPr lang="sv-SE" dirty="0" err="1">
                <a:hlinkClick r:id="rId6"/>
              </a:rPr>
              <a:t>www.youtube.com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10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Video och WCAG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7401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kärmbild av punkterna under 1.2 i WCAG 2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7" y="0"/>
            <a:ext cx="9324528" cy="60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7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unka_mal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Funka_mall.potx</Template>
  <TotalTime>20221</TotalTime>
  <Words>1161</Words>
  <Application>Microsoft Macintosh PowerPoint</Application>
  <PresentationFormat>Bildspel på skärmen (16:9)</PresentationFormat>
  <Paragraphs>312</Paragraphs>
  <Slides>75</Slides>
  <Notes>65</Notes>
  <HiddenSlides>0</HiddenSlides>
  <MMClips>0</MMClips>
  <ScaleCrop>false</ScaleCrop>
  <HeadingPairs>
    <vt:vector size="4" baseType="variant">
      <vt:variant>
        <vt:lpstr>Tema</vt:lpstr>
      </vt:variant>
      <vt:variant>
        <vt:i4>9</vt:i4>
      </vt:variant>
      <vt:variant>
        <vt:lpstr>Bildrubriker</vt:lpstr>
      </vt:variant>
      <vt:variant>
        <vt:i4>75</vt:i4>
      </vt:variant>
    </vt:vector>
  </HeadingPairs>
  <TitlesOfParts>
    <vt:vector size="84" baseType="lpstr">
      <vt:lpstr>Funka_mall</vt:lpstr>
      <vt:lpstr>Funka_logo</vt:lpstr>
      <vt:lpstr>Small_asterix</vt:lpstr>
      <vt:lpstr>Big_asterix</vt:lpstr>
      <vt:lpstr>One Post It</vt:lpstr>
      <vt:lpstr>1_Two Post It</vt:lpstr>
      <vt:lpstr>Three Post It</vt:lpstr>
      <vt:lpstr>Blank</vt:lpstr>
      <vt:lpstr>Last Page</vt:lpstr>
      <vt:lpstr>Video på webben - för alla</vt:lpstr>
      <vt:lpstr>PowerPoint-presentation</vt:lpstr>
      <vt:lpstr>Vad kommer jag prata om?</vt:lpstr>
      <vt:lpstr>Vilka har nytta av video?</vt:lpstr>
      <vt:lpstr>Vilka har nytta av video?</vt:lpstr>
      <vt:lpstr>PowerPoint-presentation</vt:lpstr>
      <vt:lpstr>PowerPoint-presentation</vt:lpstr>
      <vt:lpstr>Video och WCAG</vt:lpstr>
      <vt:lpstr>PowerPoint-presentation</vt:lpstr>
      <vt:lpstr>Don’t Panic</vt:lpstr>
      <vt:lpstr>Enkelt följa WCAG</vt:lpstr>
      <vt:lpstr>Mediealternativ till text</vt:lpstr>
      <vt:lpstr>Mediealternativ till text</vt:lpstr>
      <vt:lpstr>Enkelt följa WCAG</vt:lpstr>
      <vt:lpstr>Enkelt följa WCAG</vt:lpstr>
      <vt:lpstr>Enkelt följa WCAG</vt:lpstr>
      <vt:lpstr>Sammanfattning</vt:lpstr>
      <vt:lpstr>Textning och syntolkning</vt:lpstr>
      <vt:lpstr>Textning</vt:lpstr>
      <vt:lpstr>Textning</vt:lpstr>
      <vt:lpstr>Syntolkning</vt:lpstr>
      <vt:lpstr>Syntolkning</vt:lpstr>
      <vt:lpstr>Vad är en tillgänglig videospelare?</vt:lpstr>
      <vt:lpstr>En videospelare ska…</vt:lpstr>
      <vt:lpstr>Våra önskemål</vt:lpstr>
      <vt:lpstr>Kapitelindelning</vt:lpstr>
      <vt:lpstr>Våra önskemål</vt:lpstr>
      <vt:lpstr>Bra kontroll</vt:lpstr>
      <vt:lpstr>Vad är fokusmarkering?</vt:lpstr>
      <vt:lpstr>Hur ser det ut nu?</vt:lpstr>
      <vt:lpstr>Vi kommer titta på</vt:lpstr>
      <vt:lpstr>PowerPoint-presentation</vt:lpstr>
      <vt:lpstr>Vi kommer titta på</vt:lpstr>
      <vt:lpstr>JW Player</vt:lpstr>
      <vt:lpstr>Bra saker med JW Player</vt:lpstr>
      <vt:lpstr>Problem med JW Player</vt:lpstr>
      <vt:lpstr>Mobilvisning</vt:lpstr>
      <vt:lpstr>Problem med JW Player</vt:lpstr>
      <vt:lpstr>JW Player sammanfattning</vt:lpstr>
      <vt:lpstr>Vi kommer titta på</vt:lpstr>
      <vt:lpstr>Accessible HTML5 Video Player</vt:lpstr>
      <vt:lpstr>Bra saker med  Accessible HTML5 Video Player</vt:lpstr>
      <vt:lpstr>Problem med  Accessible HTML5 Video Player</vt:lpstr>
      <vt:lpstr>Webbläsarens fokusmarkering</vt:lpstr>
      <vt:lpstr>Problem med  Accessible HTML5 Video Player</vt:lpstr>
      <vt:lpstr>Accessible HTML5 Video Player sammanfattning</vt:lpstr>
      <vt:lpstr>Vi kommer titta på</vt:lpstr>
      <vt:lpstr>Able Player</vt:lpstr>
      <vt:lpstr>Bra saker med Able Player</vt:lpstr>
      <vt:lpstr>Problem med Able Player</vt:lpstr>
      <vt:lpstr>Mobilvisning</vt:lpstr>
      <vt:lpstr>Problem med Able Player</vt:lpstr>
      <vt:lpstr>Able Player sammanfattning</vt:lpstr>
      <vt:lpstr>Vi kommer titta på</vt:lpstr>
      <vt:lpstr>Vimeo</vt:lpstr>
      <vt:lpstr>Bra saker med Vimeo</vt:lpstr>
      <vt:lpstr>Problem med Vimeo</vt:lpstr>
      <vt:lpstr>Innan filmen startar</vt:lpstr>
      <vt:lpstr>När filmen startat</vt:lpstr>
      <vt:lpstr>Problem med Vimeo</vt:lpstr>
      <vt:lpstr>Vimeo sammanfattning</vt:lpstr>
      <vt:lpstr>Vi kommer titta på</vt:lpstr>
      <vt:lpstr>YouTube</vt:lpstr>
      <vt:lpstr>Bra saker med YouTube</vt:lpstr>
      <vt:lpstr>Anpassad textning</vt:lpstr>
      <vt:lpstr>Bra saker med YouTube</vt:lpstr>
      <vt:lpstr>Problem med YouTube</vt:lpstr>
      <vt:lpstr>Svag fokusmarkering</vt:lpstr>
      <vt:lpstr>Problem med YouTube</vt:lpstr>
      <vt:lpstr>YouTube sammanfattning</vt:lpstr>
      <vt:lpstr>Funka rekommenderar</vt:lpstr>
      <vt:lpstr>Funka rekommenderar</vt:lpstr>
      <vt:lpstr>Hur ser framtiden ut?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på webben - för alla</dc:title>
  <dc:subject/>
  <dc:creator>Danne Borell</dc:creator>
  <cp:keywords/>
  <dc:description/>
  <cp:lastModifiedBy>Danne Borell</cp:lastModifiedBy>
  <cp:revision>341</cp:revision>
  <cp:lastPrinted>2014-03-01T05:59:56Z</cp:lastPrinted>
  <dcterms:created xsi:type="dcterms:W3CDTF">2014-02-22T06:23:07Z</dcterms:created>
  <dcterms:modified xsi:type="dcterms:W3CDTF">2015-04-15T12:51:04Z</dcterms:modified>
  <cp:category/>
</cp:coreProperties>
</file>