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slideLayouts/slideLayout100.xml" ContentType="application/vnd.openxmlformats-officedocument.presentationml.slideLayout+xml"/>
  <Override PartName="/ppt/theme/theme1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678" r:id="rId2"/>
    <p:sldMasterId id="2147483726" r:id="rId3"/>
    <p:sldMasterId id="2147483737" r:id="rId4"/>
    <p:sldMasterId id="2147483713" r:id="rId5"/>
    <p:sldMasterId id="2147483755" r:id="rId6"/>
    <p:sldMasterId id="2147483717" r:id="rId7"/>
    <p:sldMasterId id="2147483750" r:id="rId8"/>
    <p:sldMasterId id="2147483722" r:id="rId9"/>
    <p:sldMasterId id="2147483758" r:id="rId10"/>
    <p:sldMasterId id="2147483766" r:id="rId11"/>
    <p:sldMasterId id="2147483769" r:id="rId12"/>
    <p:sldMasterId id="2147483780" r:id="rId13"/>
    <p:sldMasterId id="2147483791" r:id="rId14"/>
    <p:sldMasterId id="2147483802" r:id="rId15"/>
    <p:sldMasterId id="2147483813" r:id="rId16"/>
    <p:sldMasterId id="2147483824" r:id="rId17"/>
    <p:sldMasterId id="2147483832" r:id="rId18"/>
    <p:sldMasterId id="2147483834" r:id="rId19"/>
  </p:sldMasterIdLst>
  <p:notesMasterIdLst>
    <p:notesMasterId r:id="rId68"/>
  </p:notesMasterIdLst>
  <p:sldIdLst>
    <p:sldId id="272" r:id="rId20"/>
    <p:sldId id="313" r:id="rId21"/>
    <p:sldId id="332" r:id="rId22"/>
    <p:sldId id="334" r:id="rId23"/>
    <p:sldId id="285" r:id="rId24"/>
    <p:sldId id="318" r:id="rId25"/>
    <p:sldId id="333" r:id="rId26"/>
    <p:sldId id="366" r:id="rId27"/>
    <p:sldId id="367" r:id="rId28"/>
    <p:sldId id="335" r:id="rId29"/>
    <p:sldId id="338" r:id="rId30"/>
    <p:sldId id="340" r:id="rId31"/>
    <p:sldId id="339" r:id="rId32"/>
    <p:sldId id="341" r:id="rId33"/>
    <p:sldId id="342" r:id="rId34"/>
    <p:sldId id="388" r:id="rId35"/>
    <p:sldId id="379" r:id="rId36"/>
    <p:sldId id="382" r:id="rId37"/>
    <p:sldId id="344" r:id="rId38"/>
    <p:sldId id="390" r:id="rId39"/>
    <p:sldId id="376" r:id="rId40"/>
    <p:sldId id="387" r:id="rId41"/>
    <p:sldId id="383" r:id="rId42"/>
    <p:sldId id="391" r:id="rId43"/>
    <p:sldId id="392" r:id="rId44"/>
    <p:sldId id="393" r:id="rId45"/>
    <p:sldId id="394" r:id="rId46"/>
    <p:sldId id="375" r:id="rId47"/>
    <p:sldId id="343" r:id="rId48"/>
    <p:sldId id="377" r:id="rId49"/>
    <p:sldId id="346" r:id="rId50"/>
    <p:sldId id="348" r:id="rId51"/>
    <p:sldId id="371" r:id="rId52"/>
    <p:sldId id="373" r:id="rId53"/>
    <p:sldId id="378" r:id="rId54"/>
    <p:sldId id="384" r:id="rId55"/>
    <p:sldId id="362" r:id="rId56"/>
    <p:sldId id="385" r:id="rId57"/>
    <p:sldId id="374" r:id="rId58"/>
    <p:sldId id="389" r:id="rId59"/>
    <p:sldId id="370" r:id="rId60"/>
    <p:sldId id="386" r:id="rId61"/>
    <p:sldId id="372" r:id="rId62"/>
    <p:sldId id="369" r:id="rId63"/>
    <p:sldId id="361" r:id="rId64"/>
    <p:sldId id="337" r:id="rId65"/>
    <p:sldId id="364" r:id="rId66"/>
    <p:sldId id="322" r:id="rId67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AC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82185" autoAdjust="0"/>
  </p:normalViewPr>
  <p:slideViewPr>
    <p:cSldViewPr>
      <p:cViewPr>
        <p:scale>
          <a:sx n="70" d="100"/>
          <a:sy n="70" d="100"/>
        </p:scale>
        <p:origin x="-912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03221864237299"/>
          <c:y val="5.1121335980590002E-2"/>
          <c:w val="0.64238515981884403"/>
          <c:h val="0.8806893320097050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Tillgänglighet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EC3A"/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 i="0" baseline="0"/>
                </a:pPr>
                <a:endParaRPr lang="sv-S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Blad1!$A$2:$A$5</c:f>
              <c:strCache>
                <c:ptCount val="3"/>
                <c:pt idx="0">
                  <c:v>Teknik</c:v>
                </c:pt>
                <c:pt idx="1">
                  <c:v>Pedagogik</c:v>
                </c:pt>
                <c:pt idx="2">
                  <c:v>Innehåll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423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Meny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18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Meny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18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 från:</a:t>
            </a:r>
          </a:p>
          <a:p>
            <a:r>
              <a:rPr lang="sv-SE" dirty="0" smtClean="0"/>
              <a:t>http://commons.wikimedia.org/wiki/File:Mother-Child_face_to_face.jpg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42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Nu är ni fulla av intryck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42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Foto </a:t>
            </a:r>
            <a:r>
              <a:rPr lang="en-US" dirty="0" smtClean="0"/>
              <a:t>© </a:t>
            </a:r>
            <a:r>
              <a:rPr lang="en-US" dirty="0" err="1" smtClean="0"/>
              <a:t>Dreamstime.com:Question</a:t>
            </a:r>
            <a:r>
              <a:rPr lang="en-US" dirty="0" smtClean="0"/>
              <a:t> And </a:t>
            </a:r>
            <a:r>
              <a:rPr lang="en-US" smtClean="0"/>
              <a:t>Laptop Photo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02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Foto © Dreamstime.com: Computer Frustration Photo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42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Nu är ni fulla av intryck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42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Foto © Dreamstime.com: Like </a:t>
            </a:r>
            <a:r>
              <a:rPr lang="sv-SE" dirty="0" err="1" smtClean="0"/>
              <a:t>Facebook</a:t>
            </a:r>
            <a:r>
              <a:rPr lang="sv-SE" dirty="0" smtClean="0"/>
              <a:t> Logo Wall Photo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37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Fel, något gick snett</a:t>
            </a:r>
          </a:p>
          <a:p>
            <a:r>
              <a:rPr lang="sv-SE" dirty="0" smtClean="0"/>
              <a:t>Vänta, jag jobbar</a:t>
            </a:r>
          </a:p>
          <a:p>
            <a:r>
              <a:rPr lang="sv-SE" dirty="0" smtClean="0"/>
              <a:t>Hjälp, om användaren</a:t>
            </a:r>
            <a:r>
              <a:rPr lang="sv-SE" baseline="0" dirty="0" smtClean="0"/>
              <a:t> tvekar kan det bero på att denne behöver hjälp.</a:t>
            </a:r>
            <a:endParaRPr lang="sv-SE" dirty="0" smtClean="0"/>
          </a:p>
          <a:p>
            <a:r>
              <a:rPr lang="sv-SE" baseline="0" dirty="0" smtClean="0"/>
              <a:t>Bekräftelse, ja, det blev rätt, du har kommit rätt…</a:t>
            </a:r>
            <a:endParaRPr lang="sv-SE" dirty="0" smtClean="0"/>
          </a:p>
          <a:p>
            <a:r>
              <a:rPr lang="sv-SE" baseline="0" dirty="0" smtClean="0"/>
              <a:t>Nu, kommer det här att hända</a:t>
            </a:r>
            <a:endParaRPr lang="sv-SE" dirty="0" smtClean="0"/>
          </a:p>
          <a:p>
            <a:r>
              <a:rPr lang="sv-SE" dirty="0" smtClean="0"/>
              <a:t>Åsikt, jag tycker…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25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Animering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259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62" y="1852717"/>
            <a:ext cx="5375350" cy="1438068"/>
          </a:xfrm>
          <a:prstGeom prst="rect">
            <a:avLst/>
          </a:prstGeom>
          <a:solidFill>
            <a:schemeClr val="tx1"/>
          </a:solidFill>
        </p:spPr>
        <p:txBody>
          <a:bodyPr wrap="square" lIns="468000">
            <a:spAutoFit/>
          </a:bodyPr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4" y="3507854"/>
            <a:ext cx="4536504" cy="81253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1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6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6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343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7437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23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8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83126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470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16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7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76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2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14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86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759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734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99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25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59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2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60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62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0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54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09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33029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23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6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3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95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smtClean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058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19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3928" y="3651870"/>
            <a:ext cx="4896544" cy="1152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36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5536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8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782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56210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7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09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6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53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30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0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9525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81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8174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22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96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954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659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86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8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4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82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81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8174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22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96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954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659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17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8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4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82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81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8174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22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96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954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659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220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8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4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82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81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8174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22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96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954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659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60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8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4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82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81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8174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22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96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954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659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03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8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4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82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991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1664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963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32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1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74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w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image" Target="../media/image3.wmf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w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wmf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wmf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-22470" y="5095443"/>
            <a:ext cx="1849541" cy="514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1806401" y="5095443"/>
            <a:ext cx="1849541" cy="51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13" y="478892"/>
            <a:ext cx="2464842" cy="868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5272" y="5095443"/>
            <a:ext cx="1849541" cy="51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464143" y="5095443"/>
            <a:ext cx="1849541" cy="51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7293014" y="5095443"/>
            <a:ext cx="1849541" cy="51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9698" b="-1249"/>
          <a:stretch/>
        </p:blipFill>
        <p:spPr>
          <a:xfrm>
            <a:off x="7075109" y="0"/>
            <a:ext cx="206889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6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9698" b="-1249"/>
          <a:stretch/>
        </p:blipFill>
        <p:spPr>
          <a:xfrm>
            <a:off x="7075109" y="0"/>
            <a:ext cx="206889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2015-04-13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8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4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724" r:id="rId4"/>
    <p:sldLayoutId id="2147483725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9698" b="-1249"/>
          <a:stretch/>
        </p:blipFill>
        <p:spPr>
          <a:xfrm>
            <a:off x="7075109" y="0"/>
            <a:ext cx="206889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" y="0"/>
            <a:ext cx="912377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3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73" y="239466"/>
            <a:ext cx="1799335" cy="6341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2015-04-13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" r="-819" b="14418"/>
          <a:stretch/>
        </p:blipFill>
        <p:spPr>
          <a:xfrm>
            <a:off x="0" y="555527"/>
            <a:ext cx="5004048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s.cederbom@funka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se/url?sa=i&amp;rct=j&amp;q=&amp;esrc=s&amp;source=images&amp;cd=&amp;cad=rja&amp;uact=8&amp;ved=0CAcQjRw&amp;url=http://geeknizer.com/how-to-crash-internet-explorer-ie8-ie9/&amp;ei=bq_YVMHjNYbXyQOx_oDYDA&amp;psig=AFQjCNHyq66pM1WUhdUsFoKV2km_62v2Kw&amp;ust=1423573161509077" TargetMode="Externa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oogle.se/url?sa=i&amp;rct=j&amp;q=&amp;esrc=s&amp;source=images&amp;cd=&amp;cad=rja&amp;uact=8&amp;ved=0CAcQjRw&amp;url=http://developer.nokia.com/community/wiki/Implementing_an_animated_wait_note_in_QML_and_showing_it_while_running_time_consuming_JavaScript_functions&amp;ei=yczZVKy1EMbYPMqkgYgB&amp;bvm=bv.85464276,d.ZWU&amp;psig=AFQjCNG8UMQJZxxZaPOVPB4Ln0b2lduOZQ&amp;ust=1423646262470011" TargetMode="External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se/url?sa=i&amp;rct=j&amp;q=&amp;esrc=s&amp;source=images&amp;cd=&amp;cad=rja&amp;uact=8&amp;ved=&amp;url=http://www.catswhocode.com/blog/how-to-create-a-kick-ass-css3-progress-bar&amp;ei=2ncVVfCuK4GfPMTegIAB&amp;bvm=bv.89381419,d.ZWU&amp;psig=AFQjCNEO2HuOMQA2txUOTy6HYYsRAgGtFg&amp;ust=1427556699133068" TargetMode="External"/><Relationship Id="rId1" Type="http://schemas.openxmlformats.org/officeDocument/2006/relationships/slideLayout" Target="../slideLayouts/slideLayout100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9/Mother-Child_face_to_fac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source=images&amp;cd=&amp;cad=rja&amp;uact=8&amp;ved=0CAcQjRw&amp;url=http://blackfreecenter.org/2015/02/free-vector-phone-icon-download/&amp;ei=g6nYVKHzC-TQygPe34D4Cg&amp;psig=AFQjCNF-L2UdI91d-Zs9_jclypkzNxQXXQ&amp;ust=142357168493967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google.se/url?sa=i&amp;rct=j&amp;q=&amp;esrc=s&amp;source=images&amp;cd=&amp;cad=rja&amp;uact=8&amp;ved=0CAcQjRw&amp;url=http://www.executingideas.com/2013/02/what-does-facebooks-like-button-do-to-us/&amp;ei=ehQUVZC2JsWyUb-jgIgB&amp;bvm=bv.89217033,d.d2s&amp;psig=AFQjCNEz4MvAXaVSXououvtxl90T4V_HXA&amp;ust=14274657184207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5646"/>
            <a:ext cx="5076056" cy="1807400"/>
          </a:xfrm>
        </p:spPr>
        <p:txBody>
          <a:bodyPr tIns="72000" bIns="72000"/>
          <a:lstStyle/>
          <a:p>
            <a:r>
              <a:rPr lang="sv-SE" sz="5400" dirty="0" smtClean="0"/>
              <a:t>Bekräfta</a:t>
            </a:r>
            <a:br>
              <a:rPr lang="sv-SE" sz="5400" dirty="0" smtClean="0"/>
            </a:br>
            <a:r>
              <a:rPr lang="sv-SE" sz="5400" dirty="0" smtClean="0"/>
              <a:t>användaren</a:t>
            </a:r>
            <a:endParaRPr lang="sv-SE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544" y="3579862"/>
            <a:ext cx="5040560" cy="812530"/>
          </a:xfrm>
        </p:spPr>
        <p:txBody>
          <a:bodyPr/>
          <a:lstStyle/>
          <a:p>
            <a:r>
              <a:rPr lang="sv-SE" sz="2000" dirty="0" smtClean="0"/>
              <a:t>Andreas Cederbom</a:t>
            </a:r>
          </a:p>
          <a:p>
            <a:r>
              <a:rPr lang="sv-SE" sz="2000" dirty="0" smtClean="0">
                <a:hlinkClick r:id="rId2"/>
              </a:rPr>
              <a:t>andreas.cederbom@funka.com</a:t>
            </a:r>
            <a:endParaRPr lang="sv-SE" sz="2000" dirty="0" smtClean="0"/>
          </a:p>
          <a:p>
            <a:r>
              <a:rPr lang="sv-SE" sz="2000" dirty="0" err="1" smtClean="0"/>
              <a:t>Twitter</a:t>
            </a:r>
            <a:r>
              <a:rPr lang="sv-SE" sz="2000" dirty="0" smtClean="0"/>
              <a:t>: @</a:t>
            </a:r>
            <a:r>
              <a:rPr lang="sv-SE" sz="2000" dirty="0" err="1" smtClean="0"/>
              <a:t>cederbomarn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547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6763890" cy="699404"/>
          </a:xfrm>
        </p:spPr>
        <p:txBody>
          <a:bodyPr/>
          <a:lstStyle/>
          <a:p>
            <a:r>
              <a:rPr lang="sv-SE" dirty="0" smtClean="0"/>
              <a:t>Olika typer av återkoppling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1311660" y="1851670"/>
            <a:ext cx="2632247" cy="713863"/>
          </a:xfrm>
        </p:spPr>
        <p:txBody>
          <a:bodyPr lIns="828000" rIns="828000">
            <a:spAutoFit/>
          </a:bodyPr>
          <a:lstStyle/>
          <a:p>
            <a:r>
              <a:rPr lang="sv-SE" b="1" dirty="0" smtClean="0"/>
              <a:t>Hjälp</a:t>
            </a:r>
            <a:endParaRPr lang="sv-SE" b="1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3779912" y="1419622"/>
            <a:ext cx="2292738" cy="723819"/>
          </a:xfrm>
        </p:spPr>
        <p:txBody>
          <a:bodyPr lIns="828000" rIns="828000"/>
          <a:lstStyle/>
          <a:p>
            <a:pPr algn="ctr"/>
            <a:r>
              <a:rPr lang="sv-SE" b="1" dirty="0" smtClean="0"/>
              <a:t>Fel</a:t>
            </a:r>
            <a:endParaRPr lang="sv-SE" b="1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3406730" y="2427734"/>
            <a:ext cx="2770409" cy="723819"/>
          </a:xfrm>
        </p:spPr>
        <p:txBody>
          <a:bodyPr lIns="828000" rIns="828000"/>
          <a:lstStyle/>
          <a:p>
            <a:pPr algn="ctr"/>
            <a:r>
              <a:rPr lang="sv-SE" b="1" dirty="0" smtClean="0"/>
              <a:t>Vänta</a:t>
            </a:r>
            <a:endParaRPr lang="sv-SE" b="1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0"/>
          </p:nvPr>
        </p:nvSpPr>
        <p:spPr>
          <a:xfrm>
            <a:off x="1259632" y="3075806"/>
            <a:ext cx="3500841" cy="723819"/>
          </a:xfrm>
        </p:spPr>
        <p:txBody>
          <a:bodyPr lIns="828000" rIns="828000"/>
          <a:lstStyle/>
          <a:p>
            <a:pPr algn="ctr"/>
            <a:r>
              <a:rPr lang="sv-SE" b="1" dirty="0" smtClean="0"/>
              <a:t>Bekräftelse</a:t>
            </a:r>
            <a:endParaRPr lang="sv-SE" b="1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1"/>
          </p:nvPr>
        </p:nvSpPr>
        <p:spPr>
          <a:xfrm>
            <a:off x="4535041" y="3488999"/>
            <a:ext cx="2285705" cy="723819"/>
          </a:xfrm>
        </p:spPr>
        <p:txBody>
          <a:bodyPr lIns="828000" rIns="828000"/>
          <a:lstStyle/>
          <a:p>
            <a:pPr algn="ctr"/>
            <a:r>
              <a:rPr lang="sv-SE" b="1" dirty="0" smtClean="0"/>
              <a:t>Nu</a:t>
            </a:r>
            <a:endParaRPr lang="sv-SE" b="1" dirty="0"/>
          </a:p>
        </p:txBody>
      </p:sp>
      <p:sp>
        <p:nvSpPr>
          <p:cNvPr id="8" name="Platshållare för text 2"/>
          <p:cNvSpPr txBox="1">
            <a:spLocks/>
          </p:cNvSpPr>
          <p:nvPr/>
        </p:nvSpPr>
        <p:spPr>
          <a:xfrm>
            <a:off x="2627784" y="4155925"/>
            <a:ext cx="2563166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828000" tIns="72000" rIns="828000" bIns="720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 smtClean="0"/>
              <a:t>Åsikt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847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lIns="288000" rIns="288000"/>
          <a:lstStyle/>
          <a:p>
            <a:pPr algn="ctr"/>
            <a:r>
              <a:rPr lang="sv-SE" dirty="0" smtClean="0"/>
              <a:t>Fel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0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1" descr="Två mycket stora röda områden med vita felmeddelanden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06" y="0"/>
            <a:ext cx="9369586" cy="51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3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oppsymbol över Internet Explorers logoty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35646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ryssruta med en tunn, röd ram r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0" y="1757453"/>
            <a:ext cx="80248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änster 1" descr="Markering av kryssrutans ram."/>
          <p:cNvSpPr/>
          <p:nvPr/>
        </p:nvSpPr>
        <p:spPr>
          <a:xfrm rot="18805923">
            <a:off x="872800" y="1441373"/>
            <a:ext cx="1008112" cy="36004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ddelande om att ett fällt som är obligatoriskt inte är ifyll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14046" cy="516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änster 2" descr="Markering av felmeddelandet"/>
          <p:cNvSpPr/>
          <p:nvPr/>
        </p:nvSpPr>
        <p:spPr>
          <a:xfrm rot="16200000">
            <a:off x="5574764" y="2870276"/>
            <a:ext cx="1008112" cy="36004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5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xempel på ett enkelt formulä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0"/>
          <a:stretch/>
        </p:blipFill>
        <p:spPr bwMode="auto">
          <a:xfrm>
            <a:off x="3059832" y="19624"/>
            <a:ext cx="2967212" cy="333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amma formuulär med felmeddelan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10802"/>
            <a:ext cx="298336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6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el.mp4" descr="Automatisk validering på fmv.s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7900" y="1028700"/>
            <a:ext cx="4648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775892" cy="699404"/>
          </a:xfrm>
        </p:spPr>
        <p:txBody>
          <a:bodyPr/>
          <a:lstStyle/>
          <a:p>
            <a:r>
              <a:rPr lang="sv-SE" dirty="0" smtClean="0"/>
              <a:t>Om det blir fel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688176" cy="3003966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Tala om det för användaren</a:t>
            </a:r>
          </a:p>
          <a:p>
            <a:r>
              <a:rPr lang="sv-SE" dirty="0" smtClean="0"/>
              <a:t>Visa var det är fel</a:t>
            </a:r>
          </a:p>
          <a:p>
            <a:r>
              <a:rPr lang="sv-SE" dirty="0" smtClean="0"/>
              <a:t>Hjälp användaren att göra rätt</a:t>
            </a:r>
          </a:p>
          <a:p>
            <a:r>
              <a:rPr lang="sv-SE" dirty="0" smtClean="0"/>
              <a:t>…ytterligare hjälp?</a:t>
            </a:r>
            <a:endParaRPr lang="sv-SE" dirty="0" smtClean="0"/>
          </a:p>
          <a:p>
            <a:r>
              <a:rPr lang="sv-SE" dirty="0" smtClean="0"/>
              <a:t>Det måste gå att se felmeddelandet och felet samtidigt</a:t>
            </a:r>
            <a:endParaRPr lang="sv-SE" dirty="0" smtClean="0"/>
          </a:p>
          <a:p>
            <a:r>
              <a:rPr lang="sv-SE" dirty="0" smtClean="0"/>
              <a:t>Lagom </a:t>
            </a:r>
            <a:r>
              <a:rPr lang="sv-SE" dirty="0" smtClean="0"/>
              <a:t>mycket livevalidering </a:t>
            </a:r>
          </a:p>
          <a:p>
            <a:r>
              <a:rPr lang="sv-SE" dirty="0" smtClean="0"/>
              <a:t>Gör </a:t>
            </a:r>
            <a:r>
              <a:rPr lang="sv-SE" dirty="0" smtClean="0"/>
              <a:t>det snyggt, sympatiskt och hjälpsamt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70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lIns="288000" rIns="288000"/>
          <a:lstStyle/>
          <a:p>
            <a:pPr algn="ctr"/>
            <a:r>
              <a:rPr lang="sv-SE" dirty="0" smtClean="0"/>
              <a:t>Hjälp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01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itet barn påväg att röra vid en varm form i ugn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-20538"/>
            <a:ext cx="9298731" cy="52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py2.mp4" descr="Clippy dyker fra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1828" y="2848000"/>
            <a:ext cx="876300" cy="990600"/>
          </a:xfrm>
          <a:prstGeom prst="rect">
            <a:avLst/>
          </a:prstGeom>
        </p:spPr>
      </p:pic>
      <p:pic>
        <p:nvPicPr>
          <p:cNvPr id="4" name="Picture 4" descr="Office assisten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9" y="771550"/>
            <a:ext cx="13430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ger som dyker upp när användaren gjort fel. I lagret finns kontaktinform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" y="280987"/>
            <a:ext cx="89995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211635" cy="699404"/>
          </a:xfrm>
        </p:spPr>
        <p:txBody>
          <a:bodyPr/>
          <a:lstStyle/>
          <a:p>
            <a:r>
              <a:rPr lang="sv-SE" dirty="0" smtClean="0"/>
              <a:t>Att ge hjälp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71918"/>
          </a:xfrm>
        </p:spPr>
        <p:txBody>
          <a:bodyPr/>
          <a:lstStyle/>
          <a:p>
            <a:r>
              <a:rPr lang="sv-SE" dirty="0" smtClean="0"/>
              <a:t>Hjälp utan att tränga dig på</a:t>
            </a:r>
          </a:p>
          <a:p>
            <a:r>
              <a:rPr lang="sv-SE" dirty="0" smtClean="0"/>
              <a:t>Tydlig men diskret</a:t>
            </a:r>
          </a:p>
          <a:p>
            <a:r>
              <a:rPr lang="sv-SE" dirty="0" smtClean="0"/>
              <a:t>Video, Text, Telefon, Chatt…</a:t>
            </a:r>
          </a:p>
          <a:p>
            <a:r>
              <a:rPr lang="sv-SE" dirty="0" smtClean="0"/>
              <a:t>Vi finns här för dig…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70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lIns="288000" rIns="288000"/>
          <a:lstStyle/>
          <a:p>
            <a:pPr algn="ctr"/>
            <a:r>
              <a:rPr lang="sv-SE" dirty="0" smtClean="0"/>
              <a:t>Vänta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19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FAAAABQCAMAAAC5zwKfAAAAgVBMVEX///8AAAD19fXt7e3y8vL4+PjDw8P8/PxwcHCYmJhCQkLX19eCgoK/v7/p6enS0tKJiYlJSUl5eXnLy8vg4OBfX1+jo6O3t7dnZ2ezs7Onp6efn5+SkpJsbGxXV1csLCwbGxszMzMPDw8YGBglJSU5OTlGRkZQUFBaWlqFhYU+Pj47IDI+AAAEnElEQVRYhb3Y2ZKqMBAGYCGshk0IsossLvj+D3iSACGswlh1/pupQv2mGzoBPZ3+f0RgQU9RFBtaQP4ZQ7reuNr7WeTF8625TRoj9e+crYX+53Pu8nk8iiJ/3N4a+FttTnG+0DxxCPjBJEXL8ooOcpLXPC4vnF4cQEIWtRDbRzyvodoyWNDcP4a129P81+02BT8jMM/z+8XZpanRBXNz8DwF87o6e989kLze79tYnIN5G3wqvw0RdLHHg68pWAxgXdeCsz1DXnbz3+9pif05HHdMvLqu/K0JMm8+Ti/yPdMKZx2TlDVc996+vyA+Pw9KFMWsY1pjvVaj13lU7Jt+Pi5hGpt4c4j07FnXMw/X+FoWkeaH4ajE1+v8dCCQuj1GlQCIi7KeePd7qUkLHmiw14u0xtfbWJgz0LzuNQfecQR9/j41pl7Iur690pWxtZzzfeRhMZ69K2g9Rt40c31moVuOvHslzMaRea14c5dOC4scCxxYVZWgTd5hhNlITLY4EpRXrMCKiOnoZVvLcBiYBd883Pa5Yg0T0Od3M1EPs4wjgz33DZgPHBFNvsAs0zJG+tcdHI4lDFxVlflwXeQk03B60djn4ToEpuEIw3myfK0NBbevLx/ZFRhHRPbCNdNYslDZ6+FKbuXglQLbdvzB08LkyI1cF8ohQtgdRVyBmnbo9ni6caJw7i5Lqrmu23vpNjBNxIN1OzmyQ0BiYjU8VuDpNOq5va9ajcuiTZfk17h8iZpIq9Y4cOdMDwE8eEFTMDv6EHQCORMFQSAjJ8cul91D3UdsexYIJ9D1LCWclx4GT4HAhYBA58Do+OOpyYMO/jxyXNcgwX/cA8uuj1dyoIFvkNAY4h6dQgJWHEjmxnZ/A5HB7Syx/Ds4C/wVVLnQkh2j6ePueCLdBIlo6QNobNzcVz0ZB1NyX6F0JZTTODjN9fh3Lwp2wSpeOzG12vxhpaiiKA4kORBxoHEclEUamaq058AYwOb4VZEkSexNie6HtsPl4B0ANwgkiZntFZB0zmvEowW2YEt2l7QFUxrH3P78vEAciaU9GPQaSXKsRAkAjuymWDVSLodKVC0AOLI/zHtpsv9bK96dLYuRALDmIGtZ1/V018NhG9mi6UF2XHIYR8T1r1qTqBYaicMrNhb1zsPi3uWCcCyLmdwrVpIyTk/0ZN/PHoAHLWs0Hubg6UmSxHtE6nHkaKNSrxyHc/3etYXQSJx8AqYj76qD7WutIghH4qynIOU9HG9jyagShBxIyNn/F+OxF1+D1fEREYQTceEUwbFHYi4+i6nItu0JuHgR4eDFfSJblPlmVBnYnmf3Yk/OG6ax9YkXkZg2stqlDywEPa/1OhBueaeTolMwHoE4gakoGFIU+mckUnB1IFRFnxUYBTSmSX7HmIMQQbR167Xn9XVcC3reXNweWDgtMOoLXAFXz18fFF0nJ3AT3LHoZSVZLJA7h71ow30bHYqmYLAM7v4OonrB+BovgkvLbTUAjcRZy553iCMRceMLYCeiow8YNKodmEE0ARXc7p+0vk68FyimSVFs4TmWfvjpvq1TlkB3Y5PkX7E/5B+BU9tmm7p6u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AutoShape 4" descr="data:image/png;base64,iVBORw0KGgoAAAANSUhEUgAAAFAAAABQCAMAAAC5zwKfAAAAgVBMVEX///8AAAD19fXt7e3y8vL4+PjDw8P8/PxwcHCYmJhCQkLX19eCgoK/v7/p6enS0tKJiYlJSUl5eXnLy8vg4OBfX1+jo6O3t7dnZ2ezs7Onp6efn5+SkpJsbGxXV1csLCwbGxszMzMPDw8YGBglJSU5OTlGRkZQUFBaWlqFhYU+Pj47IDI+AAAEnElEQVRYhb3Y2ZKqMBAGYCGshk0IsossLvj+D3iSACGswlh1/pupQv2mGzoBPZ3+f0RgQU9RFBtaQP4ZQ7reuNr7WeTF8625TRoj9e+crYX+53Pu8nk8iiJ/3N4a+FttTnG+0DxxCPjBJEXL8ooOcpLXPC4vnF4cQEIWtRDbRzyvodoyWNDcP4a129P81+02BT8jMM/z+8XZpanRBXNz8DwF87o6e989kLze79tYnIN5G3wqvw0RdLHHg68pWAxgXdeCsz1DXnbz3+9pif05HHdMvLqu/K0JMm8+Ti/yPdMKZx2TlDVc996+vyA+Pw9KFMWsY1pjvVaj13lU7Jt+Pi5hGpt4c4j07FnXMw/X+FoWkeaH4ajE1+v8dCCQuj1GlQCIi7KeePd7qUkLHmiw14u0xtfbWJgz0LzuNQfecQR9/j41pl7Iur690pWxtZzzfeRhMZ69K2g9Rt40c31moVuOvHslzMaRea14c5dOC4scCxxYVZWgTd5hhNlITLY4EpRXrMCKiOnoZVvLcBiYBd883Pa5Yg0T0Od3M1EPs4wjgz33DZgPHBFNvsAs0zJG+tcdHI4lDFxVlflwXeQk03B60djn4ToEpuEIw3myfK0NBbevLx/ZFRhHRPbCNdNYslDZ6+FKbuXglQLbdvzB08LkyI1cF8ohQtgdRVyBmnbo9ni6caJw7i5Lqrmu23vpNjBNxIN1OzmyQ0BiYjU8VuDpNOq5va9ajcuiTZfk17h8iZpIq9Y4cOdMDwE8eEFTMDv6EHQCORMFQSAjJ8cul91D3UdsexYIJ9D1LCWclx4GT4HAhYBA58Do+OOpyYMO/jxyXNcgwX/cA8uuj1dyoIFvkNAY4h6dQgJWHEjmxnZ/A5HB7Syx/Ds4C/wVVLnQkh2j6ePueCLdBIlo6QNobNzcVz0ZB1NyX6F0JZTTODjN9fh3Lwp2wSpeOzG12vxhpaiiKA4kORBxoHEclEUamaq058AYwOb4VZEkSexNie6HtsPl4B0ANwgkiZntFZB0zmvEowW2YEt2l7QFUxrH3P78vEAciaU9GPQaSXKsRAkAjuymWDVSLodKVC0AOLI/zHtpsv9bK96dLYuRALDmIGtZ1/V018NhG9mi6UF2XHIYR8T1r1qTqBYaicMrNhb1zsPi3uWCcCyLmdwrVpIyTk/0ZN/PHoAHLWs0Hubg6UmSxHtE6nHkaKNSrxyHc/3etYXQSJx8AqYj76qD7WutIghH4qynIOU9HG9jyagShBxIyNn/F+OxF1+D1fEREYQTceEUwbFHYi4+i6nItu0JuHgR4eDFfSJblPlmVBnYnmf3Yk/OG6ax9YkXkZg2stqlDywEPa/1OhBueaeTolMwHoE4gakoGFIU+mckUnB1IFRFnxUYBTSmSX7HmIMQQbR167Xn9XVcC3reXNweWDgtMOoLXAFXz18fFF0nJ3AT3LHoZSVZLJA7h71ow30bHYqmYLAM7v4OonrB+BovgkvLbTUAjcRZy553iCMRceMLYCeiow8YNKodmEE0ARXc7p+0vk68FyimSVFs4TmWfvjpvq1TlkB3Y5PkX7E/5B+BU9tmm7p6u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9550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6149" name="Picture 5" descr="Vänta-symbol som snurrar. Ibland behövs lite paus för att användaren ska förstå att något har hä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1374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082077" y="2931790"/>
            <a:ext cx="458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Vi arbetar på att hämta dina uppgifter.</a:t>
            </a:r>
          </a:p>
          <a:p>
            <a:r>
              <a:rPr lang="sv-SE" dirty="0">
                <a:solidFill>
                  <a:prstClr val="black"/>
                </a:solidFill>
              </a:rPr>
              <a:t>V</a:t>
            </a:r>
            <a:r>
              <a:rPr lang="sv-SE" dirty="0" smtClean="0">
                <a:solidFill>
                  <a:prstClr val="black"/>
                </a:solidFill>
              </a:rPr>
              <a:t>änta bara lite till, det är strax klart…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ödesindikator (progressbar)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1" t="17282" r="8503" b="19717"/>
          <a:stretch/>
        </p:blipFill>
        <p:spPr bwMode="auto">
          <a:xfrm>
            <a:off x="2116444" y="1924601"/>
            <a:ext cx="4636936" cy="103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562693" cy="699404"/>
          </a:xfrm>
        </p:spPr>
        <p:txBody>
          <a:bodyPr/>
          <a:lstStyle/>
          <a:p>
            <a:r>
              <a:rPr lang="sv-SE" dirty="0" smtClean="0"/>
              <a:t>Om att vänta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71918"/>
          </a:xfrm>
        </p:spPr>
        <p:txBody>
          <a:bodyPr/>
          <a:lstStyle/>
          <a:p>
            <a:r>
              <a:rPr lang="sv-SE" dirty="0" smtClean="0"/>
              <a:t>Var diskret men tydlig</a:t>
            </a:r>
          </a:p>
          <a:p>
            <a:r>
              <a:rPr lang="sv-SE" dirty="0" smtClean="0"/>
              <a:t>Kort väntan eller lång väntan?</a:t>
            </a:r>
          </a:p>
          <a:p>
            <a:r>
              <a:rPr lang="sv-SE" dirty="0" smtClean="0"/>
              <a:t>Visa att systemet inte hängt sig</a:t>
            </a:r>
          </a:p>
          <a:p>
            <a:r>
              <a:rPr lang="sv-SE" dirty="0" smtClean="0"/>
              <a:t>Tidsuppskattning?</a:t>
            </a:r>
          </a:p>
          <a:p>
            <a:r>
              <a:rPr lang="sv-SE" dirty="0" smtClean="0"/>
              <a:t>Vad händer?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058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lIns="288000" rIns="288000"/>
          <a:lstStyle/>
          <a:p>
            <a:pPr algn="ctr"/>
            <a:r>
              <a:rPr lang="sv-SE" dirty="0" smtClean="0"/>
              <a:t>Bekräftelse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82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fter att ha skickat in står det &quot;Tack&quot;, men formuläret under är fortfarande ifyl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" y="1037123"/>
            <a:ext cx="9143999" cy="77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0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4568E-6 L -2.5E-6 -0.695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mma och barn ler mot varandra, bild från http://commons.wikimedia.or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" b="7121"/>
          <a:stretch/>
        </p:blipFill>
        <p:spPr bwMode="auto">
          <a:xfrm>
            <a:off x="1399141" y="20538"/>
            <a:ext cx="64960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2987824" y="1563638"/>
            <a:ext cx="3888432" cy="2088232"/>
          </a:xfrm>
        </p:spPr>
        <p:txBody>
          <a:bodyPr/>
          <a:lstStyle/>
          <a:p>
            <a:r>
              <a:rPr lang="sv-SE" sz="2800" dirty="0"/>
              <a:t>Hur ofta klickar du flera gånger på Spara-knappen för säkerhets skull?</a:t>
            </a:r>
          </a:p>
        </p:txBody>
      </p:sp>
    </p:spTree>
    <p:extLst>
      <p:ext uri="{BB962C8B-B14F-4D97-AF65-F5344CB8AC3E}">
        <p14:creationId xmlns:p14="http://schemas.microsoft.com/office/powerpoint/2010/main" val="26846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objekt 2" descr="Meddelande om aktiviteten sparats, samt vilken t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6514"/>
            <a:ext cx="843477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igrationsverkets startsid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6"/>
            <a:ext cx="9144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ny.mp4" descr="Video som visar hur användaren navigerar ner ett par nivåer på Migrationsverkets webbpla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ärmdump som visar en undersida med sidans titel, menynamn och rubr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-15040"/>
            <a:ext cx="9128234" cy="48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 descr="Markering av sidtiteln"/>
          <p:cNvSpPr/>
          <p:nvPr/>
        </p:nvSpPr>
        <p:spPr>
          <a:xfrm>
            <a:off x="3419872" y="15767"/>
            <a:ext cx="1944216" cy="488006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 descr="Markering av aktiv flik i huvudmenyn"/>
          <p:cNvSpPr/>
          <p:nvPr/>
        </p:nvSpPr>
        <p:spPr>
          <a:xfrm>
            <a:off x="4602133" y="1302243"/>
            <a:ext cx="1944216" cy="597203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 descr="Markering av aktiv sida i vänstermenyn"/>
          <p:cNvSpPr/>
          <p:nvPr/>
        </p:nvSpPr>
        <p:spPr>
          <a:xfrm>
            <a:off x="411818" y="2238703"/>
            <a:ext cx="1164734" cy="31531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 descr="Markering av sidans huvudrubrik"/>
          <p:cNvSpPr/>
          <p:nvPr/>
        </p:nvSpPr>
        <p:spPr>
          <a:xfrm>
            <a:off x="3279228" y="2054845"/>
            <a:ext cx="1868836" cy="597203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 descr="Markering av sidtiteln"/>
          <p:cNvSpPr/>
          <p:nvPr/>
        </p:nvSpPr>
        <p:spPr>
          <a:xfrm>
            <a:off x="480729" y="1899445"/>
            <a:ext cx="1944216" cy="266213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4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ering2.mp4" descr="Sökfältet dyker glider in när man klickar på länken sök. Stockholm.s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83518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072175" cy="699404"/>
          </a:xfrm>
        </p:spPr>
        <p:txBody>
          <a:bodyPr/>
          <a:lstStyle/>
          <a:p>
            <a:r>
              <a:rPr lang="sv-SE" dirty="0" smtClean="0"/>
              <a:t>Bekräftelse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71918"/>
          </a:xfrm>
        </p:spPr>
        <p:txBody>
          <a:bodyPr/>
          <a:lstStyle/>
          <a:p>
            <a:r>
              <a:rPr lang="sv-SE" dirty="0" smtClean="0"/>
              <a:t>Stort och smått</a:t>
            </a:r>
          </a:p>
          <a:p>
            <a:r>
              <a:rPr lang="sv-SE" dirty="0" smtClean="0"/>
              <a:t>Visa </a:t>
            </a:r>
            <a:r>
              <a:rPr lang="sv-SE" dirty="0" smtClean="0"/>
              <a:t>vad som hänt</a:t>
            </a:r>
            <a:endParaRPr lang="sv-SE" dirty="0" smtClean="0"/>
          </a:p>
          <a:p>
            <a:r>
              <a:rPr lang="sv-SE" dirty="0" smtClean="0"/>
              <a:t>Hela sidan, inte bara en del</a:t>
            </a:r>
            <a:endParaRPr lang="sv-SE" dirty="0" smtClean="0"/>
          </a:p>
          <a:p>
            <a:r>
              <a:rPr lang="sv-SE" dirty="0" smtClean="0"/>
              <a:t>Pauser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2470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lIns="288000" rIns="288000"/>
          <a:lstStyle/>
          <a:p>
            <a:pPr algn="ctr"/>
            <a:r>
              <a:rPr lang="sv-SE" dirty="0" smtClean="0"/>
              <a:t>Nu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70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463307" cy="699404"/>
          </a:xfrm>
        </p:spPr>
        <p:txBody>
          <a:bodyPr/>
          <a:lstStyle/>
          <a:p>
            <a:r>
              <a:rPr lang="sv-SE" dirty="0" smtClean="0"/>
              <a:t>Och nu då…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71918"/>
          </a:xfrm>
        </p:spPr>
        <p:txBody>
          <a:bodyPr/>
          <a:lstStyle/>
          <a:p>
            <a:r>
              <a:rPr lang="sv-SE" dirty="0" smtClean="0"/>
              <a:t>Innan användaren </a:t>
            </a:r>
            <a:r>
              <a:rPr lang="sv-SE" dirty="0" smtClean="0"/>
              <a:t>gör något</a:t>
            </a:r>
          </a:p>
          <a:p>
            <a:r>
              <a:rPr lang="sv-SE" dirty="0" smtClean="0"/>
              <a:t>Efter att användaren gjort något</a:t>
            </a:r>
          </a:p>
          <a:p>
            <a:r>
              <a:rPr lang="sv-SE" dirty="0" smtClean="0"/>
              <a:t>Vad gör jag om det inte händer?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70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lIns="288000" rIns="288000"/>
          <a:lstStyle/>
          <a:p>
            <a:pPr algn="ctr"/>
            <a:r>
              <a:rPr lang="sv-SE" dirty="0" smtClean="0"/>
              <a:t>Åsikt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08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 descr="Telefonlur med texten &quot;Hallå? Hör du mig?&quot;"/>
          <p:cNvGrpSpPr/>
          <p:nvPr/>
        </p:nvGrpSpPr>
        <p:grpSpPr>
          <a:xfrm>
            <a:off x="1475656" y="483518"/>
            <a:ext cx="6192688" cy="3887341"/>
            <a:chOff x="1475656" y="483518"/>
            <a:chExt cx="6192688" cy="3887341"/>
          </a:xfrm>
        </p:grpSpPr>
        <p:pic>
          <p:nvPicPr>
            <p:cNvPr id="5122" name="Picture 2" descr="https://encrypted-tbn3.gstatic.com/images?q=tbn:ANd9GcTc3l8zqKuysB0Llv7uMirmQA3vQuyzfZV_76rxkvq9pQ-Ix5y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27534"/>
              <a:ext cx="2695575" cy="374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3268599" y="627534"/>
              <a:ext cx="43204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5400" b="1" dirty="0" smtClean="0"/>
                <a:t>Hallå?</a:t>
              </a:r>
            </a:p>
            <a:p>
              <a:r>
                <a:rPr lang="sv-SE" sz="5400" b="1" dirty="0" smtClean="0"/>
                <a:t>Hör du mig?</a:t>
              </a:r>
              <a:endParaRPr lang="sv-SE" sz="5400" b="1" dirty="0"/>
            </a:p>
          </p:txBody>
        </p:sp>
        <p:sp>
          <p:nvSpPr>
            <p:cNvPr id="4" name="Rundad rektangulär 3"/>
            <p:cNvSpPr/>
            <p:nvPr/>
          </p:nvSpPr>
          <p:spPr>
            <a:xfrm rot="5400000">
              <a:off x="4421000" y="-748148"/>
              <a:ext cx="2015678" cy="4479010"/>
            </a:xfrm>
            <a:prstGeom prst="wedgeRound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4160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ept där användaren kan betygsätta och dela recept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3"/>
          <a:stretch/>
        </p:blipFill>
        <p:spPr bwMode="auto">
          <a:xfrm>
            <a:off x="-159657" y="275311"/>
            <a:ext cx="930365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 descr="Markering av betygsättningsfunktion"/>
          <p:cNvSpPr/>
          <p:nvPr/>
        </p:nvSpPr>
        <p:spPr>
          <a:xfrm>
            <a:off x="3463415" y="3999419"/>
            <a:ext cx="792088" cy="72008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 descr="Markering av delafunktion"/>
          <p:cNvSpPr/>
          <p:nvPr/>
        </p:nvSpPr>
        <p:spPr>
          <a:xfrm>
            <a:off x="6012160" y="411510"/>
            <a:ext cx="2952328" cy="432048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4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da om en användare på en auktionssajt med betyg och omdö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81013"/>
            <a:ext cx="7361237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8838176" cy="699404"/>
          </a:xfrm>
        </p:spPr>
        <p:txBody>
          <a:bodyPr/>
          <a:lstStyle/>
          <a:p>
            <a:r>
              <a:rPr lang="sv-SE" dirty="0" smtClean="0"/>
              <a:t>Om användaren själv får bestämma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71918"/>
          </a:xfrm>
        </p:spPr>
        <p:txBody>
          <a:bodyPr/>
          <a:lstStyle/>
          <a:p>
            <a:r>
              <a:rPr lang="sv-SE" dirty="0" smtClean="0"/>
              <a:t>Lyssna på användaren</a:t>
            </a:r>
          </a:p>
          <a:p>
            <a:r>
              <a:rPr lang="sv-SE" dirty="0" smtClean="0"/>
              <a:t>Fånga upp problem</a:t>
            </a:r>
          </a:p>
          <a:p>
            <a:r>
              <a:rPr lang="sv-SE" dirty="0" smtClean="0"/>
              <a:t>Visa att ni bryr er</a:t>
            </a:r>
          </a:p>
          <a:p>
            <a:r>
              <a:rPr lang="sv-SE" dirty="0" smtClean="0"/>
              <a:t>Dialog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70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2987824" y="1635646"/>
            <a:ext cx="3744416" cy="1728192"/>
          </a:xfrm>
        </p:spPr>
        <p:txBody>
          <a:bodyPr/>
          <a:lstStyle/>
          <a:p>
            <a:r>
              <a:rPr lang="sv-SE" dirty="0" smtClean="0"/>
              <a:t>Internet är en tvåvägs-kommunikation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48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2546390" cy="699404"/>
          </a:xfrm>
        </p:spPr>
        <p:txBody>
          <a:bodyPr/>
          <a:lstStyle/>
          <a:p>
            <a:r>
              <a:rPr lang="sv-SE" dirty="0" smtClean="0"/>
              <a:t>Tre delar</a:t>
            </a: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9887181"/>
              </p:ext>
            </p:extLst>
          </p:nvPr>
        </p:nvGraphicFramePr>
        <p:xfrm>
          <a:off x="1567465" y="679004"/>
          <a:ext cx="61206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3491880" y="3723878"/>
            <a:ext cx="2432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b="1" dirty="0" smtClean="0">
                <a:solidFill>
                  <a:prstClr val="black"/>
                </a:solidFill>
              </a:rPr>
              <a:t>Pedagogik</a:t>
            </a:r>
            <a:endParaRPr lang="sv-SE" sz="2600" b="1" dirty="0">
              <a:solidFill>
                <a:prstClr val="black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785" y="2196414"/>
            <a:ext cx="1871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b="1" dirty="0" smtClean="0">
                <a:solidFill>
                  <a:prstClr val="black"/>
                </a:solidFill>
              </a:rPr>
              <a:t>Teknik</a:t>
            </a:r>
            <a:endParaRPr lang="sv-SE" sz="2600" b="1" dirty="0">
              <a:solidFill>
                <a:prstClr val="black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853681" y="2211709"/>
            <a:ext cx="1771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b="1" dirty="0" smtClean="0">
                <a:solidFill>
                  <a:prstClr val="black"/>
                </a:solidFill>
              </a:rPr>
              <a:t>Innehåll</a:t>
            </a:r>
            <a:endParaRPr lang="sv-SE" sz="2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2987824" y="2067694"/>
            <a:ext cx="3600400" cy="1512168"/>
          </a:xfrm>
        </p:spPr>
        <p:txBody>
          <a:bodyPr/>
          <a:lstStyle/>
          <a:p>
            <a:pPr algn="ctr"/>
            <a:r>
              <a:rPr lang="en-US" dirty="0" smtClean="0"/>
              <a:t>Take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6691755" cy="699404"/>
          </a:xfrm>
        </p:spPr>
        <p:txBody>
          <a:bodyPr/>
          <a:lstStyle/>
          <a:p>
            <a:r>
              <a:rPr lang="sv-SE" dirty="0" smtClean="0"/>
              <a:t>Återkoppling handlar om…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682926" y="1275606"/>
            <a:ext cx="4860000" cy="713863"/>
          </a:xfrm>
        </p:spPr>
        <p:txBody>
          <a:bodyPr>
            <a:normAutofit fontScale="85000" lnSpcReduction="20000"/>
          </a:bodyPr>
          <a:lstStyle/>
          <a:p>
            <a:r>
              <a:rPr lang="sv-SE" sz="3200" b="1" dirty="0"/>
              <a:t>T</a:t>
            </a:r>
            <a:r>
              <a:rPr lang="sv-SE" sz="3200" b="1" dirty="0" smtClean="0"/>
              <a:t>våvägskommunikation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20072" y="1707654"/>
            <a:ext cx="2052092" cy="723819"/>
          </a:xfrm>
        </p:spPr>
        <p:txBody>
          <a:bodyPr/>
          <a:lstStyle/>
          <a:p>
            <a:r>
              <a:rPr lang="sv-SE" b="1" dirty="0"/>
              <a:t>B</a:t>
            </a:r>
            <a:r>
              <a:rPr lang="sv-SE" b="1" dirty="0" smtClean="0"/>
              <a:t>ekräftelse</a:t>
            </a:r>
            <a:endParaRPr lang="sv-SE" b="1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2968000" y="2211710"/>
            <a:ext cx="2575568" cy="723819"/>
          </a:xfrm>
        </p:spPr>
        <p:txBody>
          <a:bodyPr/>
          <a:lstStyle/>
          <a:p>
            <a:r>
              <a:rPr lang="sv-SE" b="1" dirty="0" smtClean="0"/>
              <a:t>Hjälp och stöd</a:t>
            </a:r>
            <a:endParaRPr lang="sv-SE" b="1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0"/>
          </p:nvPr>
        </p:nvSpPr>
        <p:spPr>
          <a:xfrm>
            <a:off x="683568" y="2859782"/>
            <a:ext cx="5095050" cy="723819"/>
          </a:xfrm>
        </p:spPr>
        <p:txBody>
          <a:bodyPr/>
          <a:lstStyle/>
          <a:p>
            <a:r>
              <a:rPr lang="sv-SE" b="1" dirty="0" smtClean="0"/>
              <a:t>Teknik, Pedagogik och Innehåll</a:t>
            </a:r>
            <a:endParaRPr lang="sv-SE" b="1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1"/>
          </p:nvPr>
        </p:nvSpPr>
        <p:spPr>
          <a:xfrm>
            <a:off x="5148064" y="3435846"/>
            <a:ext cx="1718236" cy="723819"/>
          </a:xfrm>
        </p:spPr>
        <p:txBody>
          <a:bodyPr/>
          <a:lstStyle/>
          <a:p>
            <a:r>
              <a:rPr lang="sv-SE" b="1" dirty="0"/>
              <a:t>T</a:t>
            </a:r>
            <a:r>
              <a:rPr lang="sv-SE" b="1" dirty="0" smtClean="0"/>
              <a:t>rygghet</a:t>
            </a:r>
            <a:endParaRPr lang="sv-SE" b="1" dirty="0"/>
          </a:p>
        </p:txBody>
      </p:sp>
      <p:sp>
        <p:nvSpPr>
          <p:cNvPr id="9" name="Platshållare för text 2"/>
          <p:cNvSpPr txBox="1">
            <a:spLocks/>
          </p:cNvSpPr>
          <p:nvPr/>
        </p:nvSpPr>
        <p:spPr>
          <a:xfrm>
            <a:off x="2987824" y="4083918"/>
            <a:ext cx="269976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 b="1" dirty="0" smtClean="0"/>
              <a:t>Lagom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30278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9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ggl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1700" y="666750"/>
            <a:ext cx="4800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7944" y="3651870"/>
            <a:ext cx="4968552" cy="1152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3400" dirty="0"/>
              <a:t>Allt </a:t>
            </a:r>
            <a:r>
              <a:rPr lang="sv-SE" sz="3400" dirty="0" smtClean="0"/>
              <a:t>vi rekommenderar </a:t>
            </a:r>
            <a:r>
              <a:rPr lang="sv-SE" sz="3400" dirty="0"/>
              <a:t>är testat i verkligheten</a:t>
            </a:r>
          </a:p>
        </p:txBody>
      </p:sp>
    </p:spTree>
    <p:extLst>
      <p:ext uri="{BB962C8B-B14F-4D97-AF65-F5344CB8AC3E}">
        <p14:creationId xmlns:p14="http://schemas.microsoft.com/office/powerpoint/2010/main" val="38305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2987824" y="1779662"/>
            <a:ext cx="3600400" cy="1512168"/>
          </a:xfrm>
        </p:spPr>
        <p:txBody>
          <a:bodyPr/>
          <a:lstStyle/>
          <a:p>
            <a:r>
              <a:rPr lang="sv-SE" sz="2800" dirty="0" smtClean="0"/>
              <a:t>Återkoppling är fundamentalt i all interaktion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7174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Dator med ett stort rött frågetecken över skärm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55526"/>
            <a:ext cx="8147814" cy="458797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lIns="288000" rIns="288000"/>
          <a:lstStyle/>
          <a:p>
            <a:pPr algn="ctr"/>
            <a:r>
              <a:rPr lang="sv-SE" dirty="0" smtClean="0"/>
              <a:t>Så varför glömmer vi det på nätet?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12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Man framför en svart skärm med pannan mot tangentbordet, uppenbart frustrera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" b="129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egripligt felmeddela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843558"/>
            <a:ext cx="7346519" cy="307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0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Flera Like symbol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7"/>
          <a:stretch/>
        </p:blipFill>
        <p:spPr>
          <a:xfrm>
            <a:off x="0" y="-30001"/>
            <a:ext cx="9144001" cy="517350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3579862"/>
            <a:ext cx="6768752" cy="1151936"/>
          </a:xfrm>
        </p:spPr>
        <p:txBody>
          <a:bodyPr/>
          <a:lstStyle/>
          <a:p>
            <a:r>
              <a:rPr lang="sv-SE" dirty="0" smtClean="0"/>
              <a:t>Inte bara när det blir fel…</a:t>
            </a:r>
            <a:endParaRPr lang="sv-SE" dirty="0"/>
          </a:p>
        </p:txBody>
      </p:sp>
      <p:sp>
        <p:nvSpPr>
          <p:cNvPr id="3" name="AutoShape 2" descr="data:image/jpeg;base64,/9j/4AAQSkZJRgABAQAAAQABAAD/2wCEAAkGBhASDxAPERMQEhAVEBEQDxAQEhAPEg8QGBQaFBUQFRIXHSYfFxkkGRgSIC8gJycpLC0tFR4xNTAtNSYsLCkBCQoKDgwOGg8PGS0lHCQxKSspMiksLykpKSwsKTUpKi4sKSopLywsLCksLCw0KiwpLCwsNCwtLCwsKS4pKSw1LP/AABEIAK8A8AMBIgACEQEDEQH/xAAcAAEAAgIDAQAAAAAAAAAAAAAABgcFCAEDBAL/xABKEAABAwEDAwwOCQQCAwAAAAABAAIDBAUHEQYhNRITFzFBUVNzkZOy0RQVIjJUYWJxdIGhsdLTIzRScpKUo7PDM0JVgqLBJGPC/8QAGQEBAAMBAQAAAAAAAAAAAAAAAAIDBAUB/8QAKxEBAAIBAgMHBAMBAAAAAAAAAAECAwQRITEzEhMUMkFRcSJCgbFSYfCR/9oADAMBAAIRAxEAPwD3ZA3Q2XV2ZSVU0cplkjLpC2aRoJ1RGZo2tpSDYHsXgpufl61lLpdCWfxJ/ccpegrzYHsXgpufl602B7F4Kbn5etWGiCvNgexeCm5+XrTYHsXgpufl61YaIK82B7F4Kbn5etNgexeCm5+XrVhogrzYHsXgpufl602B7F4Kbn5etWGiCvNgexeCm5+XrTYHsXgpufl61YaIK82B7F4Kbn5etNgexeCm5+XrVhogrzYHsXgpufl6101dylhRMfLIyVsbGl73Golwa0DEnbVkYqtb6Mo9bp2UTD3cx1cuG5C05h/s7olTx0m9orDy07RugstLksMdTTWg7eOuOaCN/O9desZM+CV/Pn4185G5DTWiZdbe2NkepDpHtc4FxxwYAN3AY8ilGwXP4VDzUnxLdbHp6ztMqoteUZ1jJnwOv54/EpHknkJk5aGrbDFVMkYAXRyTSA6k5g4EEgjFYbLC7aSz6dtQ+eOQGVsQa1jmHFwJxxJO8spch9eqPRf5GqN8OLu5tQi1t9pSjYHsXgpufl602B7F4Kbn5etWGiwLlebA9i8FNz8vWmwPYvBTc/L1qw0QV5sD2LwU3Py9abA9i8FNz8vWrDRBXmwPYvBTc/L1psD2LwU3Py9asNEFebA9i8FNz8vWo/l/dDZdJZlXVQRyiWOMOjLppHAHVNGdpzHMSrjURva0JaHEjptQcXS6Es/iT+45S9RC6XQln8Sf3HKXoCIiAiIgIiICIiAiIgIiIOueUNaXuIDWgucTtBoGJJ9S1pypt11bWTVOfBztTE3dEQzMbhvkZ/O4q2r4co9YoxSsOEtQS04bbYW9+fXmb6yoDdZk52VXtkcMYqfCZ+8X4/Rt5QT/AKroaasUpOSVN53nsrcyDyd7CoYYSPpCNdnO/K7OR6hg31KQkpgvJXT/ANg9awWmbTvK2I2QG+SbVUDTudlRYfheo9ch9eqPRf5GruvitP6tSg/aneP+DB0zyL13HWWcaqrO13FOzxnv3/8Awt8fTp539VXO62kRFz1wiIgIiICIiAoje1oS0OJHTapcoje1oS0OJHTag4ul0JZ/En9xyl6iF0uhLP4k/uOUvQEREBERAREQEREBERAXy85utfShd6uUfY1A6NpwmnJhZhthhH0j/wAObzuClSs2tFYeTO0bqiy6yi7MrppwfomnWoB/6m44O9ZxPrVyXaZN9iWfGHDCaX6abfBI7lh8zcPXiqiu6yd7Mr4mOGMMWE028WtPcs9bsB5gVsSFt1VorEY4V443+pysXVHu3edZRYmY904+MrAtUReJVOfadTj/AGObE0bzWtGHtxVx3a2aIbKpQNt7Nfcd9zzqvdgPUqWy70nWccfcFe+Q+jKH0aLohdDUcMVY+P0pp5pZxERc9cIiICIiAiIgKI3taEtDiR02qXKI3taEtDiR02oOLpdCWfxJ/ccpeohdLoSz+JP7jlL0BERAREQEREBERAREQcFa83lZR9l2hIWnGGHGCLeOB7t/rdj6gFbt42UnYdBI5pwmk+hh3w5wzu9TdUfUqVyKyeNZXQ0+fW8dcmO9C3AuHrzN/wBlu0tYiJySqyTvwW5dPk32PQCV4wlqCJXb4jw+jbyZ/wDZThfEbQBgMABmAG0BvL7WO9pvabSsiNo2CsOSstIcx8xWIUXqhcu9J1nHH3BXvkPoyh9Gi6IVEZd6TrOOPuCvPIioYLMoQXNH/jRf3D7IXQ1PSr/vRTTzSkCLq7JZ9pv4gnZLPtN/EFz1ztRdbZ2k4BzSd4EFdiAiIgIiICiN7WhLQ4kdNqlyiN7WhLQ4kdNqDi6XQln8Sf3HKUVlbHDG6WV7Y42jFz3kNaPWVF7pdCWfxJ/ccsPfhIRQ07ccxqRqhv4RuIx9anjr27RV5M7RukuyFZfhcH4j1JshWX4XB+I9S13paKSQkMbqiM5wIGHKvR2kqODPKzrW/wAJT3U95LYDZCsvwuD8R6k2QrL8Lg/Eepa/9pKjgzys607SVHBnlZ1p4Snud5LYDZCsvwuD8R6k2QrL8Lg/Eepa/wDaSo4M8rOtO0lRwZ5WdaeEp7neS2IoMsqCaRsUVTA+R3esD87jvAHbPiWZxWq9nuImhIJBE0RBGYg6sZ8VtOCs2owximNpWUt2n1iuqoqmRsdI9zWMaC57nEBrQNsknaWDyjy5oqMHXZQZNyGPB8hO9qR3vrwVMZY3gVNedQfoqYHFsDTjjvOkd/cfFtD2rzFgtk+C14h93iZYCvqgY8RTxAshxxGrJPdSkbmOAw8QG+rDucyc1mkdVvGElQQWY7bYG97ynF3Iohd5dq+qcypqmltKCHMjcCHVO6PNH493c31d0cYaABgABgAMwA3ABvK7UZK1r3VEaRMz2pfaIiwrXy9uII3xgvE+gO4QfPmXvXBCDX+8HJurbaNRJrMro5H65G+NjpGuBAzYtGYjeUc7SVPg9RzMvUtotSucFtrrJrERsqnG1c7R1Pg9RzMvUnaOp8HqOZl6ltHgmCl42f4vO7asPpZoS17mTQux7hxbJEcfJccM/mU6yYvgqIdTHWA1EW1rgwbM0ePcf68D41clfZ0U8ZimYySM7bHgOB9R3fGqfvIu2go4TWU73Nj1bWOgf3WpLswLH7eHiOPnU65qZvpvDyazXjC1rByipqyPXaeRrwMNUNp7Cdx7DnaVlFR9ybz2xlAJwNK8kbhwezD3nlV4LHmxxjv2YW1neNxERUpCiN7WhLQ4kdNqlyiN7WhLQ4kdNqDi6XQln8Qem5YW/H6nTek/xuWaul0JZ/EHpuWFvx+p03pP8bldp+pCN/KrTJbvpfut95UiUYydn1LpM2OLW+LdWc7P8n2rqXjizPWi8nZ/k+1Oz/J9qjsPWuHbvmXl7P8AJ9qGv8nc302EOY8hwcMxDg4HeIOIPKAszaOXFozgiWqm1J22scImn1MwWJpmAyxg5wZWNI3wXgEci2RoMjrPhOMdLTtP2tQ1x5TimfLXHtvG6VazKgbFyRras/QQPcCc8rgY4/OZHbfqxVpZJXQwQFstWW1EoziPD6Fh8xzvPnzeJWKGhMFhyaq9+EcIWxjiHDWAL6RFlWCIiAiIgIiICIiAoNfJop3Hw9JTlQa+TRTuPh6Stw9Svyjfkg1ymkpPRJOnGryVG3KaSk9Ek6cavJW6vqI4+QiIsqwURva0JaHEjptUuURva0JaHEjptQcXS6Es/iD03LC34/U6b0n+NyzV0uhLP4g9Nywt+P1Om9J/jcrtP1IRv5VVWJ3z/uj3rLLE2J3z/uj3rLLrW5soiIvAQohQR6j/AK0XHR/uBbUBarUp+ljP/tjP/MLahqx637fyuxer6REWBcIiICIiAiIgIiICIiAoNfJop3Hw9JTlQa+TRTuPh6Stw9Svyjfkg1ymkpPRJOnGryVG3KaSk9Ek6cavJW6vqI4+QiIsqwURva0JaHEjptUuURva0JaHEjptQcXS6Es/iD03LC34/U6b0n+NyzV0uhLP4g9Nywt+P1Om9J/jcrtP1IRv5VVWJ3z/ALo96yyxNid8/wC6PessutbmyiIi8BCiFBHKb+ozjGdMLalm0tVqb+ozjGdMLalm0smt+38rsXq+kRFz1wiIgIiICIiAiIgIiICg18mincfD0lOVBr5NFO4+HpK3D1K/KN+SDXKaSk9Ek6cavJUbcppKT0STpxq8lbq+ojj5CIiyrBRG9rQlocSOm1S5RG9rQlocSOm1BxdLoSz+IPTcsLfj9TpvSf43LNXS6Es/iD03LC34/U6b0n+Nyu0/UhG/lVVYnfP+6PesssTYnfP+6PessutbmyiIi8BCiFBHKb+qzjGdMLalm0tVYT3bfvt6S2YbVvwGfc8Sya37fyuxerKIsZ2Y/f8AcnZj9/3LnrmTRYzsx+/7AvVBWA5jmPsKD0oiICIiAiIgIi4JQCq+vhqNVZpA2tfhz7+cqY1NVqsw733qDXr6NPHw+8q3D1I+UbcpRe5TSUnoknTjV5KjblNJSeiSdONXkrdX1EcfIREWVYKI3taEtDiR02qXKI3taEtDiR02oOLpdCWfxB6blhb8fqdN6T/G5Zq6XQln8Qem5YW/H6nTek/xuV2n6kI38qqrE75/3R71llibE75/3R71ll1rc2UREXgIUQoIy3vh94e9bJscMBnG0N0by1r3fWu8WZMc4hmPj1uQ/wDShnw95tx2TrbstjtWN8coXW6qjBwL2A7xe0H3rXbtTPwM3NSdS+22HUnOKecjfEMnUs/hI/l/v+p95/TYeOdjjg1zXHbwa4OOHmC7Fri0T08rXASwSt7phIdE8eMYjHBWpkZeUyfUwVRbHUZg2TM2OY7x3GP9h8W0qsmmmkb14wlW8SsKGsIzHOPaF29sfJ9q8SLKm9nbHyfanbHyfavGiD2dsfJ9qdsT9n2rxog9fbA/ZHKuqaqLs20N0DdXSiAobewR2tPjqIsPHt7SzuUeUkFFDrspznERxA93K7eA3BvncVJZQZRT1s2uSnd1MUTcdTGCczWjdJ3TtlatNim1ot6Qhe20bJTcppKT0ST9yNXkq4uryElpNVWVHczSR6hkO7GwkOJf5Rwbm3POrHUNTaLZOD2kbQIiLOmKI3taEtDiR02qXKI3taEtDiR02oOLptCWfxB6blhb8R/4dN6V/G5eO7q8mzKayqOnmqNRKyLB7NaqHak6onDFrCDmI2isrbN4VgVULoJ52yRnAkGGsBBG04ER4g+NWY7di8Wl5aN42UrS1boyS3DPgDiCvR24k3mch61OdayT8Im5K35aazkn4RNyVvy10PFY/wC1Hdyg3biTeZyHrTtxJvM5D1qc6zkn4RNyVvy01nJPwibkrflp4rEd3KDduJN5nIetO3Em8zkPWpzrOSfhE3JW/LTWck/CJuSt+WnisR3cq/of60XHRfuNW04VRWXV5KwSsmZM5z2EOZrjK17WuG07U63hiFLRe5Y/hX6FX8tZdRmrkmOyspWa80ywRQ7Zdsfwr9Cr+Wmy7Y/hX6FX8tZVjL5S5KU9dFrc7cSMdbkbmkiO+13/AFtFUVldkRU0D8JBq4ScI6ho7h3kuH9jvFyYq3je7Y/hX6FX8teesvPsOWN0UlQx8bhqXMfT1TmuG8Rra0Yc9sfD0QtSLIBknedJTt1mpD54QMI3AjXY95uLu+b584Uj2YqPgarki+JQy1rMsUyl1NaTY4jnEctNWPLPJDwzOPPnXj7U2d/lIfyld8C0z4e3FD64T/Zho+BquSL4k2YaPgarki+JQDtTZ3+Uh/KV3wJ2ps7/ACkP5Su+BednT+/7N7p/sw0fA1XJF8SbMNHwNVyRfEoB2ps7/KQ/lK74E7U2d/lIfyld8CdnT+/7N7p/sw0fA1XJF8S66i+Km1DtbgnL8DqA/W2s1W5qiCTgoJ2ps7/KQ/lK74E7U2d/lIfyld8CdnT+/wCze7x19oVNbU6t+qlne4MYxoJ80bG7g8SuC7+7NtIG1NSA+rwxa3MWU/m33+Vubm+cBkVbWT9ANX2WJqkjB0xp6pupb9iNut9yPHtn2KXC92xvCv0Kv5arzajf6ackq024ymKKHbLtj+FfoVfy02XbH8K/Qq/lrGsTFFDtl2x/Cv0Kv5abLtj+FfoVfy0ExURva0JaHEjptXxsu2P4V+hV/LUcvFvIsypsqsp4KjVyyRBsbNaqG6o6tpwxcwAZgdso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998538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ka_mal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Big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Blank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Big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Blank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ig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Funka_mall</Template>
  <TotalTime>4402</TotalTime>
  <Words>363</Words>
  <Application>Microsoft Office PowerPoint</Application>
  <PresentationFormat>Bildspel på skärmen (16:9)</PresentationFormat>
  <Paragraphs>99</Paragraphs>
  <Slides>48</Slides>
  <Notes>11</Notes>
  <HiddenSlides>0</HiddenSlides>
  <MMClips>5</MMClips>
  <ScaleCrop>false</ScaleCrop>
  <HeadingPairs>
    <vt:vector size="4" baseType="variant">
      <vt:variant>
        <vt:lpstr>Tema</vt:lpstr>
      </vt:variant>
      <vt:variant>
        <vt:i4>19</vt:i4>
      </vt:variant>
      <vt:variant>
        <vt:lpstr>Bildrubriker</vt:lpstr>
      </vt:variant>
      <vt:variant>
        <vt:i4>48</vt:i4>
      </vt:variant>
    </vt:vector>
  </HeadingPairs>
  <TitlesOfParts>
    <vt:vector size="67" baseType="lpstr">
      <vt:lpstr>Funka_mall</vt:lpstr>
      <vt:lpstr>Funka_logo</vt:lpstr>
      <vt:lpstr>Small_asterix</vt:lpstr>
      <vt:lpstr>Big_asterix</vt:lpstr>
      <vt:lpstr>One Post It</vt:lpstr>
      <vt:lpstr>1_Two Post It</vt:lpstr>
      <vt:lpstr>Three Post It</vt:lpstr>
      <vt:lpstr>Blank</vt:lpstr>
      <vt:lpstr>Last Page</vt:lpstr>
      <vt:lpstr>1_Big_asterix</vt:lpstr>
      <vt:lpstr>1_Blank</vt:lpstr>
      <vt:lpstr>1_Small_asterix</vt:lpstr>
      <vt:lpstr>2_Small_asterix</vt:lpstr>
      <vt:lpstr>3_Small_asterix</vt:lpstr>
      <vt:lpstr>4_Small_asterix</vt:lpstr>
      <vt:lpstr>5_Small_asterix</vt:lpstr>
      <vt:lpstr>2_Big_asterix</vt:lpstr>
      <vt:lpstr>2_Blank</vt:lpstr>
      <vt:lpstr>6_Small_asterix</vt:lpstr>
      <vt:lpstr>Bekräfta användaren</vt:lpstr>
      <vt:lpstr>PowerPoint-presentation</vt:lpstr>
      <vt:lpstr>PowerPoint-presentation</vt:lpstr>
      <vt:lpstr>PowerPoint-presentation</vt:lpstr>
      <vt:lpstr>PowerPoint-presentation</vt:lpstr>
      <vt:lpstr>Så varför glömmer vi det på nätet?</vt:lpstr>
      <vt:lpstr>PowerPoint-presentation</vt:lpstr>
      <vt:lpstr>PowerPoint-presentation</vt:lpstr>
      <vt:lpstr>Inte bara när det blir fel…</vt:lpstr>
      <vt:lpstr>Olika typer av återkoppling</vt:lpstr>
      <vt:lpstr>Fel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Om det blir fel</vt:lpstr>
      <vt:lpstr>Hjälp</vt:lpstr>
      <vt:lpstr>PowerPoint-presentation</vt:lpstr>
      <vt:lpstr>PowerPoint-presentation</vt:lpstr>
      <vt:lpstr>PowerPoint-presentation</vt:lpstr>
      <vt:lpstr>Att ge hjälp</vt:lpstr>
      <vt:lpstr>Vänta</vt:lpstr>
      <vt:lpstr>PowerPoint-presentation</vt:lpstr>
      <vt:lpstr>PowerPoint-presentation</vt:lpstr>
      <vt:lpstr>Om att vänta</vt:lpstr>
      <vt:lpstr>Bekräftelse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Bekräftelse</vt:lpstr>
      <vt:lpstr>Nu</vt:lpstr>
      <vt:lpstr>Och nu då…</vt:lpstr>
      <vt:lpstr>Åsikt</vt:lpstr>
      <vt:lpstr>PowerPoint-presentation</vt:lpstr>
      <vt:lpstr>PowerPoint-presentation</vt:lpstr>
      <vt:lpstr>Om användaren själv får bestämma</vt:lpstr>
      <vt:lpstr>PowerPoint-presentation</vt:lpstr>
      <vt:lpstr>Tre delar</vt:lpstr>
      <vt:lpstr>PowerPoint-presentation</vt:lpstr>
      <vt:lpstr>Återkoppling handlar om…</vt:lpstr>
      <vt:lpstr>PowerPoint-presentation</vt:lpstr>
      <vt:lpstr>PowerPoint-presentation</vt:lpstr>
    </vt:vector>
  </TitlesOfParts>
  <Manager/>
  <Company>Funka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Framtiden för tillgängliga dokument</dc:title>
  <dc:subject/>
  <dc:creator>Andreas Cederbom</dc:creator>
  <cp:keywords/>
  <dc:description/>
  <cp:lastModifiedBy>Andreas Cederbom</cp:lastModifiedBy>
  <cp:revision>185</cp:revision>
  <cp:lastPrinted>2014-03-01T05:59:56Z</cp:lastPrinted>
  <dcterms:created xsi:type="dcterms:W3CDTF">2014-03-05T15:48:57Z</dcterms:created>
  <dcterms:modified xsi:type="dcterms:W3CDTF">2015-04-13T16:38:34Z</dcterms:modified>
  <cp:category/>
</cp:coreProperties>
</file>