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  <p:sldMasterId id="2147483757" r:id="rId10"/>
    <p:sldMasterId id="2147483768" r:id="rId11"/>
    <p:sldMasterId id="2147483776" r:id="rId12"/>
    <p:sldMasterId id="2147483799" r:id="rId13"/>
    <p:sldMasterId id="2147483822" r:id="rId14"/>
  </p:sldMasterIdLst>
  <p:notesMasterIdLst>
    <p:notesMasterId r:id="rId31"/>
  </p:notesMasterIdLst>
  <p:sldIdLst>
    <p:sldId id="272" r:id="rId15"/>
    <p:sldId id="408" r:id="rId16"/>
    <p:sldId id="409" r:id="rId17"/>
    <p:sldId id="420" r:id="rId18"/>
    <p:sldId id="414" r:id="rId19"/>
    <p:sldId id="412" r:id="rId20"/>
    <p:sldId id="410" r:id="rId21"/>
    <p:sldId id="418" r:id="rId22"/>
    <p:sldId id="417" r:id="rId23"/>
    <p:sldId id="413" r:id="rId24"/>
    <p:sldId id="423" r:id="rId25"/>
    <p:sldId id="426" r:id="rId26"/>
    <p:sldId id="419" r:id="rId27"/>
    <p:sldId id="411" r:id="rId28"/>
    <p:sldId id="421" r:id="rId29"/>
    <p:sldId id="278" r:id="rId30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22" autoAdjust="0"/>
    <p:restoredTop sz="93209" autoAdjust="0"/>
  </p:normalViewPr>
  <p:slideViewPr>
    <p:cSldViewPr>
      <p:cViewPr varScale="1">
        <p:scale>
          <a:sx n="73" d="100"/>
          <a:sy n="73" d="100"/>
        </p:scale>
        <p:origin x="78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882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38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334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884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723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8823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01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280913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004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2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87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ktangel med rundade hörn 8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3"/>
            <a:ext cx="3995937" cy="195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6350" stA="36000" endPos="22000" dir="5400000" sy="-100000" algn="bl" rotWithShape="0"/>
          </a:effectLst>
        </p:spPr>
      </p:pic>
      <p:sp>
        <p:nvSpPr>
          <p:cNvPr id="11" name="Rektangel med rundade hörn 10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1" y="1834675"/>
            <a:ext cx="4385733" cy="11025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181" y="3727593"/>
            <a:ext cx="5902325" cy="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Av: 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70254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dirty="0" smtClean="0"/>
              <a:t>Punktlista 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44127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llan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sv-SE" dirty="0" smtClean="0"/>
              <a:t>Punktlista med mellanrum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Punktlista med mellanrum. Punktlista med mellanrum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38919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5941" y="304835"/>
            <a:ext cx="7312117" cy="69940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63688" y="1005576"/>
            <a:ext cx="5616624" cy="3456384"/>
          </a:xfrm>
          <a:prstGeom prst="rect">
            <a:avLst/>
          </a:prstGeom>
        </p:spPr>
        <p:txBody>
          <a:bodyPr/>
          <a:lstStyle>
            <a:lvl1pPr marL="252000"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AF65-DF44-473D-87AD-C272AE601811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05FA-1FC6-4B97-90F4-C33D3E4C049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060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05182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373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765301" y="1990233"/>
            <a:ext cx="5902325" cy="389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Underrubrik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2025651" y="2466975"/>
            <a:ext cx="5641975" cy="1963341"/>
          </a:xfrm>
          <a:prstGeom prst="rect">
            <a:avLst/>
          </a:prstGeom>
        </p:spPr>
        <p:txBody>
          <a:bodyPr/>
          <a:lstStyle>
            <a:lvl1pPr>
              <a:defRPr sz="2400" b="1" i="0" baseline="0"/>
            </a:lvl1pPr>
          </a:lstStyle>
          <a:p>
            <a:pPr lvl="0"/>
            <a:r>
              <a:rPr lang="sv-SE" dirty="0" smtClean="0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376527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56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Skriv din text här. Skriv din text här. Skriv din text här. Skriv din text här. Skriv din text här. Skriv din text här.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6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med 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02151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171449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CF7739-0171-4138-A540-8F9E71681F5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36A53D-BCA4-4936-AFE9-D711448EC74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57224" y="535767"/>
            <a:ext cx="7358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373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6881-D473-4748-9281-D0F6BC00A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328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27666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4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190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10549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1148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53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894700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747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79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1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74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486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04401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980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52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2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45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8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485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37205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585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798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45235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358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69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84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32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ktangel med rundade hörn 8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3"/>
            <a:ext cx="3995937" cy="195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6350" stA="36000" endPos="22000" dir="5400000" sy="-100000" algn="bl" rotWithShape="0"/>
          </a:effectLst>
        </p:spPr>
      </p:pic>
      <p:sp>
        <p:nvSpPr>
          <p:cNvPr id="11" name="Rektangel med rundade hörn 10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1" y="1834675"/>
            <a:ext cx="4385733" cy="11025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181" y="3727593"/>
            <a:ext cx="5902325" cy="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Av: Namn Efternamn</a:t>
            </a:r>
          </a:p>
        </p:txBody>
      </p:sp>
    </p:spTree>
    <p:extLst>
      <p:ext uri="{BB962C8B-B14F-4D97-AF65-F5344CB8AC3E}">
        <p14:creationId xmlns:p14="http://schemas.microsoft.com/office/powerpoint/2010/main" val="84549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dirty="0" smtClean="0"/>
              <a:t>Punktlista 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15478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llan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sv-SE" dirty="0" smtClean="0"/>
              <a:t>Punktlista med mellanrum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Punktlista med mellanrum. Punktlista med mellanrum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78108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5941" y="304835"/>
            <a:ext cx="7312117" cy="69940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63688" y="1005576"/>
            <a:ext cx="5616624" cy="3456384"/>
          </a:xfrm>
          <a:prstGeom prst="rect">
            <a:avLst/>
          </a:prstGeom>
        </p:spPr>
        <p:txBody>
          <a:bodyPr/>
          <a:lstStyle>
            <a:lvl1pPr marL="252000"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AF65-DF44-473D-87AD-C272AE601811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05FA-1FC6-4B97-90F4-C33D3E4C049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17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902777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66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765301" y="1990233"/>
            <a:ext cx="5902325" cy="389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Underrubrik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2025651" y="2466975"/>
            <a:ext cx="5641975" cy="1963341"/>
          </a:xfrm>
          <a:prstGeom prst="rect">
            <a:avLst/>
          </a:prstGeom>
        </p:spPr>
        <p:txBody>
          <a:bodyPr/>
          <a:lstStyle>
            <a:lvl1pPr>
              <a:defRPr sz="2400" b="1" i="0" baseline="0"/>
            </a:lvl1pPr>
          </a:lstStyle>
          <a:p>
            <a:pPr lvl="0"/>
            <a:r>
              <a:rPr lang="sv-SE" dirty="0" smtClean="0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426846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56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Skriv din text här. Skriv din text här. Skriv din text här. Skriv din text här. Skriv din text här. Skriv din text här.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860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med 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500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171449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CF7739-0171-4138-A540-8F9E71681F5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36A53D-BCA4-4936-AFE9-D711448EC74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57224" y="535767"/>
            <a:ext cx="7358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144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6881-D473-4748-9281-D0F6BC00A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8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7586508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5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203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75509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18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282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3777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31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92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3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83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ktangel med rundade hörn 8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180528" y="1275606"/>
            <a:ext cx="4896544" cy="232225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800"/>
              </a:lnSpc>
            </a:pP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3"/>
            <a:ext cx="3995937" cy="195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reflection blurRad="6350" stA="36000" endPos="22000" dir="5400000" sy="-100000" algn="bl" rotWithShape="0"/>
          </a:effectLst>
        </p:spPr>
      </p:pic>
      <p:sp>
        <p:nvSpPr>
          <p:cNvPr id="11" name="Rektangel med rundade hörn 10"/>
          <p:cNvSpPr/>
          <p:nvPr userDrawn="1"/>
        </p:nvSpPr>
        <p:spPr>
          <a:xfrm>
            <a:off x="323528" y="1275606"/>
            <a:ext cx="4968552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800"/>
              </a:lnSpc>
            </a:pPr>
            <a:r>
              <a:rPr lang="sv-SE" sz="5000" b="1" dirty="0" smtClean="0">
                <a:solidFill>
                  <a:prstClr val="black"/>
                </a:solidFill>
              </a:rPr>
              <a:t> </a:t>
            </a:r>
            <a:endParaRPr lang="sv-SE" sz="5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1" y="1834675"/>
            <a:ext cx="4385733" cy="11025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181" y="3727593"/>
            <a:ext cx="5902325" cy="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Av: 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65240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itchFamily="34" charset="0"/>
              <a:buChar char="•"/>
              <a:defRPr sz="2600" b="1" baseline="0"/>
            </a:lvl1pPr>
          </a:lstStyle>
          <a:p>
            <a:pPr lvl="0"/>
            <a:r>
              <a:rPr lang="sv-SE" dirty="0" smtClean="0"/>
              <a:t>Punktlista 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r>
              <a:rPr lang="sv-SE" dirty="0" smtClean="0"/>
              <a:t>Punktlista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0212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llan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735138" y="1955800"/>
            <a:ext cx="5351462" cy="23300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baseline="0"/>
            </a:lvl1pPr>
          </a:lstStyle>
          <a:p>
            <a:pPr lvl="0"/>
            <a:r>
              <a:rPr lang="sv-SE" dirty="0" smtClean="0"/>
              <a:t>Punktlista med mellanrum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Punktlista med mellanrum. Punktlista med mellanrum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68481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5941" y="304835"/>
            <a:ext cx="7312117" cy="69940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63688" y="1005576"/>
            <a:ext cx="5616624" cy="3456384"/>
          </a:xfrm>
          <a:prstGeom prst="rect">
            <a:avLst/>
          </a:prstGeom>
        </p:spPr>
        <p:txBody>
          <a:bodyPr/>
          <a:lstStyle>
            <a:lvl1pPr marL="252000"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AF65-DF44-473D-87AD-C272AE601811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05FA-1FC6-4B97-90F4-C33D3E4C049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113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562064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897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475656" y="681540"/>
            <a:ext cx="6192688" cy="1080120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18732" y="783144"/>
            <a:ext cx="5647268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765301" y="1990233"/>
            <a:ext cx="5902325" cy="389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latin typeface="Calibri" pitchFamily="34" charset="0"/>
              </a:defRPr>
            </a:lvl1pPr>
          </a:lstStyle>
          <a:p>
            <a:pPr lvl="0"/>
            <a:r>
              <a:rPr lang="sv-SE" dirty="0" smtClean="0"/>
              <a:t>Underrubrik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2025651" y="2466975"/>
            <a:ext cx="5641975" cy="1963341"/>
          </a:xfrm>
          <a:prstGeom prst="rect">
            <a:avLst/>
          </a:prstGeom>
        </p:spPr>
        <p:txBody>
          <a:bodyPr/>
          <a:lstStyle>
            <a:lvl1pPr>
              <a:defRPr sz="2400" b="1" i="0" baseline="0"/>
            </a:lvl1pPr>
          </a:lstStyle>
          <a:p>
            <a:pPr lvl="0"/>
            <a:r>
              <a:rPr lang="sv-SE" dirty="0" smtClean="0"/>
              <a:t>Punktlista</a:t>
            </a:r>
          </a:p>
        </p:txBody>
      </p:sp>
    </p:spTree>
    <p:extLst>
      <p:ext uri="{BB962C8B-B14F-4D97-AF65-F5344CB8AC3E}">
        <p14:creationId xmlns:p14="http://schemas.microsoft.com/office/powerpoint/2010/main" val="427455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425688" y="951570"/>
            <a:ext cx="6192688" cy="232225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1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56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1820175" y="1310591"/>
            <a:ext cx="5545825" cy="16042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 baseline="0"/>
            </a:lvl1pPr>
          </a:lstStyle>
          <a:p>
            <a:r>
              <a:rPr lang="sv-SE" dirty="0" smtClean="0"/>
              <a:t>Skriv din text här. Skriv din text här. Skriv din text här. Skriv din text här. Skriv din text här. Skriv din text här.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244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med plats fö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11253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1714494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CF7739-0171-4138-A540-8F9E71681F5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36A53D-BCA4-4936-AFE9-D711448EC74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57224" y="535767"/>
            <a:ext cx="7358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3142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6881-D473-4748-9281-D0F6BC00A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70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d layout för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522514" y="681541"/>
            <a:ext cx="8078875" cy="84078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30000">
                <a:srgbClr val="FFC000"/>
              </a:gs>
              <a:gs pos="79000">
                <a:srgbClr val="FFC000"/>
              </a:gs>
              <a:gs pos="100000">
                <a:srgbClr val="FFA902"/>
              </a:gs>
            </a:gsLst>
            <a:lin ang="5400000" scaled="0"/>
            <a:tileRect/>
          </a:gradFill>
          <a:ln>
            <a:noFill/>
          </a:ln>
          <a:effectLst>
            <a:reflection stA="520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ts val="4400"/>
              </a:lnSpc>
            </a:pPr>
            <a:endParaRPr lang="sv-SE" sz="3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854574" y="783144"/>
            <a:ext cx="7385074" cy="6336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854110" y="1748414"/>
            <a:ext cx="7311483" cy="2537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baseline="0"/>
            </a:lvl1pPr>
          </a:lstStyle>
          <a:p>
            <a:pPr lvl="0"/>
            <a:r>
              <a:rPr lang="sv-SE" dirty="0" smtClean="0"/>
              <a:t>Text eller punktlista</a:t>
            </a:r>
          </a:p>
          <a:p>
            <a:pPr lvl="0"/>
            <a:endParaRPr lang="sv-SE" dirty="0" smtClean="0"/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2888602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14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88783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19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186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.w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3.wmf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image" Target="../media/image3.wmf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image" Target="../media/image3.wmf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wmf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wmf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3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0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2015-04-16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0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1670"/>
            <a:ext cx="4211960" cy="1077218"/>
          </a:xfrm>
        </p:spPr>
        <p:txBody>
          <a:bodyPr/>
          <a:lstStyle/>
          <a:p>
            <a:r>
              <a:rPr lang="sv-SE" sz="3200" dirty="0" smtClean="0"/>
              <a:t>Samtidigt</a:t>
            </a:r>
            <a:br>
              <a:rPr lang="sv-SE" sz="3200" dirty="0" smtClean="0"/>
            </a:br>
            <a:r>
              <a:rPr lang="sv-SE" sz="3200" dirty="0" smtClean="0"/>
              <a:t> – i verkligheten</a:t>
            </a:r>
            <a:endParaRPr lang="en-US" sz="3200" dirty="0"/>
          </a:p>
        </p:txBody>
      </p:sp>
      <p:sp>
        <p:nvSpPr>
          <p:cNvPr id="6" name="Platshållare för text 5"/>
          <p:cNvSpPr txBox="1">
            <a:spLocks noGrp="1"/>
          </p:cNvSpPr>
          <p:nvPr>
            <p:ph type="body" sz="quarter" idx="13"/>
          </p:nvPr>
        </p:nvSpPr>
        <p:spPr>
          <a:xfrm>
            <a:off x="467544" y="3507854"/>
            <a:ext cx="417028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Susanna Laurin</a:t>
            </a:r>
          </a:p>
          <a:p>
            <a:r>
              <a:rPr lang="sv-SE" dirty="0" err="1"/>
              <a:t>s</a:t>
            </a:r>
            <a:r>
              <a:rPr lang="sv-SE" dirty="0" err="1" smtClean="0"/>
              <a:t>usanna.laurin@funka.com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54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046596" cy="699404"/>
          </a:xfrm>
        </p:spPr>
        <p:txBody>
          <a:bodyPr/>
          <a:lstStyle/>
          <a:p>
            <a:r>
              <a:rPr lang="sv-SE" dirty="0" smtClean="0"/>
              <a:t>Om målet är inkludering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Medvetenhet</a:t>
            </a:r>
            <a:endParaRPr lang="en-US" dirty="0" smtClean="0"/>
          </a:p>
          <a:p>
            <a:r>
              <a:rPr lang="en-US" dirty="0" err="1" smtClean="0"/>
              <a:t>Kompetens</a:t>
            </a:r>
            <a:endParaRPr lang="en-US" dirty="0" smtClean="0"/>
          </a:p>
          <a:p>
            <a:r>
              <a:rPr lang="en-US" dirty="0" err="1" smtClean="0"/>
              <a:t>Självklarhet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latshållare för bild 4" descr="En person nedanför ett par trappsteg. Foto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573742"/>
            <a:ext cx="3779837" cy="2519891"/>
          </a:xfrm>
        </p:spPr>
      </p:pic>
    </p:spTree>
    <p:extLst>
      <p:ext uri="{BB962C8B-B14F-4D97-AF65-F5344CB8AC3E}">
        <p14:creationId xmlns:p14="http://schemas.microsoft.com/office/powerpoint/2010/main" val="35933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av sju manuella rullstolar. F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9645"/>
            <a:ext cx="3024336" cy="2228625"/>
          </a:xfrm>
          <a:prstGeom prst="rect">
            <a:avLst/>
          </a:prstGeom>
        </p:spPr>
      </p:pic>
      <p:pic>
        <p:nvPicPr>
          <p:cNvPr id="7" name="Bildobjekt 6" descr="En av sju manuella rullstolar. Fot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11" y="3147814"/>
            <a:ext cx="2446401" cy="1872943"/>
          </a:xfrm>
          <a:prstGeom prst="rect">
            <a:avLst/>
          </a:prstGeom>
        </p:spPr>
      </p:pic>
      <p:pic>
        <p:nvPicPr>
          <p:cNvPr id="8" name="Bildobjekt 7" descr="En av sju manuella rullstolar. F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44" y="117294"/>
            <a:ext cx="3388261" cy="2238672"/>
          </a:xfrm>
          <a:prstGeom prst="rect">
            <a:avLst/>
          </a:prstGeom>
        </p:spPr>
      </p:pic>
      <p:pic>
        <p:nvPicPr>
          <p:cNvPr id="10" name="Bildobjekt 9" descr="En av sju manuella rullstolar. Fot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" y="2355966"/>
            <a:ext cx="2090650" cy="2787534"/>
          </a:xfrm>
          <a:prstGeom prst="rect">
            <a:avLst/>
          </a:prstGeom>
        </p:spPr>
      </p:pic>
      <p:pic>
        <p:nvPicPr>
          <p:cNvPr id="5" name="Bildobjekt 4" descr="En av sju manuella rullstolar. Fot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94" y="-2497"/>
            <a:ext cx="2588338" cy="1710151"/>
          </a:xfrm>
          <a:prstGeom prst="rect">
            <a:avLst/>
          </a:prstGeom>
        </p:spPr>
      </p:pic>
      <p:pic>
        <p:nvPicPr>
          <p:cNvPr id="11" name="Bildobjekt 10" descr="En av sju manuella rullstolar. Fo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3" y="71768"/>
            <a:ext cx="2561334" cy="1707894"/>
          </a:xfrm>
          <a:prstGeom prst="rect">
            <a:avLst/>
          </a:prstGeom>
        </p:spPr>
      </p:pic>
      <p:pic>
        <p:nvPicPr>
          <p:cNvPr id="12" name="Bildobjekt 11" descr="En av sju manuella rullstolar. F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61" y="2883530"/>
            <a:ext cx="2260492" cy="2495471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72" y="2258269"/>
            <a:ext cx="2578519" cy="28872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78796" y="1570752"/>
            <a:ext cx="4421396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 smtClean="0"/>
              <a:t>50 </a:t>
            </a:r>
            <a:r>
              <a:rPr lang="sv-SE" sz="2900" dirty="0" err="1" smtClean="0"/>
              <a:t>shades</a:t>
            </a:r>
            <a:r>
              <a:rPr lang="sv-SE" sz="2900" dirty="0" smtClean="0"/>
              <a:t> </a:t>
            </a:r>
            <a:r>
              <a:rPr lang="sv-SE" sz="2900" dirty="0" err="1" smtClean="0"/>
              <a:t>of</a:t>
            </a:r>
            <a:r>
              <a:rPr lang="sv-SE" sz="2900" dirty="0" smtClean="0"/>
              <a:t> gray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Fyra personer som sitter vid studiebänkar och slöar, latar sig. F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50" y="2369886"/>
            <a:ext cx="4194326" cy="2795884"/>
          </a:xfrm>
          <a:prstGeom prst="rect">
            <a:avLst/>
          </a:prstGeom>
        </p:spPr>
      </p:pic>
      <p:pic>
        <p:nvPicPr>
          <p:cNvPr id="5" name="Bildobjekt 4" descr="En kvinna som håpller ena handen vid munnen och gäspar. F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921" y="2301974"/>
            <a:ext cx="4721721" cy="3147814"/>
          </a:xfrm>
          <a:prstGeom prst="rect">
            <a:avLst/>
          </a:prstGeom>
        </p:spPr>
      </p:pic>
      <p:pic>
        <p:nvPicPr>
          <p:cNvPr id="4" name="Bildobjekt 3" descr="En kvinna med tunga trötta ögonlock. Fot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59" y="1754665"/>
            <a:ext cx="3008137" cy="4512208"/>
          </a:xfrm>
          <a:prstGeom prst="rect">
            <a:avLst/>
          </a:prstGeom>
        </p:spPr>
      </p:pic>
      <p:pic>
        <p:nvPicPr>
          <p:cNvPr id="6" name="Bildobjekt 5" descr="En liten flicka som somnat vid en bärbar dator. F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35" y="-26238"/>
            <a:ext cx="3413365" cy="2396124"/>
          </a:xfrm>
          <a:prstGeom prst="rect">
            <a:avLst/>
          </a:prstGeom>
        </p:spPr>
      </p:pic>
      <p:pic>
        <p:nvPicPr>
          <p:cNvPr id="3" name="Bildobjekt 2" descr="En liten bebis som gäspar. Fot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13" y="3219822"/>
            <a:ext cx="3652628" cy="2250896"/>
          </a:xfrm>
          <a:prstGeom prst="rect">
            <a:avLst/>
          </a:prstGeom>
        </p:spPr>
      </p:pic>
      <p:pic>
        <p:nvPicPr>
          <p:cNvPr id="2" name="Bildobjekt 1" descr="En glasögonprydd man som ser trött och lat ut. Fot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23" y="-500539"/>
            <a:ext cx="3017547" cy="3072289"/>
          </a:xfrm>
          <a:prstGeom prst="rect">
            <a:avLst/>
          </a:prstGeom>
        </p:spPr>
      </p:pic>
      <p:pic>
        <p:nvPicPr>
          <p:cNvPr id="8" name="Bildobjekt 7" descr="En katt som ligger på sida och ser seg ut. Fo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18412"/>
            <a:ext cx="2957059" cy="1987969"/>
          </a:xfrm>
          <a:prstGeom prst="rect">
            <a:avLst/>
          </a:prstGeom>
        </p:spPr>
      </p:pic>
      <p:pic>
        <p:nvPicPr>
          <p:cNvPr id="11" name="Bildobjekt 10" descr="Logotypen till DDR-museum på en husfasad. F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33928"/>
            <a:ext cx="1838781" cy="12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färglagd giraff. F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2" y="0"/>
            <a:ext cx="9153691" cy="614060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4392072" cy="1728000"/>
          </a:xfrm>
        </p:spPr>
        <p:txBody>
          <a:bodyPr/>
          <a:lstStyle/>
          <a:p>
            <a:r>
              <a:rPr lang="sv-SE" dirty="0" smtClean="0"/>
              <a:t>Mainstreaming är nyckeln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41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247449" cy="699404"/>
          </a:xfrm>
        </p:spPr>
        <p:txBody>
          <a:bodyPr/>
          <a:lstStyle/>
          <a:p>
            <a:r>
              <a:rPr lang="sv-SE" dirty="0" smtClean="0"/>
              <a:t>I det dagliga arbetet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7"/>
          </p:nvPr>
        </p:nvSpPr>
        <p:spPr>
          <a:xfrm>
            <a:off x="1403648" y="3939902"/>
            <a:ext cx="3378050" cy="713863"/>
          </a:xfrm>
        </p:spPr>
        <p:txBody>
          <a:bodyPr/>
          <a:lstStyle/>
          <a:p>
            <a:r>
              <a:rPr lang="sv-SE" dirty="0" smtClean="0"/>
              <a:t>Finns en tydlig rutin?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1907704" y="2643758"/>
            <a:ext cx="3320677" cy="723819"/>
          </a:xfrm>
        </p:spPr>
        <p:txBody>
          <a:bodyPr/>
          <a:lstStyle/>
          <a:p>
            <a:r>
              <a:rPr lang="sv-SE" dirty="0" smtClean="0"/>
              <a:t>Vem ska jag fråga?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9"/>
          </p:nvPr>
        </p:nvSpPr>
        <p:spPr>
          <a:xfrm>
            <a:off x="1403648" y="1491630"/>
            <a:ext cx="2547197" cy="723819"/>
          </a:xfrm>
        </p:spPr>
        <p:txBody>
          <a:bodyPr/>
          <a:lstStyle/>
          <a:p>
            <a:r>
              <a:rPr lang="sv-SE" dirty="0" smtClean="0"/>
              <a:t>Vad är målet?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20"/>
          </p:nvPr>
        </p:nvSpPr>
        <p:spPr>
          <a:xfrm>
            <a:off x="2627784" y="2067694"/>
            <a:ext cx="4222196" cy="723819"/>
          </a:xfrm>
        </p:spPr>
        <p:txBody>
          <a:bodyPr/>
          <a:lstStyle/>
          <a:p>
            <a:r>
              <a:rPr lang="sv-SE" dirty="0" smtClean="0"/>
              <a:t>Vilka krav har vi satt upp?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21"/>
          </p:nvPr>
        </p:nvSpPr>
        <p:spPr>
          <a:xfrm>
            <a:off x="3779912" y="3291830"/>
            <a:ext cx="3377573" cy="723819"/>
          </a:xfrm>
        </p:spPr>
        <p:txBody>
          <a:bodyPr/>
          <a:lstStyle/>
          <a:p>
            <a:r>
              <a:rPr lang="sv-SE" dirty="0" smtClean="0"/>
              <a:t>Vad är alternativet?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41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5" grpId="0" uiExpand="1" build="p" animBg="1"/>
      <p:bldP spid="6" grpId="0" uiExpand="1" build="p" animBg="1"/>
      <p:bldP spid="7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tt stort träd som ligger tvärs över en väg. F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195436"/>
            <a:ext cx="7991903" cy="557549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236296" y="1131590"/>
            <a:ext cx="172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Det blir bättre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92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Ett mänskligare internet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34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1966227" cy="699404"/>
          </a:xfrm>
        </p:spPr>
        <p:txBody>
          <a:bodyPr/>
          <a:lstStyle/>
          <a:p>
            <a:r>
              <a:rPr lang="sv-SE" dirty="0" smtClean="0"/>
              <a:t>Funka 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976208" cy="2196000"/>
          </a:xfrm>
        </p:spPr>
        <p:txBody>
          <a:bodyPr/>
          <a:lstStyle/>
          <a:p>
            <a:r>
              <a:rPr lang="sv-SE" dirty="0"/>
              <a:t>Startades av handikapprörelsen</a:t>
            </a:r>
          </a:p>
          <a:p>
            <a:r>
              <a:rPr lang="sv-SE" dirty="0"/>
              <a:t>Privatägt bolag 2000</a:t>
            </a:r>
          </a:p>
          <a:p>
            <a:r>
              <a:rPr lang="sv-SE" dirty="0"/>
              <a:t>Oslo 2010</a:t>
            </a:r>
          </a:p>
          <a:p>
            <a:r>
              <a:rPr lang="sv-SE" dirty="0"/>
              <a:t>Madrid 2013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 descr="En person i rullstol som hoppar fallskärm. F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4" y="915566"/>
            <a:ext cx="3069256" cy="329649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515966"/>
            <a:ext cx="2969182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926301" cy="699404"/>
          </a:xfrm>
        </p:spPr>
        <p:txBody>
          <a:bodyPr/>
          <a:lstStyle/>
          <a:p>
            <a:r>
              <a:rPr lang="en-US" dirty="0" err="1" smtClean="0"/>
              <a:t>Vad</a:t>
            </a:r>
            <a:r>
              <a:rPr lang="en-US" dirty="0" smtClean="0"/>
              <a:t> vi </a:t>
            </a:r>
            <a:r>
              <a:rPr lang="en-US" dirty="0" err="1" smtClean="0"/>
              <a:t>gör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511606" y="1381827"/>
            <a:ext cx="5788586" cy="2846107"/>
          </a:xfrm>
        </p:spPr>
        <p:txBody>
          <a:bodyPr>
            <a:noAutofit/>
          </a:bodyPr>
          <a:lstStyle/>
          <a:p>
            <a:r>
              <a:rPr lang="sv-SE" sz="2000" dirty="0"/>
              <a:t>Konsultverksamhet</a:t>
            </a:r>
          </a:p>
          <a:p>
            <a:pPr lvl="1"/>
            <a:r>
              <a:rPr lang="sv-SE" sz="2000" dirty="0"/>
              <a:t>Utveckling</a:t>
            </a:r>
          </a:p>
          <a:p>
            <a:pPr lvl="1"/>
            <a:r>
              <a:rPr lang="sv-SE" sz="2000" dirty="0"/>
              <a:t>Analys, stöd och test</a:t>
            </a:r>
          </a:p>
          <a:p>
            <a:pPr lvl="1"/>
            <a:r>
              <a:rPr lang="sv-SE" sz="2000" dirty="0"/>
              <a:t>Utbildning</a:t>
            </a:r>
          </a:p>
          <a:p>
            <a:r>
              <a:rPr lang="sv-SE" sz="2000" dirty="0"/>
              <a:t>Forskning</a:t>
            </a:r>
          </a:p>
          <a:p>
            <a:r>
              <a:rPr lang="sv-SE" sz="2000" dirty="0"/>
              <a:t>Samarbetsprojekt</a:t>
            </a:r>
          </a:p>
          <a:p>
            <a:r>
              <a:rPr lang="sv-SE" sz="2000" dirty="0"/>
              <a:t>Förtroendeuppdrag</a:t>
            </a:r>
          </a:p>
          <a:p>
            <a:r>
              <a:rPr lang="sv-SE" sz="2000" dirty="0"/>
              <a:t>Standardisering</a:t>
            </a:r>
          </a:p>
          <a:p>
            <a:endParaRPr lang="sv-SE" sz="2000" dirty="0"/>
          </a:p>
        </p:txBody>
      </p:sp>
      <p:pic>
        <p:nvPicPr>
          <p:cNvPr id="8" name="Bildobjekt 7" descr="En punktskriftsdisplay. F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41" y="1135100"/>
            <a:ext cx="1624959" cy="2441252"/>
          </a:xfrm>
          <a:prstGeom prst="rect">
            <a:avLst/>
          </a:prstGeom>
        </p:spPr>
      </p:pic>
      <p:pic>
        <p:nvPicPr>
          <p:cNvPr id="9" name="Bildobjekt 8" descr="Frida och Anders sätter upp lappar på en vägg. F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49865"/>
            <a:ext cx="2558792" cy="1705861"/>
          </a:xfrm>
          <a:prstGeom prst="rect">
            <a:avLst/>
          </a:prstGeom>
        </p:spPr>
      </p:pic>
      <p:pic>
        <p:nvPicPr>
          <p:cNvPr id="10" name="Bildobjekt 9" descr="Jennifer arbetar vid sin dator. Fot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41419"/>
            <a:ext cx="2794193" cy="18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tt klinkergolv som bildar ett strikt mönster. F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64554"/>
            <a:ext cx="9324528" cy="621635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5400184" cy="1728000"/>
          </a:xfrm>
        </p:spPr>
        <p:txBody>
          <a:bodyPr/>
          <a:lstStyle/>
          <a:p>
            <a:r>
              <a:rPr lang="en-US" dirty="0" err="1" smtClean="0"/>
              <a:t>Ökande</a:t>
            </a:r>
            <a:r>
              <a:rPr lang="en-US" dirty="0" smtClean="0"/>
              <a:t> </a:t>
            </a:r>
            <a:r>
              <a:rPr lang="en-US" dirty="0" err="1" smtClean="0"/>
              <a:t>efterfrågan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990997" cy="699404"/>
          </a:xfrm>
        </p:spPr>
        <p:txBody>
          <a:bodyPr/>
          <a:lstStyle/>
          <a:p>
            <a:r>
              <a:rPr lang="en-US" dirty="0" err="1" smtClean="0"/>
              <a:t>På</a:t>
            </a:r>
            <a:r>
              <a:rPr lang="en-US" dirty="0" smtClean="0"/>
              <a:t> EU-</a:t>
            </a:r>
            <a:r>
              <a:rPr lang="en-US" dirty="0" err="1" smtClean="0"/>
              <a:t>nivå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1563638"/>
            <a:ext cx="4896544" cy="2664296"/>
          </a:xfrm>
        </p:spPr>
        <p:txBody>
          <a:bodyPr>
            <a:noAutofit/>
          </a:bodyPr>
          <a:lstStyle/>
          <a:p>
            <a:r>
              <a:rPr lang="en-US" dirty="0" smtClean="0"/>
              <a:t>EN 301549</a:t>
            </a:r>
            <a:endParaRPr lang="en-US" dirty="0"/>
          </a:p>
          <a:p>
            <a:r>
              <a:rPr lang="en-US" dirty="0" err="1" smtClean="0"/>
              <a:t>Förslag</a:t>
            </a:r>
            <a:r>
              <a:rPr lang="en-US" dirty="0" smtClean="0"/>
              <a:t> till </a:t>
            </a:r>
            <a:r>
              <a:rPr lang="en-US" dirty="0" err="1" smtClean="0"/>
              <a:t>direktiv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webbtillgänglighet</a:t>
            </a:r>
            <a:endParaRPr lang="en-US" dirty="0" smtClean="0"/>
          </a:p>
          <a:p>
            <a:r>
              <a:rPr lang="en-US" dirty="0" smtClean="0"/>
              <a:t>European Accessibility Act</a:t>
            </a:r>
          </a:p>
          <a:p>
            <a:endParaRPr lang="en-US" dirty="0" smtClean="0"/>
          </a:p>
          <a:p>
            <a:endParaRPr lang="sv-SE" dirty="0"/>
          </a:p>
        </p:txBody>
      </p:sp>
      <p:pic>
        <p:nvPicPr>
          <p:cNvPr id="6" name="Platshållare för bild 5" descr="Europe and yellow stars over. Illustration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r="3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77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Måttband. Fo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" y="-164555"/>
            <a:ext cx="9124280" cy="6082853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1187624" y="1203598"/>
            <a:ext cx="7272392" cy="1728000"/>
          </a:xfrm>
        </p:spPr>
        <p:txBody>
          <a:bodyPr/>
          <a:lstStyle/>
          <a:p>
            <a:r>
              <a:rPr lang="sv-SE" dirty="0" smtClean="0"/>
              <a:t>Vi utvecklar mätmetoden ….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19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domarklubba och en våg med två skålar. F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" y="-164554"/>
            <a:ext cx="9144642" cy="60820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60" y="764436"/>
            <a:ext cx="5472608" cy="191039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 dirty="0" smtClean="0"/>
              <a:t>Tekniska krav eller mänskliga rättigheter?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631896" cy="699404"/>
          </a:xfrm>
        </p:spPr>
        <p:txBody>
          <a:bodyPr/>
          <a:lstStyle/>
          <a:p>
            <a:r>
              <a:rPr lang="sv-SE" dirty="0" smtClean="0"/>
              <a:t>Attityd och feghet 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896088" cy="2499910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Vad MÅSTE vi göra</a:t>
            </a:r>
          </a:p>
          <a:p>
            <a:pPr marL="0" indent="0">
              <a:buNone/>
            </a:pPr>
            <a:r>
              <a:rPr lang="sv-SE" dirty="0"/>
              <a:t> </a:t>
            </a:r>
            <a:r>
              <a:rPr lang="sv-SE" dirty="0" smtClean="0"/>
              <a:t>   eller</a:t>
            </a:r>
          </a:p>
          <a:p>
            <a:r>
              <a:rPr lang="sv-SE" dirty="0" smtClean="0"/>
              <a:t>Hur kan vi göra nåt bra</a:t>
            </a:r>
          </a:p>
          <a:p>
            <a:endParaRPr lang="sv-SE" dirty="0"/>
          </a:p>
          <a:p>
            <a:r>
              <a:rPr lang="sv-SE" dirty="0" smtClean="0"/>
              <a:t>Beprövad teknik</a:t>
            </a:r>
          </a:p>
          <a:p>
            <a:r>
              <a:rPr lang="sv-SE" dirty="0" smtClean="0"/>
              <a:t>Det där låter dyrt och svårt</a:t>
            </a:r>
          </a:p>
          <a:p>
            <a:endParaRPr lang="sv-SE" dirty="0"/>
          </a:p>
        </p:txBody>
      </p:sp>
      <p:pic>
        <p:nvPicPr>
          <p:cNvPr id="5" name="Platshållare för bild 4" descr="En humla som flyger vid en blomma. Foto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567298"/>
            <a:ext cx="3779837" cy="2532780"/>
          </a:xfrm>
        </p:spPr>
      </p:pic>
    </p:spTree>
    <p:extLst>
      <p:ext uri="{BB962C8B-B14F-4D97-AF65-F5344CB8AC3E}">
        <p14:creationId xmlns:p14="http://schemas.microsoft.com/office/powerpoint/2010/main" val="32892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Organiskt mönster samt en mängd ettor och nollor. Illustr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6" y="-15610"/>
            <a:ext cx="9162846" cy="593294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851920" y="1059582"/>
            <a:ext cx="4320480" cy="1728000"/>
          </a:xfrm>
        </p:spPr>
        <p:txBody>
          <a:bodyPr/>
          <a:lstStyle/>
          <a:p>
            <a:r>
              <a:rPr lang="sv-SE" dirty="0" smtClean="0"/>
              <a:t>Rädsla skapar inte innovation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00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</Template>
  <TotalTime>5587</TotalTime>
  <Words>137</Words>
  <Application>Microsoft Office PowerPoint</Application>
  <PresentationFormat>Bildspel på skärmen (16:9)</PresentationFormat>
  <Paragraphs>53</Paragraphs>
  <Slides>16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14</vt:i4>
      </vt:variant>
      <vt:variant>
        <vt:lpstr>Bildrubriker</vt:lpstr>
      </vt:variant>
      <vt:variant>
        <vt:i4>16</vt:i4>
      </vt:variant>
    </vt:vector>
  </HeadingPairs>
  <TitlesOfParts>
    <vt:vector size="34" baseType="lpstr">
      <vt:lpstr>Arial</vt:lpstr>
      <vt:lpstr>Arial Narrow</vt:lpstr>
      <vt:lpstr>Calibri</vt:lpstr>
      <vt:lpstr>Century Gothic</vt:lpstr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1_Funka_logo</vt:lpstr>
      <vt:lpstr>1_Big_asterix</vt:lpstr>
      <vt:lpstr>1_Small_asterix</vt:lpstr>
      <vt:lpstr>2_Small_asterix</vt:lpstr>
      <vt:lpstr>3_Small_asterix</vt:lpstr>
      <vt:lpstr>Samtidigt  – i verkligheten</vt:lpstr>
      <vt:lpstr>Funka </vt:lpstr>
      <vt:lpstr>Vad vi gör</vt:lpstr>
      <vt:lpstr>Ökande efterfrågan</vt:lpstr>
      <vt:lpstr>På EU-nivå</vt:lpstr>
      <vt:lpstr>Vi utvecklar mätmetoden ….</vt:lpstr>
      <vt:lpstr>PowerPoint-presentation</vt:lpstr>
      <vt:lpstr>Attityd och feghet </vt:lpstr>
      <vt:lpstr>Rädsla skapar inte innovation</vt:lpstr>
      <vt:lpstr>Om målet är inkludering</vt:lpstr>
      <vt:lpstr>PowerPoint-presentation</vt:lpstr>
      <vt:lpstr>PowerPoint-presentation</vt:lpstr>
      <vt:lpstr>Mainstreaming är nyckeln</vt:lpstr>
      <vt:lpstr>I det dagliga arbetet</vt:lpstr>
      <vt:lpstr>PowerPoint-presentation</vt:lpstr>
      <vt:lpstr>PowerPoint-presentation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Accessibility by Funka Nu AB</dc:title>
  <dc:creator>Funka Nu AB</dc:creator>
  <cp:lastModifiedBy>Stefan Pelc</cp:lastModifiedBy>
  <cp:revision>204</cp:revision>
  <cp:lastPrinted>2014-03-01T05:59:56Z</cp:lastPrinted>
  <dcterms:created xsi:type="dcterms:W3CDTF">2014-03-05T15:48:57Z</dcterms:created>
  <dcterms:modified xsi:type="dcterms:W3CDTF">2015-04-16T12:31:55Z</dcterms:modified>
</cp:coreProperties>
</file>