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13" r:id="rId3"/>
    <p:sldId id="257" r:id="rId4"/>
    <p:sldId id="314" r:id="rId5"/>
    <p:sldId id="315" r:id="rId6"/>
    <p:sldId id="329" r:id="rId7"/>
    <p:sldId id="316" r:id="rId8"/>
    <p:sldId id="330" r:id="rId9"/>
    <p:sldId id="324" r:id="rId10"/>
    <p:sldId id="258" r:id="rId11"/>
    <p:sldId id="259" r:id="rId12"/>
    <p:sldId id="311" r:id="rId13"/>
    <p:sldId id="269" r:id="rId14"/>
    <p:sldId id="270" r:id="rId15"/>
    <p:sldId id="265" r:id="rId16"/>
    <p:sldId id="266" r:id="rId17"/>
    <p:sldId id="290" r:id="rId18"/>
    <p:sldId id="260" r:id="rId19"/>
    <p:sldId id="261" r:id="rId20"/>
    <p:sldId id="337" r:id="rId21"/>
    <p:sldId id="336" r:id="rId22"/>
    <p:sldId id="264" r:id="rId23"/>
    <p:sldId id="263" r:id="rId24"/>
    <p:sldId id="262" r:id="rId25"/>
    <p:sldId id="295" r:id="rId26"/>
    <p:sldId id="296" r:id="rId27"/>
    <p:sldId id="297" r:id="rId28"/>
    <p:sldId id="312" r:id="rId29"/>
    <p:sldId id="289" r:id="rId30"/>
    <p:sldId id="299" r:id="rId31"/>
    <p:sldId id="298" r:id="rId32"/>
    <p:sldId id="308" r:id="rId33"/>
    <p:sldId id="307" r:id="rId34"/>
    <p:sldId id="332" r:id="rId35"/>
    <p:sldId id="304" r:id="rId36"/>
    <p:sldId id="301" r:id="rId37"/>
    <p:sldId id="309" r:id="rId38"/>
    <p:sldId id="310" r:id="rId39"/>
    <p:sldId id="272" r:id="rId40"/>
    <p:sldId id="274" r:id="rId41"/>
    <p:sldId id="276" r:id="rId42"/>
    <p:sldId id="323" r:id="rId43"/>
    <p:sldId id="281" r:id="rId44"/>
    <p:sldId id="285" r:id="rId45"/>
    <p:sldId id="284" r:id="rId46"/>
    <p:sldId id="287" r:id="rId47"/>
    <p:sldId id="286" r:id="rId48"/>
    <p:sldId id="288" r:id="rId49"/>
    <p:sldId id="292" r:id="rId50"/>
    <p:sldId id="277" r:id="rId51"/>
    <p:sldId id="278" r:id="rId52"/>
    <p:sldId id="273" r:id="rId53"/>
    <p:sldId id="293" r:id="rId54"/>
    <p:sldId id="294" r:id="rId55"/>
    <p:sldId id="320" r:id="rId56"/>
    <p:sldId id="319" r:id="rId57"/>
    <p:sldId id="321" r:id="rId58"/>
  </p:sldIdLst>
  <p:sldSz cx="9144000" cy="5143500" type="screen16x9"/>
  <p:notesSz cx="6858000" cy="9144000"/>
  <p:embeddedFontLst>
    <p:embeddedFont>
      <p:font typeface="Roboto" panose="020B0604020202020204" charset="0"/>
      <p:regular r:id="rId61"/>
      <p:bold r:id="rId62"/>
      <p:italic r:id="rId63"/>
      <p:boldItalic r:id="rId64"/>
    </p:embeddedFont>
    <p:embeddedFont>
      <p:font typeface="CopyrightKlimTypeFoundry" panose="020B0604020202020204" charset="0"/>
      <p:bold r:id="rId65"/>
    </p:embeddedFont>
    <p:embeddedFont>
      <p:font typeface="Consolas" panose="020B0609020204030204" pitchFamily="49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B93D323-39AE-490E-A0DE-5924175D33AC}">
          <p14:sldIdLst>
            <p14:sldId id="256"/>
            <p14:sldId id="313"/>
            <p14:sldId id="257"/>
            <p14:sldId id="314"/>
            <p14:sldId id="315"/>
            <p14:sldId id="329"/>
            <p14:sldId id="316"/>
            <p14:sldId id="330"/>
            <p14:sldId id="324"/>
          </p14:sldIdLst>
        </p14:section>
        <p14:section name="Best practices" id="{1C48C521-45A0-45F8-94DC-7ADCD04A87B6}">
          <p14:sldIdLst>
            <p14:sldId id="258"/>
            <p14:sldId id="259"/>
            <p14:sldId id="311"/>
          </p14:sldIdLst>
        </p14:section>
        <p14:section name="Testbar HTML" id="{7718C714-A8FA-4F31-B009-ADB05063D2E3}">
          <p14:sldIdLst>
            <p14:sldId id="269"/>
            <p14:sldId id="270"/>
            <p14:sldId id="265"/>
            <p14:sldId id="266"/>
            <p14:sldId id="290"/>
          </p14:sldIdLst>
        </p14:section>
        <p14:section name="Farger" id="{14353744-0DE1-487A-AAF5-BDA353DCE99C}">
          <p14:sldIdLst>
            <p14:sldId id="260"/>
            <p14:sldId id="261"/>
            <p14:sldId id="337"/>
            <p14:sldId id="336"/>
            <p14:sldId id="264"/>
            <p14:sldId id="263"/>
            <p14:sldId id="262"/>
            <p14:sldId id="295"/>
            <p14:sldId id="296"/>
            <p14:sldId id="297"/>
            <p14:sldId id="312"/>
          </p14:sldIdLst>
        </p14:section>
        <p14:section name="Skjermleser tekst" id="{40CD3E14-01A0-4361-80DA-D60BE4AFAA41}">
          <p14:sldIdLst>
            <p14:sldId id="289"/>
            <p14:sldId id="299"/>
            <p14:sldId id="298"/>
            <p14:sldId id="308"/>
            <p14:sldId id="307"/>
            <p14:sldId id="332"/>
            <p14:sldId id="304"/>
            <p14:sldId id="301"/>
            <p14:sldId id="309"/>
            <p14:sldId id="310"/>
          </p14:sldIdLst>
        </p14:section>
        <p14:section name="Javascript" id="{560F5623-0A82-4542-81BB-6A92E8B9B80B}">
          <p14:sldIdLst>
            <p14:sldId id="272"/>
            <p14:sldId id="274"/>
            <p14:sldId id="276"/>
            <p14:sldId id="323"/>
            <p14:sldId id="281"/>
            <p14:sldId id="285"/>
            <p14:sldId id="284"/>
            <p14:sldId id="287"/>
            <p14:sldId id="286"/>
            <p14:sldId id="288"/>
          </p14:sldIdLst>
        </p14:section>
        <p14:section name="Komponenter" id="{D579A654-3E0E-4666-BC9B-247B30AF982B}">
          <p14:sldIdLst>
            <p14:sldId id="292"/>
            <p14:sldId id="277"/>
            <p14:sldId id="278"/>
            <p14:sldId id="273"/>
            <p14:sldId id="293"/>
            <p14:sldId id="294"/>
          </p14:sldIdLst>
        </p14:section>
        <p14:section name="Oppsummering" id="{C77FA317-A78D-4D7C-8146-3D848AA98F25}">
          <p14:sldIdLst>
            <p14:sldId id="320"/>
            <p14:sldId id="319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8">
          <p15:clr>
            <a:srgbClr val="A4A3A4"/>
          </p15:clr>
        </p15:guide>
        <p15:guide id="2" orient="horz" pos="246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orient="horz" pos="2845">
          <p15:clr>
            <a:srgbClr val="A4A3A4"/>
          </p15:clr>
        </p15:guide>
        <p15:guide id="5" orient="horz" pos="2346">
          <p15:clr>
            <a:srgbClr val="A4A3A4"/>
          </p15:clr>
        </p15:guide>
        <p15:guide id="6" pos="271">
          <p15:clr>
            <a:srgbClr val="A4A3A4"/>
          </p15:clr>
        </p15:guide>
        <p15:guide id="7" pos="3727">
          <p15:clr>
            <a:srgbClr val="A4A3A4"/>
          </p15:clr>
        </p15:guide>
        <p15:guide id="8" pos="2039">
          <p15:clr>
            <a:srgbClr val="A4A3A4"/>
          </p15:clr>
        </p15:guide>
        <p15:guide id="9" pos="5483">
          <p15:clr>
            <a:srgbClr val="A4A3A4"/>
          </p15:clr>
        </p15:guide>
        <p15:guide id="10" pos="1956">
          <p15:clr>
            <a:srgbClr val="A4A3A4"/>
          </p15:clr>
        </p15:guide>
        <p15:guide id="11" pos="3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59"/>
    <a:srgbClr val="F5F5F5"/>
    <a:srgbClr val="009776"/>
    <a:srgbClr val="FFFFFF"/>
    <a:srgbClr val="800000"/>
    <a:srgbClr val="00745B"/>
    <a:srgbClr val="006C55"/>
    <a:srgbClr val="003A2E"/>
    <a:srgbClr val="F3B4AF"/>
    <a:srgbClr val="EB8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71553" autoAdjust="0"/>
  </p:normalViewPr>
  <p:slideViewPr>
    <p:cSldViewPr showGuides="1">
      <p:cViewPr varScale="1">
        <p:scale>
          <a:sx n="87" d="100"/>
          <a:sy n="87" d="100"/>
        </p:scale>
        <p:origin x="780" y="78"/>
      </p:cViewPr>
      <p:guideLst>
        <p:guide orient="horz" pos="3068"/>
        <p:guide orient="horz" pos="246"/>
        <p:guide orient="horz" pos="804"/>
        <p:guide orient="horz" pos="2845"/>
        <p:guide orient="horz" pos="2346"/>
        <p:guide pos="271"/>
        <p:guide pos="3727"/>
        <p:guide pos="2039"/>
        <p:guide pos="5483"/>
        <p:guide pos="1956"/>
        <p:guide pos="3787"/>
      </p:guideLst>
    </p:cSldViewPr>
  </p:slideViewPr>
  <p:outlineViewPr>
    <p:cViewPr>
      <p:scale>
        <a:sx n="33" d="100"/>
        <a:sy n="33" d="100"/>
      </p:scale>
      <p:origin x="0" y="-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240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3FC8D-6A5F-41D7-BE3A-19745860D7C6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13BCE-36E5-49AA-B68B-13D0186ED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67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E1E91-FC07-4489-9C87-F9853DDBC6AD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61EF-33BB-4E4B-BDD5-591D1F227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3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Hei.</a:t>
            </a:r>
            <a:r>
              <a:rPr lang="nb-NO" baseline="0" dirty="0" smtClean="0"/>
              <a:t> Mitt navn er Snorre Kim og jeg jobber som utvikler i Skandiabanken Norge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Og jeg skal snakke litt om de erfaringene vi har hatt etter ett og et halvt år med UU arbeid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 presentasjonen kommer til å gå igjennom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flere av de praktiske lærdommene og erfaringene vi har plukket opp i dette arbeidet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4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Når vi først fikk Funka til å gå igjennom sidene våre så fant de naturlig nok veldig mye som måtte bli fikset.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Men vi fikk også tilbakemelding om at vi satt med et rimelig godt </a:t>
            </a:r>
            <a:r>
              <a:rPr lang="nb-NO" baseline="0" dirty="0" smtClean="0"/>
              <a:t>grunnlag. Det var </a:t>
            </a:r>
            <a:r>
              <a:rPr lang="nb-NO" baseline="0" dirty="0" smtClean="0"/>
              <a:t>«generelt lovende</a:t>
            </a:r>
            <a:r>
              <a:rPr lang="nb-NO" baseline="0" dirty="0" smtClean="0"/>
              <a:t>».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8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For, selv om det fremdeles var mangler. Så hadde vi fulgt best </a:t>
            </a:r>
            <a:r>
              <a:rPr lang="nb-NO" baseline="0" dirty="0" err="1" smtClean="0"/>
              <a:t>prectice</a:t>
            </a:r>
            <a:r>
              <a:rPr lang="nb-NO" baseline="0" dirty="0" smtClean="0"/>
              <a:t> for HTML5.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Lister var &lt;ul&gt; (ordnede lister var &lt;ol&gt;)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Menyen var i &lt;nav&gt;</a:t>
            </a:r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Footer</a:t>
            </a:r>
            <a:r>
              <a:rPr lang="nb-NO" baseline="0" dirty="0" smtClean="0"/>
              <a:t> var i &lt;</a:t>
            </a:r>
            <a:r>
              <a:rPr lang="nb-NO" baseline="0" dirty="0" err="1" smtClean="0"/>
              <a:t>footer</a:t>
            </a:r>
            <a:r>
              <a:rPr lang="nb-NO" baseline="0" dirty="0" smtClean="0"/>
              <a:t>&gt;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Overskrifter var i &lt;h1</a:t>
            </a:r>
            <a:r>
              <a:rPr lang="nb-NO" baseline="0" dirty="0" smtClean="0"/>
              <a:t>&gt;, </a:t>
            </a:r>
            <a:r>
              <a:rPr lang="nb-NO" baseline="0" dirty="0" smtClean="0"/>
              <a:t>&lt;h2</a:t>
            </a:r>
            <a:r>
              <a:rPr lang="nb-NO" baseline="0" dirty="0" smtClean="0"/>
              <a:t>&gt;, etc.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Linker var i &lt;a&gt;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</a:t>
            </a:r>
            <a:r>
              <a:rPr lang="nb-NO" baseline="0" dirty="0" err="1" smtClean="0"/>
              <a:t>submit</a:t>
            </a:r>
            <a:r>
              <a:rPr lang="nb-NO" baseline="0" dirty="0" smtClean="0"/>
              <a:t> knapper var i &lt;input type=«</a:t>
            </a:r>
            <a:r>
              <a:rPr lang="nb-NO" baseline="0" dirty="0" err="1" smtClean="0"/>
              <a:t>submit</a:t>
            </a:r>
            <a:r>
              <a:rPr lang="nb-NO" baseline="0" dirty="0" smtClean="0"/>
              <a:t>»&gt;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å bruke semantisk korrekte html tags når man lager sidene er viktig.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gjør slik at skjermlesere kan gi bruker korrekt informasjon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For ikke å nevne de vanlige fordelene ved bruk av semantisk korrekt kode.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hadde allerede best </a:t>
            </a:r>
            <a:r>
              <a:rPr lang="nb-NO" baseline="0" dirty="0" err="1" smtClean="0"/>
              <a:t>practices</a:t>
            </a:r>
            <a:r>
              <a:rPr lang="nb-NO" baseline="0" dirty="0" smtClean="0"/>
              <a:t> som et av våre kvalitetskriterium. Men med UU så er det ikke lenger et spørsmål om hva vi skal gjøre.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2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Det å bruke semantisk korrekte html tags når man lager sidene er viktig.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gjør slik at skjermlesere kan gi bruker korrekt informasjon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For ikke å nevne de vanlige fordelene ved bruk av semantisk korrekt kode.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hadde allerede best </a:t>
            </a:r>
            <a:r>
              <a:rPr lang="nb-NO" baseline="0" dirty="0" err="1" smtClean="0"/>
              <a:t>practices</a:t>
            </a:r>
            <a:r>
              <a:rPr lang="nb-NO" baseline="0" dirty="0" smtClean="0"/>
              <a:t> som et av våre prinsipper. Men med UU så er det ikke lenger et spørsmål om hva vi skal gjøre.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116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Hvis vi går videre fra best </a:t>
            </a:r>
            <a:r>
              <a:rPr lang="nb-NO" dirty="0" err="1" smtClean="0"/>
              <a:t>practice</a:t>
            </a:r>
            <a:r>
              <a:rPr lang="nb-NO" dirty="0" smtClean="0"/>
              <a:t> så er det et</a:t>
            </a:r>
            <a:r>
              <a:rPr lang="nb-NO" baseline="0" dirty="0" smtClean="0"/>
              <a:t> par UU-«regler» jeg vil gjøre dere klar over.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Fordi innenfor UU så er det en et par faktiske regler for</a:t>
            </a:r>
            <a:r>
              <a:rPr lang="nb-NO" baseline="0" dirty="0" smtClean="0"/>
              <a:t> hvordan koden vår kan se ut.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31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Er ikke all kode formalisert?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Ja, men UU kode </a:t>
            </a:r>
            <a:r>
              <a:rPr lang="nb-NO" dirty="0" smtClean="0"/>
              <a:t>kan være enda </a:t>
            </a:r>
            <a:r>
              <a:rPr lang="nb-NO" dirty="0" smtClean="0"/>
              <a:t>mer formalisert</a:t>
            </a:r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Her er et sett med regler som er mer eller mindre absolutte.</a:t>
            </a:r>
            <a:r>
              <a:rPr lang="nb-NO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Nå, hva har disse reglene til felles?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 kan testes </a:t>
            </a:r>
            <a:r>
              <a:rPr lang="nb-NO" baseline="0" dirty="0" err="1" smtClean="0"/>
              <a:t>programatisk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er </a:t>
            </a:r>
            <a:r>
              <a:rPr lang="nb-NO" baseline="0" dirty="0" smtClean="0"/>
              <a:t>ett problem: </a:t>
            </a:r>
            <a:r>
              <a:rPr lang="nb-NO" baseline="0" dirty="0" smtClean="0"/>
              <a:t>du kan ikke sjekke flere av disse før i </a:t>
            </a:r>
            <a:r>
              <a:rPr lang="nb-NO" baseline="0" dirty="0" err="1" smtClean="0"/>
              <a:t>runtime</a:t>
            </a:r>
            <a:r>
              <a:rPr lang="nb-NO" baseline="0" dirty="0" smtClean="0"/>
              <a:t>. Ikke med 100% dekning.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95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Og derfor så har man heldigvis </a:t>
            </a:r>
            <a:r>
              <a:rPr lang="nb-NO" baseline="0" dirty="0" err="1" smtClean="0"/>
              <a:t>javascript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har et </a:t>
            </a:r>
            <a:r>
              <a:rPr lang="nb-NO" baseline="0" dirty="0" err="1" smtClean="0"/>
              <a:t>Javscriptet</a:t>
            </a:r>
            <a:r>
              <a:rPr lang="nb-NO" baseline="0" dirty="0" smtClean="0"/>
              <a:t> som kun </a:t>
            </a:r>
            <a:r>
              <a:rPr lang="nb-NO" baseline="0" dirty="0" smtClean="0"/>
              <a:t>kjøres </a:t>
            </a:r>
            <a:r>
              <a:rPr lang="nb-NO" baseline="0" dirty="0" smtClean="0"/>
              <a:t>i </a:t>
            </a:r>
            <a:r>
              <a:rPr lang="nb-NO" baseline="0" dirty="0" smtClean="0"/>
              <a:t>Utvikling- og testmiljøene våre. Blir ikke en gang lagt ut i produksjonskode.</a:t>
            </a:r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Javascript</a:t>
            </a:r>
            <a:r>
              <a:rPr lang="nb-NO" baseline="0" dirty="0" smtClean="0"/>
              <a:t> sjekker alle IDer ved </a:t>
            </a:r>
            <a:r>
              <a:rPr lang="nb-NO" baseline="0" dirty="0" err="1" smtClean="0"/>
              <a:t>page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og etter 5 sekunder.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Gir en melding i </a:t>
            </a:r>
            <a:r>
              <a:rPr lang="nb-NO" baseline="0" dirty="0" err="1" smtClean="0"/>
              <a:t>console</a:t>
            </a:r>
            <a:r>
              <a:rPr lang="nb-NO" baseline="0" dirty="0" smtClean="0"/>
              <a:t> hvis den finner feil.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Det er ingen grunn til å</a:t>
            </a:r>
            <a:r>
              <a:rPr lang="nb-NO" baseline="0" dirty="0" smtClean="0"/>
              <a:t> begrense dette til IDer.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Disse andre tingene vi snakket om. Alt-attributt, link-</a:t>
            </a:r>
            <a:r>
              <a:rPr lang="nb-NO" baseline="0" dirty="0" err="1" smtClean="0"/>
              <a:t>href</a:t>
            </a:r>
            <a:r>
              <a:rPr lang="nb-NO" baseline="0" dirty="0" smtClean="0"/>
              <a:t>, link-tekst, sidetittel, kan også testes.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Kanskje man vil kalle noen av testene hvert sekund?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Kanskje man vil sende et </a:t>
            </a:r>
            <a:r>
              <a:rPr lang="nb-NO" baseline="0" dirty="0" err="1" smtClean="0"/>
              <a:t>ajax</a:t>
            </a:r>
            <a:r>
              <a:rPr lang="nb-NO" baseline="0" dirty="0" smtClean="0"/>
              <a:t> kall slik at man logger feilen et sted?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Kanskje man vil gå så langt som å sende en alert()?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80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UU fører til at det er veldig mye nye ting som kan sjekkes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programatisk</a:t>
            </a:r>
            <a:r>
              <a:rPr lang="nb-NO" baseline="0" dirty="0" smtClean="0"/>
              <a:t> enn du kanskje er vant med.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ettersom dette kommer til å være nytt for mange utviklere, så er det ingen grunn til å ikke gi </a:t>
            </a:r>
            <a:r>
              <a:rPr lang="nb-NO" baseline="0" dirty="0" smtClean="0"/>
              <a:t>en </a:t>
            </a:r>
            <a:r>
              <a:rPr lang="nb-NO" baseline="0" dirty="0" smtClean="0"/>
              <a:t>hjelpende hånd med litt tester.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60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En av de første klare beskjedene vi fikk fra Funka var angående fargene våre.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Nesten alle fargene våre hadde for dårlig kontrast</a:t>
            </a:r>
            <a:r>
              <a:rPr lang="nb-NO" baseline="0" dirty="0" smtClean="0"/>
              <a:t>.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92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Det finnes enkle verktøy for å finne ut fargekontraster</a:t>
            </a:r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Color</a:t>
            </a:r>
            <a:r>
              <a:rPr lang="nb-NO" baseline="0" dirty="0" smtClean="0"/>
              <a:t> Contrast Analyzer er en enkel fargevelger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5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Skandiabanken Norge er en norsk nettbank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Vi har ingen filialer, så</a:t>
            </a:r>
            <a:r>
              <a:rPr lang="nb-NO" baseline="0" dirty="0" smtClean="0"/>
              <a:t> de to eneste kanalene kunden har til oss er på </a:t>
            </a:r>
            <a:r>
              <a:rPr lang="nb-NO" baseline="0" dirty="0" smtClean="0"/>
              <a:t>nettsiden </a:t>
            </a:r>
            <a:r>
              <a:rPr lang="nb-NO" baseline="0" dirty="0" smtClean="0"/>
              <a:t>eller gjennom kundeservice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512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et</a:t>
            </a:r>
            <a:r>
              <a:rPr lang="en-US" baseline="0" dirty="0" smtClean="0"/>
              <a:t> sett med </a:t>
            </a:r>
            <a:r>
              <a:rPr lang="en-US" baseline="0" dirty="0" smtClean="0"/>
              <a:t>12 </a:t>
            </a:r>
            <a:r>
              <a:rPr lang="en-US" baseline="0" dirty="0" err="1" smtClean="0"/>
              <a:t>sekundærfarger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blandt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skulle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bakgrunn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hvit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tekst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Når</a:t>
            </a:r>
            <a:r>
              <a:rPr lang="en-US" dirty="0" smtClean="0"/>
              <a:t> vi </a:t>
            </a:r>
            <a:r>
              <a:rPr lang="en-US" dirty="0" err="1" smtClean="0"/>
              <a:t>sjekket</a:t>
            </a:r>
            <a:r>
              <a:rPr lang="en-US" dirty="0" smtClean="0"/>
              <a:t> </a:t>
            </a:r>
            <a:r>
              <a:rPr lang="en-US" dirty="0" err="1" smtClean="0"/>
              <a:t>kontrastene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5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…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bare </a:t>
            </a:r>
            <a:r>
              <a:rPr lang="en-US" baseline="0" dirty="0" err="1" smtClean="0"/>
              <a:t>disse</a:t>
            </a:r>
            <a:r>
              <a:rPr lang="en-US" baseline="0" dirty="0" smtClean="0"/>
              <a:t> </a:t>
            </a:r>
            <a:r>
              <a:rPr lang="en-US" baseline="0" dirty="0" smtClean="0"/>
              <a:t>to </a:t>
            </a:r>
            <a:r>
              <a:rPr lang="en-US" baseline="0" dirty="0" err="1" smtClean="0"/>
              <a:t>fargene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bestod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23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Det finnes også mye hjelp for å finne nye </a:t>
            </a:r>
            <a:r>
              <a:rPr lang="nb-NO" dirty="0" smtClean="0"/>
              <a:t>gyldige fargealternativer.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</a:t>
            </a:r>
            <a:r>
              <a:rPr lang="nb-NO" baseline="0" dirty="0" smtClean="0"/>
              <a:t>finnes mange verktøy man kan bruke. Dette er en side som finner forslag til farger basert på forskjellige kriterier.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22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Det å finne nye farger er</a:t>
            </a:r>
            <a:r>
              <a:rPr lang="nb-NO" baseline="0" dirty="0" smtClean="0"/>
              <a:t> ikke så vanskelig som man skulle tro.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Som oftest så er de </a:t>
            </a:r>
            <a:r>
              <a:rPr lang="nb-NO" baseline="0" dirty="0" err="1" smtClean="0"/>
              <a:t>orginale</a:t>
            </a:r>
            <a:r>
              <a:rPr lang="nb-NO" baseline="0" dirty="0" smtClean="0"/>
              <a:t> fargene ikke så veldig langt unna kontrastkrav, hvis man da ikke har veldig dårlig design</a:t>
            </a:r>
            <a:r>
              <a:rPr lang="nb-NO" baseline="0" dirty="0" smtClean="0"/>
              <a:t>.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36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Og som dere ser så er det ikke veldig mye forskjell mellom disse to fargene.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20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SASS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Syntactically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Awesome</a:t>
            </a:r>
            <a:r>
              <a:rPr lang="nb-NO" baseline="0" dirty="0" smtClean="0"/>
              <a:t> Style </a:t>
            </a:r>
            <a:r>
              <a:rPr lang="nb-NO" baseline="0" dirty="0" err="1" smtClean="0"/>
              <a:t>Sheet</a:t>
            </a:r>
            <a:r>
              <a:rPr lang="nb-NO" baseline="0" dirty="0" smtClean="0"/>
              <a:t>) er et </a:t>
            </a:r>
            <a:r>
              <a:rPr lang="nb-NO" baseline="0" dirty="0" err="1" smtClean="0"/>
              <a:t>extension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language</a:t>
            </a:r>
            <a:r>
              <a:rPr lang="nb-NO" baseline="0" dirty="0" smtClean="0"/>
              <a:t> til CSS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tilbyr, blant annet bruk av variabler.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har variabelnavn som for eksempel «red-on-</a:t>
            </a:r>
            <a:r>
              <a:rPr lang="nb-NO" baseline="0" dirty="0" err="1" smtClean="0"/>
              <a:t>white</a:t>
            </a:r>
            <a:r>
              <a:rPr lang="nb-NO" baseline="0" dirty="0" smtClean="0"/>
              <a:t>» som rett og slett er en rødfarge som vi vet er innenfor kontrastkravene til hvit-rød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3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Det gir oss muligheten</a:t>
            </a:r>
            <a:r>
              <a:rPr lang="nb-NO" baseline="0" dirty="0" smtClean="0"/>
              <a:t> til å definere CSS klasser slik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29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Og vi vet </a:t>
            </a:r>
            <a:r>
              <a:rPr lang="nb-NO" dirty="0" smtClean="0"/>
              <a:t>da at</a:t>
            </a:r>
            <a:r>
              <a:rPr lang="nb-NO" baseline="0" dirty="0" smtClean="0"/>
              <a:t> </a:t>
            </a:r>
            <a:r>
              <a:rPr lang="nb-NO" baseline="0" dirty="0" smtClean="0"/>
              <a:t>denne rødfargen er innenfor kravene.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Her så er det også lagt til en svak skygge bak bokstavene får å videre øke kontrasten. Men det betyr ikke at man </a:t>
            </a:r>
            <a:r>
              <a:rPr lang="nb-NO" baseline="0" dirty="0" smtClean="0"/>
              <a:t>kan gjøre </a:t>
            </a:r>
            <a:r>
              <a:rPr lang="nb-NO" baseline="0" dirty="0" smtClean="0"/>
              <a:t>rødfargen lysere</a:t>
            </a:r>
            <a:r>
              <a:rPr lang="nb-NO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Ikke alle </a:t>
            </a:r>
            <a:r>
              <a:rPr lang="nb-NO" baseline="0" dirty="0" err="1" smtClean="0"/>
              <a:t>browsere</a:t>
            </a:r>
            <a:r>
              <a:rPr lang="nb-NO" baseline="0" dirty="0" smtClean="0"/>
              <a:t> støtter nødvendigvis tekst-skygge. Og man vet ikke hvor langt man kan gå fra kontrastreglene før skyggen ikke holder.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Bedre å ha litt ekstra kontrast å gå på.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Selv om det kan føles problematisk å ikke få lov til å bruke </a:t>
            </a:r>
            <a:r>
              <a:rPr lang="nb-NO" baseline="0" dirty="0" err="1" smtClean="0"/>
              <a:t>akuratt</a:t>
            </a:r>
            <a:r>
              <a:rPr lang="nb-NO" baseline="0" dirty="0" smtClean="0"/>
              <a:t> </a:t>
            </a:r>
            <a:r>
              <a:rPr lang="nb-NO" baseline="0" dirty="0" smtClean="0"/>
              <a:t>den fargen som designet ønsker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Så er det ikke nødvendigvis et veldig langt hopp til en farge som fungerer</a:t>
            </a:r>
            <a:r>
              <a:rPr lang="nb-NO" baseline="0" dirty="0" smtClean="0"/>
              <a:t>. Som oftest så er en gyldig farge veldig lik den ugyldige.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48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En typisk ting som</a:t>
            </a:r>
            <a:r>
              <a:rPr lang="nb-NO" baseline="0" dirty="0" smtClean="0"/>
              <a:t> tok litt tid før vi ble </a:t>
            </a:r>
            <a:r>
              <a:rPr lang="nb-NO" baseline="0" dirty="0" err="1" smtClean="0"/>
              <a:t>observang</a:t>
            </a:r>
            <a:r>
              <a:rPr lang="nb-NO" baseline="0" dirty="0" smtClean="0"/>
              <a:t> </a:t>
            </a:r>
            <a:r>
              <a:rPr lang="nb-NO" baseline="0" dirty="0" smtClean="0"/>
              <a:t>på er tekst-formatering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En skjermleser et program man bruker sammen med en </a:t>
            </a:r>
            <a:r>
              <a:rPr lang="nb-NO" dirty="0" err="1" smtClean="0"/>
              <a:t>browser</a:t>
            </a:r>
            <a:r>
              <a:rPr lang="nb-NO" baseline="0" dirty="0" smtClean="0"/>
              <a:t> får å lese nettsider hvis man ikke kan se dem.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4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de siste 2 årene jobbet med å lage nye sider for hele banken.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nye sidene hadde sin debut 10. Mars i år.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4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Hvis man ser på disse to elementene.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Hvordan blir de lest opp av en skjermleser?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56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Svaret er dessverre at de ikke blir lest opp særlig bra.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Mellomrommene som vi ser blir</a:t>
            </a:r>
            <a:r>
              <a:rPr lang="nb-NO" baseline="0" dirty="0" smtClean="0"/>
              <a:t> ikke overført til skjermleser.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spesielt når det er tall involvert, så blir teksten mer eller mindre uforståelig.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36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Hvis man ser litt på koden til det øverste eksempelet...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Skjermleser har ingen grunn til å separere disse &lt;span&gt; elementene når den skal lese hele innholdet i &lt;a&gt; elementet.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den eneste grunnen til at den en gang legget til et mellomrom er fordi det er linjeskift i koden.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Alt </a:t>
            </a:r>
            <a:r>
              <a:rPr lang="nb-NO" baseline="0" dirty="0" smtClean="0"/>
              <a:t>blir </a:t>
            </a:r>
            <a:r>
              <a:rPr lang="nb-NO" baseline="0" dirty="0" smtClean="0"/>
              <a:t>lest opp som </a:t>
            </a:r>
            <a:r>
              <a:rPr lang="nb-NO" baseline="0" dirty="0" smtClean="0"/>
              <a:t>én </a:t>
            </a:r>
            <a:r>
              <a:rPr lang="nb-NO" baseline="0" dirty="0" smtClean="0"/>
              <a:t>setning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vi ønsker er å sette inn tekst som bare blir lest opp av skjermleser, men ikke blir sett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41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Og et til </a:t>
            </a:r>
            <a:r>
              <a:rPr lang="nb-NO" baseline="0" dirty="0" smtClean="0"/>
              <a:t>problem</a:t>
            </a:r>
            <a:r>
              <a:rPr lang="nb-NO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vi sier ingenting om ikonet.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64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Får </a:t>
            </a:r>
            <a:r>
              <a:rPr lang="nb-NO" baseline="0" dirty="0" smtClean="0"/>
              <a:t>å oppsummere problemene: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er vanskelig å forstå beløpet.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sier ingenting om ikonet.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vi sier ingenting om hva disse feltene betyr.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31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Løsningen er denne klassen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Dette er en klasse for å putte inn tekst som ikke er visuelt synlig, men som blir lest</a:t>
            </a:r>
            <a:r>
              <a:rPr lang="nb-NO" baseline="0" dirty="0" smtClean="0"/>
              <a:t> opp av skjermleser.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Den er kanskje litt vel </a:t>
            </a:r>
            <a:r>
              <a:rPr lang="nb-NO" baseline="0" dirty="0" err="1" smtClean="0"/>
              <a:t>overloaded</a:t>
            </a:r>
            <a:r>
              <a:rPr lang="nb-NO" baseline="0" dirty="0" smtClean="0"/>
              <a:t>, men den gjør jobben sin.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Så lenge den ikke har «display: none» så vil den bli lest opp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582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Da får vi satt inn teksten «Overføring» for dette ikonet.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59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Videre, så kan vi sette inn beskrivelser for hvert </a:t>
            </a:r>
            <a:r>
              <a:rPr lang="nb-NO" baseline="0" dirty="0" smtClean="0"/>
              <a:t>felt.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Nå </a:t>
            </a:r>
            <a:r>
              <a:rPr lang="nb-NO" baseline="0" dirty="0" smtClean="0"/>
              <a:t>vil teksten bli lest opp som </a:t>
            </a:r>
            <a:r>
              <a:rPr lang="nb-NO" sz="1200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«Dato: 02.03.15 Type: Overføring Beskrivelse: Fra Plasseringskonto 66008853 Beløp: 50 000,00»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38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Noen </a:t>
            </a:r>
            <a:r>
              <a:rPr lang="nb-NO" dirty="0" smtClean="0"/>
              <a:t>ganger </a:t>
            </a:r>
            <a:r>
              <a:rPr lang="nb-NO" dirty="0" smtClean="0"/>
              <a:t>så er det rett og slett nødvendig å dytte inn tekst for skjermlesere. 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Uansett hvor semantisk korrekt sidene</a:t>
            </a:r>
            <a:r>
              <a:rPr lang="nb-NO" baseline="0" dirty="0" smtClean="0"/>
              <a:t> dine er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Beste måten er å rett og slett gå igjennom siden med en skjermleser selv</a:t>
            </a:r>
            <a:r>
              <a:rPr lang="nb-NO" baseline="0" dirty="0" smtClean="0"/>
              <a:t>, og lete etter ting som man </a:t>
            </a:r>
            <a:r>
              <a:rPr lang="nb-NO" baseline="0" dirty="0" smtClean="0"/>
              <a:t>ikke forstår.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18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La oss se på </a:t>
            </a:r>
            <a:r>
              <a:rPr lang="nb-NO" dirty="0" err="1" smtClean="0"/>
              <a:t>javascript</a:t>
            </a:r>
            <a:r>
              <a:rPr lang="nb-NO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b-NO" dirty="0" err="1" smtClean="0"/>
              <a:t>Javascript</a:t>
            </a:r>
            <a:r>
              <a:rPr lang="nb-NO" dirty="0" smtClean="0"/>
              <a:t>, fundamentalt sett, </a:t>
            </a:r>
            <a:r>
              <a:rPr lang="nb-NO" dirty="0" smtClean="0"/>
              <a:t>forandrer på siden uten å laste siden på nytt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Det vil si at </a:t>
            </a:r>
            <a:r>
              <a:rPr lang="nb-NO" dirty="0" err="1" smtClean="0"/>
              <a:t>javascript</a:t>
            </a:r>
            <a:r>
              <a:rPr lang="nb-NO" dirty="0" smtClean="0"/>
              <a:t> forandrer på siden</a:t>
            </a:r>
            <a:r>
              <a:rPr lang="nb-NO" baseline="0" dirty="0" smtClean="0"/>
              <a:t> uten å si ifra til </a:t>
            </a:r>
            <a:r>
              <a:rPr lang="nb-NO" baseline="0" dirty="0" smtClean="0"/>
              <a:t>skjermleser.</a:t>
            </a: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Jeg skal</a:t>
            </a:r>
            <a:r>
              <a:rPr lang="nb-NO" baseline="0" dirty="0" smtClean="0"/>
              <a:t> gå igjennom noen få enkle eksempler på </a:t>
            </a:r>
            <a:r>
              <a:rPr lang="nb-NO" baseline="0" dirty="0" err="1" smtClean="0"/>
              <a:t>javascript</a:t>
            </a:r>
            <a:r>
              <a:rPr lang="nb-NO" baseline="0" dirty="0" smtClean="0"/>
              <a:t> som forandrer siden.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1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Men vi begynte</a:t>
            </a:r>
            <a:r>
              <a:rPr lang="nb-NO" baseline="0" dirty="0" smtClean="0"/>
              <a:t> så smått å arbeide med UU for rundt 1,5 år siden.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Grunnen til at vi begynte var enkel nok.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Ny lov sa </a:t>
            </a:r>
            <a:r>
              <a:rPr lang="nb-NO" baseline="0" dirty="0" smtClean="0"/>
              <a:t>at vi skulle.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Gjeldte fra 1</a:t>
            </a:r>
            <a:r>
              <a:rPr lang="nb-NO" baseline="0" dirty="0" smtClean="0"/>
              <a:t>. juli 2014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 kan på mange måter høres ut som en ekstra unødvendig byrde å måtte jobbe med UU.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Men det øyeblikket det ble lovpålagt å drive UU. Så ble universell utforming et potensielt konkurransefortrinn.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Og for Skandiabanken, som bare </a:t>
            </a:r>
            <a:r>
              <a:rPr lang="nb-NO" baseline="0" dirty="0" smtClean="0"/>
              <a:t>er på </a:t>
            </a:r>
            <a:r>
              <a:rPr lang="nb-NO" baseline="0" dirty="0" smtClean="0"/>
              <a:t>nett. Så er det ekstra viktig at våre nettsider er så brukervennlige som mulig.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09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Først ut er venteikonet.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En typisk javascriptjobb</a:t>
            </a:r>
            <a:r>
              <a:rPr lang="nb-NO" baseline="0" dirty="0" smtClean="0"/>
              <a:t> er å vise en </a:t>
            </a:r>
            <a:r>
              <a:rPr lang="nb-NO" baseline="0" dirty="0" err="1" smtClean="0"/>
              <a:t>venteaimasjon</a:t>
            </a:r>
            <a:r>
              <a:rPr lang="nb-NO" baseline="0" dirty="0" smtClean="0"/>
              <a:t> når man henter informasjon eksternt.</a:t>
            </a: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For eksempel for å hente søkeresultater.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Men der</a:t>
            </a:r>
            <a:r>
              <a:rPr lang="nb-NO" baseline="0" dirty="0" smtClean="0"/>
              <a:t> seende brukere ser venteikonet, så får ikke blinde noe beskjed.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145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Løsningen er å plassere koden for venteanimasjonen inni en </a:t>
            </a:r>
            <a:r>
              <a:rPr lang="nb-NO" dirty="0" smtClean="0"/>
              <a:t>div med </a:t>
            </a:r>
            <a:r>
              <a:rPr lang="nb-NO" dirty="0" err="1" smtClean="0"/>
              <a:t>aria</a:t>
            </a:r>
            <a:r>
              <a:rPr lang="nb-NO" dirty="0" smtClean="0"/>
              <a:t>-live attributt.</a:t>
            </a: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Nå vil alt som forandrer seg inni her bli lest opp. Og det </a:t>
            </a:r>
            <a:r>
              <a:rPr lang="nb-NO" dirty="0" smtClean="0"/>
              <a:t>som </a:t>
            </a:r>
            <a:r>
              <a:rPr lang="nb-NO" dirty="0" smtClean="0"/>
              <a:t>blir lest opp vil være teksten «</a:t>
            </a:r>
            <a:r>
              <a:rPr lang="nb-NO" dirty="0" smtClean="0"/>
              <a:t>Henter innstillinger</a:t>
            </a:r>
            <a:r>
              <a:rPr lang="nb-NO" dirty="0" smtClean="0"/>
              <a:t>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13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En annen typisk </a:t>
            </a:r>
            <a:r>
              <a:rPr lang="nb-NO" dirty="0" err="1" smtClean="0"/>
              <a:t>javascript</a:t>
            </a:r>
            <a:r>
              <a:rPr lang="nb-NO" dirty="0" smtClean="0"/>
              <a:t> jobb er ekspandering. Visning og skjuling av innhold.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935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I dette tilfellet så har vi en </a:t>
            </a:r>
            <a:r>
              <a:rPr lang="nb-NO" dirty="0" err="1" smtClean="0"/>
              <a:t>aria</a:t>
            </a:r>
            <a:r>
              <a:rPr lang="nb-NO" dirty="0" smtClean="0"/>
              <a:t>-attributt som er spesifikt for dette formålet.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Javascriptet forandrer </a:t>
            </a:r>
            <a:r>
              <a:rPr lang="nb-NO" dirty="0" err="1" smtClean="0"/>
              <a:t>aria-expanded</a:t>
            </a:r>
            <a:r>
              <a:rPr lang="nb-NO" dirty="0" smtClean="0"/>
              <a:t> til «true» eller «false» alt etter som. Og skjermleser leser det opp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777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Siste eksempel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Dette er dessverre IKKE gyldig </a:t>
            </a:r>
            <a:r>
              <a:rPr lang="nb-NO" dirty="0" err="1" smtClean="0"/>
              <a:t>javascript</a:t>
            </a:r>
            <a:r>
              <a:rPr lang="nb-NO" baseline="0" dirty="0" smtClean="0"/>
              <a:t> kode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Man skulle gjerne ønske det.</a:t>
            </a: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Men </a:t>
            </a:r>
            <a:r>
              <a:rPr lang="nb-NO" dirty="0" err="1" smtClean="0"/>
              <a:t>javascript</a:t>
            </a:r>
            <a:r>
              <a:rPr lang="nb-NO" dirty="0" smtClean="0"/>
              <a:t> har dessverre ingen innebygd måte å få</a:t>
            </a:r>
            <a:r>
              <a:rPr lang="nb-NO" baseline="0" dirty="0" smtClean="0"/>
              <a:t> skjermleser til å si noe.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kan hackes litt til, men det man ønsker er en form for </a:t>
            </a:r>
            <a:r>
              <a:rPr lang="nb-NO" baseline="0" dirty="0" smtClean="0"/>
              <a:t>one-liner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40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Så vi har denne koden i bunnen av alle sidene våre.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336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Så</a:t>
            </a:r>
            <a:r>
              <a:rPr lang="nb-NO" baseline="0" dirty="0" smtClean="0"/>
              <a:t> denne ikke-eksisterende koden…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367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Kan skrives</a:t>
            </a:r>
            <a:r>
              <a:rPr lang="nb-NO" baseline="0" dirty="0" smtClean="0"/>
              <a:t> som dette.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Alle våre </a:t>
            </a:r>
            <a:r>
              <a:rPr lang="nb-NO" baseline="0" dirty="0" err="1" smtClean="0"/>
              <a:t>javascript</a:t>
            </a:r>
            <a:r>
              <a:rPr lang="nb-NO" baseline="0" dirty="0" smtClean="0"/>
              <a:t> kan kjøre denne koden, på alle våre sider.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68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Den generelle tanker er å alltid spørre seg selv</a:t>
            </a:r>
            <a:r>
              <a:rPr lang="nb-NO" baseline="0" dirty="0" smtClean="0"/>
              <a:t> når man bruker </a:t>
            </a:r>
            <a:r>
              <a:rPr lang="nb-NO" baseline="0" dirty="0" err="1" smtClean="0"/>
              <a:t>javascript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«Hvordan får skjermleser beskjed»?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76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Et lite syn på komponenter og </a:t>
            </a:r>
            <a:r>
              <a:rPr lang="nb-NO" dirty="0" err="1" smtClean="0"/>
              <a:t>komponentifisering</a:t>
            </a:r>
            <a:r>
              <a:rPr lang="nb-NO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Vi har alle et forhold til at gjenbruk av kode er bra. 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Det betyr både at man </a:t>
            </a:r>
            <a:r>
              <a:rPr lang="nb-NO" dirty="0" smtClean="0"/>
              <a:t>ikke </a:t>
            </a:r>
            <a:r>
              <a:rPr lang="nb-NO" dirty="0" smtClean="0"/>
              <a:t>trenger å finne </a:t>
            </a:r>
            <a:r>
              <a:rPr lang="nb-NO" dirty="0" smtClean="0"/>
              <a:t>ut og skrive </a:t>
            </a:r>
            <a:r>
              <a:rPr lang="nb-NO" dirty="0" smtClean="0"/>
              <a:t>noe på nytt, og også at man bare trenger å gjøre det riktig én gang.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Med UU så har </a:t>
            </a:r>
            <a:r>
              <a:rPr lang="nb-NO" dirty="0" err="1" smtClean="0"/>
              <a:t>komponentifisering</a:t>
            </a:r>
            <a:r>
              <a:rPr lang="nb-NO" dirty="0" smtClean="0"/>
              <a:t> av kode også vært viktig, rett og slett fordi </a:t>
            </a:r>
            <a:r>
              <a:rPr lang="nb-NO" baseline="0" dirty="0" smtClean="0"/>
              <a:t>ikke alle kan UU 100%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Hvis man da heller kan lage en komponent som sørger for at UU krav blir dekket, så trenger ikke utviklerne bry seg mer om det enn de trenger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Brukeropplevelse er viktig i skandiabanken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våre forretningsmål. Inkluderer disse målsettingene.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err="1" smtClean="0"/>
              <a:t>Forretningsmå</a:t>
            </a:r>
            <a:r>
              <a:rPr lang="nb-NO" baseline="0" dirty="0" smtClean="0"/>
              <a:t> 1l: </a:t>
            </a:r>
            <a:r>
              <a:rPr lang="nb-NO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Beste digitale brukeropplevelse og tilgjengelighet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Forretningsmål 2: </a:t>
            </a:r>
            <a:r>
              <a:rPr lang="nb-NO" sz="1200" dirty="0" smtClean="0"/>
              <a:t>Ledende på selvbetjente løsninger og effektive prosesser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UU er et konkret virkemiddel får å nå disse målsettingene.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171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Nå, la</a:t>
            </a:r>
            <a:r>
              <a:rPr lang="nb-NO" baseline="0" dirty="0" smtClean="0"/>
              <a:t> oss se på venteikonet igjen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743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Hvis dere husker så var dette var koden til venteikonet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8360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Men det vi har er en </a:t>
            </a:r>
            <a:r>
              <a:rPr lang="nb-NO" dirty="0" err="1" smtClean="0"/>
              <a:t>helper</a:t>
            </a:r>
            <a:r>
              <a:rPr lang="nb-NO" dirty="0" smtClean="0"/>
              <a:t> (for de av dere som kan MVC) for å bruke dette venteikonet.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Den tar inn enten</a:t>
            </a:r>
            <a:r>
              <a:rPr lang="nb-NO" baseline="0" dirty="0" smtClean="0"/>
              <a:t> bare en ID, eller både ID og </a:t>
            </a:r>
            <a:r>
              <a:rPr lang="nb-NO" baseline="0" dirty="0" err="1" smtClean="0"/>
              <a:t>string</a:t>
            </a:r>
            <a:r>
              <a:rPr lang="nb-NO" baseline="0" dirty="0" smtClean="0"/>
              <a:t>. (id slik at de kan vise/skjule med </a:t>
            </a:r>
            <a:r>
              <a:rPr lang="nb-NO" baseline="0" dirty="0" err="1" smtClean="0"/>
              <a:t>javascript</a:t>
            </a:r>
            <a:r>
              <a:rPr lang="nb-NO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Hvis man ikke legger til en tekst selv, så Legger den på </a:t>
            </a:r>
            <a:r>
              <a:rPr lang="nb-NO" baseline="0" dirty="0" smtClean="0"/>
              <a:t>en usynlig </a:t>
            </a:r>
            <a:r>
              <a:rPr lang="nb-NO" baseline="0" dirty="0" smtClean="0"/>
              <a:t>tekst «Vennligst vent» slik at skjermleser får lest det opp.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Hvis man legger til tekst så blir den lagt til som vanlig.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Dermed så sørger vi for at alle våre venteikoner, så lenge våre utviklere bruker denne komponenten, er UU.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I vår faktiske kode så har vi enda flere </a:t>
            </a:r>
            <a:r>
              <a:rPr lang="nb-NO" baseline="0" dirty="0" err="1" smtClean="0"/>
              <a:t>overloads</a:t>
            </a:r>
            <a:r>
              <a:rPr lang="nb-NO" baseline="0" dirty="0" smtClean="0"/>
              <a:t>. Blant annet så kan man velge å ikke vise tekst, men fremdeles sette en annen tekst enn «Vennligst vent».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351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Vi snakket også tidligere om ekspandering.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hadde et </a:t>
            </a:r>
            <a:r>
              <a:rPr lang="nb-NO" baseline="0" dirty="0" err="1" smtClean="0"/>
              <a:t>javascript</a:t>
            </a:r>
            <a:r>
              <a:rPr lang="nb-NO" baseline="0" dirty="0" smtClean="0"/>
              <a:t> som sørget for alle ekspanderingen vi har i banken.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var da en enkel sak å oppdatere dette javascriptet slik at det også kontrollerte </a:t>
            </a:r>
            <a:r>
              <a:rPr lang="nb-NO" baseline="0" dirty="0" err="1" smtClean="0"/>
              <a:t>aria-expanded</a:t>
            </a:r>
            <a:r>
              <a:rPr lang="nb-NO" baseline="0" dirty="0" smtClean="0"/>
              <a:t>=«true/false»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57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Vi kan sørge for at så lenge utviklerne bruker disse komponentene så vil de også være </a:t>
            </a:r>
            <a:r>
              <a:rPr lang="nb-NO" baseline="0" dirty="0" smtClean="0"/>
              <a:t>universelt </a:t>
            </a:r>
            <a:r>
              <a:rPr lang="nb-NO" baseline="0" dirty="0" smtClean="0"/>
              <a:t>utformet i framtiden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hvis vi finner at en komponent er universelt utformet så er det enkelt å oppgradere komponenten, heller enn å gå til hver side i banken som har den samme koden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Nøyaktig hva en «komponent» er </a:t>
            </a:r>
            <a:r>
              <a:rPr lang="nb-NO" baseline="0" dirty="0" err="1" smtClean="0"/>
              <a:t>er</a:t>
            </a:r>
            <a:r>
              <a:rPr lang="nb-NO" baseline="0" dirty="0" smtClean="0"/>
              <a:t> opp til dere. Vi har flere ting som kan sees på som en komponent. Vi har </a:t>
            </a:r>
            <a:r>
              <a:rPr lang="nb-NO" baseline="0" dirty="0" err="1" smtClean="0"/>
              <a:t>javascript</a:t>
            </a:r>
            <a:r>
              <a:rPr lang="nb-NO" baseline="0" dirty="0" smtClean="0"/>
              <a:t>, vi har MVC HTML </a:t>
            </a:r>
            <a:r>
              <a:rPr lang="nb-NO" baseline="0" dirty="0" err="1" smtClean="0"/>
              <a:t>helpers</a:t>
            </a:r>
            <a:r>
              <a:rPr lang="nb-NO" baseline="0" dirty="0" smtClean="0"/>
              <a:t> og vi har </a:t>
            </a:r>
            <a:r>
              <a:rPr lang="nb-NO" baseline="0" dirty="0" err="1" smtClean="0"/>
              <a:t>Razor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partial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views</a:t>
            </a:r>
            <a:r>
              <a:rPr lang="nb-NO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Men poenget er å ta muligheten og få UU delen inn i disse komponentene slik at det ikke blir glemt når man lager nye sider.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744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Da</a:t>
            </a:r>
            <a:r>
              <a:rPr lang="nb-NO" baseline="0" dirty="0" smtClean="0"/>
              <a:t> kommer vi mot slutten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475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For skandiabanken så er universell utforming et viktig virkemiddel får å skape en enestående brukeropplevelse.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Som igjen er med på å skape kundelojalitet.</a:t>
            </a:r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Det krever ofte at man tenker litt nytt, at man angriper problemstillinger på en ny måte.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At man ser mulighetene man ikke hadde før, og nye begrensningen man må forholde seg til.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Men ofte ved å løse disse begrensningene,</a:t>
            </a:r>
            <a:r>
              <a:rPr lang="nb-NO" baseline="0" dirty="0" smtClean="0"/>
              <a:t> så gjør man seg selv en tjeneste for resten av arbeidet.</a:t>
            </a:r>
            <a:endParaRPr lang="nb-NO" dirty="0" smtClean="0"/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Vi er stolt av</a:t>
            </a:r>
            <a:r>
              <a:rPr lang="nb-NO" baseline="0" dirty="0" smtClean="0"/>
              <a:t> den nye banken vår. Og vi </a:t>
            </a:r>
            <a:r>
              <a:rPr lang="nb-NO" dirty="0" smtClean="0"/>
              <a:t>håper at det</a:t>
            </a:r>
            <a:r>
              <a:rPr lang="nb-NO" baseline="0" dirty="0" smtClean="0"/>
              <a:t> vi har fått til så langt, og det vi planlegger å gjøre for fremtiden vil gi oss et konkurransefortrinn.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Men ikke minst, så er det godt å vite at man faktisk har sider som man vet at alle kan bruke.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har vært hyggelig å være her.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Jeg håper at dere har funnet dette interessant.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Men hvis vi har tid til noen spørsmål...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73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3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Loven er definert av at man skal støtte </a:t>
            </a:r>
            <a:r>
              <a:rPr lang="nb-NO" baseline="0" dirty="0" smtClean="0"/>
              <a:t>spesifikke nivå </a:t>
            </a:r>
            <a:r>
              <a:rPr lang="nb-NO" baseline="0" dirty="0" smtClean="0"/>
              <a:t>A </a:t>
            </a:r>
            <a:r>
              <a:rPr lang="nb-NO" baseline="0" dirty="0" smtClean="0"/>
              <a:t>og nivå </a:t>
            </a:r>
            <a:r>
              <a:rPr lang="nb-NO" baseline="0" dirty="0" smtClean="0"/>
              <a:t>AA krav  WCAG 2.0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WCAG er laget av World </a:t>
            </a:r>
            <a:r>
              <a:rPr lang="nb-NO" baseline="0" dirty="0" err="1" smtClean="0"/>
              <a:t>Wide</a:t>
            </a:r>
            <a:r>
              <a:rPr lang="nb-NO" baseline="0" dirty="0" smtClean="0"/>
              <a:t> Web </a:t>
            </a:r>
            <a:r>
              <a:rPr lang="nb-NO" baseline="0" dirty="0" err="1" smtClean="0"/>
              <a:t>Consortium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WCAG er et enormt sett regler og dokumentasjon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Klart at ikke alle </a:t>
            </a:r>
            <a:r>
              <a:rPr lang="nb-NO" baseline="0" dirty="0" smtClean="0"/>
              <a:t>utviklerne eller alle i bedriften </a:t>
            </a:r>
            <a:r>
              <a:rPr lang="nb-NO" baseline="0" dirty="0" smtClean="0"/>
              <a:t>kan bli eksperter.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det er noe man må te med i betraktning når man implementerer UU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Det </a:t>
            </a:r>
            <a:r>
              <a:rPr lang="nb-NO" baseline="0" dirty="0" smtClean="0"/>
              <a:t>er mulig å følge reglene for WCAG og fremdeles lage en middelmådig UU løsning.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Så målet ble ganske tidlig å ikke bare være i henhold til loven. Men å strekker seg enda lenger enn som så for å skape denne «beste digitale brukeropplevelsen</a:t>
            </a:r>
            <a:r>
              <a:rPr lang="nb-NO" baseline="0" dirty="0" smtClean="0"/>
              <a:t>» vi har som mål.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6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 smtClean="0"/>
              <a:t>I denne prosessen så har vi jobbet med Funka.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Det startet med en presentasjon de holdt for oss veldig tidlig i arbeidet</a:t>
            </a:r>
            <a:r>
              <a:rPr lang="nb-NO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ble imponert nok til å invitere dem tilbake.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De har hjulpet med å finne feil og løsninger, 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Og ikke minst med å fokusere vårt UU arbeid. Og å peke oss i riktig retning i fra starten.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Som sagt, WCAG er stort og det kan være vanskelig å se hvor man en gang skal begynne</a:t>
            </a:r>
            <a:r>
              <a:rPr lang="nb-NO" baseline="0" dirty="0" smtClean="0"/>
              <a:t>. Og Funka sitt arbeid med oss har hjulpet med å få en mer strukturert oversikt over nøyaktig hva WGAC krever av oss.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(Funka har gjort et bra arbeid) «Godt jobbet. Her er 41 slides med problemer»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5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En av de tingene som Funka overbeviste oss om</a:t>
            </a:r>
            <a:r>
              <a:rPr lang="nb-NO" baseline="0" dirty="0" smtClean="0"/>
              <a:t> var at UU er til hjelp for alle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Flere av de prinsippene som man ønsker å følge innenfor UU vil også øke den generelle kvaliteten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7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Med </a:t>
            </a:r>
            <a:r>
              <a:rPr lang="nb-NO" dirty="0" smtClean="0"/>
              <a:t>det sagt så t</a:t>
            </a:r>
            <a:r>
              <a:rPr lang="nb-NO" baseline="0" dirty="0" smtClean="0"/>
              <a:t>enker jeg vi skal gå videre til noen mer konkrete eksempler og erfaringer</a:t>
            </a:r>
            <a:r>
              <a:rPr lang="nb-NO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61EF-33BB-4E4B-BDD5-591D1F22758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-Grønn">
    <p:bg>
      <p:bgPr>
        <a:solidFill>
          <a:srgbClr val="007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19100" y="338668"/>
            <a:ext cx="8286750" cy="2017058"/>
          </a:xfrm>
        </p:spPr>
        <p:txBody>
          <a:bodyPr anchor="ctr" anchorCtr="0"/>
          <a:lstStyle>
            <a:lvl1pPr algn="l">
              <a:lnSpc>
                <a:spcPts val="4800"/>
              </a:lnSpc>
              <a:defRPr sz="4800" spc="0" baseline="0">
                <a:solidFill>
                  <a:schemeClr val="bg1"/>
                </a:solidFill>
                <a:latin typeface="CopyrightKlimTypeFoundry" panose="02000503000000020004" pitchFamily="2" charset="0"/>
                <a:ea typeface="CopyrightKlimTypeFoundry" panose="02000503000000020004" pitchFamily="2" charset="0"/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3155" y="2482094"/>
            <a:ext cx="8271108" cy="556724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2200"/>
              </a:lnSpc>
              <a:spcBef>
                <a:spcPts val="24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Navn/Tittel</a:t>
            </a:r>
          </a:p>
        </p:txBody>
      </p:sp>
      <p:pic>
        <p:nvPicPr>
          <p:cNvPr id="6" name="Picture 5" descr="Skandiabanke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98273" y="4517934"/>
            <a:ext cx="3599696" cy="360910"/>
          </a:xfrm>
          <a:prstGeom prst="rect">
            <a:avLst/>
          </a:prstGeom>
        </p:spPr>
      </p:pic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2376" y="4622609"/>
            <a:ext cx="3079504" cy="241299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v-SE" dirty="0" smtClean="0"/>
              <a:t>14. April, 2015</a:t>
            </a:r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1" hasCustomPrompt="1"/>
            <p:custDataLst>
              <p:tags r:id="rId1"/>
            </p:custDataLst>
          </p:nvPr>
        </p:nvSpPr>
        <p:spPr>
          <a:xfrm>
            <a:off x="412376" y="4379208"/>
            <a:ext cx="3078000" cy="29612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sv-SE" sz="1400" baseline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05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-Grønn">
    <p:bg>
      <p:bgPr>
        <a:solidFill>
          <a:srgbClr val="007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19100" y="338668"/>
            <a:ext cx="8286750" cy="2017058"/>
          </a:xfrm>
        </p:spPr>
        <p:txBody>
          <a:bodyPr/>
          <a:lstStyle>
            <a:lvl1pPr algn="l">
              <a:lnSpc>
                <a:spcPts val="4800"/>
              </a:lnSpc>
              <a:defRPr sz="4800" spc="0" baseline="0">
                <a:solidFill>
                  <a:schemeClr val="bg1"/>
                </a:solidFill>
                <a:latin typeface="CopyrightKlimTypeFoundry" panose="02000503000000020004" pitchFamily="2" charset="0"/>
                <a:ea typeface="CopyrightKlimTypeFoundry" panose="02000503000000020004" pitchFamily="2" charset="0"/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3155" y="2482094"/>
            <a:ext cx="8271108" cy="556724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2200"/>
              </a:lnSpc>
              <a:spcBef>
                <a:spcPts val="24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Navn/Tittel</a:t>
            </a:r>
          </a:p>
        </p:txBody>
      </p:sp>
      <p:pic>
        <p:nvPicPr>
          <p:cNvPr id="6" name="Picture 5" descr="Skandiabanke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777536" y="4686300"/>
            <a:ext cx="1920431" cy="192544"/>
          </a:xfrm>
          <a:prstGeom prst="rect">
            <a:avLst/>
          </a:prstGeom>
        </p:spPr>
      </p:pic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2376" y="4622609"/>
            <a:ext cx="3079504" cy="241299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14. April, 2015</a:t>
            </a:r>
            <a:endParaRPr lang="en-GB" dirty="0"/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1" hasCustomPrompt="1"/>
            <p:custDataLst>
              <p:tags r:id="rId1"/>
            </p:custDataLst>
          </p:nvPr>
        </p:nvSpPr>
        <p:spPr>
          <a:xfrm>
            <a:off x="412376" y="4379208"/>
            <a:ext cx="3078000" cy="29612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sv-SE" sz="1400" baseline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433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Double">
    <p:bg>
      <p:bgPr>
        <a:solidFill>
          <a:srgbClr val="007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4959493" y="1801825"/>
            <a:ext cx="2393367" cy="239707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791141" y="1801825"/>
            <a:ext cx="2393367" cy="239707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latshållare för text 26" descr="Skandiabanken logo"/>
          <p:cNvSpPr>
            <a:spLocks noGrp="1"/>
          </p:cNvSpPr>
          <p:nvPr userDrawn="1">
            <p:ph type="body" sz="quarter" idx="14" hasCustomPrompt="1"/>
          </p:nvPr>
        </p:nvSpPr>
        <p:spPr bwMode="black">
          <a:xfrm>
            <a:off x="7086670" y="4715384"/>
            <a:ext cx="1620001" cy="16242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1" name="Rubrik 1"/>
          <p:cNvSpPr>
            <a:spLocks noGrp="1"/>
          </p:cNvSpPr>
          <p:nvPr userDrawn="1">
            <p:ph type="ctrTitle" hasCustomPrompt="1"/>
          </p:nvPr>
        </p:nvSpPr>
        <p:spPr>
          <a:xfrm>
            <a:off x="419100" y="338668"/>
            <a:ext cx="8261901" cy="576898"/>
          </a:xfrm>
        </p:spPr>
        <p:txBody>
          <a:bodyPr/>
          <a:lstStyle>
            <a:lvl1pPr algn="ctr">
              <a:lnSpc>
                <a:spcPts val="48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22" name="Platshållare för innehåll 2"/>
          <p:cNvSpPr>
            <a:spLocks noGrp="1"/>
          </p:cNvSpPr>
          <p:nvPr userDrawn="1">
            <p:ph sz="half" idx="1" hasCustomPrompt="1"/>
          </p:nvPr>
        </p:nvSpPr>
        <p:spPr>
          <a:xfrm>
            <a:off x="419001" y="923183"/>
            <a:ext cx="8262000" cy="289003"/>
          </a:xfrm>
        </p:spPr>
        <p:txBody>
          <a:bodyPr lIns="3600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i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24" name="Text Placeholder 1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6056" y="1801561"/>
            <a:ext cx="2160240" cy="2397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26" name="Text Placeholder 1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907704" y="1801561"/>
            <a:ext cx="2160240" cy="2397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87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Single">
    <p:bg>
      <p:bgPr>
        <a:solidFill>
          <a:srgbClr val="007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375317" y="1801825"/>
            <a:ext cx="2393367" cy="239707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latshållare för text 26" descr="Skandiabanken logo"/>
          <p:cNvSpPr>
            <a:spLocks noGrp="1"/>
          </p:cNvSpPr>
          <p:nvPr userDrawn="1">
            <p:ph type="body" sz="quarter" idx="14" hasCustomPrompt="1"/>
          </p:nvPr>
        </p:nvSpPr>
        <p:spPr bwMode="black">
          <a:xfrm>
            <a:off x="7086670" y="4715384"/>
            <a:ext cx="1620001" cy="16242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1" name="Rubrik 1"/>
          <p:cNvSpPr>
            <a:spLocks noGrp="1"/>
          </p:cNvSpPr>
          <p:nvPr userDrawn="1">
            <p:ph type="ctrTitle" hasCustomPrompt="1"/>
          </p:nvPr>
        </p:nvSpPr>
        <p:spPr>
          <a:xfrm>
            <a:off x="419100" y="338668"/>
            <a:ext cx="8261901" cy="576898"/>
          </a:xfrm>
        </p:spPr>
        <p:txBody>
          <a:bodyPr/>
          <a:lstStyle>
            <a:lvl1pPr algn="ctr">
              <a:lnSpc>
                <a:spcPts val="48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22" name="Platshållare för innehåll 2"/>
          <p:cNvSpPr>
            <a:spLocks noGrp="1"/>
          </p:cNvSpPr>
          <p:nvPr userDrawn="1">
            <p:ph sz="half" idx="1" hasCustomPrompt="1"/>
          </p:nvPr>
        </p:nvSpPr>
        <p:spPr>
          <a:xfrm>
            <a:off x="419001" y="923183"/>
            <a:ext cx="8262000" cy="289003"/>
          </a:xfrm>
        </p:spPr>
        <p:txBody>
          <a:bodyPr lIns="3600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i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24" name="Text Placeholder 1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91880" y="1801825"/>
            <a:ext cx="2160240" cy="2397072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251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1">
    <p:bg>
      <p:bgPr>
        <a:solidFill>
          <a:srgbClr val="007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/>
          <p:cNvSpPr>
            <a:spLocks noGrp="1"/>
          </p:cNvSpPr>
          <p:nvPr>
            <p:ph sz="half" idx="18" hasCustomPrompt="1"/>
          </p:nvPr>
        </p:nvSpPr>
        <p:spPr>
          <a:xfrm>
            <a:off x="5940152" y="85577"/>
            <a:ext cx="2447645" cy="181917"/>
          </a:xfrm>
        </p:spPr>
        <p:txBody>
          <a:bodyPr lIns="3600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50" i="0" baseline="0">
                <a:solidFill>
                  <a:schemeClr val="bg1"/>
                </a:solidFill>
                <a:latin typeface="CopyrightKlimTypeFoundry" panose="02000503000000020004" pitchFamily="2" charset="0"/>
                <a:ea typeface="CopyrightKlimTypeFoundry" panose="02000503000000020004" pitchFamily="2" charset="0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19001" y="1347614"/>
            <a:ext cx="8261999" cy="3240360"/>
          </a:xfrm>
        </p:spPr>
        <p:txBody>
          <a:bodyPr anchor="ctr" anchorCtr="0"/>
          <a:lstStyle>
            <a:lvl1pPr>
              <a:spcBef>
                <a:spcPts val="1800"/>
              </a:spcBef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720000"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Klink for å </a:t>
            </a:r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nb-NO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23" name="Oval 22"/>
          <p:cNvSpPr/>
          <p:nvPr userDrawn="1"/>
        </p:nvSpPr>
        <p:spPr>
          <a:xfrm>
            <a:off x="8465223" y="-399915"/>
            <a:ext cx="1049729" cy="105135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latshållare för text 26" descr="Skandiabanken logo"/>
          <p:cNvSpPr>
            <a:spLocks noGrp="1"/>
          </p:cNvSpPr>
          <p:nvPr userDrawn="1">
            <p:ph type="body" sz="quarter" idx="14" hasCustomPrompt="1"/>
          </p:nvPr>
        </p:nvSpPr>
        <p:spPr bwMode="black">
          <a:xfrm>
            <a:off x="7086670" y="4715384"/>
            <a:ext cx="1620001" cy="16242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1" name="Rubrik 1"/>
          <p:cNvSpPr>
            <a:spLocks noGrp="1"/>
          </p:cNvSpPr>
          <p:nvPr userDrawn="1">
            <p:ph type="ctrTitle" hasCustomPrompt="1"/>
          </p:nvPr>
        </p:nvSpPr>
        <p:spPr>
          <a:xfrm>
            <a:off x="419100" y="338668"/>
            <a:ext cx="7968697" cy="576898"/>
          </a:xfrm>
        </p:spPr>
        <p:txBody>
          <a:bodyPr/>
          <a:lstStyle>
            <a:lvl1pPr>
              <a:lnSpc>
                <a:spcPts val="48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2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19001" y="923183"/>
            <a:ext cx="7968796" cy="289003"/>
          </a:xfrm>
        </p:spPr>
        <p:txBody>
          <a:bodyPr lIns="3600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800" i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532440" y="-399915"/>
            <a:ext cx="915296" cy="105106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18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">
    <p:bg>
      <p:bgPr>
        <a:solidFill>
          <a:srgbClr val="007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19100" y="338668"/>
            <a:ext cx="8261901" cy="576898"/>
          </a:xfrm>
        </p:spPr>
        <p:txBody>
          <a:bodyPr/>
          <a:lstStyle>
            <a:lvl1pPr>
              <a:lnSpc>
                <a:spcPts val="48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Platshållare för text 26" descr="Skandiabanken logo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7086670" y="4715384"/>
            <a:ext cx="1620001" cy="16242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19001" y="923183"/>
            <a:ext cx="8262000" cy="289003"/>
          </a:xfrm>
        </p:spPr>
        <p:txBody>
          <a:bodyPr lIns="3600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800" i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19001" y="1347614"/>
            <a:ext cx="8261999" cy="3240360"/>
          </a:xfrm>
        </p:spPr>
        <p:txBody>
          <a:bodyPr anchor="ctr" anchorCtr="0"/>
          <a:lstStyle>
            <a:lvl1pPr>
              <a:spcBef>
                <a:spcPts val="1800"/>
              </a:spcBef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720000"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Klink for å </a:t>
            </a:r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nb-NO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29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0213" y="411510"/>
            <a:ext cx="827405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0212" y="1294243"/>
            <a:ext cx="8280000" cy="32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763704" y="4756033"/>
            <a:ext cx="1440000" cy="1372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v-SE" dirty="0" smtClean="0"/>
              <a:t>14. April, 2015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6733" y="4756451"/>
            <a:ext cx="3701531" cy="13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 smtClean="0"/>
              <a:t>Halla</a:t>
            </a:r>
            <a:endParaRPr lang="nb-NO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0213" y="4756451"/>
            <a:ext cx="463698" cy="13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5540DF7-4799-4E87-B3CF-0506236724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tshållare för text 26" descr="Skandiabanken logo"/>
          <p:cNvSpPr txBox="1">
            <a:spLocks/>
          </p:cNvSpPr>
          <p:nvPr userDrawn="1"/>
        </p:nvSpPr>
        <p:spPr bwMode="black">
          <a:xfrm>
            <a:off x="7086670" y="4715384"/>
            <a:ext cx="1620001" cy="16242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508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6" r:id="rId3"/>
    <p:sldLayoutId id="2147483679" r:id="rId4"/>
    <p:sldLayoutId id="2147483680" r:id="rId5"/>
    <p:sldLayoutId id="2147483678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opyrightKlimTypeFoundry" panose="02000503000000020004" pitchFamily="2" charset="0"/>
          <a:ea typeface="CopyrightKlimTypeFoundry" panose="02000503000000020004" pitchFamily="2" charset="0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Case Study: Skandiabanken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/>
              <a:t>Snorre Kim</a:t>
            </a:r>
          </a:p>
          <a:p>
            <a:r>
              <a:rPr lang="nb-NO" smtClean="0"/>
              <a:t>Skandiabanken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03. Mars,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4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Best </a:t>
            </a:r>
            <a:r>
              <a:rPr lang="nb-NO" dirty="0" err="1" smtClean="0"/>
              <a:t>practices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HTML5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8126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smtClean="0"/>
              <a:t>Best </a:t>
            </a:r>
            <a:r>
              <a:rPr lang="nb-NO" dirty="0" err="1"/>
              <a:t>p</a:t>
            </a:r>
            <a:r>
              <a:rPr lang="nb-NO" dirty="0" err="1" smtClean="0"/>
              <a:t>ractices</a:t>
            </a:r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En liste er en liste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Bruk av nye HTML5 elementer som nav, header, footer kan erstatte div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34249"/>
            <a:ext cx="5143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Best practices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mtClean="0"/>
              <a:t>Semantisk korrekt web er det beste grunnlaget for UU-arbeid</a:t>
            </a:r>
            <a:endParaRPr lang="nb-NO" dirty="0"/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Et godt grunnlag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Testbar html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formalisert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«Korrekt» html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Skal ikke ha duplikat ID</a:t>
            </a:r>
          </a:p>
          <a:p>
            <a:r>
              <a:rPr lang="nb-NO" dirty="0" smtClean="0"/>
              <a:t>&lt;</a:t>
            </a:r>
            <a:r>
              <a:rPr lang="nb-NO" dirty="0" err="1" smtClean="0"/>
              <a:t>img</a:t>
            </a:r>
            <a:r>
              <a:rPr lang="nb-NO" dirty="0" smtClean="0"/>
              <a:t>&gt; har alt-attributt</a:t>
            </a:r>
          </a:p>
          <a:p>
            <a:r>
              <a:rPr lang="nb-NO" dirty="0" smtClean="0"/>
              <a:t>&lt;a&gt; har </a:t>
            </a:r>
            <a:r>
              <a:rPr lang="nb-NO" dirty="0" err="1" smtClean="0"/>
              <a:t>href</a:t>
            </a:r>
            <a:r>
              <a:rPr lang="nb-NO" dirty="0" smtClean="0"/>
              <a:t>-attributt</a:t>
            </a:r>
          </a:p>
          <a:p>
            <a:r>
              <a:rPr lang="nb-NO" dirty="0" smtClean="0"/>
              <a:t>&lt;a&gt; skal ha tekst</a:t>
            </a:r>
          </a:p>
          <a:p>
            <a:r>
              <a:rPr lang="nb-NO" dirty="0" smtClean="0"/>
              <a:t>Side skal ha tittel</a:t>
            </a:r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Formalisert kode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«Korrekt» html</a:t>
            </a:r>
          </a:p>
          <a:p>
            <a:endParaRPr lang="nb-NO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mtClean="0"/>
              <a:t>Javascript i Utvikling og Test</a:t>
            </a:r>
          </a:p>
          <a:p>
            <a:r>
              <a:rPr lang="nb-NO" smtClean="0"/>
              <a:t>Ved sidelasting og etter 5 sekunder</a:t>
            </a:r>
          </a:p>
          <a:p>
            <a:r>
              <a:rPr lang="nb-NO" smtClean="0"/>
              <a:t>Melding i console</a:t>
            </a:r>
            <a:endParaRPr lang="nb-NO" dirty="0"/>
          </a:p>
        </p:txBody>
      </p:sp>
      <p:sp>
        <p:nvSpPr>
          <p:cNvPr id="20" name="Text Placeholder 19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Runtime test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mtClean="0"/>
              <a:t>Javscript</a:t>
            </a:r>
            <a:endParaRPr lang="nb-NO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Chrome console sier ifra om at du har duplikate IDer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783" y="3402111"/>
            <a:ext cx="4814888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«Korrekt» html</a:t>
            </a:r>
          </a:p>
          <a:p>
            <a:endParaRPr lang="nb-NO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mtClean="0"/>
              <a:t>&lt;img&gt; alt-attributt?</a:t>
            </a:r>
          </a:p>
          <a:p>
            <a:r>
              <a:rPr lang="nb-NO" smtClean="0"/>
              <a:t>&lt;a&gt; href-attributt</a:t>
            </a:r>
          </a:p>
          <a:p>
            <a:r>
              <a:rPr lang="nb-NO" smtClean="0"/>
              <a:t>Teste hvert oftere?</a:t>
            </a:r>
          </a:p>
          <a:p>
            <a:r>
              <a:rPr lang="nb-NO" smtClean="0"/>
              <a:t>Ajax kall til feillogg?</a:t>
            </a:r>
            <a:endParaRPr lang="nb-NO" dirty="0"/>
          </a:p>
        </p:txBody>
      </p:sp>
      <p:sp>
        <p:nvSpPr>
          <p:cNvPr id="12" name="Text Placeholder 11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Runtime test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mtClean="0"/>
              <a:t>Javscript</a:t>
            </a:r>
            <a:endParaRPr lang="nb-N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hrome console sier ifra om at det er et bilde uten alt-attributt, link uten href-attributt, og link uten teks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783" y="1867656"/>
            <a:ext cx="4914900" cy="1014413"/>
          </a:xfrm>
          <a:prstGeom prst="rect">
            <a:avLst/>
          </a:prstGeom>
        </p:spPr>
      </p:pic>
      <p:pic>
        <p:nvPicPr>
          <p:cNvPr id="10" name="Picture 9" descr="Chrome console sier ifra om at du har duplikate IDer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783" y="3402111"/>
            <a:ext cx="4814888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«Korrekt» html</a:t>
            </a:r>
          </a:p>
          <a:p>
            <a:endParaRPr lang="nb-NO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mtClean="0"/>
              <a:t>Flere ting som kan testes enn du kanskje er vant med</a:t>
            </a:r>
            <a:endParaRPr lang="nb-NO" dirty="0"/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Programatiske sjekker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Farger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Kontraster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smtClean="0"/>
              <a:t>Farger</a:t>
            </a:r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Fargehjelpere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http://www.paciellogroup.com/resources/contrastanalyser/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10" name="Object 9" descr="Color Contrast analyzer gir deg mulighet til å velge to farger på skjermen og se hvordan kontrastene måler opp mot WCAG krav på nivå AA og nivå AA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418334"/>
              </p:ext>
            </p:extLst>
          </p:nvPr>
        </p:nvGraphicFramePr>
        <p:xfrm>
          <a:off x="838827" y="1286187"/>
          <a:ext cx="7422346" cy="337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Bitmap Image" r:id="rId4" imgW="8277120" imgH="3762360" progId="Paint.Picture">
                  <p:embed/>
                </p:oleObj>
              </mc:Choice>
              <mc:Fallback>
                <p:oleObj name="Bitmap Image" r:id="rId4" imgW="8277120" imgH="3762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827" y="1286187"/>
                        <a:ext cx="7422346" cy="3373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9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 descr="Skandiabanken logo"/>
          <p:cNvSpPr>
            <a:spLocks noGrp="1"/>
          </p:cNvSpPr>
          <p:nvPr>
            <p:ph type="body" sz="quarter" idx="14"/>
          </p:nvPr>
        </p:nvSpPr>
        <p:spPr>
          <a:xfrm>
            <a:off x="590891" y="2174806"/>
            <a:ext cx="7918220" cy="793889"/>
          </a:xfrm>
        </p:spPr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01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Stilguide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olv farger i stilsettet tidlig i design prosesse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9" y="1065479"/>
            <a:ext cx="7186683" cy="34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Bare to av de tolv fargene hadde gyldig kontrast med hvit teks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9" y="1067916"/>
            <a:ext cx="7181850" cy="34480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Stilguide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/>
              <a:t>Farger</a:t>
            </a:r>
          </a:p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Fargehjelpere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http://contrast-finder.tanaguru.com/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 descr="Nettside som kan gi kontrast-gyldige alternativer til en farge som ikke er innonfor kontrastkraven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75" y="1319039"/>
            <a:ext cx="4803850" cy="437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/>
              <a:t>Farger</a:t>
            </a:r>
          </a:p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Fargehjelpere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http://contrast-finder.tanaguru.com/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 descr="Nettside som kan gi kontrast-gyldige alternativer til en farge som ikke er innonfor kontrastkravene. Orginal farge og nærmeste alternativ er marker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75" y="1319039"/>
            <a:ext cx="4803850" cy="43786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3728" y="3363838"/>
            <a:ext cx="4896544" cy="1351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88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/>
              <a:t>Farger</a:t>
            </a:r>
          </a:p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Fargehjelpere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http://contrast-finder.tanaguru.com/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 descr="Orginal farge og nærmeste gyldige alternativ."/>
          <p:cNvPicPr>
            <a:picLocks noChangeAspect="1"/>
          </p:cNvPicPr>
          <p:nvPr/>
        </p:nvPicPr>
        <p:blipFill rotWithShape="1">
          <a:blip r:embed="rId3"/>
          <a:srcRect t="47586" b="23301"/>
          <a:stretch/>
        </p:blipFill>
        <p:spPr>
          <a:xfrm>
            <a:off x="94673" y="1908650"/>
            <a:ext cx="8954654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Farger</a:t>
            </a:r>
          </a:p>
          <a:p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SASS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611562" y="2047376"/>
            <a:ext cx="7920878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altLang="nb-NO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red-on-white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#DC3741;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$red-on-background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#db183d;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$blue-on-background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#0077ae;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$grey-on-brown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#5A5A5A;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$grey-on-grey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#6a6a6a;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$grey-on-white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#767676;</a:t>
            </a:r>
          </a:p>
        </p:txBody>
      </p:sp>
    </p:spTree>
    <p:extLst>
      <p:ext uri="{BB962C8B-B14F-4D97-AF65-F5344CB8AC3E}">
        <p14:creationId xmlns:p14="http://schemas.microsoft.com/office/powerpoint/2010/main" val="26218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Farger</a:t>
            </a:r>
          </a:p>
          <a:p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SASS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2483769" y="1491630"/>
            <a:ext cx="4176462" cy="134840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.button--warning 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background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$red-on-white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color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#</a:t>
            </a:r>
            <a:r>
              <a:rPr lang="en-US" altLang="nb-NO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fff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Farger</a:t>
            </a:r>
          </a:p>
          <a:p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SASS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2483769" y="1491630"/>
            <a:ext cx="4176462" cy="134840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.button--warning 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background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$red-on-white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color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#</a:t>
            </a:r>
            <a:r>
              <a:rPr lang="en-US" altLang="nb-NO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fff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8" name="Picture 7" descr="Rød knapp med hvit tekst med gyldige farger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065" y="3006343"/>
            <a:ext cx="3559870" cy="13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Farger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Ikke mye som skal til</a:t>
            </a:r>
          </a:p>
          <a:p>
            <a:r>
              <a:rPr lang="nb-NO" dirty="0" smtClean="0"/>
              <a:t>Utvikler kan selv finne ny farge</a:t>
            </a:r>
            <a:endParaRPr lang="nb-NO" dirty="0"/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Farger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Skjermleser tekst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Picture 5" title="Den nye nettsiden"/>
          <p:cNvPicPr>
            <a:picLocks noChangeAspect="1"/>
          </p:cNvPicPr>
          <p:nvPr/>
        </p:nvPicPr>
        <p:blipFill rotWithShape="1">
          <a:blip r:embed="rId3"/>
          <a:srcRect l="28684" r="27151" b="4397"/>
          <a:stretch/>
        </p:blipFill>
        <p:spPr>
          <a:xfrm>
            <a:off x="4572000" y="0"/>
            <a:ext cx="4571999" cy="5143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FFC000"/>
                </a:solidFill>
              </a:rPr>
              <a:t>(placeholder: bilde av gammel bank)</a:t>
            </a:r>
          </a:p>
        </p:txBody>
      </p:sp>
      <p:pic>
        <p:nvPicPr>
          <p:cNvPr id="10" name="Picture 9" title="Den gamle nettsiden"/>
          <p:cNvPicPr>
            <a:picLocks noChangeAspect="1"/>
          </p:cNvPicPr>
          <p:nvPr/>
        </p:nvPicPr>
        <p:blipFill rotWithShape="1">
          <a:blip r:embed="rId4"/>
          <a:srcRect l="589" t="761" r="25672" b="3889"/>
          <a:stretch/>
        </p:blipFill>
        <p:spPr>
          <a:xfrm>
            <a:off x="0" y="0"/>
            <a:ext cx="4572000" cy="51435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5845" y="0"/>
            <a:ext cx="3299" cy="51435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 title="Pil fra gammel til ny nettside"/>
          <p:cNvSpPr/>
          <p:nvPr/>
        </p:nvSpPr>
        <p:spPr>
          <a:xfrm>
            <a:off x="4067944" y="582942"/>
            <a:ext cx="1203607" cy="93610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481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«Usynlig» tekst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Opplesing av tekst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Et element med visuelt formatert tekst fra en kontoutskrift. Inneholder Dato, et ikon, en beskrivelse og beløp for en transaksj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8" y="1657603"/>
            <a:ext cx="6372225" cy="504825"/>
          </a:xfrm>
          <a:prstGeom prst="rect">
            <a:avLst/>
          </a:prstGeom>
        </p:spPr>
      </p:pic>
      <p:pic>
        <p:nvPicPr>
          <p:cNvPr id="13" name="Picture 12" descr="Visuellt fint formatert tekst i en combobox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3219822"/>
            <a:ext cx="38481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«Usynlig» tekst</a:t>
            </a:r>
          </a:p>
          <a:p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Opplesing av tekst</a:t>
            </a:r>
            <a:endParaRPr lang="nb-NO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 descr="Et element med visuelt formatert tekst fra en kontoutskrift. Inneholder Dato, et ikon, en beskrivelse og beløp for en transaksjon."/>
          <p:cNvGrpSpPr/>
          <p:nvPr/>
        </p:nvGrpSpPr>
        <p:grpSpPr>
          <a:xfrm>
            <a:off x="1385888" y="1657603"/>
            <a:ext cx="6372225" cy="843379"/>
            <a:chOff x="1385888" y="1657603"/>
            <a:chExt cx="6372225" cy="8433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888" y="1657603"/>
              <a:ext cx="6372225" cy="504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85888" y="2162428"/>
              <a:ext cx="6372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«02.03.15 Fra Plasseringskonto 66008853 50 000,00»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35696" y="3219822"/>
            <a:ext cx="5472608" cy="1157705"/>
            <a:chOff x="1887538" y="3219822"/>
            <a:chExt cx="5472608" cy="1157705"/>
          </a:xfrm>
        </p:grpSpPr>
        <p:sp>
          <p:nvSpPr>
            <p:cNvPr id="12" name="TextBox 11"/>
            <p:cNvSpPr txBox="1"/>
            <p:nvPr/>
          </p:nvSpPr>
          <p:spPr>
            <a:xfrm>
              <a:off x="1887538" y="4038973"/>
              <a:ext cx="5472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«Lønn </a:t>
              </a:r>
              <a:r>
                <a:rPr lang="nb-NO" sz="1600" dirty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og Stipend9713 56 </a:t>
              </a:r>
              <a:r>
                <a:rPr lang="nb-NO" sz="16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73351611,05»</a:t>
              </a:r>
            </a:p>
          </p:txBody>
        </p:sp>
        <p:pic>
          <p:nvPicPr>
            <p:cNvPr id="13" name="Picture 12" descr="Visuellt fint formatert tekst i en combobox. Kontonavn, kontonummer, og beløp.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3219822"/>
              <a:ext cx="384810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3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«Usynlig» tekst</a:t>
            </a:r>
          </a:p>
          <a:p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Opplesing av tekst</a:t>
            </a:r>
            <a:endParaRPr lang="nb-NO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85888" y="1657603"/>
            <a:ext cx="6372225" cy="843379"/>
            <a:chOff x="1385888" y="1657603"/>
            <a:chExt cx="6372225" cy="8433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888" y="1657603"/>
              <a:ext cx="6372225" cy="504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85888" y="2162428"/>
              <a:ext cx="6372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«02.03.15 Fra Plasseringskonto 66008853 50 000,00»</a:t>
              </a:r>
            </a:p>
          </p:txBody>
        </p:sp>
      </p:grpSp>
      <p:sp>
        <p:nvSpPr>
          <p:cNvPr id="12" name="Text Placeholder 16"/>
          <p:cNvSpPr txBox="1">
            <a:spLocks/>
          </p:cNvSpPr>
          <p:nvPr/>
        </p:nvSpPr>
        <p:spPr>
          <a:xfrm>
            <a:off x="463002" y="2566837"/>
            <a:ext cx="8217998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 </a:t>
            </a:r>
            <a:r>
              <a:rPr lang="en-US" altLang="nb-NO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02.03.15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icon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Fra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Plasseringskonto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66008853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50 000,00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&lt;/a&gt;</a:t>
            </a:r>
            <a:endParaRPr lang="en-US" altLang="nb-NO" sz="1600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«Usynlig» tekst</a:t>
            </a:r>
          </a:p>
          <a:p>
            <a:endParaRPr lang="nb-N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Opplesing av tekst</a:t>
            </a:r>
            <a:endParaRPr lang="nb-NO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85888" y="1657603"/>
            <a:ext cx="6372225" cy="843379"/>
            <a:chOff x="1385888" y="1657603"/>
            <a:chExt cx="6372225" cy="843379"/>
          </a:xfrm>
        </p:grpSpPr>
        <p:pic>
          <p:nvPicPr>
            <p:cNvPr id="9" name="Picture 8" descr="Et element med visuelt formatert tekst fra en kontoutskrift. Inneholder Dato, et ikon, en beskrivelse og beløp for en transaksjon.&#10;&#10;Ikonet er marker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888" y="1657603"/>
              <a:ext cx="6372225" cy="504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85888" y="2162428"/>
              <a:ext cx="6372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«02.03.15 Fra Plasseringskonto 66008853 50 000,00»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06980" y="1767840"/>
            <a:ext cx="336828" cy="299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</p:txBody>
      </p:sp>
      <p:sp>
        <p:nvSpPr>
          <p:cNvPr id="16" name="Text Placeholder 16"/>
          <p:cNvSpPr txBox="1">
            <a:spLocks/>
          </p:cNvSpPr>
          <p:nvPr/>
        </p:nvSpPr>
        <p:spPr>
          <a:xfrm>
            <a:off x="463002" y="2566837"/>
            <a:ext cx="8217998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 </a:t>
            </a:r>
            <a:r>
              <a:rPr lang="en-US" altLang="nb-NO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02.03.15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icon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Fra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Plasseringskonto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66008853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50 000,00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&lt;/a&gt;</a:t>
            </a:r>
            <a:endParaRPr lang="en-US" altLang="nb-NO" sz="1600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«Usynlig» tekst</a:t>
            </a:r>
          </a:p>
          <a:p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Opplesing av tekst</a:t>
            </a:r>
            <a:endParaRPr lang="nb-NO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 descr="Et element med visuelt formatert tekst fra en kontoutskrift. Inneholder Dato, et ikon, en beskrivelse og beløp for en transaksjon."/>
          <p:cNvGrpSpPr/>
          <p:nvPr/>
        </p:nvGrpSpPr>
        <p:grpSpPr>
          <a:xfrm>
            <a:off x="1385888" y="1657603"/>
            <a:ext cx="6372225" cy="843379"/>
            <a:chOff x="1385888" y="1657603"/>
            <a:chExt cx="6372225" cy="8433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888" y="1657603"/>
              <a:ext cx="6372225" cy="504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85888" y="2162428"/>
              <a:ext cx="6372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«02.03.15 Fra Plasseringskonto 66008853 50 000,00»</a:t>
              </a:r>
            </a:p>
          </p:txBody>
        </p:sp>
      </p:grpSp>
      <p:sp>
        <p:nvSpPr>
          <p:cNvPr id="12" name="Text Placeholder 16"/>
          <p:cNvSpPr txBox="1">
            <a:spLocks/>
          </p:cNvSpPr>
          <p:nvPr/>
        </p:nvSpPr>
        <p:spPr>
          <a:xfrm>
            <a:off x="463002" y="2566837"/>
            <a:ext cx="8217998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 </a:t>
            </a:r>
            <a:r>
              <a:rPr lang="en-US" altLang="nb-NO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02.03.15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icon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Fra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Plasseringskonto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66008853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50 000,00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&lt;/a&gt;</a:t>
            </a:r>
            <a:endParaRPr lang="en-US" altLang="nb-NO" sz="1600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«Usynlig» tekst</a:t>
            </a:r>
          </a:p>
          <a:p>
            <a:endParaRPr lang="nb-NO" smtClean="0"/>
          </a:p>
          <a:p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Opplesing av tekst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2339753" y="1554931"/>
            <a:ext cx="4464496" cy="282572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.accessibility 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border: </a:t>
            </a:r>
            <a:r>
              <a:rPr lang="en-US" altLang="nb-NO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!important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clip: </a:t>
            </a:r>
            <a:r>
              <a:rPr lang="en-US" altLang="nb-NO" sz="1600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</a:t>
            </a:r>
            <a:r>
              <a:rPr lang="en-US" altLang="nb-NO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 0 0 0) !important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height: </a:t>
            </a:r>
            <a:r>
              <a:rPr lang="en-US" altLang="nb-NO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1px !important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margin: </a:t>
            </a:r>
            <a:r>
              <a:rPr lang="en-US" altLang="nb-NO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-1px !important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overflow: </a:t>
            </a:r>
            <a:r>
              <a:rPr lang="en-US" altLang="nb-NO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hidden !important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padding: </a:t>
            </a:r>
            <a:r>
              <a:rPr lang="en-US" altLang="nb-NO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!important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position: </a:t>
            </a:r>
            <a:r>
              <a:rPr lang="en-US" altLang="nb-NO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absolute !important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width: </a:t>
            </a:r>
            <a:r>
              <a:rPr lang="en-US" altLang="nb-NO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1px !important</a:t>
            </a: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33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«Usynlig» tekst</a:t>
            </a:r>
          </a:p>
          <a:p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Opplesing av tekst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85888" y="1657603"/>
            <a:ext cx="6372225" cy="843379"/>
            <a:chOff x="1385888" y="1657603"/>
            <a:chExt cx="6372225" cy="843379"/>
          </a:xfrm>
        </p:grpSpPr>
        <p:pic>
          <p:nvPicPr>
            <p:cNvPr id="9" name="Picture 8" descr="Et element med visuelt formatert tekst fra en kontoutskrift. Inneholder Dato, et ikon, en beskrivelse og beløp for en transaksjon.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888" y="1657603"/>
              <a:ext cx="6372225" cy="504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85888" y="2162428"/>
              <a:ext cx="6372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«02.03.15 Overføring Fra Plasseringskonto 66008853 50 000,00»</a:t>
              </a:r>
            </a:p>
          </p:txBody>
        </p:sp>
      </p:grpSp>
      <p:sp>
        <p:nvSpPr>
          <p:cNvPr id="14" name="Text Placeholder 16"/>
          <p:cNvSpPr txBox="1">
            <a:spLocks/>
          </p:cNvSpPr>
          <p:nvPr/>
        </p:nvSpPr>
        <p:spPr>
          <a:xfrm>
            <a:off x="251520" y="2566837"/>
            <a:ext cx="8640962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 </a:t>
            </a:r>
            <a:r>
              <a:rPr lang="en-US" altLang="nb-NO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=“#”&gt;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span&gt;</a:t>
            </a:r>
            <a:r>
              <a:rPr lang="en-US" altLang="nb-NO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02.03.15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icon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”&gt;&lt;span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accessibility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  <a:r>
              <a:rPr lang="en-US" altLang="nb-NO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Overføring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Fra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Plasseringskonto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66008853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</a:t>
            </a: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50 000,00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&lt;/a&gt;</a:t>
            </a:r>
            <a:endParaRPr lang="en-US" altLang="nb-NO" sz="1600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2854" y="3242548"/>
            <a:ext cx="5083522" cy="265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31660" y="2200652"/>
            <a:ext cx="1032228" cy="265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767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«Usynlig» tekst</a:t>
            </a:r>
          </a:p>
          <a:p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Opplesing av tekst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419001" y="2752803"/>
            <a:ext cx="8305998" cy="147151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-612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 </a:t>
            </a:r>
            <a:r>
              <a:rPr lang="en-US" altLang="nb-NO" sz="1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altLang="nb-NO" sz="1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=“#”&gt;</a:t>
            </a:r>
          </a:p>
          <a:p>
            <a:pPr marL="360000" indent="-612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nb-NO" sz="1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altLang="nb-NO" sz="1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 </a:t>
            </a:r>
            <a:r>
              <a:rPr lang="en-US" altLang="nb-NO" sz="1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sz="1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accessibility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  <a:r>
              <a:rPr lang="en-US" altLang="nb-NO" sz="12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Dato</a:t>
            </a:r>
            <a:r>
              <a:rPr lang="en-US" altLang="nb-NO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  <a:r>
              <a:rPr lang="en-US" altLang="nb-NO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02.03.15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altLang="nb-NO" sz="1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span&gt;</a:t>
            </a:r>
          </a:p>
          <a:p>
            <a:pPr marL="360000" indent="-612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 </a:t>
            </a:r>
            <a:r>
              <a:rPr lang="en-US" altLang="nb-NO" sz="1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sz="1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icon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”&gt;&lt;span </a:t>
            </a:r>
            <a:r>
              <a:rPr lang="en-US" altLang="nb-NO" sz="1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accessibility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  <a:r>
              <a:rPr lang="en-US" altLang="nb-NO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Type: </a:t>
            </a:r>
            <a:r>
              <a:rPr lang="en-US" altLang="nb-NO" sz="12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Overføring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&lt;/span&gt;&lt;/span&gt;</a:t>
            </a:r>
          </a:p>
          <a:p>
            <a:pPr marL="360000" indent="-612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nb-NO" sz="1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&gt;&lt;span </a:t>
            </a:r>
            <a:r>
              <a:rPr lang="en-US" altLang="nb-NO" sz="12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sz="1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accessibility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  <a:r>
              <a:rPr lang="en-US" altLang="nb-NO" sz="12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Beskrivelse</a:t>
            </a:r>
            <a:r>
              <a:rPr lang="en-US" altLang="nb-NO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  <a:r>
              <a:rPr lang="en-US" altLang="nb-NO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Fra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sz="12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Plasseringskonto</a:t>
            </a:r>
            <a:r>
              <a:rPr lang="en-US" altLang="nb-NO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66008853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360000" indent="-612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&lt;span&gt;&lt;</a:t>
            </a:r>
            <a:r>
              <a:rPr lang="en-US" altLang="nb-NO" sz="1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 </a:t>
            </a:r>
            <a:r>
              <a:rPr lang="en-US" altLang="nb-NO" sz="1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</a:t>
            </a:r>
            <a:r>
              <a:rPr lang="en-US" altLang="nb-NO" sz="1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accessibility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”&gt;</a:t>
            </a:r>
            <a:r>
              <a:rPr lang="en-US" altLang="nb-NO" sz="12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Beløp</a:t>
            </a:r>
            <a:r>
              <a:rPr lang="en-US" altLang="nb-NO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  <a:r>
              <a:rPr lang="en-US" altLang="nb-NO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50 000,00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&lt;/span&gt;</a:t>
            </a:r>
          </a:p>
          <a:p>
            <a:pPr marL="0" lvl="2" indent="-612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 </a:t>
            </a:r>
            <a:r>
              <a:rPr lang="en-US" altLang="nb-NO" sz="12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altLang="nb-NO" sz="12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=“#”&gt;</a:t>
            </a:r>
            <a:endParaRPr lang="en-US" altLang="nb-NO" sz="12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7" name="Group 16" descr="Et element med visuelt formatert tekst fra en kontoutskrift. Inneholder Dato, et ikon, en beskrivelse og beløp for en transaksjon."/>
          <p:cNvGrpSpPr/>
          <p:nvPr/>
        </p:nvGrpSpPr>
        <p:grpSpPr>
          <a:xfrm>
            <a:off x="0" y="1657603"/>
            <a:ext cx="9144000" cy="843379"/>
            <a:chOff x="0" y="1657603"/>
            <a:chExt cx="9144000" cy="8433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888" y="1657603"/>
              <a:ext cx="6372225" cy="5048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0" y="2162428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Roboto" panose="020B0604020202020204" charset="0"/>
                  <a:ea typeface="Roboto" panose="020B0604020202020204" charset="0"/>
                </a:rPr>
                <a:t>«Dato: 02.03.15 Type: Overføring Beskrivelse: Fra Plasseringskonto 66008853 Beløp: 50 000,00»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8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Å legge til tekst bare for skjermlesere kan være til enorm hjelp.</a:t>
            </a:r>
          </a:p>
          <a:p>
            <a:r>
              <a:rPr lang="nb-NO" dirty="0" smtClean="0"/>
              <a:t>Test med skjermleser.</a:t>
            </a:r>
            <a:endParaRPr lang="nb-NO" dirty="0"/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Bruk skjermleser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Javascript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Forandrer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siden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Skandiabanken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Begynte senere</a:t>
            </a:r>
          </a:p>
          <a:p>
            <a:r>
              <a:rPr lang="nb-NO" sz="2800" dirty="0" smtClean="0"/>
              <a:t>Ny lov</a:t>
            </a:r>
            <a:endParaRPr lang="nb-NO" dirty="0"/>
          </a:p>
          <a:p>
            <a:r>
              <a:rPr lang="nb-NO" sz="2800" dirty="0" smtClean="0"/>
              <a:t>Potensielt konkurransefortrinn</a:t>
            </a:r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UU-arbeid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Javascript</a:t>
            </a:r>
            <a:endParaRPr lang="nb-N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Venteikoner</a:t>
            </a:r>
            <a:endParaRPr lang="nb-NO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Venteanimasjon med tekst &quot;Henter innstillinger...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99" y="1455626"/>
            <a:ext cx="465560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Venteikoner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611562" y="2047376"/>
            <a:ext cx="7920878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&lt;div </a:t>
            </a:r>
            <a:r>
              <a:rPr lang="en-US" altLang="nb-NO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aria-live</a:t>
            </a: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polite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&lt;div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loading-settings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loading hide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pPr marL="720000" lvl="4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div </a:t>
            </a:r>
            <a:r>
              <a:rPr lang="en-US" altLang="nb-NO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loading__container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"&gt;&lt;/div&gt;</a:t>
            </a:r>
          </a:p>
          <a:p>
            <a:pPr marL="720000" lvl="4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Henter innstillinger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div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&lt;/div&gt;</a:t>
            </a:r>
            <a:endParaRPr lang="en-US" altLang="nb-NO" sz="16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Ekspandering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icture 9" descr="En konto i en kontoliste er ekspandert for å vise detaljer for kontoe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75606"/>
            <a:ext cx="6785526" cy="3522869"/>
          </a:xfrm>
          <a:prstGeom prst="rect">
            <a:avLst/>
          </a:prstGeom>
        </p:spPr>
      </p:pic>
      <p:pic>
        <p:nvPicPr>
          <p:cNvPr id="11" name="Picture 10" descr="Et menypunkt er ekspandert for å vise nivå 2 menypunk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787774"/>
            <a:ext cx="2474003" cy="19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Ekspandering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611562" y="2047376"/>
            <a:ext cx="7920878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 </a:t>
            </a:r>
            <a:r>
              <a:rPr lang="en-US" altLang="nb-NO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aria-expanded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Click me!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&lt;/a&gt;</a:t>
            </a:r>
          </a:p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&lt;div 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hide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US" altLang="nb-NO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&lt;/div&gt;</a:t>
            </a:r>
            <a:endParaRPr lang="en-US" altLang="nb-NO" sz="16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Global </a:t>
            </a:r>
            <a:r>
              <a:rPr lang="nb-NO" dirty="0" err="1" smtClean="0"/>
              <a:t>aria</a:t>
            </a:r>
            <a:r>
              <a:rPr lang="nb-NO" dirty="0" smtClean="0"/>
              <a:t>-live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84467" y="2470307"/>
            <a:ext cx="7175066" cy="97325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0" tIns="360000" rIns="360000" bIns="36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screenreader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Søk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gjennomført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b-NO" altLang="nb-NO" sz="4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Global </a:t>
            </a:r>
            <a:r>
              <a:rPr lang="nb-NO" dirty="0" err="1" smtClean="0"/>
              <a:t>aria</a:t>
            </a:r>
            <a:r>
              <a:rPr lang="nb-NO" dirty="0" smtClean="0"/>
              <a:t>-live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437329" y="2543010"/>
            <a:ext cx="8269342" cy="82784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288000" rIns="180000" bIns="288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&lt;span </a:t>
            </a:r>
            <a:r>
              <a:rPr lang="en-US" altLang="nb-NO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accessibility</a:t>
            </a: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altLang="nb-NO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sz="16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live-polite</a:t>
            </a: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altLang="nb-NO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aria-live</a:t>
            </a: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polite</a:t>
            </a: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"&gt;&lt;/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span&gt;</a:t>
            </a:r>
            <a:endParaRPr lang="nb-NO" altLang="nb-NO" sz="16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Global </a:t>
            </a:r>
            <a:r>
              <a:rPr lang="nb-NO" dirty="0" err="1" smtClean="0"/>
              <a:t>aria</a:t>
            </a:r>
            <a:r>
              <a:rPr lang="nb-NO" dirty="0" smtClean="0"/>
              <a:t>-live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84467" y="2470307"/>
            <a:ext cx="7175066" cy="97325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0" tIns="360000" rIns="360000" bIns="36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screenreader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Søk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gjennomført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b-NO" altLang="nb-NO" sz="4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Global </a:t>
            </a:r>
            <a:r>
              <a:rPr lang="nb-NO" dirty="0" err="1" smtClean="0"/>
              <a:t>aria</a:t>
            </a:r>
            <a:r>
              <a:rPr lang="nb-NO" dirty="0" smtClean="0"/>
              <a:t>-live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84467" y="2470307"/>
            <a:ext cx="7175066" cy="97325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0000" tIns="360000" rIns="360000" bIns="36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$(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"#live-polite</a:t>
            </a:r>
            <a:r>
              <a:rPr lang="en-US" altLang="nb-NO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").</a:t>
            </a: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Søk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nb-NO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gjennomført</a:t>
            </a:r>
            <a:r>
              <a:rPr lang="en-US" altLang="nb-NO" sz="16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nb-NO" altLang="nb-NO" sz="4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Hvordan får skjermleser beskjed?</a:t>
            </a:r>
            <a:endParaRPr lang="nb-NO" sz="2800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Javascript</a:t>
            </a:r>
            <a:r>
              <a:rPr lang="nb-NO" dirty="0" smtClean="0"/>
              <a:t> og skjermleser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8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Komponenter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9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smtClean="0"/>
              <a:t>Skandiabanken</a:t>
            </a:r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Ledende hverdagsbank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Ledende på kundeopplevelse</a:t>
            </a:r>
          </a:p>
          <a:p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4959493" y="1801825"/>
            <a:ext cx="2393367" cy="239707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91141" y="1801825"/>
            <a:ext cx="2393367" cy="239707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 Placeholder 17"/>
          <p:cNvSpPr txBox="1">
            <a:spLocks/>
          </p:cNvSpPr>
          <p:nvPr/>
        </p:nvSpPr>
        <p:spPr>
          <a:xfrm>
            <a:off x="5076056" y="1801561"/>
            <a:ext cx="2160240" cy="2397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80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60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540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720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2000" dirty="0"/>
              <a:t>Ledende på selvbetjente løsninger og effektive prosesser</a:t>
            </a:r>
          </a:p>
        </p:txBody>
      </p:sp>
      <p:sp>
        <p:nvSpPr>
          <p:cNvPr id="11" name="Text Placeholder 17"/>
          <p:cNvSpPr txBox="1">
            <a:spLocks/>
          </p:cNvSpPr>
          <p:nvPr/>
        </p:nvSpPr>
        <p:spPr>
          <a:xfrm>
            <a:off x="1907704" y="1801561"/>
            <a:ext cx="2160240" cy="2397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050" i="0" kern="1200" baseline="0">
                <a:solidFill>
                  <a:schemeClr val="bg1"/>
                </a:solidFill>
                <a:latin typeface="CopyrightKlimTypeFoundry" panose="02000503000000020004" pitchFamily="2" charset="0"/>
                <a:ea typeface="CopyrightKlimTypeFoundry" panose="02000503000000020004" pitchFamily="2" charset="0"/>
                <a:cs typeface="+mn-cs"/>
              </a:defRPr>
            </a:lvl1pPr>
            <a:lvl2pPr marL="180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60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540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720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Beste </a:t>
            </a:r>
            <a:r>
              <a:rPr lang="nb-N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digitale brukeropplevelse og </a:t>
            </a:r>
            <a:r>
              <a:rPr lang="nb-NO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tilgjengelighet</a:t>
            </a:r>
            <a:endParaRPr lang="nb-NO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smtClean="0"/>
              <a:t>Komponenter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Venteikoner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 descr="Venteanimasjon med tekst &quot;Henter innstillinger...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99" y="1455626"/>
            <a:ext cx="465560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/>
              <a:t>Komponenter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Venteikoner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611562" y="2047376"/>
            <a:ext cx="7920878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&lt;div </a:t>
            </a:r>
            <a:r>
              <a:rPr lang="en-US" altLang="nb-NO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aria-live</a:t>
            </a:r>
            <a:r>
              <a:rPr lang="en-US" altLang="nb-NO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polite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&lt;div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loading-settings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loading hide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pPr marL="720000" lvl="4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div </a:t>
            </a:r>
            <a:r>
              <a:rPr lang="en-US" altLang="nb-NO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altLang="nb-NO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loading__container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"&gt;&lt;/div&gt;</a:t>
            </a:r>
          </a:p>
          <a:p>
            <a:pPr marL="720000" lvl="4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Henter </a:t>
            </a:r>
            <a:r>
              <a:rPr lang="en-US" altLang="nb-NO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innstillinger</a:t>
            </a: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div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&lt;/div&gt;</a:t>
            </a:r>
            <a:endParaRPr lang="en-US" altLang="nb-NO" sz="16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/>
              <a:t>Komponenter</a:t>
            </a:r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Venteikon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xt Placeholder 16"/>
          <p:cNvSpPr txBox="1">
            <a:spLocks noGrp="1"/>
          </p:cNvSpPr>
          <p:nvPr>
            <p:ph type="body" sz="quarter" idx="15"/>
          </p:nvPr>
        </p:nvSpPr>
        <p:spPr>
          <a:xfrm>
            <a:off x="419001" y="1452333"/>
            <a:ext cx="8305998" cy="257950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sp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&lt;body&gt;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600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0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00715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Vente-animasjon med usynlig tekst "Vennligst vent"</a:t>
            </a:r>
          </a:p>
          <a:p>
            <a:pPr marL="3600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@Html.WaitBlock("</a:t>
            </a:r>
            <a:r>
              <a:rPr lang="en-US" altLang="nb-NO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venteikon-id</a:t>
            </a: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3600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600" dirty="0" smtClean="0">
              <a:solidFill>
                <a:srgbClr val="00715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0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>
                <a:solidFill>
                  <a:srgbClr val="00715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nb-NO" sz="1600" dirty="0" smtClean="0">
                <a:solidFill>
                  <a:srgbClr val="00715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Vente-animasjon med synlig tekst "Henter </a:t>
            </a:r>
            <a:r>
              <a:rPr lang="en-US" altLang="nb-NO" sz="1600" dirty="0">
                <a:solidFill>
                  <a:srgbClr val="00715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innstillinger</a:t>
            </a:r>
            <a:r>
              <a:rPr lang="en-US" altLang="nb-NO" sz="1600" dirty="0" smtClean="0">
                <a:solidFill>
                  <a:srgbClr val="00715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..."</a:t>
            </a:r>
            <a:endParaRPr lang="en-US" altLang="nb-NO" sz="1600" dirty="0">
              <a:solidFill>
                <a:srgbClr val="00715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0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@Html.WaitBlock(</a:t>
            </a:r>
            <a:r>
              <a:rPr lang="en-US" altLang="nb-NO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venteikon-id</a:t>
            </a:r>
            <a:r>
              <a:rPr lang="en-US" altLang="nb-NO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nb-NO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Henter innstillinger...</a:t>
            </a:r>
            <a:r>
              <a:rPr lang="en-US" altLang="nb-NO" sz="16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36000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nb-NO" sz="16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40988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/>
              <a:t>Komponenter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Ekspandering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611562" y="2047376"/>
            <a:ext cx="7920878" cy="184084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80000" tIns="180000" rIns="180000" bIns="1800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 </a:t>
            </a:r>
            <a:r>
              <a:rPr lang="en-US" altLang="nb-NO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altLang="nb-NO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aria-expanded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pPr marL="360000" lvl="4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Kontonavn</a:t>
            </a:r>
            <a:endParaRPr lang="en-US" altLang="nb-NO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4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&lt;/a&gt;</a:t>
            </a:r>
          </a:p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&lt;div class=</a:t>
            </a:r>
            <a:r>
              <a:rPr lang="en-US" altLang="nb-NO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hide</a:t>
            </a:r>
            <a:r>
              <a:rPr lang="en-US" altLang="nb-NO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altLang="nb-NO" sz="1600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00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Kontoinformasjon</a:t>
            </a:r>
            <a:endParaRPr lang="en-US" altLang="nb-NO" sz="16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2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nb-NO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&lt;/div&gt;</a:t>
            </a:r>
            <a:endParaRPr lang="en-US" altLang="nb-NO" sz="16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/>
              <a:t>Komponenter</a:t>
            </a:r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Vedlikehold og oppgradering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Komponenter sørger for at vi opprettholder UU i koden, og at vi enkelt kan oppgradere kode der UU mangler.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55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12" name="Text Placeholder 11" descr="Skandiabanken logo"/>
          <p:cNvSpPr>
            <a:spLocks noGrp="1"/>
          </p:cNvSpPr>
          <p:nvPr>
            <p:ph type="body" sz="quarter" idx="14"/>
          </p:nvPr>
        </p:nvSpPr>
        <p:spPr>
          <a:xfrm>
            <a:off x="590891" y="2174806"/>
            <a:ext cx="7918220" cy="793889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9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>
            <a:spLocks noChangeAspect="1"/>
          </p:cNvSpPr>
          <p:nvPr/>
        </p:nvSpPr>
        <p:spPr>
          <a:xfrm>
            <a:off x="574453" y="-1007753"/>
            <a:ext cx="7951094" cy="795109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555526"/>
            <a:ext cx="8261901" cy="576898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En bedre bank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95487" y="1132424"/>
            <a:ext cx="8261999" cy="2879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Universell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utforming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som</a:t>
            </a:r>
            <a:r>
              <a:rPr lang="en-US" sz="2800" dirty="0" smtClean="0">
                <a:solidFill>
                  <a:schemeClr val="tx1"/>
                </a:solidFill>
              </a:rPr>
              <a:t> et </a:t>
            </a:r>
            <a:r>
              <a:rPr lang="en-US" sz="2800" dirty="0" err="1" smtClean="0">
                <a:solidFill>
                  <a:schemeClr val="tx1"/>
                </a:solidFill>
              </a:rPr>
              <a:t>vikemiddel</a:t>
            </a:r>
            <a:r>
              <a:rPr lang="en-US" sz="2800" dirty="0" smtClean="0">
                <a:solidFill>
                  <a:schemeClr val="tx1"/>
                </a:solidFill>
              </a:rPr>
              <a:t> for </a:t>
            </a:r>
            <a:r>
              <a:rPr lang="en-US" sz="2800" dirty="0" err="1" smtClean="0">
                <a:solidFill>
                  <a:schemeClr val="tx1"/>
                </a:solidFill>
              </a:rPr>
              <a:t>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enestående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brukeropplevelse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1" name="Platshållare för text 15"/>
          <p:cNvSpPr txBox="1">
            <a:spLocks/>
          </p:cNvSpPr>
          <p:nvPr/>
        </p:nvSpPr>
        <p:spPr bwMode="white">
          <a:xfrm>
            <a:off x="2772152" y="4118597"/>
            <a:ext cx="3599696" cy="3609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5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12" name="Text Placeholder 11" descr="Skandiabanken logo"/>
          <p:cNvSpPr>
            <a:spLocks noGrp="1"/>
          </p:cNvSpPr>
          <p:nvPr>
            <p:ph type="body" sz="quarter" idx="14"/>
          </p:nvPr>
        </p:nvSpPr>
        <p:spPr>
          <a:xfrm>
            <a:off x="590891" y="2174806"/>
            <a:ext cx="7918220" cy="793889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dirty="0" smtClean="0"/>
              <a:t>Skandiabanken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Web Content Accessibility Guidelines</a:t>
            </a:r>
          </a:p>
          <a:p>
            <a:r>
              <a:rPr lang="nb-NO" dirty="0" smtClean="0"/>
              <a:t>Nivå A og AA</a:t>
            </a:r>
          </a:p>
          <a:p>
            <a:r>
              <a:rPr lang="nb-NO" dirty="0" smtClean="0"/>
              <a:t>Mye å lære</a:t>
            </a:r>
          </a:p>
          <a:p>
            <a:r>
              <a:rPr lang="nb-NO" dirty="0" smtClean="0"/>
              <a:t>Ikke alle kan bli eksperter</a:t>
            </a:r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WCAG 2.0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2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nb-NO" smtClean="0"/>
              <a:t>Skandiabanken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Hevet kvaliteten på nettsiden</a:t>
            </a:r>
          </a:p>
          <a:p>
            <a:r>
              <a:rPr lang="nb-NO" sz="2800" dirty="0" smtClean="0"/>
              <a:t>Korrekt problematisering og finne korrekte løsninger for moderne, og tilgjengelige nettsider.</a:t>
            </a:r>
            <a:endParaRPr lang="nb-NO" sz="2800" dirty="0"/>
          </a:p>
        </p:txBody>
      </p:sp>
      <p:sp>
        <p:nvSpPr>
          <p:cNvPr id="11" name="Text Placeholder 10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Funka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Bedre for alle</a:t>
            </a:r>
            <a:endParaRPr lang="nb-NO" dirty="0"/>
          </a:p>
        </p:txBody>
      </p:sp>
      <p:sp>
        <p:nvSpPr>
          <p:cNvPr id="4" name="Text Placeholder 3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UU </a:t>
            </a:r>
            <a:r>
              <a:rPr lang="en-US" dirty="0" err="1"/>
              <a:t>hjelper</a:t>
            </a:r>
            <a:r>
              <a:rPr lang="en-US" dirty="0"/>
              <a:t> </a:t>
            </a:r>
            <a:r>
              <a:rPr lang="en-US" dirty="0" err="1"/>
              <a:t>alle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Konsekvent</a:t>
            </a:r>
            <a:r>
              <a:rPr lang="en-US" dirty="0" smtClean="0"/>
              <a:t> </a:t>
            </a:r>
            <a:r>
              <a:rPr lang="en-US" dirty="0" err="1" smtClean="0"/>
              <a:t>bruk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ikonografi</a:t>
            </a:r>
            <a:endParaRPr lang="en-US" dirty="0" smtClean="0"/>
          </a:p>
          <a:p>
            <a:r>
              <a:rPr lang="en-US" dirty="0" err="1" smtClean="0"/>
              <a:t>Bedre</a:t>
            </a:r>
            <a:r>
              <a:rPr lang="en-US" dirty="0" smtClean="0"/>
              <a:t> </a:t>
            </a:r>
            <a:r>
              <a:rPr lang="en-US" dirty="0" err="1" smtClean="0"/>
              <a:t>fargekontraster</a:t>
            </a:r>
            <a:endParaRPr lang="en-US" dirty="0"/>
          </a:p>
          <a:p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forståelig</a:t>
            </a:r>
            <a:r>
              <a:rPr lang="en-US" dirty="0" smtClean="0"/>
              <a:t> </a:t>
            </a:r>
            <a:r>
              <a:rPr lang="en-US" dirty="0" err="1" smtClean="0"/>
              <a:t>kommunikasjon</a:t>
            </a:r>
            <a:endParaRPr lang="en-US" dirty="0" smtClean="0"/>
          </a:p>
          <a:p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oversiktelig</a:t>
            </a:r>
            <a:r>
              <a:rPr lang="en-US" dirty="0" smtClean="0"/>
              <a:t>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descr="Skandiabanken logo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65535" y="616052"/>
            <a:ext cx="6812930" cy="3911397"/>
            <a:chOff x="1332018" y="987464"/>
            <a:chExt cx="6812930" cy="3911397"/>
          </a:xfrm>
        </p:grpSpPr>
        <p:sp>
          <p:nvSpPr>
            <p:cNvPr id="6" name="Oval 5"/>
            <p:cNvSpPr/>
            <p:nvPr/>
          </p:nvSpPr>
          <p:spPr>
            <a:xfrm>
              <a:off x="3889217" y="3195223"/>
              <a:ext cx="1700740" cy="1703373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3972048" y="3195113"/>
              <a:ext cx="1535079" cy="1703748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18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6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54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72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err="1" smtClean="0"/>
                <a:t>Javascript</a:t>
              </a:r>
              <a:endParaRPr lang="en-US" sz="1800" dirty="0" smtClean="0"/>
            </a:p>
          </p:txBody>
        </p:sp>
        <p:sp>
          <p:nvSpPr>
            <p:cNvPr id="8" name="Oval 7"/>
            <p:cNvSpPr/>
            <p:nvPr/>
          </p:nvSpPr>
          <p:spPr>
            <a:xfrm>
              <a:off x="6444208" y="987574"/>
              <a:ext cx="1700740" cy="1703373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6444208" y="987464"/>
              <a:ext cx="1700740" cy="1703748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18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6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54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72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err="1" smtClean="0"/>
                <a:t>Farger</a:t>
              </a:r>
              <a:endParaRPr lang="en-US" sz="1800" dirty="0" smtClean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89217" y="987684"/>
              <a:ext cx="1700740" cy="1703373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3972048" y="987574"/>
              <a:ext cx="1535079" cy="1703748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18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6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54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72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err="1" smtClean="0"/>
                <a:t>Testbar</a:t>
              </a:r>
              <a:r>
                <a:rPr lang="en-US" sz="1800" dirty="0" smtClean="0"/>
                <a:t> HTML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32018" y="3194958"/>
              <a:ext cx="1700740" cy="1703373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Text Placeholder 17"/>
            <p:cNvSpPr txBox="1">
              <a:spLocks/>
            </p:cNvSpPr>
            <p:nvPr/>
          </p:nvSpPr>
          <p:spPr>
            <a:xfrm>
              <a:off x="1332018" y="3194848"/>
              <a:ext cx="1700740" cy="1703748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18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6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54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72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err="1" smtClean="0"/>
                <a:t>Skjermleser</a:t>
              </a:r>
              <a:r>
                <a:rPr lang="en-US" sz="1800" dirty="0" smtClean="0"/>
                <a:t> tekst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332018" y="990788"/>
              <a:ext cx="1700740" cy="1703373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1332018" y="990678"/>
              <a:ext cx="1700740" cy="1703748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18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6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54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72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Best practices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444208" y="3194693"/>
              <a:ext cx="1700740" cy="1703373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6444208" y="3194583"/>
              <a:ext cx="1700740" cy="1703748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18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36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54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720000" indent="0" algn="ctr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err="1" smtClean="0"/>
                <a:t>Komponenter</a:t>
              </a:r>
              <a:endParaRPr lang="en-US" sz="1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442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heme/theme1.xml><?xml version="1.0" encoding="utf-8"?>
<a:theme xmlns:a="http://schemas.openxmlformats.org/drawingml/2006/main" name="Skandiabanken - Presentasjonsmal">
  <a:themeElements>
    <a:clrScheme name="Skandia">
      <a:dk1>
        <a:sysClr val="windowText" lastClr="000000"/>
      </a:dk1>
      <a:lt1>
        <a:sysClr val="window" lastClr="FFFFFF"/>
      </a:lt1>
      <a:dk2>
        <a:srgbClr val="524B3D"/>
      </a:dk2>
      <a:lt2>
        <a:srgbClr val="EEECE1"/>
      </a:lt2>
      <a:accent1>
        <a:srgbClr val="009776"/>
      </a:accent1>
      <a:accent2>
        <a:srgbClr val="924D83"/>
      </a:accent2>
      <a:accent3>
        <a:srgbClr val="EB723B"/>
      </a:accent3>
      <a:accent4>
        <a:srgbClr val="0079B2"/>
      </a:accent4>
      <a:accent5>
        <a:srgbClr val="EC5E8D"/>
      </a:accent5>
      <a:accent6>
        <a:srgbClr val="FBB90E"/>
      </a:accent6>
      <a:hlink>
        <a:srgbClr val="0000FF"/>
      </a:hlink>
      <a:folHlink>
        <a:srgbClr val="800080"/>
      </a:folHlink>
    </a:clrScheme>
    <a:fontScheme name="Skan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Skandia Grön 100%">
      <a:srgbClr val="009776"/>
    </a:custClr>
    <a:custClr name="Skandia Info Lila 100%">
      <a:srgbClr val="A36B95"/>
    </a:custClr>
    <a:custClr name="Skandia Info Orange 100%">
      <a:srgbClr val="EE8449"/>
    </a:custClr>
    <a:custClr name="Skandia Info Blå 100%">
      <a:srgbClr val="0088BC"/>
    </a:custClr>
    <a:custClr name="Skandia Info Rosa 100%">
      <a:srgbClr val="ED6A98"/>
    </a:custClr>
    <a:custClr name="Skandia Info Röd 100%">
      <a:srgbClr val="EA6358"/>
    </a:custClr>
    <a:custClr name="Skandia Info Brun 100%">
      <a:srgbClr val="524B3D"/>
    </a:custClr>
    <a:custClr name=" ">
      <a:srgbClr val="FFFFFF"/>
    </a:custClr>
    <a:custClr name="Kapitelsida 30%">
      <a:srgbClr val="C2BDB8"/>
    </a:custClr>
    <a:custClr name=" ">
      <a:srgbClr val="FFFFFF"/>
    </a:custClr>
    <a:custClr name="Skandia Grön 75%">
      <a:srgbClr val="6DAE96"/>
    </a:custClr>
    <a:custClr name="Skandia Info Lila 75%">
      <a:srgbClr val="B990B0"/>
    </a:custClr>
    <a:custClr name="Skandia Info Orange 75%">
      <a:srgbClr val="F4A575"/>
    </a:custClr>
    <a:custClr name="Skandia Info Blå 75%">
      <a:srgbClr val="6BA4CE"/>
    </a:custClr>
    <a:custClr name="Skandia Info Rosa 75%">
      <a:srgbClr val="F297B5"/>
    </a:custClr>
    <a:custClr name="Skandia Info Röd 75%">
      <a:srgbClr val="F08F7E"/>
    </a:custClr>
    <a:custClr name="Skandia Info Brun 75%">
      <a:srgbClr val="8D867B"/>
    </a:custClr>
    <a:custClr name=" ">
      <a:srgbClr val="FFFFFF"/>
    </a:custClr>
    <a:custClr name=" ">
      <a:srgbClr val="FFFFFF"/>
    </a:custClr>
    <a:custClr name=" ">
      <a:srgbClr val="FFFFFF"/>
    </a:custClr>
    <a:custClr name="Skandia Grön 50%">
      <a:srgbClr val="A4C8B8"/>
    </a:custClr>
    <a:custClr name="Skandia Info Lila 50%">
      <a:srgbClr val="CFB5CA"/>
    </a:custClr>
    <a:custClr name="Skandia Info Orange 50%">
      <a:srgbClr val="F8C5A3"/>
    </a:custClr>
    <a:custClr name="Skandia Info Blå 50%">
      <a:srgbClr val="A2C1DE"/>
    </a:custClr>
    <a:custClr name="Skandia Info Rosa 50%">
      <a:srgbClr val="F7BED0"/>
    </a:custClr>
    <a:custClr name="Skandia Info Röd 50%">
      <a:srgbClr val="F6B7A8"/>
    </a:custClr>
    <a:custClr name="Skandia Info Brun 50%">
      <a:srgbClr val="B0AAA3"/>
    </a:custClr>
  </a:custClrLst>
  <a:extLst>
    <a:ext uri="{05A4C25C-085E-4340-85A3-A5531E510DB2}">
      <thm15:themeFamily xmlns:thm15="http://schemas.microsoft.com/office/thememl/2012/main" name="Skandiabanken-Presentasjonsmal.potx" id="{2E0D6677-43D7-47D1-9B83-23964BFC0012}" vid="{5537F026-C033-41D7-BA6C-F4BE86344142}"/>
    </a:ext>
  </a:extLst>
</a:theme>
</file>

<file path=ppt/theme/theme2.xml><?xml version="1.0" encoding="utf-8"?>
<a:theme xmlns:a="http://schemas.openxmlformats.org/drawingml/2006/main" name="Office-tema">
  <a:themeElements>
    <a:clrScheme name="Skandia">
      <a:dk1>
        <a:sysClr val="windowText" lastClr="000000"/>
      </a:dk1>
      <a:lt1>
        <a:sysClr val="window" lastClr="FFFFFF"/>
      </a:lt1>
      <a:dk2>
        <a:srgbClr val="524B3D"/>
      </a:dk2>
      <a:lt2>
        <a:srgbClr val="EEECE1"/>
      </a:lt2>
      <a:accent1>
        <a:srgbClr val="924D83"/>
      </a:accent1>
      <a:accent2>
        <a:srgbClr val="EB723B"/>
      </a:accent2>
      <a:accent3>
        <a:srgbClr val="0079B2"/>
      </a:accent3>
      <a:accent4>
        <a:srgbClr val="EC5E8D"/>
      </a:accent4>
      <a:accent5>
        <a:srgbClr val="FBB90E"/>
      </a:accent5>
      <a:accent6>
        <a:srgbClr val="009776"/>
      </a:accent6>
      <a:hlink>
        <a:srgbClr val="0000FF"/>
      </a:hlink>
      <a:folHlink>
        <a:srgbClr val="800080"/>
      </a:folHlink>
    </a:clrScheme>
    <a:fontScheme name="Skan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kandia Grön 100%">
      <a:srgbClr val="009776"/>
    </a:custClr>
    <a:custClr name="Skandia Info Lila 100%">
      <a:srgbClr val="A36B95"/>
    </a:custClr>
    <a:custClr name="Skandia Info Orange 100%">
      <a:srgbClr val="EE8449"/>
    </a:custClr>
    <a:custClr name="Skandia Info Blå 100%">
      <a:srgbClr val="0088BC"/>
    </a:custClr>
    <a:custClr name="Skandia Info Rosa 100%">
      <a:srgbClr val="ED6A98"/>
    </a:custClr>
    <a:custClr name="Skandia Info Röd 100%">
      <a:srgbClr val="EA6358"/>
    </a:custClr>
    <a:custClr name="Skandia Info Brun 100%">
      <a:srgbClr val="524B3D"/>
    </a:custClr>
    <a:custClr name=" ">
      <a:srgbClr val="FFFFFF"/>
    </a:custClr>
    <a:custClr name="Kapitelsida 30%">
      <a:srgbClr val="C2BDB8"/>
    </a:custClr>
    <a:custClr name=" ">
      <a:srgbClr val="FFFFFF"/>
    </a:custClr>
    <a:custClr name="Skandia Grön 75%">
      <a:srgbClr val="6DAE96"/>
    </a:custClr>
    <a:custClr name="Skandia Info Lila 75%">
      <a:srgbClr val="B990B0"/>
    </a:custClr>
    <a:custClr name="Skandia Info Orange 75%">
      <a:srgbClr val="F4A575"/>
    </a:custClr>
    <a:custClr name="Skandia Info Blå 75%">
      <a:srgbClr val="6BA4CE"/>
    </a:custClr>
    <a:custClr name="Skandia Info Rosa 75%">
      <a:srgbClr val="F297B5"/>
    </a:custClr>
    <a:custClr name="Skandia Info Röd 75%">
      <a:srgbClr val="F08F7E"/>
    </a:custClr>
    <a:custClr name="Skandia Info Brun 75%">
      <a:srgbClr val="8D867B"/>
    </a:custClr>
    <a:custClr name=" ">
      <a:srgbClr val="FFFFFF"/>
    </a:custClr>
    <a:custClr name=" ">
      <a:srgbClr val="FFFFFF"/>
    </a:custClr>
    <a:custClr name=" ">
      <a:srgbClr val="FFFFFF"/>
    </a:custClr>
    <a:custClr name="Skandia Grön 50%">
      <a:srgbClr val="A4C8B8"/>
    </a:custClr>
    <a:custClr name="Skandia Info Lila 50%">
      <a:srgbClr val="CFB5CA"/>
    </a:custClr>
    <a:custClr name="Skandia Info Orange 50%">
      <a:srgbClr val="F8C5A3"/>
    </a:custClr>
    <a:custClr name="Skandia Info Blå 50%">
      <a:srgbClr val="A2C1DE"/>
    </a:custClr>
    <a:custClr name="Skandia Info Rosa 50%">
      <a:srgbClr val="F7BED0"/>
    </a:custClr>
    <a:custClr name="Skandia Info Röd 50%">
      <a:srgbClr val="F6B7A8"/>
    </a:custClr>
    <a:custClr name="Skandia Info Brun 50%">
      <a:srgbClr val="B0AAA3"/>
    </a:custClr>
  </a:custClrLst>
</a:theme>
</file>

<file path=ppt/theme/theme3.xml><?xml version="1.0" encoding="utf-8"?>
<a:theme xmlns:a="http://schemas.openxmlformats.org/drawingml/2006/main" name="Office-tema">
  <a:themeElements>
    <a:clrScheme name="Skandia">
      <a:dk1>
        <a:sysClr val="windowText" lastClr="000000"/>
      </a:dk1>
      <a:lt1>
        <a:sysClr val="window" lastClr="FFFFFF"/>
      </a:lt1>
      <a:dk2>
        <a:srgbClr val="524B3D"/>
      </a:dk2>
      <a:lt2>
        <a:srgbClr val="EEECE1"/>
      </a:lt2>
      <a:accent1>
        <a:srgbClr val="924D83"/>
      </a:accent1>
      <a:accent2>
        <a:srgbClr val="EB723B"/>
      </a:accent2>
      <a:accent3>
        <a:srgbClr val="0079B2"/>
      </a:accent3>
      <a:accent4>
        <a:srgbClr val="EC5E8D"/>
      </a:accent4>
      <a:accent5>
        <a:srgbClr val="FBB90E"/>
      </a:accent5>
      <a:accent6>
        <a:srgbClr val="009776"/>
      </a:accent6>
      <a:hlink>
        <a:srgbClr val="0000FF"/>
      </a:hlink>
      <a:folHlink>
        <a:srgbClr val="800080"/>
      </a:folHlink>
    </a:clrScheme>
    <a:fontScheme name="Skan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kandia Grön 100%">
      <a:srgbClr val="009776"/>
    </a:custClr>
    <a:custClr name="Skandia Info Lila 100%">
      <a:srgbClr val="A36B95"/>
    </a:custClr>
    <a:custClr name="Skandia Info Orange 100%">
      <a:srgbClr val="EE8449"/>
    </a:custClr>
    <a:custClr name="Skandia Info Blå 100%">
      <a:srgbClr val="0088BC"/>
    </a:custClr>
    <a:custClr name="Skandia Info Rosa 100%">
      <a:srgbClr val="ED6A98"/>
    </a:custClr>
    <a:custClr name="Skandia Info Röd 100%">
      <a:srgbClr val="EA6358"/>
    </a:custClr>
    <a:custClr name="Skandia Info Brun 100%">
      <a:srgbClr val="524B3D"/>
    </a:custClr>
    <a:custClr name=" ">
      <a:srgbClr val="FFFFFF"/>
    </a:custClr>
    <a:custClr name="Kapitelsida 30%">
      <a:srgbClr val="C2BDB8"/>
    </a:custClr>
    <a:custClr name=" ">
      <a:srgbClr val="FFFFFF"/>
    </a:custClr>
    <a:custClr name="Skandia Grön 75%">
      <a:srgbClr val="6DAE96"/>
    </a:custClr>
    <a:custClr name="Skandia Info Lila 75%">
      <a:srgbClr val="B990B0"/>
    </a:custClr>
    <a:custClr name="Skandia Info Orange 75%">
      <a:srgbClr val="F4A575"/>
    </a:custClr>
    <a:custClr name="Skandia Info Blå 75%">
      <a:srgbClr val="6BA4CE"/>
    </a:custClr>
    <a:custClr name="Skandia Info Rosa 75%">
      <a:srgbClr val="F297B5"/>
    </a:custClr>
    <a:custClr name="Skandia Info Röd 75%">
      <a:srgbClr val="F08F7E"/>
    </a:custClr>
    <a:custClr name="Skandia Info Brun 75%">
      <a:srgbClr val="8D867B"/>
    </a:custClr>
    <a:custClr name=" ">
      <a:srgbClr val="FFFFFF"/>
    </a:custClr>
    <a:custClr name=" ">
      <a:srgbClr val="FFFFFF"/>
    </a:custClr>
    <a:custClr name=" ">
      <a:srgbClr val="FFFFFF"/>
    </a:custClr>
    <a:custClr name="Skandia Grön 50%">
      <a:srgbClr val="A4C8B8"/>
    </a:custClr>
    <a:custClr name="Skandia Info Lila 50%">
      <a:srgbClr val="CFB5CA"/>
    </a:custClr>
    <a:custClr name="Skandia Info Orange 50%">
      <a:srgbClr val="F8C5A3"/>
    </a:custClr>
    <a:custClr name="Skandia Info Blå 50%">
      <a:srgbClr val="A2C1DE"/>
    </a:custClr>
    <a:custClr name="Skandia Info Rosa 50%">
      <a:srgbClr val="F7BED0"/>
    </a:custClr>
    <a:custClr name="Skandia Info Röd 50%">
      <a:srgbClr val="F6B7A8"/>
    </a:custClr>
    <a:custClr name="Skandia Info Brun 50%">
      <a:srgbClr val="B0AAA3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19470</TotalTime>
  <Words>3700</Words>
  <Application>Microsoft Office PowerPoint</Application>
  <PresentationFormat>On-screen Show (16:9)</PresentationFormat>
  <Paragraphs>500</Paragraphs>
  <Slides>57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Roboto</vt:lpstr>
      <vt:lpstr>CopyrightKlimTypeFoundry</vt:lpstr>
      <vt:lpstr>Helvetica Light</vt:lpstr>
      <vt:lpstr>Consolas</vt:lpstr>
      <vt:lpstr>Skandiabanken - Presentasjonsmal</vt:lpstr>
      <vt:lpstr>Bitmap Image</vt:lpstr>
      <vt:lpstr>Case Study: Skandiabanken</vt:lpstr>
      <vt:lpstr>PowerPoint Presentation</vt:lpstr>
      <vt:lpstr>PowerPoint Presentation</vt:lpstr>
      <vt:lpstr>UU-arbeid</vt:lpstr>
      <vt:lpstr>Ledende hverdagsbank</vt:lpstr>
      <vt:lpstr>WCAG 2.0</vt:lpstr>
      <vt:lpstr>Funka</vt:lpstr>
      <vt:lpstr>Bedre for alle</vt:lpstr>
      <vt:lpstr>PowerPoint Presentation</vt:lpstr>
      <vt:lpstr>Best practices</vt:lpstr>
      <vt:lpstr>En liste er en liste</vt:lpstr>
      <vt:lpstr>Et godt grunnlag</vt:lpstr>
      <vt:lpstr>Testbar html</vt:lpstr>
      <vt:lpstr>Formalisert kode</vt:lpstr>
      <vt:lpstr>Runtime test</vt:lpstr>
      <vt:lpstr>Runtime test</vt:lpstr>
      <vt:lpstr>Programatiske sjekker</vt:lpstr>
      <vt:lpstr>Farger</vt:lpstr>
      <vt:lpstr>Fargehjelpere</vt:lpstr>
      <vt:lpstr>Stilguide</vt:lpstr>
      <vt:lpstr>Stilguide</vt:lpstr>
      <vt:lpstr>Fargehjelpere</vt:lpstr>
      <vt:lpstr>Fargehjelpere</vt:lpstr>
      <vt:lpstr>Fargehjelpere</vt:lpstr>
      <vt:lpstr>SASS</vt:lpstr>
      <vt:lpstr>SASS</vt:lpstr>
      <vt:lpstr>SASS</vt:lpstr>
      <vt:lpstr>Farger</vt:lpstr>
      <vt:lpstr>Skjermleser tekst</vt:lpstr>
      <vt:lpstr>Opplesing av tekst</vt:lpstr>
      <vt:lpstr>Opplesing av tekst</vt:lpstr>
      <vt:lpstr>Opplesing av tekst</vt:lpstr>
      <vt:lpstr>Opplesing av tekst</vt:lpstr>
      <vt:lpstr>Opplesing av tekst</vt:lpstr>
      <vt:lpstr>Opplesing av tekst</vt:lpstr>
      <vt:lpstr>Opplesing av tekst</vt:lpstr>
      <vt:lpstr>Opplesing av tekst</vt:lpstr>
      <vt:lpstr>Bruk skjermleser</vt:lpstr>
      <vt:lpstr>Javascript</vt:lpstr>
      <vt:lpstr>Venteikoner</vt:lpstr>
      <vt:lpstr>Venteikoner</vt:lpstr>
      <vt:lpstr>Ekspandering</vt:lpstr>
      <vt:lpstr>Ekspandering</vt:lpstr>
      <vt:lpstr>Global aria-live</vt:lpstr>
      <vt:lpstr>Global aria-live</vt:lpstr>
      <vt:lpstr>Global aria-live</vt:lpstr>
      <vt:lpstr>Global aria-live</vt:lpstr>
      <vt:lpstr>Javascript og skjermleser</vt:lpstr>
      <vt:lpstr>Komponenter</vt:lpstr>
      <vt:lpstr>Venteikoner</vt:lpstr>
      <vt:lpstr>Venteikoner</vt:lpstr>
      <vt:lpstr>Venteikon</vt:lpstr>
      <vt:lpstr>Ekspandering</vt:lpstr>
      <vt:lpstr>Vedlikehold og oppgradering</vt:lpstr>
      <vt:lpstr>PowerPoint Presentation</vt:lpstr>
      <vt:lpstr>En bedre bank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Snorre</dc:creator>
  <cp:lastModifiedBy>Snorre Kim</cp:lastModifiedBy>
  <cp:revision>332</cp:revision>
  <dcterms:created xsi:type="dcterms:W3CDTF">2014-04-28T07:41:43Z</dcterms:created>
  <dcterms:modified xsi:type="dcterms:W3CDTF">2015-04-15T13:10:23Z</dcterms:modified>
</cp:coreProperties>
</file>