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0" r:id="rId3"/>
    <p:sldId id="331" r:id="rId4"/>
    <p:sldId id="318" r:id="rId5"/>
    <p:sldId id="260" r:id="rId6"/>
    <p:sldId id="257" r:id="rId7"/>
    <p:sldId id="279" r:id="rId8"/>
    <p:sldId id="311" r:id="rId9"/>
    <p:sldId id="329" r:id="rId10"/>
    <p:sldId id="330" r:id="rId11"/>
    <p:sldId id="298" r:id="rId12"/>
    <p:sldId id="281" r:id="rId13"/>
    <p:sldId id="312" r:id="rId14"/>
    <p:sldId id="332" r:id="rId15"/>
    <p:sldId id="282" r:id="rId16"/>
    <p:sldId id="297" r:id="rId17"/>
    <p:sldId id="280" r:id="rId18"/>
    <p:sldId id="324" r:id="rId19"/>
    <p:sldId id="271" r:id="rId20"/>
    <p:sldId id="272" r:id="rId21"/>
    <p:sldId id="319" r:id="rId22"/>
    <p:sldId id="273" r:id="rId23"/>
    <p:sldId id="314" r:id="rId24"/>
    <p:sldId id="274" r:id="rId25"/>
    <p:sldId id="275" r:id="rId26"/>
    <p:sldId id="320" r:id="rId27"/>
    <p:sldId id="326" r:id="rId28"/>
    <p:sldId id="286" r:id="rId29"/>
    <p:sldId id="315" r:id="rId30"/>
    <p:sldId id="288" r:id="rId31"/>
    <p:sldId id="316" r:id="rId32"/>
    <p:sldId id="317" r:id="rId33"/>
    <p:sldId id="327" r:id="rId34"/>
    <p:sldId id="325" r:id="rId35"/>
    <p:sldId id="328" r:id="rId36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9FDFFF"/>
    <a:srgbClr val="66CCFF"/>
    <a:srgbClr val="222321"/>
    <a:srgbClr val="6010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4" autoAdjust="0"/>
    <p:restoredTop sz="89486" autoAdjust="0"/>
  </p:normalViewPr>
  <p:slideViewPr>
    <p:cSldViewPr snapToGrid="0" snapToObjects="1">
      <p:cViewPr varScale="1">
        <p:scale>
          <a:sx n="63" d="100"/>
          <a:sy n="63" d="100"/>
        </p:scale>
        <p:origin x="-59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DF8F7-6EEF-4B73-AF76-B728D46A89B0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ADDA6BD-5C15-47E3-A29A-256E11D512E0}">
      <dgm:prSet phldrT="[Text]" custT="1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CA" sz="5400" dirty="0" smtClean="0"/>
            <a:t>Follow Standards</a:t>
          </a:r>
          <a:endParaRPr lang="en-CA" sz="5400" dirty="0"/>
        </a:p>
      </dgm:t>
    </dgm:pt>
    <dgm:pt modelId="{ACD5B1D3-43D3-4DC9-8EF8-B8DEE7DC4186}" type="parTrans" cxnId="{B34AEC58-9956-4E7F-A1BC-BB9816F22F38}">
      <dgm:prSet/>
      <dgm:spPr/>
      <dgm:t>
        <a:bodyPr/>
        <a:lstStyle/>
        <a:p>
          <a:endParaRPr lang="en-CA"/>
        </a:p>
      </dgm:t>
    </dgm:pt>
    <dgm:pt modelId="{8C108E13-1A52-40B6-BC30-5E7B0C97AD26}" type="sibTrans" cxnId="{B34AEC58-9956-4E7F-A1BC-BB9816F22F38}">
      <dgm:prSet/>
      <dgm:spPr/>
      <dgm:t>
        <a:bodyPr/>
        <a:lstStyle/>
        <a:p>
          <a:endParaRPr lang="en-CA"/>
        </a:p>
      </dgm:t>
    </dgm:pt>
    <dgm:pt modelId="{DFB3A79C-2102-407B-8721-57F8F42F6B75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CA" sz="3600" dirty="0" smtClean="0"/>
            <a:t>Involve Stakeholders</a:t>
          </a:r>
          <a:endParaRPr lang="en-CA" sz="2100" dirty="0"/>
        </a:p>
      </dgm:t>
    </dgm:pt>
    <dgm:pt modelId="{46C180E1-B8D2-4701-883A-DF2EDFE5E232}" type="parTrans" cxnId="{6F207E6D-1E60-4443-B923-7933D2FB07A5}">
      <dgm:prSet/>
      <dgm:spPr/>
      <dgm:t>
        <a:bodyPr/>
        <a:lstStyle/>
        <a:p>
          <a:endParaRPr lang="en-CA"/>
        </a:p>
      </dgm:t>
    </dgm:pt>
    <dgm:pt modelId="{2F71E23D-47AB-4EBE-8E55-BFB97721742C}" type="sibTrans" cxnId="{6F207E6D-1E60-4443-B923-7933D2FB07A5}">
      <dgm:prSet/>
      <dgm:spPr/>
      <dgm:t>
        <a:bodyPr/>
        <a:lstStyle/>
        <a:p>
          <a:endParaRPr lang="en-CA"/>
        </a:p>
      </dgm:t>
    </dgm:pt>
    <dgm:pt modelId="{8A344102-C1F9-4F1E-A956-91B4FA6AC427}">
      <dgm:prSet phldrT="[Text]" custT="1"/>
      <dgm:spPr>
        <a:solidFill>
          <a:srgbClr val="C00000"/>
        </a:solidFill>
      </dgm:spPr>
      <dgm:t>
        <a:bodyPr/>
        <a:lstStyle/>
        <a:p>
          <a:endParaRPr lang="en-CA" sz="2800" dirty="0" smtClean="0"/>
        </a:p>
        <a:p>
          <a:r>
            <a:rPr lang="en-CA" sz="2800" dirty="0" smtClean="0"/>
            <a:t>Accommodate</a:t>
          </a:r>
          <a:br>
            <a:rPr lang="en-CA" sz="2800" dirty="0" smtClean="0"/>
          </a:br>
          <a:r>
            <a:rPr lang="en-CA" sz="2800" dirty="0" smtClean="0"/>
            <a:t>Individuals</a:t>
          </a:r>
          <a:r>
            <a:rPr lang="en-CA" sz="2300" dirty="0" smtClean="0"/>
            <a:t/>
          </a:r>
          <a:br>
            <a:rPr lang="en-CA" sz="2300" dirty="0" smtClean="0"/>
          </a:br>
          <a:r>
            <a:rPr lang="en-CA" sz="2300" dirty="0" smtClean="0"/>
            <a:t/>
          </a:r>
          <a:br>
            <a:rPr lang="en-CA" sz="2300" dirty="0" smtClean="0"/>
          </a:br>
          <a:r>
            <a:rPr lang="en-CA" sz="2300" dirty="0" smtClean="0"/>
            <a:t/>
          </a:r>
          <a:br>
            <a:rPr lang="en-CA" sz="2300" dirty="0" smtClean="0"/>
          </a:br>
          <a:r>
            <a:rPr lang="en-CA" sz="2300" dirty="0" smtClean="0"/>
            <a:t/>
          </a:r>
          <a:br>
            <a:rPr lang="en-CA" sz="2300" dirty="0" smtClean="0"/>
          </a:br>
          <a:endParaRPr lang="en-CA" sz="2300" dirty="0"/>
        </a:p>
      </dgm:t>
    </dgm:pt>
    <dgm:pt modelId="{1190461F-9861-40B5-9D85-285BA5FC4507}" type="parTrans" cxnId="{B5B908A7-4165-42ED-B6DB-486C80DFAB18}">
      <dgm:prSet/>
      <dgm:spPr/>
      <dgm:t>
        <a:bodyPr/>
        <a:lstStyle/>
        <a:p>
          <a:endParaRPr lang="en-CA"/>
        </a:p>
      </dgm:t>
    </dgm:pt>
    <dgm:pt modelId="{2F6E1936-4C72-4BB6-A93A-C159D8B09BA9}" type="sibTrans" cxnId="{B5B908A7-4165-42ED-B6DB-486C80DFAB18}">
      <dgm:prSet/>
      <dgm:spPr/>
      <dgm:t>
        <a:bodyPr/>
        <a:lstStyle/>
        <a:p>
          <a:endParaRPr lang="en-CA"/>
        </a:p>
      </dgm:t>
    </dgm:pt>
    <dgm:pt modelId="{A3B2C2A8-667B-493B-A39D-722133AB0FCE}" type="pres">
      <dgm:prSet presAssocID="{D7FDF8F7-6EEF-4B73-AF76-B728D46A89B0}" presName="Name0" presStyleCnt="0">
        <dgm:presLayoutVars>
          <dgm:dir/>
          <dgm:animLvl val="lvl"/>
          <dgm:resizeHandles val="exact"/>
        </dgm:presLayoutVars>
      </dgm:prSet>
      <dgm:spPr/>
    </dgm:pt>
    <dgm:pt modelId="{436489A3-C356-49B6-A68D-689A4DA5513B}" type="pres">
      <dgm:prSet presAssocID="{AADDA6BD-5C15-47E3-A29A-256E11D512E0}" presName="Name8" presStyleCnt="0"/>
      <dgm:spPr/>
    </dgm:pt>
    <dgm:pt modelId="{EC0650B8-0C29-41C0-B9BA-54EFDFDB9CBE}" type="pres">
      <dgm:prSet presAssocID="{AADDA6BD-5C15-47E3-A29A-256E11D512E0}" presName="level" presStyleLbl="node1" presStyleIdx="0" presStyleCnt="3" custLinFactNeighborX="797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3F240B6-2BEC-4DF0-AB70-DB6C4337899F}" type="pres">
      <dgm:prSet presAssocID="{AADDA6BD-5C15-47E3-A29A-256E11D512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5A08BA9-6757-4C96-946F-9D537C179C2D}" type="pres">
      <dgm:prSet presAssocID="{DFB3A79C-2102-407B-8721-57F8F42F6B75}" presName="Name8" presStyleCnt="0"/>
      <dgm:spPr/>
    </dgm:pt>
    <dgm:pt modelId="{0A30BE50-85F5-4F2A-B3D6-ACA1DACBE905}" type="pres">
      <dgm:prSet presAssocID="{DFB3A79C-2102-407B-8721-57F8F42F6B7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E05807C-4D19-4511-A71E-F7E704E486B9}" type="pres">
      <dgm:prSet presAssocID="{DFB3A79C-2102-407B-8721-57F8F42F6B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5C44A5E-15D3-40D8-BA5B-5B29858DCB66}" type="pres">
      <dgm:prSet presAssocID="{8A344102-C1F9-4F1E-A956-91B4FA6AC427}" presName="Name8" presStyleCnt="0"/>
      <dgm:spPr/>
    </dgm:pt>
    <dgm:pt modelId="{2D721E43-B05B-42DC-BF36-5D0A5222D29A}" type="pres">
      <dgm:prSet presAssocID="{8A344102-C1F9-4F1E-A956-91B4FA6AC427}" presName="level" presStyleLbl="node1" presStyleIdx="2" presStyleCnt="3" custLinFactNeighborY="3529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1877EB7-0758-466D-A913-6FFB55DC6484}" type="pres">
      <dgm:prSet presAssocID="{8A344102-C1F9-4F1E-A956-91B4FA6AC4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F207E6D-1E60-4443-B923-7933D2FB07A5}" srcId="{D7FDF8F7-6EEF-4B73-AF76-B728D46A89B0}" destId="{DFB3A79C-2102-407B-8721-57F8F42F6B75}" srcOrd="1" destOrd="0" parTransId="{46C180E1-B8D2-4701-883A-DF2EDFE5E232}" sibTransId="{2F71E23D-47AB-4EBE-8E55-BFB97721742C}"/>
    <dgm:cxn modelId="{B5B908A7-4165-42ED-B6DB-486C80DFAB18}" srcId="{D7FDF8F7-6EEF-4B73-AF76-B728D46A89B0}" destId="{8A344102-C1F9-4F1E-A956-91B4FA6AC427}" srcOrd="2" destOrd="0" parTransId="{1190461F-9861-40B5-9D85-285BA5FC4507}" sibTransId="{2F6E1936-4C72-4BB6-A93A-C159D8B09BA9}"/>
    <dgm:cxn modelId="{65A406CA-FA41-43FE-B0D9-D525DB2C1C49}" type="presOf" srcId="{DFB3A79C-2102-407B-8721-57F8F42F6B75}" destId="{0A30BE50-85F5-4F2A-B3D6-ACA1DACBE905}" srcOrd="0" destOrd="0" presId="urn:microsoft.com/office/officeart/2005/8/layout/pyramid3"/>
    <dgm:cxn modelId="{CE3E606F-CDC0-4F8C-ACE8-DD1D4B943B67}" type="presOf" srcId="{AADDA6BD-5C15-47E3-A29A-256E11D512E0}" destId="{E3F240B6-2BEC-4DF0-AB70-DB6C4337899F}" srcOrd="1" destOrd="0" presId="urn:microsoft.com/office/officeart/2005/8/layout/pyramid3"/>
    <dgm:cxn modelId="{F6675380-2671-40A2-A3B5-2576D9E24893}" type="presOf" srcId="{8A344102-C1F9-4F1E-A956-91B4FA6AC427}" destId="{2D721E43-B05B-42DC-BF36-5D0A5222D29A}" srcOrd="0" destOrd="0" presId="urn:microsoft.com/office/officeart/2005/8/layout/pyramid3"/>
    <dgm:cxn modelId="{E6B5D70F-1BED-4D07-8457-D10AD4422BE6}" type="presOf" srcId="{8A344102-C1F9-4F1E-A956-91B4FA6AC427}" destId="{31877EB7-0758-466D-A913-6FFB55DC6484}" srcOrd="1" destOrd="0" presId="urn:microsoft.com/office/officeart/2005/8/layout/pyramid3"/>
    <dgm:cxn modelId="{9BCB7B02-907A-481D-82F1-87E5C386E724}" type="presOf" srcId="{D7FDF8F7-6EEF-4B73-AF76-B728D46A89B0}" destId="{A3B2C2A8-667B-493B-A39D-722133AB0FCE}" srcOrd="0" destOrd="0" presId="urn:microsoft.com/office/officeart/2005/8/layout/pyramid3"/>
    <dgm:cxn modelId="{15CE3452-C6F4-497A-9798-7E8B6D9124E0}" type="presOf" srcId="{DFB3A79C-2102-407B-8721-57F8F42F6B75}" destId="{8E05807C-4D19-4511-A71E-F7E704E486B9}" srcOrd="1" destOrd="0" presId="urn:microsoft.com/office/officeart/2005/8/layout/pyramid3"/>
    <dgm:cxn modelId="{B34AEC58-9956-4E7F-A1BC-BB9816F22F38}" srcId="{D7FDF8F7-6EEF-4B73-AF76-B728D46A89B0}" destId="{AADDA6BD-5C15-47E3-A29A-256E11D512E0}" srcOrd="0" destOrd="0" parTransId="{ACD5B1D3-43D3-4DC9-8EF8-B8DEE7DC4186}" sibTransId="{8C108E13-1A52-40B6-BC30-5E7B0C97AD26}"/>
    <dgm:cxn modelId="{FF609499-F141-4B0B-B32F-572CF74985B8}" type="presOf" srcId="{AADDA6BD-5C15-47E3-A29A-256E11D512E0}" destId="{EC0650B8-0C29-41C0-B9BA-54EFDFDB9CBE}" srcOrd="0" destOrd="0" presId="urn:microsoft.com/office/officeart/2005/8/layout/pyramid3"/>
    <dgm:cxn modelId="{0D5E1475-B341-4551-98B3-D99E96703CBB}" type="presParOf" srcId="{A3B2C2A8-667B-493B-A39D-722133AB0FCE}" destId="{436489A3-C356-49B6-A68D-689A4DA5513B}" srcOrd="0" destOrd="0" presId="urn:microsoft.com/office/officeart/2005/8/layout/pyramid3"/>
    <dgm:cxn modelId="{FC64AE12-5C5C-4E43-A9A4-7A2DC98474D4}" type="presParOf" srcId="{436489A3-C356-49B6-A68D-689A4DA5513B}" destId="{EC0650B8-0C29-41C0-B9BA-54EFDFDB9CBE}" srcOrd="0" destOrd="0" presId="urn:microsoft.com/office/officeart/2005/8/layout/pyramid3"/>
    <dgm:cxn modelId="{2A341F25-EA43-4592-9C06-0B6A380D307C}" type="presParOf" srcId="{436489A3-C356-49B6-A68D-689A4DA5513B}" destId="{E3F240B6-2BEC-4DF0-AB70-DB6C4337899F}" srcOrd="1" destOrd="0" presId="urn:microsoft.com/office/officeart/2005/8/layout/pyramid3"/>
    <dgm:cxn modelId="{688D70F1-7E28-42F4-BB3A-E5A7C70C5858}" type="presParOf" srcId="{A3B2C2A8-667B-493B-A39D-722133AB0FCE}" destId="{B5A08BA9-6757-4C96-946F-9D537C179C2D}" srcOrd="1" destOrd="0" presId="urn:microsoft.com/office/officeart/2005/8/layout/pyramid3"/>
    <dgm:cxn modelId="{63900505-5C96-4525-B61B-B4CE27286FB7}" type="presParOf" srcId="{B5A08BA9-6757-4C96-946F-9D537C179C2D}" destId="{0A30BE50-85F5-4F2A-B3D6-ACA1DACBE905}" srcOrd="0" destOrd="0" presId="urn:microsoft.com/office/officeart/2005/8/layout/pyramid3"/>
    <dgm:cxn modelId="{79E98B6B-5B72-403B-AC72-97B2E60D88FD}" type="presParOf" srcId="{B5A08BA9-6757-4C96-946F-9D537C179C2D}" destId="{8E05807C-4D19-4511-A71E-F7E704E486B9}" srcOrd="1" destOrd="0" presId="urn:microsoft.com/office/officeart/2005/8/layout/pyramid3"/>
    <dgm:cxn modelId="{D042E72D-6833-4A1E-8612-9F1F2388E4E7}" type="presParOf" srcId="{A3B2C2A8-667B-493B-A39D-722133AB0FCE}" destId="{F5C44A5E-15D3-40D8-BA5B-5B29858DCB66}" srcOrd="2" destOrd="0" presId="urn:microsoft.com/office/officeart/2005/8/layout/pyramid3"/>
    <dgm:cxn modelId="{9F6CA7C5-CF54-4227-8224-4F92090EACDB}" type="presParOf" srcId="{F5C44A5E-15D3-40D8-BA5B-5B29858DCB66}" destId="{2D721E43-B05B-42DC-BF36-5D0A5222D29A}" srcOrd="0" destOrd="0" presId="urn:microsoft.com/office/officeart/2005/8/layout/pyramid3"/>
    <dgm:cxn modelId="{B6252FF9-91E3-4232-A6DC-C432456BDE50}" type="presParOf" srcId="{F5C44A5E-15D3-40D8-BA5B-5B29858DCB66}" destId="{31877EB7-0758-466D-A913-6FFB55DC648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0650B8-0C29-41C0-B9BA-54EFDFDB9CBE}">
      <dsp:nvSpPr>
        <dsp:cNvPr id="0" name=""/>
        <dsp:cNvSpPr/>
      </dsp:nvSpPr>
      <dsp:spPr>
        <a:xfrm rot="10800000">
          <a:off x="0" y="0"/>
          <a:ext cx="9036496" cy="2040226"/>
        </a:xfrm>
        <a:prstGeom prst="trapezoid">
          <a:avLst>
            <a:gd name="adj" fmla="val 73819"/>
          </a:avLst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400" kern="1200" dirty="0" smtClean="0"/>
            <a:t>Follow Standards</a:t>
          </a:r>
          <a:endParaRPr lang="en-CA" sz="5400" kern="1200" dirty="0"/>
        </a:p>
      </dsp:txBody>
      <dsp:txXfrm>
        <a:off x="1581386" y="0"/>
        <a:ext cx="5873722" cy="2040226"/>
      </dsp:txXfrm>
    </dsp:sp>
    <dsp:sp modelId="{0A30BE50-85F5-4F2A-B3D6-ACA1DACBE905}">
      <dsp:nvSpPr>
        <dsp:cNvPr id="0" name=""/>
        <dsp:cNvSpPr/>
      </dsp:nvSpPr>
      <dsp:spPr>
        <a:xfrm rot="10800000">
          <a:off x="1506082" y="2040226"/>
          <a:ext cx="6024330" cy="2040226"/>
        </a:xfrm>
        <a:prstGeom prst="trapezoid">
          <a:avLst>
            <a:gd name="adj" fmla="val 73819"/>
          </a:avLst>
        </a:prstGeom>
        <a:solidFill>
          <a:schemeClr val="tx2">
            <a:lumMod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Involve Stakeholders</a:t>
          </a:r>
          <a:endParaRPr lang="en-CA" sz="2100" kern="1200" dirty="0"/>
        </a:p>
      </dsp:txBody>
      <dsp:txXfrm>
        <a:off x="2560340" y="2040226"/>
        <a:ext cx="3915814" cy="2040226"/>
      </dsp:txXfrm>
    </dsp:sp>
    <dsp:sp modelId="{2D721E43-B05B-42DC-BF36-5D0A5222D29A}">
      <dsp:nvSpPr>
        <dsp:cNvPr id="0" name=""/>
        <dsp:cNvSpPr/>
      </dsp:nvSpPr>
      <dsp:spPr>
        <a:xfrm rot="10800000">
          <a:off x="3012165" y="4080453"/>
          <a:ext cx="3012165" cy="2040226"/>
        </a:xfrm>
        <a:prstGeom prst="trapezoid">
          <a:avLst>
            <a:gd name="adj" fmla="val 73819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Accommodate</a:t>
          </a:r>
          <a:br>
            <a:rPr lang="en-CA" sz="2800" kern="1200" dirty="0" smtClean="0"/>
          </a:br>
          <a:r>
            <a:rPr lang="en-CA" sz="2800" kern="1200" dirty="0" smtClean="0"/>
            <a:t>Individuals</a:t>
          </a:r>
          <a:r>
            <a:rPr lang="en-CA" sz="2300" kern="1200" dirty="0" smtClean="0"/>
            <a:t/>
          </a:r>
          <a:br>
            <a:rPr lang="en-CA" sz="2300" kern="1200" dirty="0" smtClean="0"/>
          </a:br>
          <a:r>
            <a:rPr lang="en-CA" sz="2300" kern="1200" dirty="0" smtClean="0"/>
            <a:t/>
          </a:r>
          <a:br>
            <a:rPr lang="en-CA" sz="2300" kern="1200" dirty="0" smtClean="0"/>
          </a:br>
          <a:r>
            <a:rPr lang="en-CA" sz="2300" kern="1200" dirty="0" smtClean="0"/>
            <a:t/>
          </a:r>
          <a:br>
            <a:rPr lang="en-CA" sz="2300" kern="1200" dirty="0" smtClean="0"/>
          </a:br>
          <a:r>
            <a:rPr lang="en-CA" sz="2300" kern="1200" dirty="0" smtClean="0"/>
            <a:t/>
          </a:r>
          <a:br>
            <a:rPr lang="en-CA" sz="2300" kern="1200" dirty="0" smtClean="0"/>
          </a:br>
          <a:endParaRPr lang="en-CA" sz="2300" kern="1200" dirty="0"/>
        </a:p>
      </dsp:txBody>
      <dsp:txXfrm>
        <a:off x="3012165" y="4080453"/>
        <a:ext cx="3012165" cy="2040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FFA249B-A217-4A00-99EA-CA169C814E4F}" type="datetimeFigureOut">
              <a:rPr lang="en-CA" smtClean="0"/>
              <a:pPr/>
              <a:t>2015-04-14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8AA359A-000C-4F05-AACC-F8A7DBCE95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85914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9E5138A-454A-47C7-824E-BE3EFECB86D5}" type="datetimeFigureOut">
              <a:rPr lang="en-CA" smtClean="0"/>
              <a:pPr/>
              <a:t>2015-04-14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D460F59-C3F9-4DD7-B33C-BE6EA1D8006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8837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23768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4144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46449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08605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70000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71566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24438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Develop strategy to reach 100% WCAG 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Reduce redundant, outdated &amp; trivial content (ROT)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Archive web pages, where applicable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Implement Web Experience Toolkit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Participate in government-wide collaboration to address common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Train web developers and content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Engage outside help where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58762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Accessibility experts became like Cobol programmers in 1999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GC participated in an association of accessibility professionals and trainers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Private sector trained over 2000 developers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GC developed internal WCAG training, trained over 2000 developers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64878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21486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3876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Hands on tech. for people with disabilities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Lead consultant with Treasury Board Secretariat on Donna </a:t>
            </a:r>
            <a:r>
              <a:rPr lang="en-US" sz="1200" dirty="0" err="1" smtClean="0"/>
              <a:t>Jodhan</a:t>
            </a:r>
            <a:r>
              <a:rPr lang="en-US" sz="1200" dirty="0" smtClean="0"/>
              <a:t> WCAG roll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23758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21923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90105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39417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7710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36773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09325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95990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89786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27307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0678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79910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74938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072681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76664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309497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467515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09413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6458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0545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61281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32110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97163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0F59-C3F9-4DD7-B33C-BE6EA1D8006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8390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47A34C-D9F6-6B40-AA2A-AD7B541C6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47A34C-D9F6-6B40-AA2A-AD7B541C6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47A34C-D9F6-6B40-AA2A-AD7B541C6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2430"/>
            <a:ext cx="8350306" cy="2724356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6010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9971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2430"/>
            <a:ext cx="8350306" cy="2724356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6010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9971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7A34C-D9F6-6B40-AA2A-AD7B541C6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57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47A34C-D9F6-6B40-AA2A-AD7B541C6F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47A34C-D9F6-6B40-AA2A-AD7B541C6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47A34C-D9F6-6B40-AA2A-AD7B541C6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47A34C-D9F6-6B40-AA2A-AD7B541C6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47A34C-D9F6-6B40-AA2A-AD7B541C6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47A34C-D9F6-6B40-AA2A-AD7B541C6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47A34C-D9F6-6B40-AA2A-AD7B541C6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347A34C-D9F6-6B40-AA2A-AD7B541C6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4/14/2015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347A34C-D9F6-6B40-AA2A-AD7B541C6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49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525780" indent="-457200" algn="l" rtl="0" eaLnBrk="1" latinLnBrk="0" hangingPunct="1">
        <a:spcBef>
          <a:spcPts val="700"/>
        </a:spcBef>
        <a:buClr>
          <a:schemeClr val="tx2"/>
        </a:buClr>
        <a:buSzPct val="95000"/>
        <a:buFont typeface="Arial" panose="020B0604020202020204" pitchFamily="34" charset="0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2114" indent="-457200" algn="l" rtl="0" eaLnBrk="1" latinLnBrk="0" hangingPunct="1">
        <a:spcBef>
          <a:spcPct val="200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996" indent="-342900" algn="l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172" indent="-342900" algn="l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916" indent="-342900" algn="l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@can-adap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://www.can-adapt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aws-lois.justice.gc.ca/eng/acts/F-11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bs-sct.gc.ca/pol/doc-eng.aspx?id=23601&amp;section=tex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ecisions.fct-cf.gc.ca/site/fc-cf/decisions/en/item/58711/index.d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news.com.a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kerlaw.ca/164/contenthistoric-victory-makes-websites-accessible-blind-canadian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kerlaw.ca/164/contenthistoric-victory-makes-websites-accessible-blind-canadian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2.gravatar.com/avatar/00cc555efe15bd1cbc14d73d21e2b32b?d=https://identicons.github.com/f5e9c326a4c5edd7769d3db7ab3e40e1.png&amp;s=40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cisions.fct-cf.gc.ca/site/fc-cf/decisions/en/item/58711/index.d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38999"/>
            <a:ext cx="8350306" cy="35985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WCAG 2 roll-out: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how did we do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?</a:t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sz="2200" dirty="0">
                <a:solidFill>
                  <a:schemeClr val="tx1"/>
                </a:solidFill>
                <a:latin typeface="+mn-lt"/>
              </a:rPr>
              <a:t>Web Content Accessibility Guidelines (WCAG)</a:t>
            </a:r>
            <a:r>
              <a:rPr lang="en-CA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CA" dirty="0" smtClean="0">
                <a:solidFill>
                  <a:schemeClr val="tx1"/>
                </a:solidFill>
                <a:latin typeface="+mn-lt"/>
              </a:rPr>
            </a:br>
            <a:r>
              <a:rPr lang="en-CA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CA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David MacDonald</a:t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President </a:t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CanAdapt Solutions Inc.</a:t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  <a:hlinkClick r:id="rId3"/>
              </a:rPr>
              <a:t>david@can-adapt.com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  <a:hlinkClick r:id="rId4"/>
              </a:rPr>
              <a:t>www.can-adapt.com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613-235-4902</a:t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Twitter      @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davidmacd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CanAdapt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3869" y="332656"/>
            <a:ext cx="3577989" cy="1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Rodeo Cowboy taking down a bull by the ho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6098" y="0"/>
            <a:ext cx="10046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70094" y="5847466"/>
            <a:ext cx="99746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Comic Sans MS" panose="030F0702030302060204" pitchFamily="66" charset="0"/>
              </a:rPr>
              <a:t>To here!</a:t>
            </a:r>
            <a:endParaRPr lang="en-US" sz="2800" b="1" dirty="0">
              <a:latin typeface="Comic Sans MS" panose="030F070203030206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9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462" y="1289750"/>
            <a:ext cx="8795684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Created </a:t>
            </a:r>
            <a:br>
              <a:rPr lang="en-CA" dirty="0" smtClean="0"/>
            </a:br>
            <a:r>
              <a:rPr lang="en-CA" dirty="0" smtClean="0"/>
              <a:t>“Standard on Web Accessibility”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854294"/>
            <a:ext cx="7772400" cy="34328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Set up procedures to measure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Created reporting templates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Stepped up monitoring &amp;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Created automated checker </a:t>
            </a:r>
            <a:endParaRPr lang="en-CA" dirty="0"/>
          </a:p>
        </p:txBody>
      </p:sp>
      <p:pic>
        <p:nvPicPr>
          <p:cNvPr id="5" name="Picture 4" descr="CanAdap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3911" y="204466"/>
            <a:ext cx="1993230" cy="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49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912" y="1191460"/>
            <a:ext cx="8998722" cy="914400"/>
          </a:xfrm>
        </p:spPr>
        <p:txBody>
          <a:bodyPr/>
          <a:lstStyle/>
          <a:p>
            <a:r>
              <a:rPr lang="en-CA" dirty="0" smtClean="0"/>
              <a:t>Adjusted timetable - prioritized 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8528" y="2535754"/>
            <a:ext cx="8683262" cy="406981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Phase I </a:t>
            </a:r>
            <a:r>
              <a:rPr lang="en-CA" sz="2800" dirty="0" smtClean="0"/>
              <a:t>(Aug. 2011 - 8 months)</a:t>
            </a:r>
            <a:endParaRPr lang="en-CA" sz="2800" dirty="0"/>
          </a:p>
          <a:p>
            <a:pPr lvl="1"/>
            <a:r>
              <a:rPr lang="en-CA" sz="2400" dirty="0" smtClean="0"/>
              <a:t>home </a:t>
            </a:r>
            <a:r>
              <a:rPr lang="en-CA" sz="2400" dirty="0"/>
              <a:t>pages </a:t>
            </a:r>
            <a:r>
              <a:rPr lang="en-CA" sz="2400" dirty="0" smtClean="0"/>
              <a:t>&amp; 1</a:t>
            </a:r>
            <a:r>
              <a:rPr lang="en-CA" sz="2400" baseline="30000" dirty="0" smtClean="0"/>
              <a:t>st</a:t>
            </a:r>
            <a:r>
              <a:rPr lang="en-CA" sz="2400" dirty="0" smtClean="0"/>
              <a:t> level, most </a:t>
            </a:r>
            <a:r>
              <a:rPr lang="en-CA" sz="2400" dirty="0"/>
              <a:t>important </a:t>
            </a:r>
            <a:r>
              <a:rPr lang="en-CA" sz="2400" dirty="0" smtClean="0"/>
              <a:t>info &amp; service, most </a:t>
            </a:r>
            <a:r>
              <a:rPr lang="en-CA" sz="2400" dirty="0"/>
              <a:t>frequently </a:t>
            </a:r>
            <a:r>
              <a:rPr lang="en-CA" sz="2400" dirty="0" smtClean="0"/>
              <a:t>used, new </a:t>
            </a:r>
            <a:r>
              <a:rPr lang="en-CA" sz="2400" dirty="0"/>
              <a:t>Web </a:t>
            </a:r>
            <a:r>
              <a:rPr lang="en-CA" sz="2400" dirty="0" smtClean="0"/>
              <a:t>pages</a:t>
            </a: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Phase II (Mar. 2012 - 6 Months)</a:t>
            </a:r>
          </a:p>
          <a:p>
            <a:pPr lvl="1"/>
            <a:r>
              <a:rPr lang="en-CA" sz="2400" dirty="0"/>
              <a:t>a</a:t>
            </a:r>
            <a:r>
              <a:rPr lang="en-CA" sz="2400" dirty="0" smtClean="0"/>
              <a:t>dditional </a:t>
            </a:r>
            <a:r>
              <a:rPr lang="en-CA" sz="2400" dirty="0"/>
              <a:t>Web pages </a:t>
            </a:r>
            <a:r>
              <a:rPr lang="en-CA" sz="2400" dirty="0" smtClean="0"/>
              <a:t>info. &amp; services, frequently used</a:t>
            </a: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Phase III </a:t>
            </a:r>
            <a:r>
              <a:rPr lang="en-CA" sz="2800" dirty="0" smtClean="0"/>
              <a:t>(11 Months)</a:t>
            </a:r>
            <a:endParaRPr lang="en-CA" sz="2800" dirty="0"/>
          </a:p>
          <a:p>
            <a:pPr lvl="1"/>
            <a:r>
              <a:rPr lang="en-CA" sz="2400" dirty="0" smtClean="0"/>
              <a:t>remaining </a:t>
            </a:r>
            <a:r>
              <a:rPr lang="en-CA" sz="2400" dirty="0"/>
              <a:t>Web </a:t>
            </a:r>
            <a:r>
              <a:rPr lang="en-CA" sz="2400" dirty="0" smtClean="0"/>
              <a:t>pages</a:t>
            </a:r>
            <a:endParaRPr lang="en-CA" sz="2400" dirty="0"/>
          </a:p>
          <a:p>
            <a:endParaRPr lang="en-CA" sz="2800" dirty="0"/>
          </a:p>
        </p:txBody>
      </p:sp>
      <p:pic>
        <p:nvPicPr>
          <p:cNvPr id="5" name="Picture 4" descr="CanAdap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3911" y="204466"/>
            <a:ext cx="1993230" cy="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3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255566"/>
            <a:ext cx="7772400" cy="914400"/>
          </a:xfrm>
        </p:spPr>
        <p:txBody>
          <a:bodyPr/>
          <a:lstStyle/>
          <a:p>
            <a:r>
              <a:rPr lang="en-CA" dirty="0" smtClean="0"/>
              <a:t>Defined temporary exceptions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9" y="2458694"/>
            <a:ext cx="8098971" cy="4572000"/>
          </a:xfrm>
        </p:spPr>
        <p:txBody>
          <a:bodyPr/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CA" dirty="0"/>
              <a:t>Complex </a:t>
            </a:r>
            <a:r>
              <a:rPr lang="en-CA" dirty="0" smtClean="0"/>
              <a:t>maps (WCAG 1.1.1)</a:t>
            </a:r>
            <a:endParaRPr lang="en-CA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CA" dirty="0"/>
              <a:t>Live Video Captions (WCAG </a:t>
            </a:r>
            <a:r>
              <a:rPr lang="en-CA" dirty="0" smtClean="0"/>
              <a:t>1.2.4)</a:t>
            </a:r>
            <a:endParaRPr lang="en-CA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CA" dirty="0" smtClean="0"/>
              <a:t>Audio </a:t>
            </a:r>
            <a:r>
              <a:rPr lang="en-CA" dirty="0"/>
              <a:t>Description </a:t>
            </a:r>
            <a:r>
              <a:rPr lang="en-CA" dirty="0" smtClean="0"/>
              <a:t>(WCAG 1.2.5) </a:t>
            </a:r>
            <a:br>
              <a:rPr lang="en-CA" dirty="0" smtClean="0"/>
            </a:br>
            <a:r>
              <a:rPr lang="en-CA" dirty="0" smtClean="0"/>
              <a:t>(health &amp; safety videos audio described)</a:t>
            </a:r>
            <a:endParaRPr lang="en-CA" dirty="0"/>
          </a:p>
        </p:txBody>
      </p:sp>
      <p:pic>
        <p:nvPicPr>
          <p:cNvPr id="6" name="Picture 5" descr="CanAdap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3911" y="204466"/>
            <a:ext cx="1993230" cy="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4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the WET Toolkit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5688" y="2494697"/>
            <a:ext cx="7722032" cy="40698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Templates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Widgets from libraries like </a:t>
            </a:r>
            <a:r>
              <a:rPr lang="en-CA" dirty="0" err="1" smtClean="0"/>
              <a:t>jQuery</a:t>
            </a:r>
            <a:r>
              <a:rPr lang="en-CA" dirty="0" smtClean="0"/>
              <a:t> and/or designed internally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Provides  QA &amp; accessibility tools including automated accessibility checker</a:t>
            </a:r>
            <a:endParaRPr lang="en-CA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19351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549" y="512064"/>
            <a:ext cx="9015813" cy="914400"/>
          </a:xfrm>
        </p:spPr>
        <p:txBody>
          <a:bodyPr>
            <a:noAutofit/>
          </a:bodyPr>
          <a:lstStyle/>
          <a:p>
            <a:r>
              <a:rPr lang="en-CA" sz="3200" dirty="0" smtClean="0"/>
              <a:t>Established consequences for deputy heads</a:t>
            </a:r>
            <a:endParaRPr lang="en-CA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Responsible</a:t>
            </a:r>
            <a:r>
              <a:rPr lang="en-CA" dirty="0" smtClean="0"/>
              <a:t> </a:t>
            </a:r>
            <a:r>
              <a:rPr lang="en-CA" dirty="0"/>
              <a:t>for taking corrective </a:t>
            </a:r>
            <a:r>
              <a:rPr lang="en-CA" dirty="0" smtClean="0"/>
              <a:t>measures in organization …</a:t>
            </a:r>
            <a:endParaRPr lang="en-CA" dirty="0"/>
          </a:p>
          <a:p>
            <a:r>
              <a:rPr lang="en-CA" dirty="0" smtClean="0"/>
              <a:t>Any consequence </a:t>
            </a:r>
            <a:r>
              <a:rPr lang="en-CA" dirty="0"/>
              <a:t>allowed by </a:t>
            </a:r>
            <a:r>
              <a:rPr lang="en-CA" i="1" dirty="0" smtClean="0">
                <a:hlinkClick r:id="rId3"/>
              </a:rPr>
              <a:t>Financial </a:t>
            </a:r>
            <a:r>
              <a:rPr lang="en-CA" i="1" dirty="0">
                <a:hlinkClick r:id="rId3"/>
              </a:rPr>
              <a:t>Administration Act</a:t>
            </a:r>
            <a:r>
              <a:rPr lang="en-CA" dirty="0"/>
              <a:t> </a:t>
            </a:r>
            <a:endParaRPr lang="en-CA" dirty="0" smtClean="0"/>
          </a:p>
          <a:p>
            <a:r>
              <a:rPr lang="en-CA" dirty="0" smtClean="0"/>
              <a:t>Corrective actions include removing content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1800" i="1" dirty="0" smtClean="0"/>
              <a:t>Web Accessibility Standards</a:t>
            </a:r>
            <a:r>
              <a:rPr lang="en-CA" sz="1800" i="1" dirty="0"/>
              <a:t/>
            </a:r>
            <a:br>
              <a:rPr lang="en-CA" sz="1800" i="1" dirty="0"/>
            </a:br>
            <a:r>
              <a:rPr lang="en-CA" sz="1800" dirty="0" smtClean="0">
                <a:hlinkClick r:id="rId4"/>
              </a:rPr>
              <a:t>http</a:t>
            </a:r>
            <a:r>
              <a:rPr lang="en-CA" sz="1800" dirty="0">
                <a:hlinkClick r:id="rId4"/>
              </a:rPr>
              <a:t>://</a:t>
            </a:r>
            <a:r>
              <a:rPr lang="en-CA" sz="1800" dirty="0" smtClean="0">
                <a:hlinkClick r:id="rId4"/>
              </a:rPr>
              <a:t>www.tbs-sct.gc.ca/pol/doc-eng.aspx?id=23601&amp;section=text</a:t>
            </a:r>
            <a:r>
              <a:rPr lang="en-CA" sz="1800" dirty="0" smtClean="0"/>
              <a:t>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7991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Departments were asked to: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488" y="2350697"/>
            <a:ext cx="8683262" cy="406981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Develop </a:t>
            </a:r>
            <a:r>
              <a:rPr lang="en-CA" dirty="0"/>
              <a:t>strategy </a:t>
            </a:r>
            <a:r>
              <a:rPr lang="en-CA" dirty="0" smtClean="0"/>
              <a:t>for </a:t>
            </a:r>
            <a:r>
              <a:rPr lang="en-CA" dirty="0"/>
              <a:t>100% </a:t>
            </a:r>
            <a:r>
              <a:rPr lang="en-CA" dirty="0" smtClean="0"/>
              <a:t>WCAG compliance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Reduce </a:t>
            </a:r>
            <a:r>
              <a:rPr lang="en-CA" dirty="0" smtClean="0"/>
              <a:t>redundant</a:t>
            </a:r>
            <a:r>
              <a:rPr lang="en-CA" dirty="0"/>
              <a:t>, </a:t>
            </a:r>
            <a:r>
              <a:rPr lang="en-CA" dirty="0" smtClean="0"/>
              <a:t>outdated </a:t>
            </a:r>
            <a:r>
              <a:rPr lang="en-CA" dirty="0"/>
              <a:t>&amp; t</a:t>
            </a:r>
            <a:r>
              <a:rPr lang="en-CA" dirty="0" smtClean="0"/>
              <a:t>rivial content (ROT)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Archive </a:t>
            </a:r>
            <a:r>
              <a:rPr lang="en-CA" dirty="0" smtClean="0"/>
              <a:t>web pages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Implement </a:t>
            </a:r>
            <a:r>
              <a:rPr lang="en-CA" dirty="0" smtClean="0"/>
              <a:t>WET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Collaborate w/ other depts. common 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Train web developers &amp; content providers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Engage outside help where necessary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142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Few Accessibility Experts - Huge </a:t>
            </a:r>
            <a:r>
              <a:rPr lang="en-CA" dirty="0"/>
              <a:t>D</a:t>
            </a:r>
            <a:r>
              <a:rPr lang="en-CA" dirty="0" smtClean="0"/>
              <a:t>emand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Felt like Cobol programmers in 1999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GC participated in local association of accessibility professionals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Private sector trained over 2000 developers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GC </a:t>
            </a:r>
            <a:r>
              <a:rPr lang="en-CA" dirty="0"/>
              <a:t>developed </a:t>
            </a:r>
            <a:r>
              <a:rPr lang="en-CA" dirty="0" smtClean="0"/>
              <a:t>internal WCAG training for over </a:t>
            </a:r>
            <a:r>
              <a:rPr lang="en-CA" dirty="0"/>
              <a:t>2000 developers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14383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5386934"/>
              </p:ext>
            </p:extLst>
          </p:nvPr>
        </p:nvGraphicFramePr>
        <p:xfrm>
          <a:off x="72008" y="47667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CanAdap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7556" y="5836144"/>
            <a:ext cx="1993230" cy="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824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	Follow Standards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488" y="4082827"/>
            <a:ext cx="8683262" cy="248168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Migrated to WCAG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Required validation of HTML code which improves accessibility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579545" y="2343952"/>
            <a:ext cx="8099383" cy="1481294"/>
            <a:chOff x="0" y="0"/>
            <a:chExt cx="9108504" cy="1854200"/>
          </a:xfrm>
        </p:grpSpPr>
        <p:sp>
          <p:nvSpPr>
            <p:cNvPr id="7" name="Trapezoid 6"/>
            <p:cNvSpPr/>
            <p:nvPr/>
          </p:nvSpPr>
          <p:spPr>
            <a:xfrm rot="10800000">
              <a:off x="0" y="0"/>
              <a:ext cx="9108504" cy="1854200"/>
            </a:xfrm>
            <a:prstGeom prst="trapezoid">
              <a:avLst>
                <a:gd name="adj" fmla="val 81873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8" name="Trapezoid 4"/>
            <p:cNvSpPr/>
            <p:nvPr/>
          </p:nvSpPr>
          <p:spPr>
            <a:xfrm>
              <a:off x="1593988" y="0"/>
              <a:ext cx="5920527" cy="1854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4800" kern="1200" dirty="0" smtClean="0"/>
                <a:t>Follow Standards</a:t>
              </a:r>
              <a:endParaRPr lang="en-CA" sz="48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751" y="1964506"/>
            <a:ext cx="9036496" cy="2040226"/>
            <a:chOff x="0" y="0"/>
            <a:chExt cx="9036496" cy="2040226"/>
          </a:xfrm>
        </p:grpSpPr>
        <p:sp>
          <p:nvSpPr>
            <p:cNvPr id="10" name="Trapezoid 9"/>
            <p:cNvSpPr/>
            <p:nvPr/>
          </p:nvSpPr>
          <p:spPr>
            <a:xfrm rot="10800000">
              <a:off x="0" y="0"/>
              <a:ext cx="9036496" cy="2040226"/>
            </a:xfrm>
            <a:prstGeom prst="trapezoid">
              <a:avLst>
                <a:gd name="adj" fmla="val 73819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rapezoid 4"/>
            <p:cNvSpPr/>
            <p:nvPr/>
          </p:nvSpPr>
          <p:spPr>
            <a:xfrm>
              <a:off x="1581386" y="0"/>
              <a:ext cx="5873722" cy="2040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5400" kern="1200" dirty="0" smtClean="0"/>
                <a:t>Follow Standards</a:t>
              </a:r>
              <a:endParaRPr lang="en-CA" sz="5400" kern="1200" dirty="0"/>
            </a:p>
          </p:txBody>
        </p:sp>
      </p:grpSp>
      <p:pic>
        <p:nvPicPr>
          <p:cNvPr id="12" name="Picture 11" descr="CanAdap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4647" y="93723"/>
            <a:ext cx="1993230" cy="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1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80" y="1268760"/>
            <a:ext cx="8229600" cy="1143000"/>
          </a:xfrm>
        </p:spPr>
        <p:txBody>
          <a:bodyPr/>
          <a:lstStyle/>
          <a:p>
            <a:r>
              <a:rPr lang="en-CA" dirty="0" smtClean="0"/>
              <a:t>Who we are, and who we aren't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88" y="2064391"/>
            <a:ext cx="8683262" cy="406981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David MacDonald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President - </a:t>
            </a:r>
            <a:r>
              <a:rPr lang="en-US" sz="3200" dirty="0" err="1" smtClean="0"/>
              <a:t>CanAdapt</a:t>
            </a:r>
            <a:r>
              <a:rPr lang="en-US" sz="3200" dirty="0" smtClean="0"/>
              <a:t> Solutions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WCAG since 2002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HTML5, Mobile Task Force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Editor of “Using WAI-ARIA in HTML5”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dirty="0" smtClean="0"/>
              <a:t>Former lead consultant but not an official voice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CA" dirty="0"/>
          </a:p>
        </p:txBody>
      </p:sp>
      <p:pic>
        <p:nvPicPr>
          <p:cNvPr id="5" name="Picture 4" descr="CanAdapt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3911" y="204466"/>
            <a:ext cx="1993230" cy="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17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Involve Stakeholders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488" y="2321897"/>
            <a:ext cx="8683262" cy="406981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Engaged group of Gov. Employees w/ disabilities</a:t>
            </a:r>
          </a:p>
          <a:p>
            <a:pPr marL="342900" indent="-342900"/>
            <a:r>
              <a:rPr lang="en-CA" dirty="0" smtClean="0"/>
              <a:t>Turned WET into </a:t>
            </a:r>
            <a:r>
              <a:rPr lang="en-CA" dirty="0" err="1" smtClean="0"/>
              <a:t>GitHub</a:t>
            </a:r>
            <a:r>
              <a:rPr lang="en-CA" dirty="0" smtClean="0"/>
              <a:t> open source collaborative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err="1" smtClean="0"/>
              <a:t>CodeFest</a:t>
            </a:r>
            <a:r>
              <a:rPr lang="en-CA" dirty="0" smtClean="0"/>
              <a:t> 2012</a:t>
            </a:r>
            <a:r>
              <a:rPr lang="en-CA" dirty="0"/>
              <a:t> </a:t>
            </a:r>
            <a:r>
              <a:rPr lang="en-CA" dirty="0" smtClean="0"/>
              <a:t>&amp; 2013 (400 developers)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Regular conference calls and WEBEX with other countries</a:t>
            </a: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4512171" y="1358096"/>
            <a:ext cx="4533315" cy="895433"/>
            <a:chOff x="1506082" y="2040226"/>
            <a:chExt cx="6024330" cy="2040226"/>
          </a:xfrm>
        </p:grpSpPr>
        <p:sp>
          <p:nvSpPr>
            <p:cNvPr id="9" name="Trapezoid 8"/>
            <p:cNvSpPr/>
            <p:nvPr/>
          </p:nvSpPr>
          <p:spPr>
            <a:xfrm rot="10800000">
              <a:off x="1506082" y="2040226"/>
              <a:ext cx="6024330" cy="2040226"/>
            </a:xfrm>
            <a:prstGeom prst="trapezoid">
              <a:avLst>
                <a:gd name="adj" fmla="val 73819"/>
              </a:avLst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rapezoid 4"/>
            <p:cNvSpPr/>
            <p:nvPr/>
          </p:nvSpPr>
          <p:spPr>
            <a:xfrm>
              <a:off x="2560340" y="2040226"/>
              <a:ext cx="3915814" cy="2040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kern="1200" dirty="0" smtClean="0"/>
                <a:t>Involve Stakeholders</a:t>
              </a:r>
              <a:endParaRPr lang="en-CA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715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Nothing about us without us</a:t>
            </a:r>
            <a:r>
              <a:rPr lang="en-US" dirty="0"/>
              <a:t/>
            </a:r>
            <a:br>
              <a:rPr lang="en-US" dirty="0"/>
            </a:b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Neighbours, brothers, grandmothers, welders, politicians, Canadian citizens,  mothers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22" descr="Teacher and student using sign language toget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0200" y="1618288"/>
            <a:ext cx="2870895" cy="205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and reading brail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9575"/>
            <a:ext cx="396081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heelchair user, young business man shaking han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28067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young man in tie, with dievelomental disability"/>
          <p:cNvPicPr>
            <a:picLocks noChangeAspect="1" noChangeArrowheads="1"/>
          </p:cNvPicPr>
          <p:nvPr/>
        </p:nvPicPr>
        <p:blipFill>
          <a:blip r:embed="rId6" cstate="print"/>
          <a:srcRect l="39815" b="35612"/>
          <a:stretch>
            <a:fillRect/>
          </a:stretch>
        </p:blipFill>
        <p:spPr bwMode="auto">
          <a:xfrm>
            <a:off x="5898021" y="3212976"/>
            <a:ext cx="2019783" cy="21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>
            <a:off x="1055688" y="1052513"/>
            <a:ext cx="2076450" cy="334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CA" sz="14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Comic Sans MS"/>
              </a:rPr>
              <a:t>Public Service Employees</a:t>
            </a:r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4064000" y="5988439"/>
            <a:ext cx="2990850" cy="488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CA" sz="20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Comic Sans MS"/>
              </a:rPr>
              <a:t>Canadian Citizens</a:t>
            </a:r>
          </a:p>
        </p:txBody>
      </p:sp>
      <p:sp>
        <p:nvSpPr>
          <p:cNvPr id="12" name="WordArt 14"/>
          <p:cNvSpPr>
            <a:spLocks noChangeArrowheads="1" noChangeShapeType="1" noTextEdit="1"/>
          </p:cNvSpPr>
          <p:nvPr/>
        </p:nvSpPr>
        <p:spPr bwMode="auto">
          <a:xfrm>
            <a:off x="6960712" y="5749402"/>
            <a:ext cx="2076450" cy="334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CA" sz="14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Comic Sans MS"/>
              </a:rPr>
              <a:t>Clients of Government Services</a:t>
            </a: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 rot="-5400000">
            <a:off x="7938294" y="3165475"/>
            <a:ext cx="2076450" cy="3349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CA" sz="14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Comic Sans MS"/>
              </a:rPr>
              <a:t>Grandchildren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 rot="-2483037">
            <a:off x="7812088" y="3278188"/>
            <a:ext cx="109061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CA" sz="1800">
                <a:latin typeface="Comic Sans MS" pitchFamily="66" charset="0"/>
              </a:rPr>
              <a:t>Welders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 rot="2039090">
            <a:off x="7956550" y="4233863"/>
            <a:ext cx="893763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CA">
                <a:latin typeface="Comic Sans MS" pitchFamily="66" charset="0"/>
              </a:rPr>
              <a:t>Politicians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 rot="757963">
            <a:off x="3492500" y="3255963"/>
            <a:ext cx="1042988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CA" sz="1000">
                <a:latin typeface="Comic Sans MS" pitchFamily="66" charset="0"/>
              </a:rPr>
              <a:t>Photographers</a:t>
            </a:r>
            <a:endParaRPr lang="en-US" sz="1000">
              <a:latin typeface="Comic Sans MS" pitchFamily="66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7815263" y="4797425"/>
            <a:ext cx="788987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CA">
                <a:latin typeface="Comic Sans MS" pitchFamily="66" charset="0"/>
              </a:rPr>
              <a:t>Mothers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 rot="-1851818">
            <a:off x="4211638" y="4365625"/>
            <a:ext cx="998537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CA" i="1" dirty="0">
                <a:latin typeface="Comic Sans MS" pitchFamily="66" charset="0"/>
              </a:rPr>
              <a:t>Neighbours</a:t>
            </a:r>
            <a:endParaRPr lang="en-US" i="1" dirty="0">
              <a:latin typeface="Comic Sans MS" pitchFamily="66" charset="0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967163" y="4941888"/>
            <a:ext cx="10414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CA" sz="1600" b="1">
                <a:latin typeface="Comic Sans MS" pitchFamily="66" charset="0"/>
              </a:rPr>
              <a:t>Brothers</a:t>
            </a:r>
            <a:endParaRPr lang="en-US" sz="1600" b="1">
              <a:latin typeface="Comic Sans MS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22894" y="1198312"/>
            <a:ext cx="4533315" cy="895433"/>
            <a:chOff x="1506082" y="2040226"/>
            <a:chExt cx="6024330" cy="2040226"/>
          </a:xfrm>
        </p:grpSpPr>
        <p:sp>
          <p:nvSpPr>
            <p:cNvPr id="25" name="Trapezoid 24"/>
            <p:cNvSpPr/>
            <p:nvPr/>
          </p:nvSpPr>
          <p:spPr>
            <a:xfrm rot="10800000">
              <a:off x="1506082" y="2040226"/>
              <a:ext cx="6024330" cy="2040226"/>
            </a:xfrm>
            <a:prstGeom prst="trapezoid">
              <a:avLst>
                <a:gd name="adj" fmla="val 73819"/>
              </a:avLst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rapezoid 4"/>
            <p:cNvSpPr/>
            <p:nvPr/>
          </p:nvSpPr>
          <p:spPr>
            <a:xfrm>
              <a:off x="2560340" y="2040226"/>
              <a:ext cx="3915814" cy="2040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3200" kern="1200" dirty="0" smtClean="0"/>
                <a:t>Involve Stakeholders</a:t>
              </a:r>
              <a:endParaRPr lang="en-CA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453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Accommodate Individuals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Government </a:t>
            </a:r>
            <a:r>
              <a:rPr lang="en-CA" dirty="0"/>
              <a:t>historical and/or archived information </a:t>
            </a:r>
            <a:r>
              <a:rPr lang="en-CA" dirty="0" smtClean="0"/>
              <a:t>…in </a:t>
            </a:r>
            <a:r>
              <a:rPr lang="en-CA" dirty="0"/>
              <a:t>a database </a:t>
            </a:r>
            <a:r>
              <a:rPr lang="en-CA" dirty="0" smtClean="0"/>
              <a:t>… </a:t>
            </a:r>
            <a:r>
              <a:rPr lang="en-CA" b="1" dirty="0"/>
              <a:t>provide in an accessible format upon request; </a:t>
            </a:r>
            <a:endParaRPr lang="en-CA" b="1" dirty="0" smtClean="0"/>
          </a:p>
          <a:p>
            <a:endParaRPr lang="en-CA" b="1" dirty="0" smtClean="0"/>
          </a:p>
          <a:p>
            <a:r>
              <a:rPr lang="en-CA" sz="1800" i="1" dirty="0" err="1" smtClean="0"/>
              <a:t>Jodhan</a:t>
            </a:r>
            <a:r>
              <a:rPr lang="en-CA" sz="1800" i="1" dirty="0" smtClean="0"/>
              <a:t> </a:t>
            </a:r>
            <a:r>
              <a:rPr lang="en-CA" sz="1800" i="1" dirty="0"/>
              <a:t>v. Canada (Attorney </a:t>
            </a:r>
            <a:r>
              <a:rPr lang="en-CA" sz="1800" i="1" dirty="0" smtClean="0"/>
              <a:t>General)</a:t>
            </a:r>
          </a:p>
          <a:p>
            <a:r>
              <a:rPr lang="en-CA" sz="1800" dirty="0">
                <a:hlinkClick r:id="rId3"/>
              </a:rPr>
              <a:t>http://</a:t>
            </a:r>
            <a:r>
              <a:rPr lang="en-CA" sz="1800" dirty="0" smtClean="0">
                <a:hlinkClick r:id="rId3"/>
              </a:rPr>
              <a:t>decisions.fct-cf.gc.ca/site/fc-cf/decisions/en/item/58711/index.do</a:t>
            </a:r>
            <a:r>
              <a:rPr lang="en-CA" sz="1800" dirty="0" smtClean="0"/>
              <a:t> </a:t>
            </a:r>
            <a:endParaRPr lang="en-CA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5971487" y="4724798"/>
            <a:ext cx="3012165" cy="2040226"/>
            <a:chOff x="3012165" y="4080453"/>
            <a:chExt cx="3012165" cy="2040226"/>
          </a:xfrm>
        </p:grpSpPr>
        <p:sp>
          <p:nvSpPr>
            <p:cNvPr id="8" name="Trapezoid 7"/>
            <p:cNvSpPr/>
            <p:nvPr/>
          </p:nvSpPr>
          <p:spPr>
            <a:xfrm rot="10800000">
              <a:off x="3012165" y="4080453"/>
              <a:ext cx="3012165" cy="2040226"/>
            </a:xfrm>
            <a:prstGeom prst="trapezoid">
              <a:avLst>
                <a:gd name="adj" fmla="val 73819"/>
              </a:avLst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rapezoid 4"/>
            <p:cNvSpPr/>
            <p:nvPr/>
          </p:nvSpPr>
          <p:spPr>
            <a:xfrm>
              <a:off x="3012165" y="4080453"/>
              <a:ext cx="3012165" cy="2040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2800" kern="12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800" kern="1200" dirty="0" smtClean="0"/>
                <a:t>Accommodate</a:t>
              </a:r>
              <a:br>
                <a:rPr lang="en-CA" sz="2800" kern="1200" dirty="0" smtClean="0"/>
              </a:br>
              <a:r>
                <a:rPr lang="en-CA" sz="2800" kern="1200" dirty="0" smtClean="0"/>
                <a:t>Individuals</a:t>
              </a:r>
              <a:r>
                <a:rPr lang="en-CA" sz="2300" kern="1200" dirty="0" smtClean="0"/>
                <a:t/>
              </a:r>
              <a:br>
                <a:rPr lang="en-CA" sz="2300" kern="1200" dirty="0" smtClean="0"/>
              </a:br>
              <a:r>
                <a:rPr lang="en-CA" sz="2300" kern="1200" dirty="0" smtClean="0"/>
                <a:t/>
              </a:r>
              <a:br>
                <a:rPr lang="en-CA" sz="2300" kern="1200" dirty="0" smtClean="0"/>
              </a:br>
              <a:r>
                <a:rPr lang="en-CA" sz="2300" kern="1200" dirty="0" smtClean="0"/>
                <a:t/>
              </a:r>
              <a:br>
                <a:rPr lang="en-CA" sz="2300" kern="1200" dirty="0" smtClean="0"/>
              </a:br>
              <a:r>
                <a:rPr lang="en-CA" sz="2300" kern="1200" dirty="0" smtClean="0"/>
                <a:t/>
              </a:r>
              <a:br>
                <a:rPr lang="en-CA" sz="2300" kern="1200" dirty="0" smtClean="0"/>
              </a:br>
              <a:endParaRPr lang="en-CA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459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Was the WCAG rollout a success?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“Canada/EU most </a:t>
            </a:r>
            <a:r>
              <a:rPr lang="en-CA" dirty="0"/>
              <a:t>accessible </a:t>
            </a:r>
            <a:r>
              <a:rPr lang="en-CA" dirty="0" smtClean="0"/>
              <a:t>websites </a:t>
            </a:r>
            <a:r>
              <a:rPr lang="en-CA" dirty="0"/>
              <a:t>of </a:t>
            </a:r>
            <a:r>
              <a:rPr lang="en-CA" dirty="0" smtClean="0"/>
              <a:t>14 governments tested”</a:t>
            </a:r>
            <a:br>
              <a:rPr lang="en-CA" dirty="0" smtClean="0"/>
            </a:br>
            <a:r>
              <a:rPr lang="en-CA" sz="2000" dirty="0" smtClean="0"/>
              <a:t>- International </a:t>
            </a:r>
            <a:r>
              <a:rPr lang="en-CA" sz="2000" dirty="0"/>
              <a:t>comparative audit </a:t>
            </a:r>
            <a:r>
              <a:rPr lang="en-CA" sz="2000" i="1" dirty="0" err="1" smtClean="0">
                <a:hlinkClick r:id="rId3"/>
              </a:rPr>
              <a:t>iTnews</a:t>
            </a:r>
            <a:r>
              <a:rPr lang="en-CA" sz="2000" i="1" dirty="0" smtClean="0">
                <a:hlinkClick r:id="rId3"/>
              </a:rPr>
              <a:t> </a:t>
            </a:r>
            <a:r>
              <a:rPr lang="en-CA" sz="2000" i="1" dirty="0">
                <a:hlinkClick r:id="rId3"/>
              </a:rPr>
              <a:t>for Australian </a:t>
            </a:r>
            <a:r>
              <a:rPr lang="en-CA" sz="2000" i="1" dirty="0" smtClean="0">
                <a:hlinkClick r:id="rId3"/>
              </a:rPr>
              <a:t>Business</a:t>
            </a:r>
            <a:endParaRPr lang="en-CA" sz="2000" dirty="0" smtClean="0"/>
          </a:p>
          <a:p>
            <a:endParaRPr lang="en-CA" dirty="0" smtClean="0"/>
          </a:p>
          <a:p>
            <a:r>
              <a:rPr lang="en-CA" dirty="0" smtClean="0"/>
              <a:t>“I </a:t>
            </a:r>
            <a:r>
              <a:rPr lang="en-CA" dirty="0"/>
              <a:t>am delighted </a:t>
            </a:r>
            <a:r>
              <a:rPr lang="en-CA" dirty="0" smtClean="0"/>
              <a:t>… this </a:t>
            </a:r>
            <a:r>
              <a:rPr lang="en-CA" dirty="0"/>
              <a:t>matter has finally ended with a victory for all Blind, partially sighted and deaf/blind Canadians</a:t>
            </a:r>
            <a:r>
              <a:rPr lang="en-CA" dirty="0" smtClean="0"/>
              <a:t>.” 								      </a:t>
            </a:r>
            <a:r>
              <a:rPr lang="en-CA" sz="2000" i="1" dirty="0" smtClean="0"/>
              <a:t>- Donna </a:t>
            </a:r>
            <a:r>
              <a:rPr lang="en-CA" sz="2000" i="1" dirty="0" err="1" smtClean="0"/>
              <a:t>Jodhan</a:t>
            </a:r>
            <a:r>
              <a:rPr lang="en-CA" sz="2000" i="1" dirty="0" smtClean="0"/>
              <a:t/>
            </a:r>
            <a:br>
              <a:rPr lang="en-CA" sz="2000" i="1" dirty="0" smtClean="0"/>
            </a:br>
            <a:r>
              <a:rPr lang="en-CA" sz="1800" dirty="0" smtClean="0">
                <a:hlinkClick r:id="rId4"/>
              </a:rPr>
              <a:t>http</a:t>
            </a:r>
            <a:r>
              <a:rPr lang="en-CA" sz="1800" dirty="0">
                <a:hlinkClick r:id="rId4"/>
              </a:rPr>
              <a:t>://www.bakerlaw.ca/164/contenthistoric-victory-makes-websites-accessible-blind-canadians</a:t>
            </a:r>
            <a:r>
              <a:rPr lang="en-CA" sz="1800" dirty="0" smtClean="0">
                <a:hlinkClick r:id="rId4"/>
              </a:rPr>
              <a:t>/</a:t>
            </a:r>
            <a:r>
              <a:rPr lang="en-CA" sz="18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88230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is the value to people with disabilities?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“The Government </a:t>
            </a:r>
            <a:r>
              <a:rPr lang="en-CA" dirty="0"/>
              <a:t>of Canada </a:t>
            </a:r>
            <a:r>
              <a:rPr lang="en-CA" dirty="0" smtClean="0"/>
              <a:t>has </a:t>
            </a:r>
            <a:r>
              <a:rPr lang="en-CA" dirty="0"/>
              <a:t>largely met compliance obligations</a:t>
            </a:r>
            <a:r>
              <a:rPr lang="en-CA" dirty="0" smtClean="0"/>
              <a:t>.” </a:t>
            </a:r>
            <a:r>
              <a:rPr lang="en-CA" sz="1800" dirty="0" smtClean="0"/>
              <a:t>CNIB </a:t>
            </a:r>
            <a:r>
              <a:rPr lang="en-CA" sz="1800" dirty="0" smtClean="0">
                <a:hlinkClick r:id="rId3"/>
              </a:rPr>
              <a:t>http</a:t>
            </a:r>
            <a:r>
              <a:rPr lang="en-CA" sz="1800" dirty="0">
                <a:hlinkClick r:id="rId3"/>
              </a:rPr>
              <a:t>://www.bakerlaw.ca/164/contenthistoric-victory-makes-websites-accessible-blind-canadians</a:t>
            </a:r>
            <a:r>
              <a:rPr lang="en-CA" sz="1800" dirty="0" smtClean="0">
                <a:hlinkClick r:id="rId3"/>
              </a:rPr>
              <a:t>/</a:t>
            </a:r>
            <a:r>
              <a:rPr lang="en-CA" sz="1800" dirty="0" smtClean="0"/>
              <a:t> </a:t>
            </a:r>
          </a:p>
          <a:p>
            <a:endParaRPr lang="en-CA" dirty="0"/>
          </a:p>
          <a:p>
            <a:r>
              <a:rPr lang="en-CA" dirty="0" smtClean="0"/>
              <a:t>“The Government of Canada sites are about the most accessible out there” </a:t>
            </a:r>
            <a:br>
              <a:rPr lang="en-CA" dirty="0" smtClean="0"/>
            </a:br>
            <a:r>
              <a:rPr lang="en-CA" sz="2000" i="1" dirty="0" smtClean="0"/>
              <a:t>-Brian Moore, expert Screen reader user who is blind</a:t>
            </a:r>
            <a:endParaRPr lang="en-CA" sz="2000" i="1" dirty="0"/>
          </a:p>
          <a:p>
            <a:endParaRPr lang="en-CA" dirty="0"/>
          </a:p>
        </p:txBody>
      </p:sp>
      <p:pic>
        <p:nvPicPr>
          <p:cNvPr id="6" name="Picture 5" descr="CanAdap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9189" y="5793416"/>
            <a:ext cx="1993230" cy="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67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can we maintain a WCAG conforming web presence?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488" y="2609897"/>
            <a:ext cx="8683262" cy="406981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Remember ongoing “Constitutional Obligation”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Continue monitoring WCAG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Increase collaboration w/ general public,  provinces and municipalities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Streamline web </a:t>
            </a:r>
            <a:r>
              <a:rPr lang="en-CA" dirty="0"/>
              <a:t>presence </a:t>
            </a:r>
            <a:r>
              <a:rPr lang="en-CA" dirty="0" smtClean="0"/>
              <a:t>1,500 sites to 1-6 sites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Task-based usability navigation</a:t>
            </a:r>
          </a:p>
        </p:txBody>
      </p:sp>
      <p:pic>
        <p:nvPicPr>
          <p:cNvPr id="5" name="Picture 4" descr="CanAdap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3193" y="5843034"/>
            <a:ext cx="1993230" cy="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2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Man standing on one side of a maze and there is a blue arrow showing the way through it."/>
          <p:cNvSpPr/>
          <p:nvPr/>
        </p:nvSpPr>
        <p:spPr>
          <a:xfrm>
            <a:off x="0" y="-33106"/>
            <a:ext cx="9622565" cy="6891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ffice worker entering a maze with a blue arrow pointing the way through to the other sid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65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393" y="-33106"/>
            <a:ext cx="9318106" cy="1455312"/>
          </a:xfrm>
        </p:spPr>
        <p:txBody>
          <a:bodyPr>
            <a:no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Lessons l</a:t>
            </a:r>
            <a:r>
              <a:rPr lang="en-CA" sz="2800" dirty="0" smtClean="0">
                <a:solidFill>
                  <a:schemeClr val="bg1"/>
                </a:solidFill>
              </a:rPr>
              <a:t>earned for implementing the </a:t>
            </a:r>
            <a:r>
              <a:rPr lang="en-CA" sz="2800" dirty="0" smtClean="0">
                <a:solidFill>
                  <a:schemeClr val="bg1"/>
                </a:solidFill>
              </a:rPr>
              <a:t>Accessibility</a:t>
            </a: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Now it’s 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everybody 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else’s turn…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026" y="3499685"/>
            <a:ext cx="9553539" cy="3358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Other 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Countries,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Provincial</a:t>
            </a: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Municipal </a:t>
            </a:r>
            <a:r>
              <a:rPr lang="en-CA" dirty="0">
                <a:solidFill>
                  <a:schemeClr val="bg1"/>
                </a:solidFill>
              </a:rPr>
              <a:t/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G</a:t>
            </a:r>
            <a:r>
              <a:rPr lang="en-CA" dirty="0" smtClean="0">
                <a:solidFill>
                  <a:schemeClr val="bg1"/>
                </a:solidFill>
              </a:rPr>
              <a:t>overnments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bg1"/>
                </a:solidFill>
              </a:rPr>
              <a:t>NGOs, Private sector</a:t>
            </a:r>
            <a:endParaRPr lang="en-C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8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uring cement into a sidewalk and molding it while it is w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280" y="-27384"/>
            <a:ext cx="9230280" cy="70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7" y="-27384"/>
            <a:ext cx="2930087" cy="3528392"/>
          </a:xfrm>
          <a:solidFill>
            <a:srgbClr val="B2B2B2">
              <a:alpha val="58824"/>
            </a:srgbClr>
          </a:solidFill>
        </p:spPr>
        <p:txBody>
          <a:bodyPr/>
          <a:lstStyle/>
          <a:p>
            <a:pPr algn="ctr"/>
            <a:r>
              <a:rPr lang="en-CA" sz="3200" b="1" dirty="0">
                <a:solidFill>
                  <a:schemeClr val="bg1"/>
                </a:solidFill>
              </a:rPr>
              <a:t>Include accessibility w</a:t>
            </a:r>
            <a:r>
              <a:rPr lang="en-CA" sz="3200" b="1" dirty="0" smtClean="0">
                <a:solidFill>
                  <a:schemeClr val="bg1"/>
                </a:solidFill>
              </a:rPr>
              <a:t>hen the</a:t>
            </a:r>
            <a:br>
              <a:rPr lang="en-CA" sz="3200" b="1" dirty="0" smtClean="0">
                <a:solidFill>
                  <a:schemeClr val="bg1"/>
                </a:solidFill>
              </a:rPr>
            </a:br>
            <a:r>
              <a:rPr lang="en-CA" sz="4400" b="1" dirty="0" smtClean="0">
                <a:solidFill>
                  <a:schemeClr val="bg1"/>
                </a:solidFill>
              </a:rPr>
              <a:t>Cement </a:t>
            </a:r>
            <a:br>
              <a:rPr lang="en-CA" sz="4400" b="1" dirty="0" smtClean="0">
                <a:solidFill>
                  <a:schemeClr val="bg1"/>
                </a:solidFill>
              </a:rPr>
            </a:br>
            <a:r>
              <a:rPr lang="en-CA" sz="4400" b="1" dirty="0" smtClean="0">
                <a:solidFill>
                  <a:schemeClr val="bg1"/>
                </a:solidFill>
              </a:rPr>
              <a:t>is </a:t>
            </a:r>
            <a:br>
              <a:rPr lang="en-CA" sz="4400" b="1" dirty="0" smtClean="0">
                <a:solidFill>
                  <a:schemeClr val="bg1"/>
                </a:solidFill>
              </a:rPr>
            </a:br>
            <a:r>
              <a:rPr lang="en-CA" sz="4400" b="1" dirty="0" smtClean="0">
                <a:solidFill>
                  <a:schemeClr val="bg1"/>
                </a:solidFill>
              </a:rPr>
              <a:t>Wet</a:t>
            </a:r>
            <a:r>
              <a:rPr lang="en-CA" sz="4400" b="1" dirty="0">
                <a:solidFill>
                  <a:schemeClr val="bg1"/>
                </a:solidFill>
              </a:rPr>
              <a:t>!</a:t>
            </a:r>
            <a:br>
              <a:rPr lang="en-CA" sz="4400" b="1" dirty="0">
                <a:solidFill>
                  <a:schemeClr val="bg1"/>
                </a:solidFill>
              </a:rPr>
            </a:b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86280" y="6093296"/>
            <a:ext cx="9122776" cy="683568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Font typeface="Wingdings"/>
              <a:buNone/>
            </a:pPr>
            <a:r>
              <a:rPr lang="en-CA" dirty="0" smtClean="0"/>
              <a:t>Procure accessible products, build accessible processes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83379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smtClean="0"/>
              <a:t>Is </a:t>
            </a:r>
            <a:r>
              <a:rPr lang="en-CA" sz="3600" dirty="0" smtClean="0"/>
              <a:t>this your Development Cycle…</a:t>
            </a:r>
            <a:endParaRPr lang="en-CA" sz="3600" dirty="0"/>
          </a:p>
        </p:txBody>
      </p:sp>
      <p:pic>
        <p:nvPicPr>
          <p:cNvPr id="1027" name="Picture 3" descr="cylos of grain"/>
          <p:cNvPicPr>
            <a:picLocks noChangeAspect="1" noChangeArrowheads="1"/>
          </p:cNvPicPr>
          <p:nvPr/>
        </p:nvPicPr>
        <p:blipFill rotWithShape="1">
          <a:blip r:embed="rId3" cstate="print"/>
          <a:srcRect b="7091"/>
          <a:stretch/>
        </p:blipFill>
        <p:spPr bwMode="auto">
          <a:xfrm>
            <a:off x="1" y="1375875"/>
            <a:ext cx="9158688" cy="54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7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Create </a:t>
            </a:r>
            <a:r>
              <a:rPr lang="en-CA" dirty="0"/>
              <a:t>cross </a:t>
            </a:r>
            <a:r>
              <a:rPr lang="en-CA" dirty="0" smtClean="0"/>
              <a:t>department collaboration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572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Create cross department </a:t>
            </a:r>
            <a:r>
              <a:rPr lang="en-CA" dirty="0" smtClean="0"/>
              <a:t>committees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Developer’s </a:t>
            </a:r>
            <a:r>
              <a:rPr lang="en-CA" dirty="0"/>
              <a:t>wiki to share tips, tricks,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Monthly one-hour </a:t>
            </a:r>
            <a:r>
              <a:rPr lang="en-CA" dirty="0"/>
              <a:t>conference 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Share </a:t>
            </a:r>
            <a:r>
              <a:rPr lang="en-CA" dirty="0"/>
              <a:t>emails, phone  numbers </a:t>
            </a:r>
          </a:p>
          <a:p>
            <a:endParaRPr lang="en-CA" dirty="0"/>
          </a:p>
        </p:txBody>
      </p:sp>
      <p:pic>
        <p:nvPicPr>
          <p:cNvPr id="4" name="Picture 3" descr="CanAdap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9010" y="5895965"/>
            <a:ext cx="1993230" cy="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5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These slides are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3560"/>
            <a:ext cx="9144000" cy="4572000"/>
          </a:xfrm>
        </p:spPr>
        <p:txBody>
          <a:bodyPr/>
          <a:lstStyle/>
          <a:p>
            <a:pPr marL="68580" indent="0" algn="ctr">
              <a:buNone/>
            </a:pPr>
            <a:endParaRPr lang="en-US" sz="5400" dirty="0" smtClean="0"/>
          </a:p>
          <a:p>
            <a:pPr marL="68580" indent="0" algn="ctr">
              <a:buNone/>
            </a:pPr>
            <a:r>
              <a:rPr lang="en-US" sz="5400" dirty="0" smtClean="0"/>
              <a:t>davidmacd.com/slides/</a:t>
            </a:r>
            <a:r>
              <a:rPr lang="en-US" sz="5400" dirty="0" err="1" smtClean="0"/>
              <a:t>funka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6788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save time &amp; </a:t>
            </a:r>
            <a:r>
              <a:rPr lang="en-CA" dirty="0"/>
              <a:t>m</a:t>
            </a:r>
            <a:r>
              <a:rPr lang="en-CA" dirty="0" smtClean="0"/>
              <a:t>oney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Move accessibility upstream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N</a:t>
            </a:r>
            <a:r>
              <a:rPr lang="en-CA" dirty="0" smtClean="0"/>
              <a:t>on-techie training form content creators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Move navigation accessibility to UI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Get the colour contrast and layout right </a:t>
            </a:r>
            <a:r>
              <a:rPr lang="en-CA" dirty="0"/>
              <a:t>in the design </a:t>
            </a:r>
            <a:r>
              <a:rPr lang="en-CA" dirty="0" smtClean="0"/>
              <a:t>&amp; prototyping phase </a:t>
            </a:r>
          </a:p>
        </p:txBody>
      </p:sp>
      <p:pic>
        <p:nvPicPr>
          <p:cNvPr id="5" name="Picture 4" descr="CanAdap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1739" y="5844690"/>
            <a:ext cx="1993230" cy="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1349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save time &amp; </a:t>
            </a:r>
            <a:r>
              <a:rPr lang="en-CA" dirty="0" smtClean="0"/>
              <a:t>money </a:t>
            </a:r>
            <a:r>
              <a:rPr lang="en-CA" sz="2800" dirty="0" smtClean="0"/>
              <a:t>(cont’d)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767" y="1896491"/>
            <a:ext cx="8895512" cy="40698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Get the templates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Leverage accessible libraries </a:t>
            </a:r>
            <a:r>
              <a:rPr lang="en-CA" dirty="0" smtClean="0"/>
              <a:t>(</a:t>
            </a:r>
            <a:r>
              <a:rPr lang="en-CA" dirty="0"/>
              <a:t>WET, </a:t>
            </a:r>
            <a:r>
              <a:rPr lang="en-CA" b="1" dirty="0" smtClean="0"/>
              <a:t>SOME</a:t>
            </a:r>
            <a:r>
              <a:rPr lang="en-CA" dirty="0" smtClean="0"/>
              <a:t> </a:t>
            </a:r>
            <a:r>
              <a:rPr lang="en-CA" dirty="0" err="1" smtClean="0"/>
              <a:t>jQuery</a:t>
            </a:r>
            <a:r>
              <a:rPr lang="en-CA" dirty="0" smtClean="0"/>
              <a:t>, etc.)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If you adapt/improve accessibility to open source widgets, give it back to the </a:t>
            </a:r>
            <a:r>
              <a:rPr lang="en-CA" dirty="0" smtClean="0"/>
              <a:t>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Set up a central captioning strategy</a:t>
            </a:r>
            <a:endParaRPr lang="en-CA" dirty="0"/>
          </a:p>
          <a:p>
            <a:endParaRPr lang="en-CA" dirty="0"/>
          </a:p>
        </p:txBody>
      </p:sp>
      <p:pic>
        <p:nvPicPr>
          <p:cNvPr id="2050" name="Picture 2" descr="Web Experience Toolkit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522" y="4906851"/>
            <a:ext cx="1657661" cy="16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DAAwwMBIgACEQEDEQH/xAAcAAABBQEBAQAAAAAAAAAAAAAFAAQGBwgDAgH/xABJEAACAQMCAgcEBAkHDQAAAAABAgMEBREABhIhBxMxQVFhcRQigZEVMqGxCCNCUmJylKLRFzNEVVbC8BYkJic2Q1NjgpKT0uH/xAAZAQADAQEBAAAAAAAAAAAAAAAAAQMCBAX/xAAhEQACAgEEAwEBAAAAAAAAAAAAAQIRAxIhMUEEE1FhQv/aAAwDAQACEQMRAD8AvHXNpkWZISw43BYL34GMn05j5jQXb12N5uF1kU/5vST+yxAd5UZZviT8gNMaa4/6yK2jmYjNAggHdyPEfic/u+Wqet218Vk/aqT+uiRCtjNxahB/GpCJX8lJIHz4W+WnWohuo1lkvVPuOkgepphB7NXRRjLCPPEGHoSf8cwSpN37eqacTJdqVARnhlkCMPgeem8T0qUd0JZVqcZbMO6WucEomiWVQwVhkcSkHHoezXTUio1rblQUBQV1bTUxfPB10qpxY7cZPPXqjr6OvjaShq4KlFPCzQyBwD4EjVR9MW3rluLcVKaSptaU9LTcHBUVqxuHZiW90+QXXuKOo6POh6p/Gwi5V87BJKeQOvFJ7oKsO3Eak+o06FY26R+leqStmtO1ZVjSFik9cAGLMOREeeWB+d393ia1X/Ka9hqmNb3cRnnKgmmXPqMjT/o121HufdVNQVAPscKGepCnHEi493PmSo9M61DBBFTwJBTxpFFGoVEQcKqB2AAdmtWoiqzK1m3duTbtXmkuVWjRth6aqZnQ4/JZG7Phg+etG7G3PT7t2/DcoU6qTJjqIc56uQdoz4cwR5Eaq/8ACGoqWG42WsiRVqaiOZJSBzdUKcOfTiPz8tPfwdml6i/If5gSQFf1iGz9gXQ91YLmi1J71aqaZ4ai50UUqcmSSoRWX1BOnyMrqHRgysMgg5BGsl3VzufeFTIh4jcriVjYfmvJwr9hGtYxxrDEkaABEUKB4Aay1Q0xpUXq1U0rQ1FzoopU+sklQisvqCdPlZWUMpBUjIIPbrJ1V/pVvWQj3vpS5cKn9B5MD5Lj5atTpm3xU2qRNuWSZqeUxBqqeM4ZFP1UU9xI5k9uMY7dPSFlmXHcFltb8Fyu9BSP+bPUoh+ROvttvtnurFbZdaGsYdq09QkhHwB1nPbfRtuTclCLlRw08NPKSyS1cpQzfpDAJx5nt0CvNpuW2b01HWhqavpiHWSKTmM8wyMOfx09K+is1ySAMk4GmH07Z/61oP2lP46h53RPU9Dct+nYe1vb3jLgYzLkxZ+Lc9UJt3blfuKvNvs1Kk1QsRlKl1UBQQCcnzYfPSUfo2zVf07Z/wCtaH9pT+OnkE8NRGJaeWOWM9jowYH4jWaZuindkEZknt1LHGvaz1cQA+JOpx0N2S9bcvlVBWvRihqoCerhrY5D1qkYIVT+bxZOPDw0NIEy35ZEijeSV1REUszMcAAdpOqWuvTjUR19QtrtNNLRI5EMs0rBnUflYA5Z7fTTvpx3n1UZ2vbZfxkqhq91P1U7RH8e0+WPHQjoX2P9J1SbjucQNFTufZI2H89KD9f9VSOXi36vMSVWxN70WzZKncddaaaquFLQ0VTMnG9MeNjHnsBPjjGfA6+6PaWsmisui2v9lu10s9S2JXkLoD3upIcevYfgdEekWy1vtNLuGzcXtlGPxgQZJUHIYDvxkgjvB0A6QrPVWS+rfrcXjimkD9Yn+6m8/JvtyR6y3am+KC9RJBWOlJcOwo5wsh8UJ+7t9e3Xo5NVryMe6fJ5uPTT8fJs1weNub/tNzgRLhMlFV495ZTiNj4qx5fA8/XROoq9sUBNdLJaonHPrR1fGT5Y5k+mud02XYLnMZ6ihCTMcs8LmPiPiQOR1xp9r7Y24DcGp4o+q97r6mQtwenEcA+nPXO3he8bX4dCWZbSp/oet1S1ZTCoMLwo/ONJBh+HuJHdntx24xnnyDrXGjm9op0m6t4w4yFcYbHdkd3pplua4i07dudxP9GpZJR5kKSB89c75OlcGXd71/0tuy814AfraqQR8s5VTwr9ijVjdNFKbRtLadnTlHTqVPmyRqv946r3YtvNz3hZKJveD1cbvnnlUPG3zCnV59Mm2KrcW2klt0ZlrKCXrliUZaRCMMo8+w47+HGtt00JcEN/B3SM3O+ucdaIIAvjgs+fuXV4ayLYL7ctuXMV1oqDBUqCjhlyGGeasp7sj1HlqZ/yz7s/4dq/Zn/99JxbYJo59OF1+kN7tSo2Y7fAkOPB299vsKj4ammxqdtr9DlwuxHDU1UE1YvxXhj+YCn46pK51s90r6qurG4qiqlaWRgMDLHPLwHcPLV2WStvW9+ii+JLS0sbhGp6GKkjZQwjVTjmx7/d+Gm1SEuSt+iag9t3/Z4+HKQO07eQRCQf+7h1oPfNxNq2feK1DwyR0knVn9MjC/aRrMm2r9W7bvEV0tvB7RFxKUlXKsp5FWHI/wD0akm6+k+87nsstqq6WjgglZGdoQ3EeE5A5k94Ghq2CZ46Grd7dv8At3LMdHHJUN6BeEfvOugO666S8bqutZzkaorHEYXmSobhQD4BRqyvweKDiqbzcmHJVjp0OPHLN9yarG+22s2/f6qiqA8NRSzko3YSA2UceR5Eaa5DolFPU9KFNTx09NHuGOGJQkaLRnCqBgD6vhoVdbHvW7VZrLpaL1VVJUKZZKR84HYOzUnpumzcUcKpNQW2ZwMGThdeLzwG0V270u3683+3WwWy3AVVQkTMpfKqT7xHPuGT8NLddBsz50gJJt/oe2/ZJkMdTUNEJ4z2qQDI/wAnwNevweKDMl6uZHIdXTIfmzfemmH4QVeJtwWu3hsimpWlYecjY+6P7dTnoPt/sew4JyuHraiSdvMZ4B+6g0v5H2Sjd1pF92xc7XgcVTTOiZHY+MqfgwB1ljbt0m2/eqS7UkSCppWLBHGOZUqQfmda9Osibkmp5b/dp6ReGnasmeMA593jJGiISDux9s12+9yuaqWRoA/X3CqJ945OcD9JjnHgMnu1pmjpYKKlhpaWJIoIUCRxoMBVAwANA9hbdg21tmjoYows7RrJVPjm8pA4ifuHgANSLWW7GlQtLS0tIZyqaeGqgkgqY1likXhdHGQw89V1fOi9ZJGkslUsan+j1GSo9GHPHqD66srS1TFmnidwZLLhhlVSRVNJsvelNiKnuogiHIBK6ThA8hjUlsOx0pqqKuvtdNdKyI8UfXMWSM+IDEkn/GNTHS1SflZJKuCcPFxwd8nkkKpJIAHMk6pLpM6T7XfduPaLAZ5PamHXzSRGMLGCDgZ5kkgfDOrju9LLXWqso6ef2eWeB40m4eLqywI4sZGcZ8dVBD0ETB1Eu44+rHaEoSDjy9/UI12dDsFdAtqeq3XUXJl/E0NMVDf8yTkP3Q/zGtAaC7T2zb9q2lbdbEbgzxySucvK/ezH4D00a0N2wSoCXbaW3bzMZrnZqKomPbK0Q4z/ANQ56H/yb7N/s/Sfvfx1K9LSsZFf5N9m/wBn6P5H+Oj1qtdDZ6GOitlMlNSx5KxRjAGTk/adC921V0pUoPodZWklqercJFxgAo4Uty5KG4ST5aB26bdFxhpYnrKujaVijTNSqCBGjZcgry4ndRjlyTl2nVVjco6rIyypS00HbltHbN2q3nuFmoJ6k83dohxnzJHM/HTU9HWzgP8AZ6h/8ehElJdPpqN55q0B7hwPUQUigukcQ4OIhD7vWM2OLkBnyIIbNrL/AF1dPNdpJEh6v3qeWBk6uQtyCkxqMAAjkzdxzpvDUbsUc1y00HrHZ7XZKZ6ezUcFLCzl3SEYBbAGT54A0rxYLRfI1S726mrAv1DNGGK+h7R8NQaA3+lmiprZFLQR1cslTxClYqXeZuT4ibGEC9pXtznTprpuNjc5Fmq1AOIWFG/Vrl+QVOo4+IID73vLz592tPA+mZXkLtMJHox2YTn6Ch+Esg/vadWzY21rRcIa632mGCriJMUgdiQSCDjJ8Cdd9r3CeoohT13tXt0SCSVahQGCsW4eYRQeS+GR389RNKu+1DrcZRcjPFBlkkocCleSVVbql4AX4UDfnffrMcTbavg1LMkk65Jbdtn7dvNYay6WimqqllCmSVcnA7BotQ0dNb6SKkooUhp4VCxxoMBR4DUbgqrzHta5TB6uaqLOKBpqcLMVOAjMgUflZPMdnboY9VuijkqHSpraxVWpCLJSLjCMiq2FUEsSzsB3heWhYm+0N5kumT1gGBB7DqMx9Hu0I3V02/QhlIIPB2EaHUz7irnFJT3G4QwSyyPFXVFEiuEWNRhlKAAGRuQIBIU6Vtul+F8nluLVQo4HkR6cUbniXIVCmIsEk4Y++eRPIAaPS/ovevjJxpa+DX3US4tLS0tAH//Z"/>
          <p:cNvSpPr>
            <a:spLocks noChangeAspect="1" noChangeArrowheads="1"/>
          </p:cNvSpPr>
          <p:nvPr/>
        </p:nvSpPr>
        <p:spPr bwMode="auto">
          <a:xfrm>
            <a:off x="63500" y="-136525"/>
            <a:ext cx="11525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eg;base64,/9j/4AAQSkZJRgABAQAAAQABAAD/2wCEAAkGBwgHBgkIBwgKCgkLDRYPDQwMDRsUFRAWIB0iIiAdHx8kKDQsJCYxJx8fLT0tMTU3Ojo6Iys/RD84QzQ5OjcBCgoKDQwNGg8PGjclHyU3Nzc3Nzc3Nzc3Nzc3Nzc3Nzc3Nzc3Nzc3Nzc3Nzc3Nzc3Nzc3Nzc3Nzc3Nzc3Nzc3N//AABEIADAAwwMBIgACEQEDEQH/xAAcAAABBQEBAQAAAAAAAAAAAAAFAAQGBwgDAgH/xABJEAACAQMCAgcEBAkHDQAAAAABAgMEBREABhIhBxMxQVFhcRQigZEVMqGxCCNCUmJylKLRFzNEVVbC8BYkJic2Q1NjgpKT0uH/xAAZAQADAQEBAAAAAAAAAAAAAAAAAQMCBAX/xAAhEQACAgEEAwEBAAAAAAAAAAAAAQIRAxIhMUEEE1FhQv/aAAwDAQACEQMRAD8AvHXNpkWZISw43BYL34GMn05j5jQXb12N5uF1kU/5vST+yxAd5UZZviT8gNMaa4/6yK2jmYjNAggHdyPEfic/u+Wqet218Vk/aqT+uiRCtjNxahB/GpCJX8lJIHz4W+WnWohuo1lkvVPuOkgepphB7NXRRjLCPPEGHoSf8cwSpN37eqacTJdqVARnhlkCMPgeem8T0qUd0JZVqcZbMO6WucEomiWVQwVhkcSkHHoezXTUio1rblQUBQV1bTUxfPB10qpxY7cZPPXqjr6OvjaShq4KlFPCzQyBwD4EjVR9MW3rluLcVKaSptaU9LTcHBUVqxuHZiW90+QXXuKOo6POh6p/Gwi5V87BJKeQOvFJ7oKsO3Eak+o06FY26R+leqStmtO1ZVjSFik9cAGLMOREeeWB+d393ia1X/Ka9hqmNb3cRnnKgmmXPqMjT/o121HufdVNQVAPscKGepCnHEi493PmSo9M61DBBFTwJBTxpFFGoVEQcKqB2AAdmtWoiqzK1m3duTbtXmkuVWjRth6aqZnQ4/JZG7Phg+etG7G3PT7t2/DcoU6qTJjqIc56uQdoz4cwR5Eaq/8ACGoqWG42WsiRVqaiOZJSBzdUKcOfTiPz8tPfwdml6i/If5gSQFf1iGz9gXQ91YLmi1J71aqaZ4ai50UUqcmSSoRWX1BOnyMrqHRgysMgg5BGsl3VzufeFTIh4jcriVjYfmvJwr9hGtYxxrDEkaABEUKB4Aay1Q0xpUXq1U0rQ1FzoopU+sklQisvqCdPlZWUMpBUjIIPbrJ1V/pVvWQj3vpS5cKn9B5MD5Lj5atTpm3xU2qRNuWSZqeUxBqqeM4ZFP1UU9xI5k9uMY7dPSFlmXHcFltb8Fyu9BSP+bPUoh+ROvttvtnurFbZdaGsYdq09QkhHwB1nPbfRtuTclCLlRw08NPKSyS1cpQzfpDAJx5nt0CvNpuW2b01HWhqavpiHWSKTmM8wyMOfx09K+is1ySAMk4GmH07Z/61oP2lP46h53RPU9Dct+nYe1vb3jLgYzLkxZ+Lc9UJt3blfuKvNvs1Kk1QsRlKl1UBQQCcnzYfPSUfo2zVf07Z/wCtaH9pT+OnkE8NRGJaeWOWM9jowYH4jWaZuindkEZknt1LHGvaz1cQA+JOpx0N2S9bcvlVBWvRihqoCerhrY5D1qkYIVT+bxZOPDw0NIEy35ZEijeSV1REUszMcAAdpOqWuvTjUR19QtrtNNLRI5EMs0rBnUflYA5Z7fTTvpx3n1UZ2vbZfxkqhq91P1U7RH8e0+WPHQjoX2P9J1SbjucQNFTufZI2H89KD9f9VSOXi36vMSVWxN70WzZKncddaaaquFLQ0VTMnG9MeNjHnsBPjjGfA6+6PaWsmisui2v9lu10s9S2JXkLoD3upIcevYfgdEekWy1vtNLuGzcXtlGPxgQZJUHIYDvxkgjvB0A6QrPVWS+rfrcXjimkD9Yn+6m8/JvtyR6y3am+KC9RJBWOlJcOwo5wsh8UJ+7t9e3Xo5NVryMe6fJ5uPTT8fJs1weNub/tNzgRLhMlFV495ZTiNj4qx5fA8/XROoq9sUBNdLJaonHPrR1fGT5Y5k+mud02XYLnMZ6ihCTMcs8LmPiPiQOR1xp9r7Y24DcGp4o+q97r6mQtwenEcA+nPXO3he8bX4dCWZbSp/oet1S1ZTCoMLwo/ONJBh+HuJHdntx24xnnyDrXGjm9op0m6t4w4yFcYbHdkd3pplua4i07dudxP9GpZJR5kKSB89c75OlcGXd71/0tuy814AfraqQR8s5VTwr9ijVjdNFKbRtLadnTlHTqVPmyRqv946r3YtvNz3hZKJveD1cbvnnlUPG3zCnV59Mm2KrcW2klt0ZlrKCXrliUZaRCMMo8+w47+HGtt00JcEN/B3SM3O+ucdaIIAvjgs+fuXV4ayLYL7ctuXMV1oqDBUqCjhlyGGeasp7sj1HlqZ/yz7s/4dq/Zn/99JxbYJo59OF1+kN7tSo2Y7fAkOPB299vsKj4ammxqdtr9DlwuxHDU1UE1YvxXhj+YCn46pK51s90r6qurG4qiqlaWRgMDLHPLwHcPLV2WStvW9+ii+JLS0sbhGp6GKkjZQwjVTjmx7/d+Gm1SEuSt+iag9t3/Z4+HKQO07eQRCQf+7h1oPfNxNq2feK1DwyR0knVn9MjC/aRrMm2r9W7bvEV0tvB7RFxKUlXKsp5FWHI/wD0akm6+k+87nsstqq6WjgglZGdoQ3EeE5A5k94Ghq2CZ46Grd7dv8At3LMdHHJUN6BeEfvOugO666S8bqutZzkaorHEYXmSobhQD4BRqyvweKDiqbzcmHJVjp0OPHLN9yarG+22s2/f6qiqA8NRSzko3YSA2UceR5Eaa5DolFPU9KFNTx09NHuGOGJQkaLRnCqBgD6vhoVdbHvW7VZrLpaL1VVJUKZZKR84HYOzUnpumzcUcKpNQW2ZwMGThdeLzwG0V270u3683+3WwWy3AVVQkTMpfKqT7xHPuGT8NLddBsz50gJJt/oe2/ZJkMdTUNEJ4z2qQDI/wAnwNevweKDMl6uZHIdXTIfmzfemmH4QVeJtwWu3hsimpWlYecjY+6P7dTnoPt/sew4JyuHraiSdvMZ4B+6g0v5H2Sjd1pF92xc7XgcVTTOiZHY+MqfgwB1ljbt0m2/eqS7UkSCppWLBHGOZUqQfmda9Osibkmp5b/dp6ReGnasmeMA593jJGiISDux9s12+9yuaqWRoA/X3CqJ945OcD9JjnHgMnu1pmjpYKKlhpaWJIoIUCRxoMBVAwANA9hbdg21tmjoYows7RrJVPjm8pA4ifuHgANSLWW7GlQtLS0tIZyqaeGqgkgqY1likXhdHGQw89V1fOi9ZJGkslUsan+j1GSo9GHPHqD66srS1TFmnidwZLLhhlVSRVNJsvelNiKnuogiHIBK6ThA8hjUlsOx0pqqKuvtdNdKyI8UfXMWSM+IDEkn/GNTHS1SflZJKuCcPFxwd8nkkKpJIAHMk6pLpM6T7XfduPaLAZ5PamHXzSRGMLGCDgZ5kkgfDOrju9LLXWqso6ef2eWeB40m4eLqywI4sZGcZ8dVBD0ETB1Eu44+rHaEoSDjy9/UI12dDsFdAtqeq3XUXJl/E0NMVDf8yTkP3Q/zGtAaC7T2zb9q2lbdbEbgzxySucvK/ezH4D00a0N2wSoCXbaW3bzMZrnZqKomPbK0Q4z/ANQ56H/yb7N/s/Sfvfx1K9LSsZFf5N9m/wBn6P5H+Oj1qtdDZ6GOitlMlNSx5KxRjAGTk/adC921V0pUoPodZWklqercJFxgAo4Uty5KG4ST5aB26bdFxhpYnrKujaVijTNSqCBGjZcgry4ndRjlyTl2nVVjco6rIyypS00HbltHbN2q3nuFmoJ6k83dohxnzJHM/HTU9HWzgP8AZ6h/8ehElJdPpqN55q0B7hwPUQUigukcQ4OIhD7vWM2OLkBnyIIbNrL/AF1dPNdpJEh6v3qeWBk6uQtyCkxqMAAjkzdxzpvDUbsUc1y00HrHZ7XZKZ6ezUcFLCzl3SEYBbAGT54A0rxYLRfI1S726mrAv1DNGGK+h7R8NQaA3+lmiprZFLQR1cslTxClYqXeZuT4ibGEC9pXtznTprpuNjc5Fmq1AOIWFG/Vrl+QVOo4+IID73vLz592tPA+mZXkLtMJHox2YTn6Ch+Esg/vadWzY21rRcIa632mGCriJMUgdiQSCDjJ8Cdd9r3CeoohT13tXt0SCSVahQGCsW4eYRQeS+GR389RNKu+1DrcZRcjPFBlkkocCleSVVbql4AX4UDfnffrMcTbavg1LMkk65Jbdtn7dvNYay6WimqqllCmSVcnA7BotQ0dNb6SKkooUhp4VCxxoMBR4DUbgqrzHta5TB6uaqLOKBpqcLMVOAjMgUflZPMdnboY9VuijkqHSpraxVWpCLJSLjCMiq2FUEsSzsB3heWhYm+0N5kumT1gGBB7DqMx9Hu0I3V02/QhlIIPB2EaHUz7irnFJT3G4QwSyyPFXVFEiuEWNRhlKAAGRuQIBIU6Vtul+F8nluLVQo4HkR6cUbniXIVCmIsEk4Y++eRPIAaPS/ovevjJxpa+DX3US4tLS0tAH//Z"/>
          <p:cNvSpPr>
            <a:spLocks noChangeAspect="1" noChangeArrowheads="1"/>
          </p:cNvSpPr>
          <p:nvPr/>
        </p:nvSpPr>
        <p:spPr bwMode="auto">
          <a:xfrm>
            <a:off x="215900" y="15875"/>
            <a:ext cx="11525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data:image/jpeg;base64,/9j/4AAQSkZJRgABAQAAAQABAAD/2wCEAAkGBwgHBgkIBwgKCgkLDRYPDQwMDRsUFRAWIB0iIiAdHx8kKDQsJCYxJx8fLT0tMTU3Ojo6Iys/RD84QzQ5OjcBCgoKDQwNGg8PGjclHyU3Nzc3Nzc3Nzc3Nzc3Nzc3Nzc3Nzc3Nzc3Nzc3Nzc3Nzc3Nzc3Nzc3Nzc3Nzc3Nzc3N//AABEIADAAwwMBIgACEQEDEQH/xAAcAAABBQEBAQAAAAAAAAAAAAAFAAQGBwgDAgH/xABJEAACAQMCAgcEBAkHDQAAAAABAgMEBREABhIhBxMxQVFhcRQigZEVMqGxCCNCUmJylKLRFzNEVVbC8BYkJic2Q1NjgpKT0uH/xAAZAQADAQEBAAAAAAAAAAAAAAAAAQMCBAX/xAAhEQACAgEEAwEBAAAAAAAAAAAAAQIRAxIhMUEEE1FhQv/aAAwDAQACEQMRAD8AvHXNpkWZISw43BYL34GMn05j5jQXb12N5uF1kU/5vST+yxAd5UZZviT8gNMaa4/6yK2jmYjNAggHdyPEfic/u+Wqet218Vk/aqT+uiRCtjNxahB/GpCJX8lJIHz4W+WnWohuo1lkvVPuOkgepphB7NXRRjLCPPEGHoSf8cwSpN37eqacTJdqVARnhlkCMPgeem8T0qUd0JZVqcZbMO6WucEomiWVQwVhkcSkHHoezXTUio1rblQUBQV1bTUxfPB10qpxY7cZPPXqjr6OvjaShq4KlFPCzQyBwD4EjVR9MW3rluLcVKaSptaU9LTcHBUVqxuHZiW90+QXXuKOo6POh6p/Gwi5V87BJKeQOvFJ7oKsO3Eak+o06FY26R+leqStmtO1ZVjSFik9cAGLMOREeeWB+d393ia1X/Ka9hqmNb3cRnnKgmmXPqMjT/o121HufdVNQVAPscKGepCnHEi493PmSo9M61DBBFTwJBTxpFFGoVEQcKqB2AAdmtWoiqzK1m3duTbtXmkuVWjRth6aqZnQ4/JZG7Phg+etG7G3PT7t2/DcoU6qTJjqIc56uQdoz4cwR5Eaq/8ACGoqWG42WsiRVqaiOZJSBzdUKcOfTiPz8tPfwdml6i/If5gSQFf1iGz9gXQ91YLmi1J71aqaZ4ai50UUqcmSSoRWX1BOnyMrqHRgysMgg5BGsl3VzufeFTIh4jcriVjYfmvJwr9hGtYxxrDEkaABEUKB4Aay1Q0xpUXq1U0rQ1FzoopU+sklQisvqCdPlZWUMpBUjIIPbrJ1V/pVvWQj3vpS5cKn9B5MD5Lj5atTpm3xU2qRNuWSZqeUxBqqeM4ZFP1UU9xI5k9uMY7dPSFlmXHcFltb8Fyu9BSP+bPUoh+ROvttvtnurFbZdaGsYdq09QkhHwB1nPbfRtuTclCLlRw08NPKSyS1cpQzfpDAJx5nt0CvNpuW2b01HWhqavpiHWSKTmM8wyMOfx09K+is1ySAMk4GmH07Z/61oP2lP46h53RPU9Dct+nYe1vb3jLgYzLkxZ+Lc9UJt3blfuKvNvs1Kk1QsRlKl1UBQQCcnzYfPSUfo2zVf07Z/wCtaH9pT+OnkE8NRGJaeWOWM9jowYH4jWaZuindkEZknt1LHGvaz1cQA+JOpx0N2S9bcvlVBWvRihqoCerhrY5D1qkYIVT+bxZOPDw0NIEy35ZEijeSV1REUszMcAAdpOqWuvTjUR19QtrtNNLRI5EMs0rBnUflYA5Z7fTTvpx3n1UZ2vbZfxkqhq91P1U7RH8e0+WPHQjoX2P9J1SbjucQNFTufZI2H89KD9f9VSOXi36vMSVWxN70WzZKncddaaaquFLQ0VTMnG9MeNjHnsBPjjGfA6+6PaWsmisui2v9lu10s9S2JXkLoD3upIcevYfgdEekWy1vtNLuGzcXtlGPxgQZJUHIYDvxkgjvB0A6QrPVWS+rfrcXjimkD9Yn+6m8/JvtyR6y3am+KC9RJBWOlJcOwo5wsh8UJ+7t9e3Xo5NVryMe6fJ5uPTT8fJs1weNub/tNzgRLhMlFV495ZTiNj4qx5fA8/XROoq9sUBNdLJaonHPrR1fGT5Y5k+mud02XYLnMZ6ihCTMcs8LmPiPiQOR1xp9r7Y24DcGp4o+q97r6mQtwenEcA+nPXO3he8bX4dCWZbSp/oet1S1ZTCoMLwo/ONJBh+HuJHdntx24xnnyDrXGjm9op0m6t4w4yFcYbHdkd3pplua4i07dudxP9GpZJR5kKSB89c75OlcGXd71/0tuy814AfraqQR8s5VTwr9ijVjdNFKbRtLadnTlHTqVPmyRqv946r3YtvNz3hZKJveD1cbvnnlUPG3zCnV59Mm2KrcW2klt0ZlrKCXrliUZaRCMMo8+w47+HGtt00JcEN/B3SM3O+ucdaIIAvjgs+fuXV4ayLYL7ctuXMV1oqDBUqCjhlyGGeasp7sj1HlqZ/yz7s/4dq/Zn/99JxbYJo59OF1+kN7tSo2Y7fAkOPB299vsKj4ammxqdtr9DlwuxHDU1UE1YvxXhj+YCn46pK51s90r6qurG4qiqlaWRgMDLHPLwHcPLV2WStvW9+ii+JLS0sbhGp6GKkjZQwjVTjmx7/d+Gm1SEuSt+iag9t3/Z4+HKQO07eQRCQf+7h1oPfNxNq2feK1DwyR0knVn9MjC/aRrMm2r9W7bvEV0tvB7RFxKUlXKsp5FWHI/wD0akm6+k+87nsstqq6WjgglZGdoQ3EeE5A5k94Ghq2CZ46Grd7dv8At3LMdHHJUN6BeEfvOugO666S8bqutZzkaorHEYXmSobhQD4BRqyvweKDiqbzcmHJVjp0OPHLN9yarG+22s2/f6qiqA8NRSzko3YSA2UceR5Eaa5DolFPU9KFNTx09NHuGOGJQkaLRnCqBgD6vhoVdbHvW7VZrLpaL1VVJUKZZKR84HYOzUnpumzcUcKpNQW2ZwMGThdeLzwG0V270u3683+3WwWy3AVVQkTMpfKqT7xHPuGT8NLddBsz50gJJt/oe2/ZJkMdTUNEJ4z2qQDI/wAnwNevweKDMl6uZHIdXTIfmzfemmH4QVeJtwWu3hsimpWlYecjY+6P7dTnoPt/sew4JyuHraiSdvMZ4B+6g0v5H2Sjd1pF92xc7XgcVTTOiZHY+MqfgwB1ljbt0m2/eqS7UkSCppWLBHGOZUqQfmda9Osibkmp5b/dp6ReGnasmeMA593jJGiISDux9s12+9yuaqWRoA/X3CqJ945OcD9JjnHgMnu1pmjpYKKlhpaWJIoIUCRxoMBVAwANA9hbdg21tmjoYows7RrJVPjm8pA4ifuHgANSLWW7GlQtLS0tIZyqaeGqgkgqY1likXhdHGQw89V1fOi9ZJGkslUsan+j1GSo9GHPHqD66srS1TFmnidwZLLhhlVSRVNJsvelNiKnuogiHIBK6ThA8hjUlsOx0pqqKuvtdNdKyI8UfXMWSM+IDEkn/GNTHS1SflZJKuCcPFxwd8nkkKpJIAHMk6pLpM6T7XfduPaLAZ5PamHXzSRGMLGCDgZ5kkgfDOrju9LLXWqso6ef2eWeB40m4eLqywI4sZGcZ8dVBD0ETB1Eu44+rHaEoSDjy9/UI12dDsFdAtqeq3XUXJl/E0NMVDf8yTkP3Q/zGtAaC7T2zb9q2lbdbEbgzxySucvK/ezH4D00a0N2wSoCXbaW3bzMZrnZqKomPbK0Q4z/ANQ56H/yb7N/s/Sfvfx1K9LSsZFf5N9m/wBn6P5H+Oj1qtdDZ6GOitlMlNSx5KxRjAGTk/adC921V0pUoPodZWklqercJFxgAo4Uty5KG4ST5aB26bdFxhpYnrKujaVijTNSqCBGjZcgry4ndRjlyTl2nVVjco6rIyypS00HbltHbN2q3nuFmoJ6k83dohxnzJHM/HTU9HWzgP8AZ6h/8ehElJdPpqN55q0B7hwPUQUigukcQ4OIhD7vWM2OLkBnyIIbNrL/AF1dPNdpJEh6v3qeWBk6uQtyCkxqMAAjkzdxzpvDUbsUc1y00HrHZ7XZKZ6ezUcFLCzl3SEYBbAGT54A0rxYLRfI1S726mrAv1DNGGK+h7R8NQaA3+lmiprZFLQR1cslTxClYqXeZuT4ibGEC9pXtznTprpuNjc5Fmq1AOIWFG/Vrl+QVOo4+IID73vLz592tPA+mZXkLtMJHox2YTn6Ch+Esg/vadWzY21rRcIa632mGCriJMUgdiQSCDjJ8Cdd9r3CeoohT13tXt0SCSVahQGCsW4eYRQeS+GR389RNKu+1DrcZRcjPFBlkkocCleSVVbql4AX4UDfnffrMcTbavg1LMkk65Jbdtn7dvNYay6WimqqllCmSVcnA7BotQ0dNb6SKkooUhp4VCxxoMBR4DUbgqrzHta5TB6uaqLOKBpqcLMVOAjMgUflZPMdnboY9VuijkqHSpraxVWpCLJSLjCMiq2FUEsSzsB3heWhYm+0N5kumT1gGBB7DqMx9Hu0I3V02/QhlIIPB2EaHUz7irnFJT3G4QwSyyPFXVFEiuEWNRhlKAAGRuQIBIU6Vtul+F8nluLVQo4HkR6cUbniXIVCmIsEk4Y++eRPIAaPS/ovevjJxpa+DX3US4tLS0tAH//Z"/>
          <p:cNvSpPr>
            <a:spLocks noChangeAspect="1" noChangeArrowheads="1"/>
          </p:cNvSpPr>
          <p:nvPr/>
        </p:nvSpPr>
        <p:spPr bwMode="auto">
          <a:xfrm>
            <a:off x="368300" y="168275"/>
            <a:ext cx="11525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8" name="Picture 10" descr="JQuer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67" y="5437672"/>
            <a:ext cx="43148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44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87103"/>
            <a:ext cx="9144000" cy="1348306"/>
          </a:xfrm>
        </p:spPr>
        <p:txBody>
          <a:bodyPr>
            <a:normAutofit/>
          </a:bodyPr>
          <a:lstStyle/>
          <a:p>
            <a:pPr algn="ctr"/>
            <a:r>
              <a:rPr lang="en-CA" b="1" dirty="0" smtClean="0"/>
              <a:t>What are the other benefits </a:t>
            </a:r>
            <a:br>
              <a:rPr lang="en-CA" b="1" dirty="0" smtClean="0"/>
            </a:br>
            <a:r>
              <a:rPr lang="en-CA" b="1" dirty="0" smtClean="0"/>
              <a:t>of web accessibility?</a:t>
            </a:r>
            <a:endParaRPr lang="en-CA" b="1" dirty="0"/>
          </a:p>
        </p:txBody>
      </p:sp>
      <p:pic>
        <p:nvPicPr>
          <p:cNvPr id="4" name="Picture 3" descr="CanAdap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3911" y="204466"/>
            <a:ext cx="1993230" cy="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2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ld woman's hand with arthritis using a m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35" y="0"/>
            <a:ext cx="102435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336704"/>
          </a:xfrm>
        </p:spPr>
        <p:txBody>
          <a:bodyPr/>
          <a:lstStyle/>
          <a:p>
            <a:r>
              <a:rPr lang="en-CA" sz="3600" dirty="0" smtClean="0">
                <a:solidFill>
                  <a:schemeClr val="tx1"/>
                </a:solidFill>
              </a:rPr>
              <a:t>3 year W3C study: correlation </a:t>
            </a:r>
            <a:r>
              <a:rPr lang="en-CA" sz="3600" dirty="0">
                <a:solidFill>
                  <a:schemeClr val="tx1"/>
                </a:solidFill>
              </a:rPr>
              <a:t>b</a:t>
            </a:r>
            <a:r>
              <a:rPr lang="en-CA" sz="3600" dirty="0" smtClean="0">
                <a:solidFill>
                  <a:schemeClr val="tx1"/>
                </a:solidFill>
              </a:rPr>
              <a:t>etween needs of older </a:t>
            </a:r>
            <a:r>
              <a:rPr lang="en-CA" sz="3600" dirty="0">
                <a:solidFill>
                  <a:schemeClr val="tx1"/>
                </a:solidFill>
              </a:rPr>
              <a:t>people and </a:t>
            </a:r>
            <a:r>
              <a:rPr lang="en-CA" sz="3600" dirty="0" smtClean="0">
                <a:solidFill>
                  <a:schemeClr val="tx1"/>
                </a:solidFill>
              </a:rPr>
              <a:t>people </a:t>
            </a:r>
            <a:r>
              <a:rPr lang="en-CA" sz="3600" dirty="0">
                <a:solidFill>
                  <a:schemeClr val="tx1"/>
                </a:solidFill>
              </a:rPr>
              <a:t>with disabilities</a:t>
            </a:r>
            <a:br>
              <a:rPr lang="en-CA" sz="3600" dirty="0">
                <a:solidFill>
                  <a:schemeClr val="tx1"/>
                </a:solidFill>
              </a:rPr>
            </a:b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50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white background imag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emonstrates the relationship between accessibility, Mobile, and Search Engine Optimization, by a triangle with each of them on a point with arrows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192" y="0"/>
            <a:ext cx="8708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15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s up for ques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19576"/>
            <a:ext cx="10035385" cy="683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ands up for questions"/>
          <p:cNvPicPr>
            <a:picLocks noChangeAspect="1" noChangeArrowheads="1"/>
          </p:cNvPicPr>
          <p:nvPr/>
        </p:nvPicPr>
        <p:blipFill rotWithShape="1">
          <a:blip r:embed="rId3" cstate="print"/>
          <a:srcRect b="91393"/>
          <a:stretch/>
        </p:blipFill>
        <p:spPr bwMode="auto">
          <a:xfrm>
            <a:off x="-533456" y="709301"/>
            <a:ext cx="10035385" cy="77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0615" y="95507"/>
            <a:ext cx="7798061" cy="2939753"/>
          </a:xfrm>
          <a:solidFill>
            <a:srgbClr val="9FDFFF">
              <a:alpha val="65490"/>
            </a:srgbClr>
          </a:solidFill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1050" b="1" dirty="0" smtClean="0">
                <a:solidFill>
                  <a:schemeClr val="bg1"/>
                </a:solidFill>
              </a:rPr>
              <a:t/>
            </a:r>
            <a:br>
              <a:rPr lang="en-US" sz="105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David MacDonald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david@can-adapt.com          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www.can-adapt.com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613-235-4902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Tweets   @</a:t>
            </a:r>
            <a:r>
              <a:rPr lang="en-US" sz="3200" dirty="0" err="1" smtClean="0">
                <a:solidFill>
                  <a:schemeClr val="bg1"/>
                </a:solidFill>
              </a:rPr>
              <a:t>davidmacd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000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CanAdap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0115" y="95507"/>
            <a:ext cx="2859875" cy="11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9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744" y="0"/>
            <a:ext cx="7657032" cy="874114"/>
          </a:xfrm>
        </p:spPr>
        <p:txBody>
          <a:bodyPr>
            <a:normAutofit/>
          </a:bodyPr>
          <a:lstStyle/>
          <a:p>
            <a:r>
              <a:rPr lang="en-CA" b="1" dirty="0" smtClean="0"/>
              <a:t>Accessibility </a:t>
            </a:r>
            <a:r>
              <a:rPr lang="en-CA" b="1" dirty="0"/>
              <a:t>before </a:t>
            </a:r>
            <a:r>
              <a:rPr lang="en-CA" b="1" dirty="0" err="1" smtClean="0"/>
              <a:t>Jodhan</a:t>
            </a:r>
            <a:endParaRPr lang="en-CA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488" y="5910238"/>
            <a:ext cx="8683262" cy="79841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CA" sz="2000" i="1" dirty="0"/>
              <a:t>T</a:t>
            </a:r>
            <a:r>
              <a:rPr lang="en-CA" sz="2000" i="1" dirty="0" smtClean="0"/>
              <a:t>he standard was uneven in application across departments.  </a:t>
            </a:r>
            <a:br>
              <a:rPr lang="en-CA" sz="2000" i="1" dirty="0" smtClean="0"/>
            </a:br>
            <a:r>
              <a:rPr lang="en-CA" sz="2000" i="1" dirty="0" smtClean="0"/>
              <a:t>The phones of WCAG consultants  </a:t>
            </a:r>
            <a:r>
              <a:rPr lang="en-CA" sz="2000" i="1" dirty="0"/>
              <a:t>were </a:t>
            </a:r>
            <a:r>
              <a:rPr lang="en-CA" sz="2000" i="1" dirty="0" smtClean="0"/>
              <a:t>quiet.</a:t>
            </a:r>
            <a:endParaRPr lang="en-CA" sz="2000" i="1" dirty="0"/>
          </a:p>
        </p:txBody>
      </p:sp>
      <p:pic>
        <p:nvPicPr>
          <p:cNvPr id="7" name="Picture 6" descr="CLF1 May 2000&#10;CLF2 May 2006&#10;Web accessibility warning added to MAF 2007  (deputy heads)&#10;Federal court allowed Jodhan complaint to proceed 2008 &#10;CLF2 Templates 2009   Vers. 1.05&#10;Web accessibility strengthened in MAF 2009 &#10;WET Toolkit on IRCAN, May 2010 &#10;Jodhan decision, Feb 2011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567"/>
            <a:ext cx="9144000" cy="3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9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mp that goes almost all the way but stops three stairs short of the top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7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Donna </a:t>
            </a:r>
            <a:r>
              <a:rPr lang="en-US" dirty="0" err="1" smtClean="0"/>
              <a:t>Jodhan</a:t>
            </a:r>
            <a:r>
              <a:rPr lang="en-US" dirty="0" smtClean="0"/>
              <a:t> v. Canada</a:t>
            </a:r>
            <a:br>
              <a:rPr lang="en-US" dirty="0" smtClean="0"/>
            </a:br>
            <a:r>
              <a:rPr lang="en-US" dirty="0" smtClean="0"/>
              <a:t>Feb. 2011, Judgment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88" y="1991170"/>
            <a:ext cx="8683262" cy="49725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Violation </a:t>
            </a:r>
            <a:r>
              <a:rPr lang="en-CA" dirty="0"/>
              <a:t>of section 15(1) of the Charter</a:t>
            </a:r>
            <a:r>
              <a:rPr lang="en-CA" dirty="0" smtClean="0"/>
              <a:t>; </a:t>
            </a:r>
            <a:r>
              <a:rPr lang="en-CA" dirty="0"/>
              <a:t>Discrimination based on physical disability</a:t>
            </a:r>
            <a:r>
              <a:rPr lang="en-CA" dirty="0" smtClean="0"/>
              <a:t>(Sec.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U</a:t>
            </a:r>
            <a:r>
              <a:rPr lang="en-CA" dirty="0" smtClean="0"/>
              <a:t>pdate </a:t>
            </a:r>
            <a:r>
              <a:rPr lang="en-CA" dirty="0"/>
              <a:t>the CLF Standard to </a:t>
            </a:r>
            <a:r>
              <a:rPr lang="en-CA" dirty="0" smtClean="0"/>
              <a:t>WCAG 2 (Sec. 100) </a:t>
            </a:r>
            <a:br>
              <a:rPr lang="en-CA" dirty="0" smtClean="0"/>
            </a:br>
            <a:r>
              <a:rPr lang="en-CA" sz="2000" i="1" dirty="0" smtClean="0"/>
              <a:t>NOTE: GC was heading towards WCAG 2 anyway</a:t>
            </a:r>
            <a:endParaRPr lang="en-CA" sz="18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Constitutional obligation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68580" indent="0">
              <a:buNone/>
            </a:pPr>
            <a:r>
              <a:rPr lang="en-CA" sz="1800" i="1" dirty="0" err="1" smtClean="0"/>
              <a:t>Jodhan</a:t>
            </a:r>
            <a:r>
              <a:rPr lang="en-CA" sz="1800" i="1" dirty="0" smtClean="0"/>
              <a:t> </a:t>
            </a:r>
            <a:r>
              <a:rPr lang="en-CA" sz="1800" i="1" dirty="0"/>
              <a:t>v. Canada (Attorney General)</a:t>
            </a:r>
          </a:p>
          <a:p>
            <a:pPr marL="68580" indent="0">
              <a:buNone/>
            </a:pPr>
            <a:r>
              <a:rPr lang="en-CA" sz="1800" dirty="0" smtClean="0">
                <a:hlinkClick r:id="rId3"/>
              </a:rPr>
              <a:t>http</a:t>
            </a:r>
            <a:r>
              <a:rPr lang="en-CA" sz="1800" dirty="0">
                <a:hlinkClick r:id="rId3"/>
              </a:rPr>
              <a:t>://</a:t>
            </a:r>
            <a:r>
              <a:rPr lang="en-CA" sz="1800" dirty="0" smtClean="0">
                <a:hlinkClick r:id="rId3"/>
              </a:rPr>
              <a:t>decisions.fct-cf.gc.ca/site/fc-cf/decisions/en/item/58711/index.do</a:t>
            </a:r>
            <a:r>
              <a:rPr lang="en-CA" sz="1800" dirty="0" smtClean="0"/>
              <a:t> </a:t>
            </a:r>
          </a:p>
          <a:p>
            <a:endParaRPr lang="en-CA" b="1" dirty="0" smtClean="0"/>
          </a:p>
          <a:p>
            <a:endParaRPr lang="en-CA" b="1" dirty="0" smtClean="0"/>
          </a:p>
          <a:p>
            <a:endParaRPr lang="en-CA" b="1" dirty="0"/>
          </a:p>
        </p:txBody>
      </p:sp>
      <p:pic>
        <p:nvPicPr>
          <p:cNvPr id="4" name="Picture 3" descr="CanAdap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3911" y="204466"/>
            <a:ext cx="1993230" cy="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burried under a mound of papees with a white surrender flag on a penc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4385" y="0"/>
            <a:ext cx="10527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742" y="383651"/>
            <a:ext cx="5147200" cy="2193397"/>
          </a:xfrm>
          <a:solidFill>
            <a:srgbClr val="FFFFFF">
              <a:alpha val="7098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Compliance  in “Reasonable” period 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such as </a:t>
            </a:r>
            <a:r>
              <a:rPr lang="en-CA" b="1" dirty="0" smtClean="0">
                <a:solidFill>
                  <a:schemeClr val="bg1"/>
                </a:solidFill>
              </a:rPr>
              <a:t>15 Months</a:t>
            </a:r>
            <a:r>
              <a:rPr lang="en-CA" dirty="0" smtClean="0">
                <a:solidFill>
                  <a:schemeClr val="bg1"/>
                </a:solidFill>
              </a:rPr>
              <a:t>!??”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1662" y="3909703"/>
            <a:ext cx="4466820" cy="2948298"/>
          </a:xfrm>
          <a:solidFill>
            <a:srgbClr val="F8F8F8">
              <a:alpha val="81961"/>
            </a:srgbClr>
          </a:solidFill>
        </p:spPr>
        <p:txBody>
          <a:bodyPr>
            <a:norm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bg1"/>
                </a:solidFill>
              </a:rPr>
              <a:t>106 </a:t>
            </a:r>
            <a:r>
              <a:rPr lang="en-CA" sz="3200" dirty="0" smtClean="0">
                <a:solidFill>
                  <a:schemeClr val="bg1"/>
                </a:solidFill>
              </a:rPr>
              <a:t>departments</a:t>
            </a:r>
            <a:endParaRPr lang="en-CA" sz="32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1,500 web sites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10,000,000 web pages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800-900 applications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700 social </a:t>
            </a:r>
            <a:r>
              <a:rPr lang="en-CA" sz="3200" dirty="0">
                <a:solidFill>
                  <a:schemeClr val="bg1"/>
                </a:solidFill>
              </a:rPr>
              <a:t>m</a:t>
            </a:r>
            <a:r>
              <a:rPr lang="en-CA" sz="3200" dirty="0" smtClean="0">
                <a:solidFill>
                  <a:schemeClr val="bg1"/>
                </a:solidFill>
              </a:rPr>
              <a:t>edia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CanAdapt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5613" y="5585599"/>
            <a:ext cx="2597921" cy="10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76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Bart Simpson pulling put his hair screaming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omer Simpson pulling hair and scream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67" y="0"/>
            <a:ext cx="7451932" cy="6883980"/>
          </a:xfrm>
          <a:prstGeom prst="rect">
            <a:avLst/>
          </a:prstGeom>
          <a:noFill/>
        </p:spPr>
      </p:pic>
      <p:sp>
        <p:nvSpPr>
          <p:cNvPr id="6" name="Cloud 5" descr="Cloud"/>
          <p:cNvSpPr/>
          <p:nvPr/>
        </p:nvSpPr>
        <p:spPr>
          <a:xfrm>
            <a:off x="6286886" y="4711461"/>
            <a:ext cx="2736304" cy="113735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loud 6" descr="Cloud"/>
          <p:cNvSpPr/>
          <p:nvPr/>
        </p:nvSpPr>
        <p:spPr>
          <a:xfrm>
            <a:off x="6195446" y="3074009"/>
            <a:ext cx="2948554" cy="108997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loud 7" descr="cloud"/>
          <p:cNvSpPr/>
          <p:nvPr/>
        </p:nvSpPr>
        <p:spPr>
          <a:xfrm>
            <a:off x="6618124" y="2007942"/>
            <a:ext cx="2525876" cy="79208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10" name="Cloud 9" descr="cloud"/>
          <p:cNvSpPr/>
          <p:nvPr/>
        </p:nvSpPr>
        <p:spPr>
          <a:xfrm>
            <a:off x="61784" y="5127848"/>
            <a:ext cx="2674520" cy="93094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Cloud 10" descr="Cloud"/>
          <p:cNvSpPr/>
          <p:nvPr/>
        </p:nvSpPr>
        <p:spPr>
          <a:xfrm>
            <a:off x="107504" y="2162717"/>
            <a:ext cx="1827976" cy="112301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loud 8" descr="Cloud"/>
          <p:cNvSpPr/>
          <p:nvPr/>
        </p:nvSpPr>
        <p:spPr>
          <a:xfrm>
            <a:off x="60960" y="3695390"/>
            <a:ext cx="2736304" cy="79208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488" y="2099383"/>
            <a:ext cx="8683262" cy="4465134"/>
          </a:xfrm>
        </p:spPr>
        <p:txBody>
          <a:bodyPr numCol="2">
            <a:normAutofit/>
          </a:bodyPr>
          <a:lstStyle/>
          <a:p>
            <a:endParaRPr lang="en-CA" sz="2000" b="1" dirty="0" smtClean="0"/>
          </a:p>
          <a:p>
            <a:pPr marL="68580" indent="0">
              <a:buNone/>
            </a:pPr>
            <a:r>
              <a:rPr lang="en-CA" sz="2000" b="1" dirty="0" smtClean="0">
                <a:solidFill>
                  <a:schemeClr val="bg1"/>
                </a:solidFill>
              </a:rPr>
              <a:t>How much </a:t>
            </a:r>
            <a:br>
              <a:rPr lang="en-CA" sz="2000" b="1" dirty="0" smtClean="0">
                <a:solidFill>
                  <a:schemeClr val="bg1"/>
                </a:solidFill>
              </a:rPr>
            </a:br>
            <a:r>
              <a:rPr lang="en-CA" sz="2000" b="1" dirty="0" smtClean="0">
                <a:solidFill>
                  <a:schemeClr val="bg1"/>
                </a:solidFill>
              </a:rPr>
              <a:t>will it cost?</a:t>
            </a:r>
            <a:endParaRPr lang="en-CA" sz="2400" b="1" dirty="0">
              <a:solidFill>
                <a:schemeClr val="bg1"/>
              </a:solidFill>
            </a:endParaRPr>
          </a:p>
          <a:p>
            <a:pPr marL="68580" indent="0">
              <a:buNone/>
            </a:pPr>
            <a:endParaRPr lang="en-CA" sz="2000" b="1" dirty="0" smtClean="0">
              <a:solidFill>
                <a:schemeClr val="bg1"/>
              </a:solidFill>
            </a:endParaRPr>
          </a:p>
          <a:p>
            <a:pPr marL="68580" indent="0">
              <a:buNone/>
            </a:pPr>
            <a:endParaRPr lang="en-CA" sz="2000" b="1" dirty="0" smtClean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en-CA" sz="2000" b="1" dirty="0" smtClean="0">
                <a:solidFill>
                  <a:schemeClr val="bg1"/>
                </a:solidFill>
              </a:rPr>
              <a:t>Who’s </a:t>
            </a:r>
            <a:r>
              <a:rPr lang="en-CA" sz="2000" b="1" dirty="0" err="1" smtClean="0">
                <a:solidFill>
                  <a:schemeClr val="bg1"/>
                </a:solidFill>
              </a:rPr>
              <a:t>gonna</a:t>
            </a:r>
            <a:r>
              <a:rPr lang="en-CA" sz="2000" b="1" dirty="0" smtClean="0">
                <a:solidFill>
                  <a:schemeClr val="bg1"/>
                </a:solidFill>
              </a:rPr>
              <a:t> pay?</a:t>
            </a:r>
          </a:p>
          <a:p>
            <a:pPr marL="68580" indent="0">
              <a:buNone/>
            </a:pPr>
            <a:endParaRPr lang="en-CA" sz="2000" b="1" dirty="0">
              <a:solidFill>
                <a:schemeClr val="bg1"/>
              </a:solidFill>
            </a:endParaRPr>
          </a:p>
          <a:p>
            <a:pPr marL="68580" indent="0">
              <a:buNone/>
            </a:pPr>
            <a:endParaRPr lang="en-CA" sz="2000" b="1" dirty="0" smtClean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en-CA" sz="600" b="1" dirty="0" smtClean="0">
                <a:solidFill>
                  <a:schemeClr val="bg1"/>
                </a:solidFill>
              </a:rPr>
              <a:t/>
            </a:r>
            <a:br>
              <a:rPr lang="en-CA" sz="600" b="1" dirty="0" smtClean="0">
                <a:solidFill>
                  <a:schemeClr val="bg1"/>
                </a:solidFill>
              </a:rPr>
            </a:br>
            <a:r>
              <a:rPr lang="en-CA" sz="2000" b="1" dirty="0" smtClean="0">
                <a:solidFill>
                  <a:schemeClr val="bg1"/>
                </a:solidFill>
              </a:rPr>
              <a:t>Where do we learn </a:t>
            </a:r>
            <a:br>
              <a:rPr lang="en-CA" sz="2000" b="1" dirty="0" smtClean="0">
                <a:solidFill>
                  <a:schemeClr val="bg1"/>
                </a:solidFill>
              </a:rPr>
            </a:br>
            <a:r>
              <a:rPr lang="en-CA" sz="2000" b="1" dirty="0" smtClean="0">
                <a:solidFill>
                  <a:schemeClr val="bg1"/>
                </a:solidFill>
              </a:rPr>
              <a:t>about this?</a:t>
            </a:r>
          </a:p>
          <a:p>
            <a:pPr marL="68580" indent="0">
              <a:buNone/>
            </a:pPr>
            <a:endParaRPr lang="en-CA" sz="2000" b="1" dirty="0" smtClean="0">
              <a:solidFill>
                <a:schemeClr val="bg1"/>
              </a:solidFill>
            </a:endParaRPr>
          </a:p>
          <a:p>
            <a:pPr marL="68580" indent="0" algn="r">
              <a:buNone/>
            </a:pPr>
            <a:r>
              <a:rPr lang="en-CA" sz="2000" b="1" dirty="0" smtClean="0">
                <a:solidFill>
                  <a:schemeClr val="bg1"/>
                </a:solidFill>
              </a:rPr>
              <a:t>Who do I call?</a:t>
            </a:r>
          </a:p>
          <a:p>
            <a:pPr marL="68580" indent="0" algn="r">
              <a:buNone/>
            </a:pPr>
            <a:endParaRPr lang="en-CA" sz="2000" b="1" dirty="0" smtClean="0">
              <a:solidFill>
                <a:schemeClr val="bg1"/>
              </a:solidFill>
            </a:endParaRPr>
          </a:p>
          <a:p>
            <a:pPr marL="68580" indent="0" algn="r">
              <a:buNone/>
            </a:pPr>
            <a:endParaRPr lang="en-CA" sz="2000" b="1" dirty="0">
              <a:solidFill>
                <a:schemeClr val="bg1"/>
              </a:solidFill>
            </a:endParaRPr>
          </a:p>
          <a:p>
            <a:pPr marL="68580" indent="0" algn="r">
              <a:buNone/>
            </a:pPr>
            <a:r>
              <a:rPr lang="en-CA" sz="2000" b="1" dirty="0" smtClean="0">
                <a:solidFill>
                  <a:schemeClr val="bg1"/>
                </a:solidFill>
              </a:rPr>
              <a:t>Will my staff get </a:t>
            </a:r>
            <a:br>
              <a:rPr lang="en-CA" sz="2000" b="1" dirty="0" smtClean="0">
                <a:solidFill>
                  <a:schemeClr val="bg1"/>
                </a:solidFill>
              </a:rPr>
            </a:br>
            <a:r>
              <a:rPr lang="en-CA" sz="2000" b="1" dirty="0" smtClean="0">
                <a:solidFill>
                  <a:schemeClr val="bg1"/>
                </a:solidFill>
              </a:rPr>
              <a:t>anything else done?</a:t>
            </a:r>
          </a:p>
          <a:p>
            <a:pPr marL="68580" indent="0" algn="r">
              <a:buNone/>
            </a:pPr>
            <a:endParaRPr lang="en-CA" sz="2000" b="1" dirty="0">
              <a:solidFill>
                <a:schemeClr val="bg1"/>
              </a:solidFill>
            </a:endParaRPr>
          </a:p>
          <a:p>
            <a:pPr marL="68580" indent="0" algn="r">
              <a:buNone/>
            </a:pPr>
            <a:endParaRPr lang="en-CA" sz="2000" b="1" dirty="0" smtClean="0">
              <a:solidFill>
                <a:schemeClr val="bg1"/>
              </a:solidFill>
            </a:endParaRPr>
          </a:p>
          <a:p>
            <a:pPr marL="68580" indent="0" algn="r">
              <a:buNone/>
            </a:pPr>
            <a:endParaRPr lang="en-CA" sz="100" b="1" dirty="0">
              <a:solidFill>
                <a:schemeClr val="bg1"/>
              </a:solidFill>
            </a:endParaRPr>
          </a:p>
          <a:p>
            <a:pPr marL="68580" indent="0" algn="r">
              <a:buNone/>
            </a:pPr>
            <a:r>
              <a:rPr lang="en-CA" sz="2000" b="1" dirty="0" smtClean="0">
                <a:solidFill>
                  <a:schemeClr val="bg1"/>
                </a:solidFill>
              </a:rPr>
              <a:t>How are we </a:t>
            </a:r>
            <a:r>
              <a:rPr lang="en-CA" sz="2000" b="1" dirty="0" err="1" smtClean="0">
                <a:solidFill>
                  <a:schemeClr val="bg1"/>
                </a:solidFill>
              </a:rPr>
              <a:t>gonna</a:t>
            </a:r>
            <a:r>
              <a:rPr lang="en-CA" sz="2000" b="1" dirty="0" smtClean="0">
                <a:solidFill>
                  <a:schemeClr val="bg1"/>
                </a:solidFill>
              </a:rPr>
              <a:t> </a:t>
            </a:r>
            <a:br>
              <a:rPr lang="en-CA" sz="2000" b="1" dirty="0" smtClean="0">
                <a:solidFill>
                  <a:schemeClr val="bg1"/>
                </a:solidFill>
              </a:rPr>
            </a:br>
            <a:r>
              <a:rPr lang="en-CA" sz="2000" b="1" dirty="0" smtClean="0">
                <a:solidFill>
                  <a:schemeClr val="bg1"/>
                </a:solidFill>
              </a:rPr>
              <a:t>do everything?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61900" y="512064"/>
            <a:ext cx="5447899" cy="914400"/>
          </a:xfrm>
          <a:solidFill>
            <a:srgbClr val="FFFFFF">
              <a:alpha val="89020"/>
            </a:srgbClr>
          </a:solidFill>
        </p:spPr>
        <p:txBody>
          <a:bodyPr/>
          <a:lstStyle/>
          <a:p>
            <a:r>
              <a:rPr lang="en-CA" dirty="0" err="1" smtClean="0">
                <a:solidFill>
                  <a:schemeClr val="bg1"/>
                </a:solidFill>
              </a:rPr>
              <a:t>WhatdoIDoNOW</a:t>
            </a:r>
            <a:r>
              <a:rPr lang="en-CA" dirty="0" smtClean="0">
                <a:solidFill>
                  <a:schemeClr val="bg1"/>
                </a:solidFill>
              </a:rPr>
              <a:t>!??????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6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n in suit with his head burried in the s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247" y="-30144"/>
            <a:ext cx="10199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59155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>
                <a:solidFill>
                  <a:schemeClr val="bg1"/>
                </a:solidFill>
                <a:latin typeface="Comic Sans MS" panose="030F0702030302060204" pitchFamily="66" charset="0"/>
              </a:rPr>
              <a:t>How to get from here!</a:t>
            </a:r>
            <a:endParaRPr lang="en-US" sz="4400" b="1" dirty="0">
              <a:solidFill>
                <a:schemeClr val="bg1"/>
              </a:solidFill>
              <a:latin typeface="Comic Sans MS" panose="030F070203030206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6455" y="6516052"/>
            <a:ext cx="7138735" cy="369332"/>
          </a:xfrm>
          <a:prstGeom prst="rect">
            <a:avLst/>
          </a:prstGeom>
          <a:solidFill>
            <a:srgbClr val="FFFFFF">
              <a:alpha val="56863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</a:t>
            </a:r>
            <a:r>
              <a:rPr lang="en-US" dirty="0">
                <a:solidFill>
                  <a:schemeClr val="bg1"/>
                </a:solidFill>
              </a:rPr>
              <a:t>://julianvasquezheilig.files.wordpress.com/2014/01/head_in_sand.jpg </a:t>
            </a:r>
          </a:p>
        </p:txBody>
      </p:sp>
    </p:spTree>
    <p:extLst>
      <p:ext uri="{BB962C8B-B14F-4D97-AF65-F5344CB8AC3E}">
        <p14:creationId xmlns:p14="http://schemas.microsoft.com/office/powerpoint/2010/main" xmlns="" val="1273120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FC000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5056</TotalTime>
  <Words>881</Words>
  <Application>Microsoft Office PowerPoint</Application>
  <PresentationFormat>On-screen Show (4:3)</PresentationFormat>
  <Paragraphs>213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Metro</vt:lpstr>
      <vt:lpstr>The WCAG 2 roll-out: how did we do? Web Content Accessibility Guidelines (WCAG)  David MacDonald President  CanAdapt Solutions Inc. david@can-adapt.com  www.can-adapt.com 613-235-4902 Twitter      @davidmacd   </vt:lpstr>
      <vt:lpstr>Who we are, and who we aren't</vt:lpstr>
      <vt:lpstr>These slides are ONLINE</vt:lpstr>
      <vt:lpstr>Accessibility before Jodhan</vt:lpstr>
      <vt:lpstr>Slide 5</vt:lpstr>
      <vt:lpstr>Donna Jodhan v. Canada Feb. 2011, Judgment</vt:lpstr>
      <vt:lpstr>Compliance  in “Reasonable” period  such as 15 Months!??”</vt:lpstr>
      <vt:lpstr>WhatdoIDoNOW!??????</vt:lpstr>
      <vt:lpstr>Slide 9</vt:lpstr>
      <vt:lpstr>Slide 10</vt:lpstr>
      <vt:lpstr>Created  “Standard on Web Accessibility”</vt:lpstr>
      <vt:lpstr>Adjusted timetable - prioritized </vt:lpstr>
      <vt:lpstr>Defined temporary exceptions</vt:lpstr>
      <vt:lpstr>What is the WET Toolkit</vt:lpstr>
      <vt:lpstr>Established consequences for deputy heads</vt:lpstr>
      <vt:lpstr>Departments were asked to:</vt:lpstr>
      <vt:lpstr>Few Accessibility Experts - Huge Demand</vt:lpstr>
      <vt:lpstr>Slide 18</vt:lpstr>
      <vt:lpstr>1. Follow Standards</vt:lpstr>
      <vt:lpstr>2. Involve Stakeholders</vt:lpstr>
      <vt:lpstr>Nothing about us without us </vt:lpstr>
      <vt:lpstr>3. Accommodate Individuals</vt:lpstr>
      <vt:lpstr>Was the WCAG rollout a success?</vt:lpstr>
      <vt:lpstr>What is the value to people with disabilities? </vt:lpstr>
      <vt:lpstr>How can we maintain a WCAG conforming web presence? </vt:lpstr>
      <vt:lpstr>Lessons learned for implementing the Accessibility Now it’s  everybody  else’s turn…</vt:lpstr>
      <vt:lpstr>Include accessibility when the Cement  is  Wet! </vt:lpstr>
      <vt:lpstr>Is this your Development Cycle…</vt:lpstr>
      <vt:lpstr>Create cross department collaboration</vt:lpstr>
      <vt:lpstr>How to save time &amp; money</vt:lpstr>
      <vt:lpstr>How to save time &amp; money (cont’d)</vt:lpstr>
      <vt:lpstr>What are the other benefits  of web accessibility?</vt:lpstr>
      <vt:lpstr>3 year W3C study: correlation between needs of older people and people with disabilities </vt:lpstr>
      <vt:lpstr>Slide 34</vt:lpstr>
      <vt:lpstr>Slide 35</vt:lpstr>
    </vt:vector>
  </TitlesOfParts>
  <Company>UBM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of Canada Accessibility Plan</dc:title>
  <dc:creator>David MacDonald</dc:creator>
  <cp:lastModifiedBy>David MacDonald</cp:lastModifiedBy>
  <cp:revision>155</cp:revision>
  <cp:lastPrinted>2013-09-21T02:32:18Z</cp:lastPrinted>
  <dcterms:created xsi:type="dcterms:W3CDTF">2013-06-19T20:18:48Z</dcterms:created>
  <dcterms:modified xsi:type="dcterms:W3CDTF">2015-04-14T20:54:44Z</dcterms:modified>
</cp:coreProperties>
</file>