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  <p:sldMasterId id="2147483678" r:id="rId2"/>
    <p:sldMasterId id="2147483726" r:id="rId3"/>
    <p:sldMasterId id="2147483737" r:id="rId4"/>
    <p:sldMasterId id="2147483713" r:id="rId5"/>
    <p:sldMasterId id="2147483755" r:id="rId6"/>
    <p:sldMasterId id="2147483717" r:id="rId7"/>
    <p:sldMasterId id="2147483750" r:id="rId8"/>
    <p:sldMasterId id="2147483722" r:id="rId9"/>
  </p:sldMasterIdLst>
  <p:notesMasterIdLst>
    <p:notesMasterId r:id="rId46"/>
  </p:notesMasterIdLst>
  <p:sldIdLst>
    <p:sldId id="272" r:id="rId10"/>
    <p:sldId id="339" r:id="rId11"/>
    <p:sldId id="322" r:id="rId12"/>
    <p:sldId id="340" r:id="rId13"/>
    <p:sldId id="317" r:id="rId14"/>
    <p:sldId id="313" r:id="rId15"/>
    <p:sldId id="321" r:id="rId16"/>
    <p:sldId id="314" r:id="rId17"/>
    <p:sldId id="316" r:id="rId18"/>
    <p:sldId id="318" r:id="rId19"/>
    <p:sldId id="324" r:id="rId20"/>
    <p:sldId id="325" r:id="rId21"/>
    <p:sldId id="287" r:id="rId22"/>
    <p:sldId id="288" r:id="rId23"/>
    <p:sldId id="289" r:id="rId24"/>
    <p:sldId id="309" r:id="rId25"/>
    <p:sldId id="341" r:id="rId26"/>
    <p:sldId id="310" r:id="rId27"/>
    <p:sldId id="297" r:id="rId28"/>
    <p:sldId id="344" r:id="rId29"/>
    <p:sldId id="335" r:id="rId30"/>
    <p:sldId id="331" r:id="rId31"/>
    <p:sldId id="326" r:id="rId32"/>
    <p:sldId id="295" r:id="rId33"/>
    <p:sldId id="327" r:id="rId34"/>
    <p:sldId id="330" r:id="rId35"/>
    <p:sldId id="334" r:id="rId36"/>
    <p:sldId id="332" r:id="rId37"/>
    <p:sldId id="312" r:id="rId38"/>
    <p:sldId id="303" r:id="rId39"/>
    <p:sldId id="307" r:id="rId40"/>
    <p:sldId id="336" r:id="rId41"/>
    <p:sldId id="343" r:id="rId42"/>
    <p:sldId id="342" r:id="rId43"/>
    <p:sldId id="333" r:id="rId44"/>
    <p:sldId id="278" r:id="rId45"/>
  </p:sldIdLst>
  <p:sldSz cx="9144000" cy="5143500" type="screen16x9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64" autoAdjust="0"/>
    <p:restoredTop sz="94660"/>
  </p:normalViewPr>
  <p:slideViewPr>
    <p:cSldViewPr>
      <p:cViewPr varScale="1">
        <p:scale>
          <a:sx n="87" d="100"/>
          <a:sy n="87" d="100"/>
        </p:scale>
        <p:origin x="10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explosion val="3"/>
          <c:dPt>
            <c:idx val="1"/>
            <c:bubble3D val="0"/>
          </c:dPt>
          <c:dLbls>
            <c:dLbl>
              <c:idx val="0"/>
              <c:layout>
                <c:manualLayout>
                  <c:x val="3.8213346665185298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81846461504277E-3"/>
                  <c:y val="-8.01046808198315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05764174350998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sv-S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Blad1!$A$2:$A$6</c:f>
              <c:strCache>
                <c:ptCount val="5"/>
                <c:pt idx="0">
                  <c:v>Inget problem</c:v>
                </c:pt>
                <c:pt idx="1">
                  <c:v>Litet problem</c:v>
                </c:pt>
                <c:pt idx="2">
                  <c:v>Måttligt problem</c:v>
                </c:pt>
                <c:pt idx="3">
                  <c:v>Stort problem</c:v>
                </c:pt>
                <c:pt idx="4">
                  <c:v>Totalt problem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10.5</c:v>
                </c:pt>
                <c:pt idx="1">
                  <c:v>36.799999999999997</c:v>
                </c:pt>
                <c:pt idx="2">
                  <c:v>21.1</c:v>
                </c:pt>
                <c:pt idx="3">
                  <c:v>21.1</c:v>
                </c:pt>
                <c:pt idx="4">
                  <c:v>10.5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%</c:v>
                </c:pt>
              </c:strCache>
            </c:strRef>
          </c:tx>
          <c:explosion val="3"/>
          <c:dPt>
            <c:idx val="1"/>
            <c:bubble3D val="0"/>
            <c:explosion val="2"/>
          </c:dPt>
          <c:dLbls>
            <c:dLbl>
              <c:idx val="0"/>
              <c:layout>
                <c:manualLayout>
                  <c:x val="1.37788509610042E-2"/>
                  <c:y val="3.428762729619050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1336769872791897E-2"/>
                  <c:y val="-2.74301018369529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7557701922008601E-3"/>
                  <c:y val="1.71438136480955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5113233946228199E-3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4"/>
                <c:pt idx="0">
                  <c:v>Ofta</c:v>
                </c:pt>
                <c:pt idx="1">
                  <c:v>Ibland</c:v>
                </c:pt>
                <c:pt idx="2">
                  <c:v>Sällan</c:v>
                </c:pt>
                <c:pt idx="3">
                  <c:v>Aldrig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45</c:v>
                </c:pt>
                <c:pt idx="1">
                  <c:v>30</c:v>
                </c:pt>
                <c:pt idx="2">
                  <c:v>15</c:v>
                </c:pt>
                <c:pt idx="3">
                  <c:v>10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54CBA-4867-44A3-BDF8-1C2F43CF94FE}" type="datetimeFigureOut">
              <a:rPr lang="sv-SE" smtClean="0"/>
              <a:t>2015-04-16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B313B-E867-409A-B297-11B7A91DCD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285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8561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4953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6005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262" y="1852717"/>
            <a:ext cx="5375350" cy="1438068"/>
          </a:xfrm>
          <a:prstGeom prst="rect">
            <a:avLst/>
          </a:prstGeom>
          <a:solidFill>
            <a:schemeClr val="tx1"/>
          </a:solidFill>
        </p:spPr>
        <p:txBody>
          <a:bodyPr wrap="square" lIns="468000">
            <a:spAutoFit/>
          </a:bodyPr>
          <a:lstStyle>
            <a:lvl1pPr>
              <a:defRPr sz="42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7544" y="3507854"/>
            <a:ext cx="4536504" cy="81253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400773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491880" y="1851694"/>
            <a:ext cx="2160000" cy="144011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387107" y="3795886"/>
            <a:ext cx="4369786" cy="369332"/>
          </a:xfrm>
        </p:spPr>
        <p:txBody>
          <a:bodyPr/>
          <a:lstStyle>
            <a:lvl1pPr marL="0" indent="0" algn="ctr"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303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912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6767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1562400"/>
            <a:ext cx="7488000" cy="1728000"/>
          </a:xfr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2149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9861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52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57596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54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landscac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4320024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163" y="1511300"/>
            <a:ext cx="3779837" cy="264477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734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16688" y="1511300"/>
            <a:ext cx="2627312" cy="2894013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0995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3958635" cy="355276"/>
          </a:xfrm>
          <a:solidFill>
            <a:schemeClr val="tx1"/>
          </a:solidFill>
        </p:spPr>
        <p:txBody>
          <a:bodyPr wrap="none" lIns="432000" tIns="54000" rIns="180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467544" y="1419622"/>
            <a:ext cx="5400000" cy="369332"/>
          </a:xfrm>
        </p:spPr>
        <p:txBody>
          <a:bodyPr wrap="square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9"/>
          </p:nvPr>
        </p:nvSpPr>
        <p:spPr>
          <a:xfrm>
            <a:off x="467543" y="1980000"/>
            <a:ext cx="5400000" cy="2096010"/>
          </a:xfr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64807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427733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3252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3518"/>
            <a:ext cx="3001642" cy="88407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7543" y="1980000"/>
            <a:ext cx="5400000" cy="2520000"/>
          </a:xfrm>
        </p:spPr>
        <p:txBody>
          <a:bodyPr wrap="square"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3596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pPr/>
              <a:t>2015-04-16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/>
          <a:lstStyle/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5664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491880" y="1851694"/>
            <a:ext cx="2160000" cy="144011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387107" y="3795886"/>
            <a:ext cx="4369786" cy="369332"/>
          </a:xfrm>
        </p:spPr>
        <p:txBody>
          <a:bodyPr/>
          <a:lstStyle>
            <a:lvl1pPr marL="0" indent="0" algn="ctr"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920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7620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8208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BE2DE-974B-4646-AC7E-816B545E2DD9}" type="datetimeFigureOut">
              <a:rPr lang="sv-SE" smtClean="0"/>
              <a:t>2015-04-16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6F78-77A3-4EFB-BCC3-F72EC2E1D09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8175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1562400"/>
            <a:ext cx="7488000" cy="1728000"/>
          </a:xfr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4545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5092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52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33029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54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3518"/>
            <a:ext cx="3001642" cy="88407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7543" y="1980000"/>
            <a:ext cx="5400000" cy="2520000"/>
          </a:xfrm>
        </p:spPr>
        <p:txBody>
          <a:bodyPr wrap="square"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238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491880" y="1851694"/>
            <a:ext cx="2160000" cy="144011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387107" y="3795886"/>
            <a:ext cx="4369786" cy="369332"/>
          </a:xfrm>
        </p:spPr>
        <p:txBody>
          <a:bodyPr/>
          <a:lstStyle>
            <a:lvl1pPr marL="0" indent="0" algn="ctr"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5263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634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1562400"/>
            <a:ext cx="7488000" cy="1728000"/>
          </a:xfr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8609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8952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ost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987824" y="1419622"/>
            <a:ext cx="2016224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smtClean="0"/>
              <a:t>GLÖM INTE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2987824" y="1851670"/>
            <a:ext cx="3600400" cy="172819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lang="en-US" sz="36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431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ost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55776" y="771550"/>
            <a:ext cx="1584176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 smtClean="0"/>
              <a:t>Kom</a:t>
            </a:r>
            <a:r>
              <a:rPr lang="en-US" dirty="0" smtClean="0"/>
              <a:t> </a:t>
            </a:r>
            <a:r>
              <a:rPr lang="en-US" dirty="0" err="1" smtClean="0"/>
              <a:t>ihåg</a:t>
            </a:r>
            <a:r>
              <a:rPr lang="en-US" dirty="0" smtClean="0"/>
              <a:t> 1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2555776" y="1059582"/>
            <a:ext cx="2520280" cy="108012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lang="en-US" sz="2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39952" y="3003798"/>
            <a:ext cx="2520280" cy="1152128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lang="en-US" sz="2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2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4139952" y="2715766"/>
            <a:ext cx="1584176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 smtClean="0"/>
              <a:t>Kom</a:t>
            </a:r>
            <a:r>
              <a:rPr lang="en-US" dirty="0" smtClean="0"/>
              <a:t> </a:t>
            </a:r>
            <a:r>
              <a:rPr lang="en-US" dirty="0" err="1" smtClean="0"/>
              <a:t>ihåg</a:t>
            </a:r>
            <a:r>
              <a:rPr lang="en-US" dirty="0" smtClean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134566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st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835696" y="1214631"/>
            <a:ext cx="1584176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 smtClean="0"/>
              <a:t>Kom</a:t>
            </a:r>
            <a:r>
              <a:rPr lang="en-US" dirty="0" smtClean="0"/>
              <a:t> </a:t>
            </a:r>
            <a:r>
              <a:rPr lang="en-US" dirty="0" err="1" smtClean="0"/>
              <a:t>ihåg</a:t>
            </a:r>
            <a:r>
              <a:rPr lang="en-US" dirty="0" smtClean="0"/>
              <a:t> 1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835696" y="1491630"/>
            <a:ext cx="2376264" cy="93610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76056" y="1203598"/>
            <a:ext cx="1728192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 smtClean="0"/>
              <a:t>Kom</a:t>
            </a:r>
            <a:r>
              <a:rPr lang="en-US" dirty="0" smtClean="0"/>
              <a:t> </a:t>
            </a:r>
            <a:r>
              <a:rPr lang="en-US" dirty="0" err="1" smtClean="0"/>
              <a:t>ihåg</a:t>
            </a:r>
            <a:r>
              <a:rPr lang="en-US" dirty="0" smtClean="0"/>
              <a:t> 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076056" y="1491630"/>
            <a:ext cx="2304256" cy="93610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lang="en-US" sz="2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491880" y="3363838"/>
            <a:ext cx="2376264" cy="100811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lang="en-US" sz="2200" b="1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535957" y="3075806"/>
            <a:ext cx="1656184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 smtClean="0"/>
              <a:t>Kom</a:t>
            </a:r>
            <a:r>
              <a:rPr lang="en-US" dirty="0" smtClean="0"/>
              <a:t> </a:t>
            </a:r>
            <a:r>
              <a:rPr lang="en-US" dirty="0" err="1" smtClean="0"/>
              <a:t>ihåg</a:t>
            </a:r>
            <a:r>
              <a:rPr lang="en-US" dirty="0" smtClean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377556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8193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923928" y="3651870"/>
            <a:ext cx="4896544" cy="11521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lang="en-US" sz="3600" b="1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155365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0584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52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61532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54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landscac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4320024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163" y="1511300"/>
            <a:ext cx="3779837" cy="264477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3868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16688" y="1511300"/>
            <a:ext cx="2627312" cy="2894013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3174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3958635" cy="355276"/>
          </a:xfrm>
          <a:solidFill>
            <a:schemeClr val="tx1"/>
          </a:solidFill>
        </p:spPr>
        <p:txBody>
          <a:bodyPr wrap="none" lIns="432000" tIns="54000" rIns="180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467544" y="1419622"/>
            <a:ext cx="5400000" cy="369332"/>
          </a:xfrm>
        </p:spPr>
        <p:txBody>
          <a:bodyPr wrap="square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9"/>
          </p:nvPr>
        </p:nvSpPr>
        <p:spPr>
          <a:xfrm>
            <a:off x="467543" y="1980000"/>
            <a:ext cx="5400000" cy="2096010"/>
          </a:xfr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64807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427733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322050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3518"/>
            <a:ext cx="3001642" cy="88407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2015-04-16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7543" y="1980000"/>
            <a:ext cx="5400000" cy="2520000"/>
          </a:xfrm>
        </p:spPr>
        <p:txBody>
          <a:bodyPr wrap="square"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2601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2.wmf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3.w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.wmf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.wmf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.wmf"/><Relationship Id="rId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4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2015-04-16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Rectangle 5"/>
          <p:cNvSpPr/>
          <p:nvPr/>
        </p:nvSpPr>
        <p:spPr>
          <a:xfrm>
            <a:off x="-22470" y="5095443"/>
            <a:ext cx="1849541" cy="514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1806401" y="5095443"/>
            <a:ext cx="1849541" cy="514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113" y="478892"/>
            <a:ext cx="2464842" cy="86872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35272" y="5095443"/>
            <a:ext cx="1849541" cy="514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5464143" y="5095443"/>
            <a:ext cx="1849541" cy="514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ctangle 11"/>
          <p:cNvSpPr/>
          <p:nvPr/>
        </p:nvSpPr>
        <p:spPr>
          <a:xfrm>
            <a:off x="7293014" y="5095443"/>
            <a:ext cx="1849541" cy="5147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202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54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573"/>
          <a:stretch/>
        </p:blipFill>
        <p:spPr>
          <a:xfrm>
            <a:off x="7973710" y="4570639"/>
            <a:ext cx="1062785" cy="3653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002738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180000" bIns="7200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2015-04-16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042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724" r:id="rId4"/>
    <p:sldLayoutId id="2147483725" r:id="rId5"/>
    <p:sldLayoutId id="2147483682" r:id="rId6"/>
    <p:sldLayoutId id="2147483683" r:id="rId7"/>
    <p:sldLayoutId id="2147483684" r:id="rId8"/>
    <p:sldLayoutId id="2147483685" r:id="rId9"/>
    <p:sldLayoutId id="2147483686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002738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180000" bIns="7200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2015-04-16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2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5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002738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180000" bIns="7200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2015-04-16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4" r="9698" b="-1249"/>
          <a:stretch/>
        </p:blipFill>
        <p:spPr>
          <a:xfrm>
            <a:off x="7075109" y="0"/>
            <a:ext cx="2068891" cy="17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8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4" r:id="rId4"/>
    <p:sldLayoutId id="2147483745" r:id="rId5"/>
    <p:sldLayoutId id="2147483746" r:id="rId6"/>
    <p:sldLayoutId id="2147483747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2015-04-16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75" b="16780"/>
          <a:stretch/>
        </p:blipFill>
        <p:spPr>
          <a:xfrm>
            <a:off x="8292089" y="4306443"/>
            <a:ext cx="851911" cy="8370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0" y="0"/>
            <a:ext cx="912377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6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2015-04-16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75" b="16780"/>
          <a:stretch/>
        </p:blipFill>
        <p:spPr>
          <a:xfrm>
            <a:off x="8292089" y="4306443"/>
            <a:ext cx="851911" cy="8370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2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2015-04-16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75" b="16780"/>
          <a:stretch/>
        </p:blipFill>
        <p:spPr>
          <a:xfrm>
            <a:off x="8292089" y="4306443"/>
            <a:ext cx="851911" cy="8370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2015-04-16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930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273" y="239466"/>
            <a:ext cx="1799335" cy="63416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2015-04-16</a:t>
            </a:fld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6" t="1" r="-819" b="14418"/>
          <a:stretch/>
        </p:blipFill>
        <p:spPr>
          <a:xfrm>
            <a:off x="0" y="555527"/>
            <a:ext cx="5004048" cy="458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0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262" y="1852717"/>
            <a:ext cx="6383462" cy="1384995"/>
          </a:xfrm>
        </p:spPr>
        <p:txBody>
          <a:bodyPr/>
          <a:lstStyle/>
          <a:p>
            <a:r>
              <a:rPr lang="sv-SE" dirty="0" smtClean="0"/>
              <a:t>Som man frågar får man (inte) svar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Stefan Johansson</a:t>
            </a:r>
          </a:p>
        </p:txBody>
      </p:sp>
    </p:spTree>
    <p:extLst>
      <p:ext uri="{BB962C8B-B14F-4D97-AF65-F5344CB8AC3E}">
        <p14:creationId xmlns:p14="http://schemas.microsoft.com/office/powerpoint/2010/main" val="315476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1763688" y="1203598"/>
            <a:ext cx="2376264" cy="1224136"/>
          </a:xfrm>
        </p:spPr>
        <p:txBody>
          <a:bodyPr>
            <a:normAutofit/>
          </a:bodyPr>
          <a:lstStyle/>
          <a:p>
            <a:r>
              <a:rPr lang="sv-SE" sz="2800" dirty="0" smtClean="0"/>
              <a:t>Svårt att förstå frågan</a:t>
            </a:r>
            <a:endParaRPr lang="sv-SE" sz="280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6"/>
          </p:nvPr>
        </p:nvSpPr>
        <p:spPr>
          <a:xfrm>
            <a:off x="4860032" y="1203598"/>
            <a:ext cx="2736304" cy="1224136"/>
          </a:xfrm>
        </p:spPr>
        <p:txBody>
          <a:bodyPr>
            <a:noAutofit/>
          </a:bodyPr>
          <a:lstStyle/>
          <a:p>
            <a:r>
              <a:rPr lang="sv-SE" sz="2400" dirty="0" smtClean="0"/>
              <a:t>Svårt att förstå hur man ska svara</a:t>
            </a:r>
            <a:endParaRPr lang="sv-SE" sz="2400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7"/>
          </p:nvPr>
        </p:nvSpPr>
        <p:spPr>
          <a:xfrm>
            <a:off x="3275856" y="3075806"/>
            <a:ext cx="2520280" cy="158417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sv-SE" sz="3400" dirty="0"/>
              <a:t>Svårt att avgöra vad problemet beror på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780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sv-SE" dirty="0" smtClean="0"/>
              <a:t>Att konstruera frågor och svar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479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Att konstruera frågor och svar</a:t>
            </a:r>
            <a:endParaRPr lang="sv-SE" dirty="0"/>
          </a:p>
        </p:txBody>
      </p:sp>
      <p:pic>
        <p:nvPicPr>
          <p:cNvPr id="4" name="Bildobjekt 3" descr="form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428" y="-236562"/>
            <a:ext cx="3432820" cy="2752111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 rot="19707676">
            <a:off x="3966041" y="470204"/>
            <a:ext cx="23081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000" b="1" dirty="0" smtClean="0"/>
              <a:t>Tillgängliga</a:t>
            </a:r>
            <a:endParaRPr lang="sv-SE" sz="3000" b="1" dirty="0"/>
          </a:p>
        </p:txBody>
      </p:sp>
    </p:spTree>
    <p:extLst>
      <p:ext uri="{BB962C8B-B14F-4D97-AF65-F5344CB8AC3E}">
        <p14:creationId xmlns:p14="http://schemas.microsoft.com/office/powerpoint/2010/main" val="140199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lips 20"/>
          <p:cNvSpPr/>
          <p:nvPr/>
        </p:nvSpPr>
        <p:spPr>
          <a:xfrm>
            <a:off x="1115616" y="2139702"/>
            <a:ext cx="2952328" cy="2736304"/>
          </a:xfrm>
          <a:prstGeom prst="ellipse">
            <a:avLst/>
          </a:prstGeom>
          <a:solidFill>
            <a:schemeClr val="accent2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dirty="0" smtClean="0"/>
              <a:t>  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539552" y="54623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Kan Stefan förklara så att du förstår?</a:t>
            </a:r>
            <a:endParaRPr lang="sv-SE" b="1" dirty="0"/>
          </a:p>
        </p:txBody>
      </p:sp>
      <p:sp>
        <p:nvSpPr>
          <p:cNvPr id="3" name="Rektangel 2"/>
          <p:cNvSpPr/>
          <p:nvPr/>
        </p:nvSpPr>
        <p:spPr>
          <a:xfrm>
            <a:off x="624648" y="1338322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/>
          <p:cNvSpPr/>
          <p:nvPr/>
        </p:nvSpPr>
        <p:spPr>
          <a:xfrm>
            <a:off x="984688" y="1329030"/>
            <a:ext cx="45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Ja</a:t>
            </a:r>
            <a:endParaRPr lang="sv-SE" b="1" dirty="0"/>
          </a:p>
        </p:txBody>
      </p:sp>
      <p:sp>
        <p:nvSpPr>
          <p:cNvPr id="5" name="Rektangel 4"/>
          <p:cNvSpPr/>
          <p:nvPr/>
        </p:nvSpPr>
        <p:spPr>
          <a:xfrm>
            <a:off x="624648" y="1698362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984688" y="1689070"/>
            <a:ext cx="562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Nej</a:t>
            </a:r>
            <a:endParaRPr lang="sv-SE" b="1" dirty="0"/>
          </a:p>
        </p:txBody>
      </p:sp>
      <p:cxnSp>
        <p:nvCxnSpPr>
          <p:cNvPr id="11" name="Rak pil 10"/>
          <p:cNvCxnSpPr>
            <a:stCxn id="13" idx="1"/>
          </p:cNvCxnSpPr>
          <p:nvPr/>
        </p:nvCxnSpPr>
        <p:spPr>
          <a:xfrm flipH="1" flipV="1">
            <a:off x="2627783" y="906274"/>
            <a:ext cx="3024336" cy="832738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ruta 12"/>
          <p:cNvSpPr txBox="1"/>
          <p:nvPr/>
        </p:nvSpPr>
        <p:spPr>
          <a:xfrm>
            <a:off x="5652119" y="1554346"/>
            <a:ext cx="2253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Förklara vad då?</a:t>
            </a:r>
            <a:endParaRPr lang="sv-SE" b="1" dirty="0"/>
          </a:p>
        </p:txBody>
      </p:sp>
      <p:cxnSp>
        <p:nvCxnSpPr>
          <p:cNvPr id="15" name="Rak pil 14"/>
          <p:cNvCxnSpPr/>
          <p:nvPr/>
        </p:nvCxnSpPr>
        <p:spPr>
          <a:xfrm flipH="1" flipV="1">
            <a:off x="1835695" y="1050292"/>
            <a:ext cx="3816424" cy="129614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/>
          <p:cNvSpPr txBox="1"/>
          <p:nvPr/>
        </p:nvSpPr>
        <p:spPr>
          <a:xfrm>
            <a:off x="5652119" y="220241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Förstå vad då?</a:t>
            </a:r>
            <a:endParaRPr lang="sv-SE" b="1" dirty="0"/>
          </a:p>
        </p:txBody>
      </p:sp>
      <p:sp>
        <p:nvSpPr>
          <p:cNvPr id="12" name="textruta 11"/>
          <p:cNvSpPr txBox="1"/>
          <p:nvPr/>
        </p:nvSpPr>
        <p:spPr>
          <a:xfrm>
            <a:off x="1331640" y="2815357"/>
            <a:ext cx="25202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 smtClean="0"/>
              <a:t>Många har svårt med öppna frågor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12107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/>
      <p:bldP spid="1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lips 18"/>
          <p:cNvSpPr/>
          <p:nvPr/>
        </p:nvSpPr>
        <p:spPr>
          <a:xfrm>
            <a:off x="1115616" y="2139702"/>
            <a:ext cx="2952328" cy="2736304"/>
          </a:xfrm>
          <a:prstGeom prst="ellipse">
            <a:avLst/>
          </a:prstGeom>
          <a:solidFill>
            <a:srgbClr val="FFE53D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dirty="0" smtClean="0"/>
              <a:t>  </a:t>
            </a:r>
            <a:endParaRPr lang="sv-SE" dirty="0"/>
          </a:p>
        </p:txBody>
      </p:sp>
      <p:cxnSp>
        <p:nvCxnSpPr>
          <p:cNvPr id="2" name="Rak 1"/>
          <p:cNvCxnSpPr/>
          <p:nvPr/>
        </p:nvCxnSpPr>
        <p:spPr>
          <a:xfrm>
            <a:off x="611561" y="1419622"/>
            <a:ext cx="40121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ktangel 2"/>
          <p:cNvSpPr/>
          <p:nvPr/>
        </p:nvSpPr>
        <p:spPr>
          <a:xfrm>
            <a:off x="467544" y="1563638"/>
            <a:ext cx="7088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b="1" dirty="0" smtClean="0"/>
              <a:t>Sällan</a:t>
            </a:r>
            <a:endParaRPr lang="sv-SE" sz="1400" b="1" dirty="0"/>
          </a:p>
        </p:txBody>
      </p:sp>
      <p:sp>
        <p:nvSpPr>
          <p:cNvPr id="4" name="Rektangel 3"/>
          <p:cNvSpPr/>
          <p:nvPr/>
        </p:nvSpPr>
        <p:spPr>
          <a:xfrm>
            <a:off x="4351432" y="1563638"/>
            <a:ext cx="5581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b="1" dirty="0" smtClean="0"/>
              <a:t>Ofta</a:t>
            </a:r>
            <a:endParaRPr lang="sv-SE" sz="1400" b="1" dirty="0"/>
          </a:p>
        </p:txBody>
      </p:sp>
      <p:sp>
        <p:nvSpPr>
          <p:cNvPr id="5" name="Rektangel 4"/>
          <p:cNvSpPr/>
          <p:nvPr/>
        </p:nvSpPr>
        <p:spPr>
          <a:xfrm>
            <a:off x="2771800" y="1563638"/>
            <a:ext cx="12506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b="1" dirty="0" smtClean="0"/>
              <a:t>Ganska ofta</a:t>
            </a:r>
            <a:endParaRPr lang="sv-SE" sz="1400" b="1" dirty="0"/>
          </a:p>
        </p:txBody>
      </p:sp>
      <p:cxnSp>
        <p:nvCxnSpPr>
          <p:cNvPr id="6" name="Rak 5"/>
          <p:cNvCxnSpPr/>
          <p:nvPr/>
        </p:nvCxnSpPr>
        <p:spPr>
          <a:xfrm flipV="1">
            <a:off x="611560" y="1203598"/>
            <a:ext cx="0" cy="3684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6"/>
          <p:cNvCxnSpPr/>
          <p:nvPr/>
        </p:nvCxnSpPr>
        <p:spPr>
          <a:xfrm flipV="1">
            <a:off x="3308033" y="1203598"/>
            <a:ext cx="0" cy="3684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7"/>
          <p:cNvCxnSpPr/>
          <p:nvPr/>
        </p:nvCxnSpPr>
        <p:spPr>
          <a:xfrm flipV="1">
            <a:off x="4644008" y="1203598"/>
            <a:ext cx="0" cy="3684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ruta 9"/>
          <p:cNvSpPr txBox="1"/>
          <p:nvPr/>
        </p:nvSpPr>
        <p:spPr>
          <a:xfrm>
            <a:off x="5508104" y="267494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Vad är egentligen ofta?</a:t>
            </a:r>
          </a:p>
          <a:p>
            <a:r>
              <a:rPr lang="sv-SE" b="1" dirty="0" smtClean="0"/>
              <a:t>Och hur bra är ganska ofta?</a:t>
            </a:r>
            <a:endParaRPr lang="sv-SE" b="1" dirty="0"/>
          </a:p>
        </p:txBody>
      </p:sp>
      <p:sp>
        <p:nvSpPr>
          <p:cNvPr id="11" name="textruta 10"/>
          <p:cNvSpPr txBox="1"/>
          <p:nvPr/>
        </p:nvSpPr>
        <p:spPr>
          <a:xfrm>
            <a:off x="539552" y="26749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Kan Stefan förklara så att du förstår?</a:t>
            </a:r>
            <a:endParaRPr lang="sv-SE" b="1" dirty="0"/>
          </a:p>
        </p:txBody>
      </p:sp>
      <p:sp>
        <p:nvSpPr>
          <p:cNvPr id="12" name="textruta 11"/>
          <p:cNvSpPr txBox="1"/>
          <p:nvPr/>
        </p:nvSpPr>
        <p:spPr>
          <a:xfrm>
            <a:off x="5508104" y="2440508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Menar du just det här? Eller varje gång han säger något?</a:t>
            </a:r>
            <a:endParaRPr lang="sv-SE" b="1" dirty="0"/>
          </a:p>
        </p:txBody>
      </p:sp>
      <p:sp>
        <p:nvSpPr>
          <p:cNvPr id="13" name="textruta 12"/>
          <p:cNvSpPr txBox="1"/>
          <p:nvPr/>
        </p:nvSpPr>
        <p:spPr>
          <a:xfrm>
            <a:off x="5508104" y="357986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Men du jämfört med Anna?</a:t>
            </a:r>
            <a:endParaRPr lang="sv-SE" b="1" dirty="0"/>
          </a:p>
        </p:txBody>
      </p:sp>
      <p:sp>
        <p:nvSpPr>
          <p:cNvPr id="14" name="Rektangel 13"/>
          <p:cNvSpPr/>
          <p:nvPr/>
        </p:nvSpPr>
        <p:spPr>
          <a:xfrm>
            <a:off x="1598844" y="1563638"/>
            <a:ext cx="7409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b="1" dirty="0" smtClean="0"/>
              <a:t>Ibland</a:t>
            </a:r>
            <a:endParaRPr lang="sv-SE" sz="1400" b="1" dirty="0"/>
          </a:p>
        </p:txBody>
      </p:sp>
      <p:cxnSp>
        <p:nvCxnSpPr>
          <p:cNvPr id="15" name="Rak 14"/>
          <p:cNvCxnSpPr/>
          <p:nvPr/>
        </p:nvCxnSpPr>
        <p:spPr>
          <a:xfrm flipV="1">
            <a:off x="2011889" y="1203598"/>
            <a:ext cx="0" cy="3684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ruta 15"/>
          <p:cNvSpPr txBox="1"/>
          <p:nvPr/>
        </p:nvSpPr>
        <p:spPr>
          <a:xfrm>
            <a:off x="5508104" y="1360388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Vad är skillnaden mellan ibland och ganska ofta?</a:t>
            </a:r>
            <a:endParaRPr lang="sv-SE" b="1" dirty="0"/>
          </a:p>
        </p:txBody>
      </p:sp>
      <p:sp>
        <p:nvSpPr>
          <p:cNvPr id="9" name="textruta 8"/>
          <p:cNvSpPr txBox="1"/>
          <p:nvPr/>
        </p:nvSpPr>
        <p:spPr>
          <a:xfrm>
            <a:off x="1475656" y="2815357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 smtClean="0"/>
              <a:t>Många har svårt med skalor</a:t>
            </a:r>
          </a:p>
        </p:txBody>
      </p:sp>
    </p:spTree>
    <p:extLst>
      <p:ext uri="{BB962C8B-B14F-4D97-AF65-F5344CB8AC3E}">
        <p14:creationId xmlns:p14="http://schemas.microsoft.com/office/powerpoint/2010/main" val="322707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/>
      <p:bldP spid="12" grpId="0"/>
      <p:bldP spid="13" grpId="0"/>
      <p:bldP spid="1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611561" y="26749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Kan Stefan förklara så att du förstår?</a:t>
            </a:r>
            <a:endParaRPr lang="sv-SE" b="1" dirty="0"/>
          </a:p>
        </p:txBody>
      </p:sp>
      <p:sp>
        <p:nvSpPr>
          <p:cNvPr id="3" name="textruta 2"/>
          <p:cNvSpPr txBox="1"/>
          <p:nvPr/>
        </p:nvSpPr>
        <p:spPr>
          <a:xfrm>
            <a:off x="611561" y="1059582"/>
            <a:ext cx="4385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smtClean="0"/>
              <a:t>Beskriv Stefans förmåga att förklara</a:t>
            </a:r>
            <a:endParaRPr lang="sv-SE" sz="1400" b="1" dirty="0"/>
          </a:p>
        </p:txBody>
      </p:sp>
      <p:sp>
        <p:nvSpPr>
          <p:cNvPr id="4" name="Rektangel 3"/>
          <p:cNvSpPr/>
          <p:nvPr/>
        </p:nvSpPr>
        <p:spPr>
          <a:xfrm>
            <a:off x="683568" y="1367359"/>
            <a:ext cx="5472608" cy="22125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611560" y="3939902"/>
            <a:ext cx="753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/>
              <a:t>Många har svårt att komma på vad de ska skriva</a:t>
            </a:r>
            <a:endParaRPr lang="sv-SE" sz="2400" b="1" dirty="0"/>
          </a:p>
        </p:txBody>
      </p:sp>
      <p:sp>
        <p:nvSpPr>
          <p:cNvPr id="6" name="Oval 5"/>
          <p:cNvSpPr/>
          <p:nvPr/>
        </p:nvSpPr>
        <p:spPr>
          <a:xfrm>
            <a:off x="6372200" y="267494"/>
            <a:ext cx="2520280" cy="2232248"/>
          </a:xfrm>
          <a:prstGeom prst="wedgeEllipseCallout">
            <a:avLst>
              <a:gd name="adj1" fmla="val -70714"/>
              <a:gd name="adj2" fmla="val 65405"/>
            </a:avLst>
          </a:prstGeom>
          <a:solidFill>
            <a:schemeClr val="accent3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Vissa tycker det skulle vara enklare att prata in svaret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7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3568" y="1562400"/>
            <a:ext cx="7776864" cy="1728000"/>
          </a:xfrm>
        </p:spPr>
        <p:txBody>
          <a:bodyPr/>
          <a:lstStyle/>
          <a:p>
            <a:r>
              <a:rPr lang="sv-SE" dirty="0" smtClean="0"/>
              <a:t>Att fråga om frekvenser och tid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432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195486"/>
            <a:ext cx="5435001" cy="699404"/>
          </a:xfrm>
        </p:spPr>
        <p:txBody>
          <a:bodyPr/>
          <a:lstStyle/>
          <a:p>
            <a:r>
              <a:rPr lang="sv-SE" dirty="0" smtClean="0"/>
              <a:t>Svårt att hantera tid…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5652120" y="1275606"/>
            <a:ext cx="3096200" cy="21960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v-SE" sz="2000" dirty="0" smtClean="0"/>
              <a:t>Personer med kognitiva funktionsnedsättningar om hur de hanterar tid mellan 1 dag och upp till ett år</a:t>
            </a:r>
            <a:endParaRPr lang="sv-SE" sz="2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56863770"/>
              </p:ext>
            </p:extLst>
          </p:nvPr>
        </p:nvGraphicFramePr>
        <p:xfrm>
          <a:off x="251520" y="1131590"/>
          <a:ext cx="4608512" cy="348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ubrik 1"/>
          <p:cNvSpPr txBox="1">
            <a:spLocks/>
          </p:cNvSpPr>
          <p:nvPr/>
        </p:nvSpPr>
        <p:spPr>
          <a:xfrm>
            <a:off x="3275856" y="3435846"/>
            <a:ext cx="4464495" cy="1253402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432000" tIns="72000" rIns="180000" bIns="7200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= svårt att svara på frågor om tid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335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600635" y="573528"/>
            <a:ext cx="81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Jul </a:t>
            </a:r>
            <a:endParaRPr lang="sv-SE" sz="2400" dirty="0"/>
          </a:p>
        </p:txBody>
      </p:sp>
      <p:sp>
        <p:nvSpPr>
          <p:cNvPr id="3" name="textruta 2"/>
          <p:cNvSpPr txBox="1"/>
          <p:nvPr/>
        </p:nvSpPr>
        <p:spPr>
          <a:xfrm>
            <a:off x="2570959" y="1207626"/>
            <a:ext cx="2012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Pappa</a:t>
            </a:r>
            <a:endParaRPr lang="sv-SE" sz="2400" dirty="0"/>
          </a:p>
        </p:txBody>
      </p:sp>
      <p:sp>
        <p:nvSpPr>
          <p:cNvPr id="4" name="textruta 3"/>
          <p:cNvSpPr txBox="1"/>
          <p:nvPr/>
        </p:nvSpPr>
        <p:spPr>
          <a:xfrm>
            <a:off x="2555776" y="620565"/>
            <a:ext cx="2439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Vitt ▪ orange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1835696" y="1646679"/>
            <a:ext cx="2439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Röd ▪ Brunt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1763688" y="2194905"/>
            <a:ext cx="100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Jag</a:t>
            </a:r>
            <a:endParaRPr lang="sv-SE" sz="2400" dirty="0"/>
          </a:p>
        </p:txBody>
      </p:sp>
      <p:sp>
        <p:nvSpPr>
          <p:cNvPr id="7" name="textruta 6"/>
          <p:cNvSpPr txBox="1"/>
          <p:nvPr/>
        </p:nvSpPr>
        <p:spPr>
          <a:xfrm>
            <a:off x="3568080" y="2981585"/>
            <a:ext cx="1796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Mamma</a:t>
            </a:r>
            <a:endParaRPr lang="sv-SE" sz="2400" dirty="0"/>
          </a:p>
        </p:txBody>
      </p:sp>
      <p:sp>
        <p:nvSpPr>
          <p:cNvPr id="8" name="textruta 7"/>
          <p:cNvSpPr txBox="1"/>
          <p:nvPr/>
        </p:nvSpPr>
        <p:spPr>
          <a:xfrm>
            <a:off x="2996208" y="3354546"/>
            <a:ext cx="4456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Grönt/Oliv ▪ Lila ▪ Turkos</a:t>
            </a:r>
            <a:endParaRPr lang="sv-SE" dirty="0"/>
          </a:p>
        </p:txBody>
      </p:sp>
      <p:pic>
        <p:nvPicPr>
          <p:cNvPr id="3074" name="Picture 2" descr="En sol. Illustr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5"/>
          <a:stretch/>
        </p:blipFill>
        <p:spPr bwMode="auto">
          <a:xfrm>
            <a:off x="3685132" y="1679222"/>
            <a:ext cx="1534941" cy="87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ak 9"/>
          <p:cNvCxnSpPr/>
          <p:nvPr/>
        </p:nvCxnSpPr>
        <p:spPr>
          <a:xfrm flipH="1">
            <a:off x="3100028" y="2225534"/>
            <a:ext cx="607876" cy="1731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åge 11"/>
          <p:cNvSpPr/>
          <p:nvPr/>
        </p:nvSpPr>
        <p:spPr>
          <a:xfrm rot="12152275">
            <a:off x="2576563" y="2243690"/>
            <a:ext cx="1848590" cy="850930"/>
          </a:xfrm>
          <a:prstGeom prst="arc">
            <a:avLst>
              <a:gd name="adj1" fmla="val 16200000"/>
              <a:gd name="adj2" fmla="val 2081897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ruta 13"/>
          <p:cNvSpPr txBox="1"/>
          <p:nvPr/>
        </p:nvSpPr>
        <p:spPr>
          <a:xfrm>
            <a:off x="5796136" y="2139702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Skola/Mamma = jobb</a:t>
            </a:r>
            <a:endParaRPr lang="sv-SE" sz="2400" dirty="0"/>
          </a:p>
        </p:txBody>
      </p:sp>
      <p:sp>
        <p:nvSpPr>
          <p:cNvPr id="15" name="Båge 14"/>
          <p:cNvSpPr/>
          <p:nvPr/>
        </p:nvSpPr>
        <p:spPr>
          <a:xfrm rot="5613618">
            <a:off x="4636125" y="2014669"/>
            <a:ext cx="1094781" cy="1134573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Båge 15"/>
          <p:cNvSpPr/>
          <p:nvPr/>
        </p:nvSpPr>
        <p:spPr>
          <a:xfrm rot="5005707">
            <a:off x="2269682" y="1039435"/>
            <a:ext cx="993612" cy="1217002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Båge 16"/>
          <p:cNvSpPr/>
          <p:nvPr/>
        </p:nvSpPr>
        <p:spPr>
          <a:xfrm rot="476335">
            <a:off x="1585312" y="799790"/>
            <a:ext cx="1324816" cy="912752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256205" y="4443958"/>
            <a:ext cx="382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Så här kan man beskriva ett år…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6099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Sällan eller alltid?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824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411510"/>
            <a:ext cx="8817337" cy="699404"/>
          </a:xfrm>
        </p:spPr>
        <p:txBody>
          <a:bodyPr/>
          <a:lstStyle/>
          <a:p>
            <a:r>
              <a:rPr lang="sv-SE" dirty="0" smtClean="0"/>
              <a:t>Vad kommer det här att handla om?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7200344" cy="29319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/>
              <a:t>Hur vi gör undersökningar </a:t>
            </a:r>
          </a:p>
          <a:p>
            <a:r>
              <a:rPr lang="sv-SE" dirty="0" smtClean="0"/>
              <a:t>Ställer frågor</a:t>
            </a:r>
          </a:p>
          <a:p>
            <a:r>
              <a:rPr lang="sv-SE" dirty="0" smtClean="0"/>
              <a:t>Samlar in svar</a:t>
            </a:r>
          </a:p>
          <a:p>
            <a:r>
              <a:rPr lang="sv-SE" dirty="0" smtClean="0"/>
              <a:t>Drar slutsatser</a:t>
            </a:r>
          </a:p>
          <a:p>
            <a:pPr marL="0" indent="0">
              <a:buNone/>
            </a:pPr>
            <a:r>
              <a:rPr lang="sv-SE" dirty="0" smtClean="0"/>
              <a:t>Vilka problem som uppstår om deltagaren har kognitiva och psykiska funktionsnedsättningar</a:t>
            </a:r>
          </a:p>
          <a:p>
            <a:pPr marL="0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38109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5580112" y="917307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Om jag går på konsert tre gånger om året och köper biljetten på nätet. </a:t>
            </a:r>
          </a:p>
        </p:txBody>
      </p:sp>
      <p:sp>
        <p:nvSpPr>
          <p:cNvPr id="3" name="Rektangel 2"/>
          <p:cNvSpPr/>
          <p:nvPr/>
        </p:nvSpPr>
        <p:spPr>
          <a:xfrm>
            <a:off x="5580112" y="2676857"/>
            <a:ext cx="28177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Då blir väl det ”Alltid”?</a:t>
            </a:r>
          </a:p>
        </p:txBody>
      </p:sp>
      <p:sp>
        <p:nvSpPr>
          <p:cNvPr id="5" name="Rektangel 4"/>
          <p:cNvSpPr/>
          <p:nvPr/>
        </p:nvSpPr>
        <p:spPr>
          <a:xfrm>
            <a:off x="323528" y="195486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 smtClean="0"/>
              <a:t>Köper du biljetter på nätet?</a:t>
            </a:r>
            <a:endParaRPr lang="sv-SE" sz="2400" b="1" dirty="0"/>
          </a:p>
        </p:txBody>
      </p:sp>
      <p:graphicFrame>
        <p:nvGraphicFramePr>
          <p:cNvPr id="6" name="Diagram 5" descr="Diagram. Köper du biljetter på nätet?&#10;Ofta 45%&#10;Ibland 30%&#10;Sällan 15%&#10;Aldrig 10%"/>
          <p:cNvGraphicFramePr/>
          <p:nvPr>
            <p:extLst>
              <p:ext uri="{D42A27DB-BD31-4B8C-83A1-F6EECF244321}">
                <p14:modId xmlns:p14="http://schemas.microsoft.com/office/powerpoint/2010/main" val="2669752612"/>
              </p:ext>
            </p:extLst>
          </p:nvPr>
        </p:nvGraphicFramePr>
        <p:xfrm>
          <a:off x="251520" y="915566"/>
          <a:ext cx="4608512" cy="370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076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411510"/>
            <a:ext cx="5888650" cy="699404"/>
          </a:xfrm>
        </p:spPr>
        <p:txBody>
          <a:bodyPr/>
          <a:lstStyle/>
          <a:p>
            <a:r>
              <a:rPr lang="sv-SE" dirty="0" smtClean="0"/>
              <a:t>Det här påverkar också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6984320" cy="2787942"/>
          </a:xfrm>
        </p:spPr>
        <p:txBody>
          <a:bodyPr/>
          <a:lstStyle/>
          <a:p>
            <a:r>
              <a:rPr lang="sv-SE" dirty="0" smtClean="0"/>
              <a:t>Vem som frågar</a:t>
            </a:r>
          </a:p>
          <a:p>
            <a:r>
              <a:rPr lang="sv-SE" dirty="0" smtClean="0"/>
              <a:t>Attityden och tonen</a:t>
            </a:r>
          </a:p>
          <a:p>
            <a:r>
              <a:rPr lang="sv-SE" dirty="0" smtClean="0"/>
              <a:t>Kan jag se poängen med undersökningen?</a:t>
            </a:r>
          </a:p>
          <a:p>
            <a:r>
              <a:rPr lang="sv-SE" dirty="0" smtClean="0"/>
              <a:t>Kommer jag att få veta hur det gick?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850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Samla in data. Person som skriver på Post-its på vägg. Fot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512" cy="516947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03648" y="1301448"/>
            <a:ext cx="6264696" cy="2002729"/>
          </a:xfrm>
          <a:prstGeom prst="rect">
            <a:avLst/>
          </a:prstGeom>
          <a:solidFill>
            <a:schemeClr val="tx1"/>
          </a:solidFill>
        </p:spPr>
        <p:txBody>
          <a:bodyPr wrap="square" lIns="612000" tIns="432000" rIns="288000" bIns="576000" anchor="ctr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sz="3200" dirty="0"/>
              <a:t>Det finns många sätt att samla in data</a:t>
            </a:r>
            <a:endParaRPr lang="sv-SE" sz="29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96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6"/>
          </p:nvPr>
        </p:nvSpPr>
        <p:spPr>
          <a:xfrm>
            <a:off x="2987824" y="1491630"/>
            <a:ext cx="3600400" cy="2088232"/>
          </a:xfrm>
        </p:spPr>
        <p:txBody>
          <a:bodyPr/>
          <a:lstStyle/>
          <a:p>
            <a:r>
              <a:rPr lang="sv-SE" dirty="0" smtClean="0"/>
              <a:t>Vi har just nu testat 20 olika sätt…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608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Ett enkätformulär. Skannad bi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485"/>
            <a:ext cx="3744416" cy="454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Ett enkätformulär. Skannad bil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1"/>
          <a:stretch/>
        </p:blipFill>
        <p:spPr bwMode="auto">
          <a:xfrm>
            <a:off x="4139952" y="243478"/>
            <a:ext cx="3563868" cy="470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Rak pil 2"/>
          <p:cNvCxnSpPr/>
          <p:nvPr/>
        </p:nvCxnSpPr>
        <p:spPr>
          <a:xfrm flipH="1">
            <a:off x="6804248" y="2469284"/>
            <a:ext cx="558316" cy="5345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ruta 3"/>
          <p:cNvSpPr txBox="1"/>
          <p:nvPr/>
        </p:nvSpPr>
        <p:spPr>
          <a:xfrm>
            <a:off x="6948264" y="1275606"/>
            <a:ext cx="1979712" cy="13629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180000" tIns="187200" rIns="144000" bIns="187200" rtlCol="0">
            <a:spAutoFit/>
          </a:bodyPr>
          <a:lstStyle/>
          <a:p>
            <a:r>
              <a:rPr lang="sv-SE" sz="1600" dirty="0" smtClean="0"/>
              <a:t>Ja, men jag kommer inte att hålla mig till skalor och rutor.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60898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n datatabell. Skannad b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93" y="1436048"/>
            <a:ext cx="8848111" cy="243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411510"/>
            <a:ext cx="4403042" cy="699404"/>
          </a:xfrm>
        </p:spPr>
        <p:txBody>
          <a:bodyPr/>
          <a:lstStyle/>
          <a:p>
            <a:r>
              <a:rPr lang="sv-SE" dirty="0"/>
              <a:t>Kognitiv testprofil</a:t>
            </a:r>
          </a:p>
        </p:txBody>
      </p:sp>
    </p:spTree>
    <p:extLst>
      <p:ext uri="{BB962C8B-B14F-4D97-AF65-F5344CB8AC3E}">
        <p14:creationId xmlns:p14="http://schemas.microsoft.com/office/powerpoint/2010/main" val="259682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411510"/>
            <a:ext cx="2556008" cy="699404"/>
          </a:xfrm>
        </p:spPr>
        <p:txBody>
          <a:bodyPr/>
          <a:lstStyle/>
          <a:p>
            <a:r>
              <a:rPr lang="sv-SE" dirty="0" smtClean="0"/>
              <a:t>Exempel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468000" y="1419622"/>
            <a:ext cx="6120224" cy="307597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sv-SE" b="1" dirty="0" smtClean="0"/>
              <a:t>I undersökningen om tid använde vi 5 olika sätt att samla in data. Då blev svarsfrekvensen 100 %</a:t>
            </a:r>
          </a:p>
          <a:p>
            <a:pPr marL="285750" indent="-285750">
              <a:spcAft>
                <a:spcPts val="1000"/>
              </a:spcAft>
            </a:pPr>
            <a:r>
              <a:rPr lang="sv-SE" dirty="0" smtClean="0"/>
              <a:t>Enkät </a:t>
            </a:r>
            <a:r>
              <a:rPr lang="sv-SE" dirty="0"/>
              <a:t>online</a:t>
            </a:r>
          </a:p>
          <a:p>
            <a:pPr marL="285750" indent="-285750">
              <a:spcAft>
                <a:spcPts val="1000"/>
              </a:spcAft>
            </a:pPr>
            <a:r>
              <a:rPr lang="sv-SE" dirty="0"/>
              <a:t>Telefonintervju</a:t>
            </a:r>
          </a:p>
          <a:p>
            <a:pPr marL="285750" indent="-285750">
              <a:spcAft>
                <a:spcPts val="1000"/>
              </a:spcAft>
            </a:pPr>
            <a:r>
              <a:rPr lang="sv-SE" dirty="0"/>
              <a:t>Telefonsupport + enkät online</a:t>
            </a:r>
          </a:p>
          <a:p>
            <a:pPr marL="285750" indent="-285750">
              <a:spcAft>
                <a:spcPts val="1000"/>
              </a:spcAft>
            </a:pPr>
            <a:r>
              <a:rPr lang="sv-SE" dirty="0"/>
              <a:t>Enkät på papper</a:t>
            </a:r>
          </a:p>
          <a:p>
            <a:pPr marL="285750" indent="-285750">
              <a:spcAft>
                <a:spcPts val="1000"/>
              </a:spcAft>
            </a:pPr>
            <a:r>
              <a:rPr lang="sv-SE" dirty="0"/>
              <a:t>Titta på frågorna – skriva ett berättande </a:t>
            </a:r>
            <a:r>
              <a:rPr lang="sv-SE" dirty="0" smtClean="0"/>
              <a:t>svar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132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5"/>
          </p:nvPr>
        </p:nvSpPr>
        <p:spPr>
          <a:xfrm>
            <a:off x="2987824" y="1419622"/>
            <a:ext cx="2016224" cy="288032"/>
          </a:xfrm>
        </p:spPr>
        <p:txBody>
          <a:bodyPr/>
          <a:lstStyle/>
          <a:p>
            <a:r>
              <a:rPr lang="sv-SE" dirty="0" smtClean="0"/>
              <a:t>Sämst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6"/>
          </p:nvPr>
        </p:nvSpPr>
        <p:spPr>
          <a:xfrm>
            <a:off x="2987824" y="1851670"/>
            <a:ext cx="3600400" cy="172819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sz="5400" dirty="0" smtClean="0"/>
              <a:t>Enkät på papper</a:t>
            </a:r>
            <a:endParaRPr lang="sv-SE" sz="5400" dirty="0"/>
          </a:p>
        </p:txBody>
      </p:sp>
    </p:spTree>
    <p:extLst>
      <p:ext uri="{BB962C8B-B14F-4D97-AF65-F5344CB8AC3E}">
        <p14:creationId xmlns:p14="http://schemas.microsoft.com/office/powerpoint/2010/main" val="367607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Statistik och diagram på svart tavla. Foto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979710" y="3837116"/>
            <a:ext cx="5400601" cy="990217"/>
          </a:xfrm>
          <a:prstGeom prst="rect">
            <a:avLst/>
          </a:prstGeom>
          <a:solidFill>
            <a:schemeClr val="bg1"/>
          </a:solidFill>
        </p:spPr>
        <p:txBody>
          <a:bodyPr wrap="square" lIns="216000" tIns="180000" rIns="216000" bIns="252000" anchor="ctr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sv-SE" sz="1800" dirty="0" smtClean="0">
                <a:solidFill>
                  <a:schemeClr val="tx1"/>
                </a:solidFill>
              </a:rPr>
              <a:t>Problem med samhällets sätt att presentera statistik om funktionsnedsättningar</a:t>
            </a:r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9" name="Rubrik 1"/>
          <p:cNvSpPr txBox="1">
            <a:spLocks/>
          </p:cNvSpPr>
          <p:nvPr/>
        </p:nvSpPr>
        <p:spPr>
          <a:xfrm>
            <a:off x="828000" y="1562400"/>
            <a:ext cx="7488000" cy="172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Hur är det för gruppen x jämfört med ”alla</a:t>
            </a:r>
            <a:r>
              <a:rPr lang="sv-SE" dirty="0" smtClean="0"/>
              <a:t>”?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917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/>
          <p:cNvSpPr/>
          <p:nvPr/>
        </p:nvSpPr>
        <p:spPr>
          <a:xfrm>
            <a:off x="683568" y="195486"/>
            <a:ext cx="2808311" cy="26384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 smtClean="0">
                <a:solidFill>
                  <a:schemeClr val="tx1"/>
                </a:solidFill>
              </a:rPr>
              <a:t>Alla svenskar</a:t>
            </a:r>
            <a:endParaRPr lang="sv-SE" sz="2400" b="1" dirty="0">
              <a:solidFill>
                <a:schemeClr val="tx1"/>
              </a:solidFill>
            </a:endParaRPr>
          </a:p>
        </p:txBody>
      </p:sp>
      <p:sp>
        <p:nvSpPr>
          <p:cNvPr id="3" name="Ellips 2"/>
          <p:cNvSpPr/>
          <p:nvPr/>
        </p:nvSpPr>
        <p:spPr>
          <a:xfrm>
            <a:off x="1547664" y="2975550"/>
            <a:ext cx="1728192" cy="16844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 smtClean="0">
                <a:solidFill>
                  <a:schemeClr val="tx1"/>
                </a:solidFill>
              </a:rPr>
              <a:t>Svenskar med funktions-nedsättning</a:t>
            </a:r>
            <a:endParaRPr lang="sv-SE" sz="1400" b="1" dirty="0">
              <a:solidFill>
                <a:schemeClr val="tx1"/>
              </a:solidFill>
            </a:endParaRPr>
          </a:p>
        </p:txBody>
      </p:sp>
      <p:sp>
        <p:nvSpPr>
          <p:cNvPr id="4" name="Ellips 3"/>
          <p:cNvSpPr/>
          <p:nvPr/>
        </p:nvSpPr>
        <p:spPr>
          <a:xfrm>
            <a:off x="3779912" y="3579862"/>
            <a:ext cx="914787" cy="79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b="1" dirty="0">
              <a:solidFill>
                <a:schemeClr val="tx1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3203848" y="4371950"/>
            <a:ext cx="2286000" cy="539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400" b="1" dirty="0"/>
              <a:t>Svenskar med kognitiva </a:t>
            </a:r>
            <a:r>
              <a:rPr lang="sv-SE" sz="1400" b="1" dirty="0" smtClean="0"/>
              <a:t>funktionsnedsättningar</a:t>
            </a:r>
            <a:endParaRPr lang="sv-SE" sz="1400" b="1" dirty="0"/>
          </a:p>
        </p:txBody>
      </p:sp>
      <p:sp>
        <p:nvSpPr>
          <p:cNvPr id="9" name="Rektangel 8"/>
          <p:cNvSpPr/>
          <p:nvPr/>
        </p:nvSpPr>
        <p:spPr>
          <a:xfrm>
            <a:off x="4559811" y="2833463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b="1" dirty="0" err="1" smtClean="0"/>
              <a:t>Adhd</a:t>
            </a:r>
            <a:endParaRPr lang="sv-SE" sz="1400" dirty="0"/>
          </a:p>
        </p:txBody>
      </p:sp>
      <p:sp>
        <p:nvSpPr>
          <p:cNvPr id="10" name="Rektangel 9"/>
          <p:cNvSpPr/>
          <p:nvPr/>
        </p:nvSpPr>
        <p:spPr>
          <a:xfrm>
            <a:off x="4881174" y="3141240"/>
            <a:ext cx="7954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b="1" dirty="0" smtClean="0"/>
              <a:t>Dyslexi</a:t>
            </a:r>
            <a:endParaRPr lang="sv-SE" sz="1400" dirty="0"/>
          </a:p>
        </p:txBody>
      </p:sp>
      <p:sp>
        <p:nvSpPr>
          <p:cNvPr id="11" name="Rektangel 10"/>
          <p:cNvSpPr/>
          <p:nvPr/>
        </p:nvSpPr>
        <p:spPr>
          <a:xfrm>
            <a:off x="5278879" y="3742804"/>
            <a:ext cx="17860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b="1" dirty="0" smtClean="0"/>
              <a:t>Utvecklingstörning</a:t>
            </a:r>
            <a:endParaRPr lang="sv-SE" sz="1400" dirty="0"/>
          </a:p>
        </p:txBody>
      </p:sp>
      <p:sp>
        <p:nvSpPr>
          <p:cNvPr id="12" name="Rektangel 11"/>
          <p:cNvSpPr/>
          <p:nvPr/>
        </p:nvSpPr>
        <p:spPr>
          <a:xfrm>
            <a:off x="4996751" y="3464271"/>
            <a:ext cx="13596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b="1" dirty="0" smtClean="0"/>
              <a:t>Språkstörning</a:t>
            </a:r>
            <a:endParaRPr lang="sv-SE" sz="1400" dirty="0"/>
          </a:p>
        </p:txBody>
      </p:sp>
      <p:sp>
        <p:nvSpPr>
          <p:cNvPr id="13" name="Rektangel 12"/>
          <p:cNvSpPr/>
          <p:nvPr/>
        </p:nvSpPr>
        <p:spPr>
          <a:xfrm>
            <a:off x="5720323" y="4031030"/>
            <a:ext cx="22365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b="1" dirty="0" smtClean="0"/>
              <a:t>Autismspektrumtillstånd</a:t>
            </a:r>
            <a:endParaRPr lang="sv-SE" sz="1400" dirty="0"/>
          </a:p>
        </p:txBody>
      </p:sp>
      <p:sp>
        <p:nvSpPr>
          <p:cNvPr id="14" name="Rektangel 13"/>
          <p:cNvSpPr/>
          <p:nvPr/>
        </p:nvSpPr>
        <p:spPr>
          <a:xfrm>
            <a:off x="3701338" y="2655700"/>
            <a:ext cx="894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b="1" dirty="0" smtClean="0"/>
              <a:t>Demens</a:t>
            </a:r>
            <a:endParaRPr lang="sv-SE" sz="1400" dirty="0"/>
          </a:p>
        </p:txBody>
      </p:sp>
      <p:sp>
        <p:nvSpPr>
          <p:cNvPr id="15" name="Ellips 14"/>
          <p:cNvSpPr/>
          <p:nvPr/>
        </p:nvSpPr>
        <p:spPr>
          <a:xfrm>
            <a:off x="4133729" y="2412056"/>
            <a:ext cx="315651" cy="2436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b="1" dirty="0">
              <a:solidFill>
                <a:schemeClr val="tx1"/>
              </a:solidFill>
            </a:endParaRPr>
          </a:p>
        </p:txBody>
      </p:sp>
      <p:sp>
        <p:nvSpPr>
          <p:cNvPr id="16" name="Ellips 15"/>
          <p:cNvSpPr/>
          <p:nvPr/>
        </p:nvSpPr>
        <p:spPr>
          <a:xfrm>
            <a:off x="4838925" y="2538607"/>
            <a:ext cx="315651" cy="2436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b="1" dirty="0">
              <a:solidFill>
                <a:schemeClr val="tx1"/>
              </a:solidFill>
            </a:endParaRPr>
          </a:p>
        </p:txBody>
      </p:sp>
      <p:sp>
        <p:nvSpPr>
          <p:cNvPr id="17" name="Ellips 16"/>
          <p:cNvSpPr/>
          <p:nvPr/>
        </p:nvSpPr>
        <p:spPr>
          <a:xfrm>
            <a:off x="5265608" y="2853729"/>
            <a:ext cx="315651" cy="2436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b="1" dirty="0">
              <a:solidFill>
                <a:schemeClr val="tx1"/>
              </a:solidFill>
            </a:endParaRPr>
          </a:p>
        </p:txBody>
      </p:sp>
      <p:sp>
        <p:nvSpPr>
          <p:cNvPr id="18" name="Ellips 17"/>
          <p:cNvSpPr/>
          <p:nvPr/>
        </p:nvSpPr>
        <p:spPr>
          <a:xfrm>
            <a:off x="5676377" y="3205373"/>
            <a:ext cx="315651" cy="2436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b="1" dirty="0">
              <a:solidFill>
                <a:schemeClr val="tx1"/>
              </a:solidFill>
            </a:endParaRPr>
          </a:p>
        </p:txBody>
      </p:sp>
      <p:sp>
        <p:nvSpPr>
          <p:cNvPr id="19" name="Ellips 18"/>
          <p:cNvSpPr/>
          <p:nvPr/>
        </p:nvSpPr>
        <p:spPr>
          <a:xfrm>
            <a:off x="6564819" y="3546719"/>
            <a:ext cx="315651" cy="2436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b="1" dirty="0">
              <a:solidFill>
                <a:schemeClr val="tx1"/>
              </a:solidFill>
            </a:endParaRPr>
          </a:p>
        </p:txBody>
      </p:sp>
      <p:sp>
        <p:nvSpPr>
          <p:cNvPr id="20" name="Ellips 19"/>
          <p:cNvSpPr/>
          <p:nvPr/>
        </p:nvSpPr>
        <p:spPr>
          <a:xfrm>
            <a:off x="7296115" y="3807131"/>
            <a:ext cx="315651" cy="2436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b="1" dirty="0">
              <a:solidFill>
                <a:schemeClr val="tx1"/>
              </a:solidFill>
            </a:endParaRPr>
          </a:p>
        </p:txBody>
      </p:sp>
      <p:sp>
        <p:nvSpPr>
          <p:cNvPr id="27" name="Ellips 26"/>
          <p:cNvSpPr/>
          <p:nvPr/>
        </p:nvSpPr>
        <p:spPr>
          <a:xfrm>
            <a:off x="4283968" y="411510"/>
            <a:ext cx="870319" cy="79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b="1" dirty="0">
              <a:solidFill>
                <a:schemeClr val="tx1"/>
              </a:solidFill>
            </a:endParaRPr>
          </a:p>
        </p:txBody>
      </p:sp>
      <p:sp>
        <p:nvSpPr>
          <p:cNvPr id="28" name="Rektangel 27"/>
          <p:cNvSpPr/>
          <p:nvPr/>
        </p:nvSpPr>
        <p:spPr>
          <a:xfrm>
            <a:off x="3703857" y="1170454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400" b="1" dirty="0"/>
              <a:t>Svenskar med </a:t>
            </a:r>
            <a:r>
              <a:rPr lang="sv-SE" sz="1400" b="1" dirty="0" smtClean="0"/>
              <a:t>psykiska funktionsnedsättningar</a:t>
            </a:r>
            <a:endParaRPr lang="sv-SE" sz="1400" b="1" dirty="0"/>
          </a:p>
        </p:txBody>
      </p:sp>
      <p:sp>
        <p:nvSpPr>
          <p:cNvPr id="29" name="Rektangel 28"/>
          <p:cNvSpPr/>
          <p:nvPr/>
        </p:nvSpPr>
        <p:spPr>
          <a:xfrm>
            <a:off x="5724011" y="694019"/>
            <a:ext cx="11400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b="1" dirty="0" smtClean="0"/>
              <a:t>Depression</a:t>
            </a:r>
            <a:endParaRPr lang="sv-SE" sz="1400" dirty="0"/>
          </a:p>
        </p:txBody>
      </p:sp>
      <p:sp>
        <p:nvSpPr>
          <p:cNvPr id="30" name="Ellips 29"/>
          <p:cNvSpPr/>
          <p:nvPr/>
        </p:nvSpPr>
        <p:spPr>
          <a:xfrm>
            <a:off x="5903361" y="361696"/>
            <a:ext cx="479179" cy="3767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b="1" dirty="0">
              <a:solidFill>
                <a:schemeClr val="tx1"/>
              </a:solidFill>
            </a:endParaRPr>
          </a:p>
        </p:txBody>
      </p:sp>
      <p:sp>
        <p:nvSpPr>
          <p:cNvPr id="31" name="Rektangel 30"/>
          <p:cNvSpPr/>
          <p:nvPr/>
        </p:nvSpPr>
        <p:spPr>
          <a:xfrm>
            <a:off x="6863724" y="694019"/>
            <a:ext cx="10534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b="1" dirty="0" smtClean="0"/>
              <a:t>Bipolaritet</a:t>
            </a:r>
            <a:endParaRPr lang="sv-SE" sz="1400" dirty="0"/>
          </a:p>
        </p:txBody>
      </p:sp>
      <p:sp>
        <p:nvSpPr>
          <p:cNvPr id="32" name="Ellips 31"/>
          <p:cNvSpPr/>
          <p:nvPr/>
        </p:nvSpPr>
        <p:spPr>
          <a:xfrm>
            <a:off x="7296115" y="450375"/>
            <a:ext cx="315651" cy="2436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b="1" dirty="0">
              <a:solidFill>
                <a:schemeClr val="tx1"/>
              </a:solidFill>
            </a:endParaRPr>
          </a:p>
        </p:txBody>
      </p:sp>
      <p:sp>
        <p:nvSpPr>
          <p:cNvPr id="33" name="Rektangel 32"/>
          <p:cNvSpPr/>
          <p:nvPr/>
        </p:nvSpPr>
        <p:spPr>
          <a:xfrm>
            <a:off x="7740235" y="1054059"/>
            <a:ext cx="7922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b="1" dirty="0" smtClean="0"/>
              <a:t>Ångest</a:t>
            </a:r>
            <a:endParaRPr lang="sv-SE" sz="1400" dirty="0"/>
          </a:p>
        </p:txBody>
      </p:sp>
      <p:sp>
        <p:nvSpPr>
          <p:cNvPr id="34" name="Ellips 33"/>
          <p:cNvSpPr/>
          <p:nvPr/>
        </p:nvSpPr>
        <p:spPr>
          <a:xfrm>
            <a:off x="8172626" y="810415"/>
            <a:ext cx="315651" cy="2436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b="1" dirty="0">
              <a:solidFill>
                <a:schemeClr val="tx1"/>
              </a:solidFill>
            </a:endParaRPr>
          </a:p>
        </p:txBody>
      </p:sp>
      <p:sp>
        <p:nvSpPr>
          <p:cNvPr id="35" name="Rektangel 34"/>
          <p:cNvSpPr/>
          <p:nvPr/>
        </p:nvSpPr>
        <p:spPr>
          <a:xfrm>
            <a:off x="6336309" y="1237027"/>
            <a:ext cx="11160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b="1" dirty="0" smtClean="0"/>
              <a:t>Schizofreni</a:t>
            </a:r>
            <a:endParaRPr lang="sv-SE" sz="1400" dirty="0"/>
          </a:p>
        </p:txBody>
      </p:sp>
      <p:sp>
        <p:nvSpPr>
          <p:cNvPr id="36" name="Ellips 35"/>
          <p:cNvSpPr/>
          <p:nvPr/>
        </p:nvSpPr>
        <p:spPr>
          <a:xfrm>
            <a:off x="6660232" y="993383"/>
            <a:ext cx="315651" cy="2436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b="1" dirty="0">
              <a:solidFill>
                <a:schemeClr val="tx1"/>
              </a:solidFill>
            </a:endParaRPr>
          </a:p>
        </p:txBody>
      </p:sp>
      <p:sp>
        <p:nvSpPr>
          <p:cNvPr id="38" name="Ellips 37"/>
          <p:cNvSpPr/>
          <p:nvPr/>
        </p:nvSpPr>
        <p:spPr>
          <a:xfrm>
            <a:off x="2483768" y="2178567"/>
            <a:ext cx="216024" cy="2334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9" name="Ellips 38"/>
          <p:cNvSpPr/>
          <p:nvPr/>
        </p:nvSpPr>
        <p:spPr>
          <a:xfrm>
            <a:off x="1835696" y="2283718"/>
            <a:ext cx="216024" cy="2334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41" name="Rak pil 40"/>
          <p:cNvCxnSpPr/>
          <p:nvPr/>
        </p:nvCxnSpPr>
        <p:spPr>
          <a:xfrm rot="10800000" flipV="1">
            <a:off x="2699792" y="1419622"/>
            <a:ext cx="3672410" cy="864096"/>
          </a:xfrm>
          <a:prstGeom prst="bentConnector3">
            <a:avLst>
              <a:gd name="adj1" fmla="val 8201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pil 42"/>
          <p:cNvCxnSpPr>
            <a:stCxn id="11" idx="1"/>
          </p:cNvCxnSpPr>
          <p:nvPr/>
        </p:nvCxnSpPr>
        <p:spPr>
          <a:xfrm flipH="1" flipV="1">
            <a:off x="2051721" y="2427735"/>
            <a:ext cx="3227158" cy="146895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22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7" grpId="0" animBg="1"/>
      <p:bldP spid="28" grpId="0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8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2"/>
          <p:cNvSpPr txBox="1">
            <a:spLocks/>
          </p:cNvSpPr>
          <p:nvPr/>
        </p:nvSpPr>
        <p:spPr>
          <a:xfrm>
            <a:off x="1763688" y="1241264"/>
            <a:ext cx="2448272" cy="1224136"/>
          </a:xfrm>
          <a:prstGeom prst="rect">
            <a:avLst/>
          </a:prstGeom>
        </p:spPr>
        <p:txBody>
          <a:bodyPr wrap="square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Stefan: Varför får jag så konstiga svar när jag frågar om internet?</a:t>
            </a:r>
            <a:endParaRPr lang="sv-SE" dirty="0"/>
          </a:p>
        </p:txBody>
      </p:sp>
      <p:sp>
        <p:nvSpPr>
          <p:cNvPr id="9" name="Platshållare för text 4"/>
          <p:cNvSpPr txBox="1">
            <a:spLocks/>
          </p:cNvSpPr>
          <p:nvPr/>
        </p:nvSpPr>
        <p:spPr>
          <a:xfrm>
            <a:off x="4932040" y="1131590"/>
            <a:ext cx="2448272" cy="115212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dirty="0" smtClean="0"/>
              <a:t>Anna: Vi med utvecklingsstörning kanske inte förstår vad internet är…</a:t>
            </a:r>
            <a:endParaRPr lang="sv-SE" sz="1800" dirty="0"/>
          </a:p>
        </p:txBody>
      </p:sp>
      <p:sp>
        <p:nvSpPr>
          <p:cNvPr id="10" name="Platshållare för text 5"/>
          <p:cNvSpPr txBox="1">
            <a:spLocks/>
          </p:cNvSpPr>
          <p:nvPr/>
        </p:nvSpPr>
        <p:spPr>
          <a:xfrm>
            <a:off x="3347864" y="3075806"/>
            <a:ext cx="2376264" cy="1368152"/>
          </a:xfrm>
          <a:prstGeom prst="rect">
            <a:avLst/>
          </a:prstGeom>
        </p:spPr>
        <p:txBody>
          <a:bodyPr wrap="square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200" b="1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Anna: Fråga om vi har </a:t>
            </a:r>
            <a:r>
              <a:rPr lang="sv-SE" dirty="0" err="1" smtClean="0"/>
              <a:t>Facebook</a:t>
            </a:r>
            <a:r>
              <a:rPr lang="sv-SE" dirty="0" smtClean="0"/>
              <a:t> istället. Det vet alla vad det är.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836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Människor i  stadsmiljö. Foto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8000" y="1562400"/>
            <a:ext cx="7488000" cy="1728000"/>
          </a:xfrm>
        </p:spPr>
        <p:txBody>
          <a:bodyPr/>
          <a:lstStyle/>
          <a:p>
            <a:r>
              <a:rPr lang="sv-SE" dirty="0" smtClean="0"/>
              <a:t>Svårt att slumpvis nå personer som hör till små grupper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986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>
            <a:spLocks noGrp="1"/>
          </p:cNvSpPr>
          <p:nvPr>
            <p:ph type="body" sz="quarter" idx="16"/>
          </p:nvPr>
        </p:nvSpPr>
        <p:spPr>
          <a:xfrm>
            <a:off x="2987824" y="1491630"/>
            <a:ext cx="3600400" cy="1944216"/>
          </a:xfrm>
        </p:spPr>
        <p:txBody>
          <a:bodyPr/>
          <a:lstStyle/>
          <a:p>
            <a:r>
              <a:rPr lang="sv-SE" sz="2600" dirty="0" smtClean="0"/>
              <a:t>Om vi vill få tag i 100 med schizofreni bör urvalet vara cirka </a:t>
            </a:r>
            <a:r>
              <a:rPr lang="sv-SE" sz="2600" dirty="0"/>
              <a:t> </a:t>
            </a:r>
            <a:r>
              <a:rPr lang="sv-SE" sz="2600" dirty="0" smtClean="0"/>
              <a:t> 30 000 svenskar…</a:t>
            </a:r>
            <a:endParaRPr lang="sv-SE" sz="2600" dirty="0"/>
          </a:p>
        </p:txBody>
      </p:sp>
    </p:spTree>
    <p:extLst>
      <p:ext uri="{BB962C8B-B14F-4D97-AF65-F5344CB8AC3E}">
        <p14:creationId xmlns:p14="http://schemas.microsoft.com/office/powerpoint/2010/main" val="218266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411510"/>
            <a:ext cx="6877704" cy="699404"/>
          </a:xfrm>
        </p:spPr>
        <p:txBody>
          <a:bodyPr/>
          <a:lstStyle/>
          <a:p>
            <a:r>
              <a:rPr lang="sv-SE" dirty="0" smtClean="0"/>
              <a:t>I slumpvisa urval hittar vi lätt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7632392" cy="2196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v-SE" dirty="0" smtClean="0"/>
              <a:t>Vissa funktionsnedsättningar/diagnoser är lätta att hitta:</a:t>
            </a:r>
          </a:p>
          <a:p>
            <a:r>
              <a:rPr lang="sv-SE" dirty="0" smtClean="0"/>
              <a:t>Astma och allergier</a:t>
            </a:r>
          </a:p>
          <a:p>
            <a:r>
              <a:rPr lang="sv-SE" dirty="0" smtClean="0"/>
              <a:t>Hjärt- och kärlproblem</a:t>
            </a:r>
          </a:p>
          <a:p>
            <a:r>
              <a:rPr lang="sv-SE" dirty="0" smtClean="0"/>
              <a:t>Reumatiska sjukdomar</a:t>
            </a:r>
          </a:p>
          <a:p>
            <a:r>
              <a:rPr lang="sv-SE" dirty="0" smtClean="0"/>
              <a:t>Rörelsehinder</a:t>
            </a:r>
          </a:p>
        </p:txBody>
      </p:sp>
    </p:spTree>
    <p:extLst>
      <p:ext uri="{BB962C8B-B14F-4D97-AF65-F5344CB8AC3E}">
        <p14:creationId xmlns:p14="http://schemas.microsoft.com/office/powerpoint/2010/main" val="115991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547863" y="1203598"/>
            <a:ext cx="3768553" cy="3319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000" indent="-457200">
              <a:lnSpc>
                <a:spcPct val="130000"/>
              </a:lnSpc>
            </a:pPr>
            <a:r>
              <a:rPr lang="sv-SE" b="1" dirty="0" smtClean="0"/>
              <a:t>10.</a:t>
            </a:r>
            <a:r>
              <a:rPr lang="sv-SE" dirty="0" smtClean="0"/>
              <a:t> Lungsjukdom</a:t>
            </a:r>
          </a:p>
          <a:p>
            <a:pPr marL="396000" indent="-457200">
              <a:lnSpc>
                <a:spcPct val="130000"/>
              </a:lnSpc>
            </a:pPr>
            <a:r>
              <a:rPr lang="sv-SE" b="1" dirty="0" smtClean="0"/>
              <a:t>11.</a:t>
            </a:r>
            <a:r>
              <a:rPr lang="sv-SE" dirty="0" smtClean="0"/>
              <a:t> Psoriasis</a:t>
            </a:r>
          </a:p>
          <a:p>
            <a:pPr marL="396000" indent="-457200">
              <a:lnSpc>
                <a:spcPct val="130000"/>
              </a:lnSpc>
            </a:pPr>
            <a:r>
              <a:rPr lang="sv-SE" b="1" dirty="0" smtClean="0"/>
              <a:t>12.</a:t>
            </a:r>
            <a:r>
              <a:rPr lang="sv-SE" dirty="0" smtClean="0"/>
              <a:t> Psykisk funktionsnedsättning</a:t>
            </a:r>
          </a:p>
          <a:p>
            <a:pPr marL="396000" indent="-457200">
              <a:lnSpc>
                <a:spcPct val="130000"/>
              </a:lnSpc>
            </a:pPr>
            <a:r>
              <a:rPr lang="sv-SE" b="1" dirty="0" smtClean="0"/>
              <a:t>13.</a:t>
            </a:r>
            <a:r>
              <a:rPr lang="sv-SE" dirty="0" smtClean="0"/>
              <a:t> Utvecklingsstörning</a:t>
            </a:r>
          </a:p>
          <a:p>
            <a:pPr marL="396000" indent="-457200">
              <a:lnSpc>
                <a:spcPct val="130000"/>
              </a:lnSpc>
            </a:pPr>
            <a:r>
              <a:rPr lang="sv-SE" b="1" dirty="0" smtClean="0"/>
              <a:t>14.</a:t>
            </a:r>
            <a:r>
              <a:rPr lang="sv-SE" dirty="0" smtClean="0"/>
              <a:t> Rörelsehinder</a:t>
            </a:r>
          </a:p>
          <a:p>
            <a:pPr marL="396000" indent="-457200">
              <a:lnSpc>
                <a:spcPct val="130000"/>
              </a:lnSpc>
            </a:pPr>
            <a:r>
              <a:rPr lang="sv-SE" b="1" dirty="0" smtClean="0"/>
              <a:t>15.</a:t>
            </a:r>
            <a:r>
              <a:rPr lang="sv-SE" dirty="0" smtClean="0"/>
              <a:t> Stamning, språk-, tal- eller </a:t>
            </a:r>
            <a:r>
              <a:rPr lang="sv-SE" dirty="0" err="1" smtClean="0"/>
              <a:t>röststörning</a:t>
            </a:r>
            <a:endParaRPr lang="sv-SE" dirty="0" smtClean="0"/>
          </a:p>
          <a:p>
            <a:pPr marL="396000" indent="-457200">
              <a:lnSpc>
                <a:spcPct val="130000"/>
              </a:lnSpc>
            </a:pPr>
            <a:r>
              <a:rPr lang="sv-SE" b="1" dirty="0" smtClean="0"/>
              <a:t>16.</a:t>
            </a:r>
            <a:r>
              <a:rPr lang="sv-SE" dirty="0" smtClean="0"/>
              <a:t> Synnedsättning/blindhet</a:t>
            </a:r>
          </a:p>
          <a:p>
            <a:pPr marL="396000" indent="-457200">
              <a:lnSpc>
                <a:spcPct val="130000"/>
              </a:lnSpc>
            </a:pPr>
            <a:r>
              <a:rPr lang="sv-SE" b="1" dirty="0" smtClean="0"/>
              <a:t>17.</a:t>
            </a:r>
            <a:r>
              <a:rPr lang="sv-SE" dirty="0" smtClean="0"/>
              <a:t> Annat</a:t>
            </a:r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408315" y="1203598"/>
            <a:ext cx="3947661" cy="367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457200">
              <a:lnSpc>
                <a:spcPct val="130000"/>
              </a:lnSpc>
            </a:pPr>
            <a:r>
              <a:rPr lang="sv-SE" b="1" dirty="0"/>
              <a:t>1.</a:t>
            </a:r>
            <a:r>
              <a:rPr lang="sv-SE" dirty="0"/>
              <a:t> </a:t>
            </a:r>
            <a:r>
              <a:rPr lang="sv-SE" dirty="0" smtClean="0"/>
              <a:t>Astma/allergi eller annan överkänslighet</a:t>
            </a:r>
          </a:p>
          <a:p>
            <a:pPr marL="252000" indent="-457200">
              <a:lnSpc>
                <a:spcPct val="130000"/>
              </a:lnSpc>
            </a:pPr>
            <a:r>
              <a:rPr lang="sv-SE" b="1" dirty="0" smtClean="0"/>
              <a:t>2.</a:t>
            </a:r>
            <a:r>
              <a:rPr lang="sv-SE" dirty="0" smtClean="0"/>
              <a:t> Damp/ ADHD/</a:t>
            </a:r>
            <a:r>
              <a:rPr lang="sv-SE" dirty="0" err="1" smtClean="0"/>
              <a:t>Asperger</a:t>
            </a:r>
            <a:r>
              <a:rPr lang="sv-SE" dirty="0" smtClean="0"/>
              <a:t>/Autism</a:t>
            </a:r>
          </a:p>
          <a:p>
            <a:pPr marL="252000" indent="-457200">
              <a:lnSpc>
                <a:spcPct val="130000"/>
              </a:lnSpc>
            </a:pPr>
            <a:r>
              <a:rPr lang="sv-SE" b="1" dirty="0" smtClean="0"/>
              <a:t>3.</a:t>
            </a:r>
            <a:r>
              <a:rPr lang="sv-SE" dirty="0" smtClean="0"/>
              <a:t> Diabetes</a:t>
            </a:r>
          </a:p>
          <a:p>
            <a:pPr marL="252000" indent="-457200">
              <a:lnSpc>
                <a:spcPct val="130000"/>
              </a:lnSpc>
            </a:pPr>
            <a:r>
              <a:rPr lang="sv-SE" b="1" dirty="0" smtClean="0"/>
              <a:t>4.</a:t>
            </a:r>
            <a:r>
              <a:rPr lang="sv-SE" dirty="0" smtClean="0"/>
              <a:t> Dyslexi</a:t>
            </a:r>
          </a:p>
          <a:p>
            <a:pPr marL="252000" indent="-457200">
              <a:lnSpc>
                <a:spcPct val="130000"/>
              </a:lnSpc>
            </a:pPr>
            <a:r>
              <a:rPr lang="sv-SE" b="1" dirty="0" smtClean="0"/>
              <a:t>5.</a:t>
            </a:r>
            <a:r>
              <a:rPr lang="sv-SE" dirty="0" smtClean="0"/>
              <a:t> Dövhet</a:t>
            </a:r>
          </a:p>
          <a:p>
            <a:pPr marL="252000" indent="-457200">
              <a:lnSpc>
                <a:spcPct val="130000"/>
              </a:lnSpc>
            </a:pPr>
            <a:r>
              <a:rPr lang="sv-SE" b="1" dirty="0" smtClean="0"/>
              <a:t>6.</a:t>
            </a:r>
            <a:r>
              <a:rPr lang="sv-SE" dirty="0" smtClean="0"/>
              <a:t> Epilepsi</a:t>
            </a:r>
          </a:p>
          <a:p>
            <a:pPr marL="252000" indent="-457200">
              <a:lnSpc>
                <a:spcPct val="130000"/>
              </a:lnSpc>
            </a:pPr>
            <a:r>
              <a:rPr lang="sv-SE" b="1" dirty="0" smtClean="0"/>
              <a:t>7.</a:t>
            </a:r>
            <a:r>
              <a:rPr lang="sv-SE" dirty="0" smtClean="0"/>
              <a:t> Hjärt-/kärlsjukdom</a:t>
            </a:r>
          </a:p>
          <a:p>
            <a:pPr marL="252000" indent="-457200">
              <a:lnSpc>
                <a:spcPct val="130000"/>
              </a:lnSpc>
            </a:pPr>
            <a:r>
              <a:rPr lang="sv-SE" b="1" dirty="0" smtClean="0"/>
              <a:t>8.</a:t>
            </a:r>
            <a:r>
              <a:rPr lang="sv-SE" dirty="0" smtClean="0"/>
              <a:t> Hörselskada</a:t>
            </a:r>
          </a:p>
          <a:p>
            <a:pPr marL="252000" indent="-457200">
              <a:lnSpc>
                <a:spcPct val="130000"/>
              </a:lnSpc>
            </a:pPr>
            <a:r>
              <a:rPr lang="sv-SE" b="1" dirty="0" smtClean="0"/>
              <a:t>9.</a:t>
            </a:r>
            <a:r>
              <a:rPr lang="sv-SE" dirty="0" smtClean="0"/>
              <a:t> Mag- och tarmsjukdom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395536" y="195486"/>
            <a:ext cx="7810616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sv-SE" sz="2400" b="1" dirty="0"/>
              <a:t>Upplever du svårigheter när du använder dator och internet, på grund av din funktionsnedsättning?</a:t>
            </a:r>
          </a:p>
        </p:txBody>
      </p:sp>
    </p:spTree>
    <p:extLst>
      <p:ext uri="{BB962C8B-B14F-4D97-AF65-F5344CB8AC3E}">
        <p14:creationId xmlns:p14="http://schemas.microsoft.com/office/powerpoint/2010/main" val="87284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p 31"/>
          <p:cNvGrpSpPr/>
          <p:nvPr/>
        </p:nvGrpSpPr>
        <p:grpSpPr>
          <a:xfrm>
            <a:off x="395536" y="1995686"/>
            <a:ext cx="7704856" cy="2160240"/>
            <a:chOff x="395536" y="1995686"/>
            <a:chExt cx="7704856" cy="2160240"/>
          </a:xfrm>
        </p:grpSpPr>
        <p:grpSp>
          <p:nvGrpSpPr>
            <p:cNvPr id="20" name="Grupp 19"/>
            <p:cNvGrpSpPr/>
            <p:nvPr/>
          </p:nvGrpSpPr>
          <p:grpSpPr>
            <a:xfrm>
              <a:off x="4572000" y="2355726"/>
              <a:ext cx="2664296" cy="360040"/>
              <a:chOff x="323528" y="1851670"/>
              <a:chExt cx="864096" cy="360040"/>
            </a:xfrm>
          </p:grpSpPr>
          <p:sp>
            <p:nvSpPr>
              <p:cNvPr id="21" name="Rektangel 20"/>
              <p:cNvSpPr/>
              <p:nvPr/>
            </p:nvSpPr>
            <p:spPr>
              <a:xfrm>
                <a:off x="323528" y="1851670"/>
                <a:ext cx="864096" cy="360040"/>
              </a:xfrm>
              <a:prstGeom prst="rect">
                <a:avLst/>
              </a:prstGeom>
              <a:solidFill>
                <a:schemeClr val="accent4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cxnSp>
            <p:nvCxnSpPr>
              <p:cNvPr id="22" name="Rak 21"/>
              <p:cNvCxnSpPr/>
              <p:nvPr/>
            </p:nvCxnSpPr>
            <p:spPr>
              <a:xfrm>
                <a:off x="323528" y="2211710"/>
                <a:ext cx="864096" cy="0"/>
              </a:xfrm>
              <a:prstGeom prst="line">
                <a:avLst/>
              </a:prstGeom>
              <a:ln w="28575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upp 16"/>
            <p:cNvGrpSpPr/>
            <p:nvPr/>
          </p:nvGrpSpPr>
          <p:grpSpPr>
            <a:xfrm>
              <a:off x="4572000" y="1995686"/>
              <a:ext cx="3528392" cy="360040"/>
              <a:chOff x="323528" y="1851670"/>
              <a:chExt cx="864096" cy="360040"/>
            </a:xfrm>
          </p:grpSpPr>
          <p:sp>
            <p:nvSpPr>
              <p:cNvPr id="18" name="Rektangel 17"/>
              <p:cNvSpPr/>
              <p:nvPr/>
            </p:nvSpPr>
            <p:spPr>
              <a:xfrm>
                <a:off x="323528" y="1851670"/>
                <a:ext cx="864096" cy="360040"/>
              </a:xfrm>
              <a:prstGeom prst="rect">
                <a:avLst/>
              </a:prstGeom>
              <a:solidFill>
                <a:schemeClr val="accent4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cxnSp>
            <p:nvCxnSpPr>
              <p:cNvPr id="19" name="Rak 18"/>
              <p:cNvCxnSpPr/>
              <p:nvPr/>
            </p:nvCxnSpPr>
            <p:spPr>
              <a:xfrm>
                <a:off x="323528" y="2211710"/>
                <a:ext cx="864096" cy="0"/>
              </a:xfrm>
              <a:prstGeom prst="line">
                <a:avLst/>
              </a:prstGeom>
              <a:ln w="28575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 22"/>
            <p:cNvGrpSpPr/>
            <p:nvPr/>
          </p:nvGrpSpPr>
          <p:grpSpPr>
            <a:xfrm>
              <a:off x="4572000" y="3795886"/>
              <a:ext cx="3240360" cy="360040"/>
              <a:chOff x="323528" y="1851670"/>
              <a:chExt cx="864096" cy="360040"/>
            </a:xfrm>
          </p:grpSpPr>
          <p:sp>
            <p:nvSpPr>
              <p:cNvPr id="24" name="Rektangel 23"/>
              <p:cNvSpPr/>
              <p:nvPr/>
            </p:nvSpPr>
            <p:spPr>
              <a:xfrm>
                <a:off x="323528" y="1851670"/>
                <a:ext cx="864096" cy="360040"/>
              </a:xfrm>
              <a:prstGeom prst="rect">
                <a:avLst/>
              </a:prstGeom>
              <a:solidFill>
                <a:schemeClr val="accent4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cxnSp>
            <p:nvCxnSpPr>
              <p:cNvPr id="25" name="Rak 24"/>
              <p:cNvCxnSpPr/>
              <p:nvPr/>
            </p:nvCxnSpPr>
            <p:spPr>
              <a:xfrm>
                <a:off x="323528" y="2211710"/>
                <a:ext cx="864096" cy="0"/>
              </a:xfrm>
              <a:prstGeom prst="line">
                <a:avLst/>
              </a:prstGeom>
              <a:ln w="28575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 25"/>
            <p:cNvGrpSpPr/>
            <p:nvPr/>
          </p:nvGrpSpPr>
          <p:grpSpPr>
            <a:xfrm>
              <a:off x="395536" y="2715766"/>
              <a:ext cx="1224136" cy="360040"/>
              <a:chOff x="323528" y="1851670"/>
              <a:chExt cx="864096" cy="360040"/>
            </a:xfrm>
          </p:grpSpPr>
          <p:sp>
            <p:nvSpPr>
              <p:cNvPr id="27" name="Rektangel 26"/>
              <p:cNvSpPr/>
              <p:nvPr/>
            </p:nvSpPr>
            <p:spPr>
              <a:xfrm>
                <a:off x="323528" y="1851670"/>
                <a:ext cx="864096" cy="360040"/>
              </a:xfrm>
              <a:prstGeom prst="rect">
                <a:avLst/>
              </a:prstGeom>
              <a:solidFill>
                <a:schemeClr val="accent4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cxnSp>
            <p:nvCxnSpPr>
              <p:cNvPr id="28" name="Rak 27"/>
              <p:cNvCxnSpPr/>
              <p:nvPr/>
            </p:nvCxnSpPr>
            <p:spPr>
              <a:xfrm>
                <a:off x="323528" y="2211710"/>
                <a:ext cx="864096" cy="0"/>
              </a:xfrm>
              <a:prstGeom prst="line">
                <a:avLst/>
              </a:prstGeom>
              <a:ln w="28575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upp 28"/>
            <p:cNvGrpSpPr/>
            <p:nvPr/>
          </p:nvGrpSpPr>
          <p:grpSpPr>
            <a:xfrm>
              <a:off x="395536" y="1995686"/>
              <a:ext cx="3816424" cy="360040"/>
              <a:chOff x="323528" y="1851670"/>
              <a:chExt cx="864096" cy="360040"/>
            </a:xfrm>
          </p:grpSpPr>
          <p:sp>
            <p:nvSpPr>
              <p:cNvPr id="30" name="Rektangel 29"/>
              <p:cNvSpPr/>
              <p:nvPr/>
            </p:nvSpPr>
            <p:spPr>
              <a:xfrm>
                <a:off x="323528" y="1851670"/>
                <a:ext cx="864096" cy="360040"/>
              </a:xfrm>
              <a:prstGeom prst="rect">
                <a:avLst/>
              </a:prstGeom>
              <a:solidFill>
                <a:schemeClr val="accent4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cxnSp>
            <p:nvCxnSpPr>
              <p:cNvPr id="31" name="Rak 30"/>
              <p:cNvCxnSpPr/>
              <p:nvPr/>
            </p:nvCxnSpPr>
            <p:spPr>
              <a:xfrm>
                <a:off x="323528" y="2211710"/>
                <a:ext cx="864096" cy="0"/>
              </a:xfrm>
              <a:prstGeom prst="line">
                <a:avLst/>
              </a:prstGeom>
              <a:ln w="28575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ektangel 1"/>
          <p:cNvSpPr/>
          <p:nvPr/>
        </p:nvSpPr>
        <p:spPr>
          <a:xfrm>
            <a:off x="4547863" y="1203598"/>
            <a:ext cx="3768553" cy="3319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000" indent="-457200">
              <a:lnSpc>
                <a:spcPct val="130000"/>
              </a:lnSpc>
            </a:pPr>
            <a:r>
              <a:rPr lang="sv-SE" b="1" dirty="0" smtClean="0"/>
              <a:t>10.</a:t>
            </a:r>
            <a:r>
              <a:rPr lang="sv-SE" dirty="0" smtClean="0"/>
              <a:t> Lungsjukdom</a:t>
            </a:r>
          </a:p>
          <a:p>
            <a:pPr marL="396000" indent="-457200">
              <a:lnSpc>
                <a:spcPct val="130000"/>
              </a:lnSpc>
            </a:pPr>
            <a:r>
              <a:rPr lang="sv-SE" b="1" dirty="0" smtClean="0"/>
              <a:t>11.</a:t>
            </a:r>
            <a:r>
              <a:rPr lang="sv-SE" dirty="0" smtClean="0"/>
              <a:t> Psoriasis</a:t>
            </a:r>
          </a:p>
          <a:p>
            <a:pPr marL="396000" indent="-457200">
              <a:lnSpc>
                <a:spcPct val="130000"/>
              </a:lnSpc>
            </a:pPr>
            <a:r>
              <a:rPr lang="sv-SE" b="1" dirty="0" smtClean="0"/>
              <a:t>12.</a:t>
            </a:r>
            <a:r>
              <a:rPr lang="sv-SE" dirty="0" smtClean="0"/>
              <a:t> Psykisk funktionsnedsättning</a:t>
            </a:r>
          </a:p>
          <a:p>
            <a:pPr marL="396000" indent="-457200">
              <a:lnSpc>
                <a:spcPct val="130000"/>
              </a:lnSpc>
            </a:pPr>
            <a:r>
              <a:rPr lang="sv-SE" b="1" dirty="0" smtClean="0"/>
              <a:t>13.</a:t>
            </a:r>
            <a:r>
              <a:rPr lang="sv-SE" dirty="0" smtClean="0"/>
              <a:t> Utvecklingsstörning</a:t>
            </a:r>
          </a:p>
          <a:p>
            <a:pPr marL="396000" indent="-457200">
              <a:lnSpc>
                <a:spcPct val="130000"/>
              </a:lnSpc>
            </a:pPr>
            <a:r>
              <a:rPr lang="sv-SE" b="1" dirty="0" smtClean="0"/>
              <a:t>14.</a:t>
            </a:r>
            <a:r>
              <a:rPr lang="sv-SE" dirty="0" smtClean="0"/>
              <a:t> Rörelsehinder</a:t>
            </a:r>
          </a:p>
          <a:p>
            <a:pPr marL="396000" indent="-457200">
              <a:lnSpc>
                <a:spcPct val="130000"/>
              </a:lnSpc>
            </a:pPr>
            <a:r>
              <a:rPr lang="sv-SE" b="1" dirty="0" smtClean="0"/>
              <a:t>15.</a:t>
            </a:r>
            <a:r>
              <a:rPr lang="sv-SE" dirty="0" smtClean="0"/>
              <a:t> Stamning, språk-, tal- eller </a:t>
            </a:r>
            <a:r>
              <a:rPr lang="sv-SE" dirty="0" err="1" smtClean="0"/>
              <a:t>röststörning</a:t>
            </a:r>
            <a:endParaRPr lang="sv-SE" dirty="0" smtClean="0"/>
          </a:p>
          <a:p>
            <a:pPr marL="396000" indent="-457200">
              <a:lnSpc>
                <a:spcPct val="130000"/>
              </a:lnSpc>
            </a:pPr>
            <a:r>
              <a:rPr lang="sv-SE" b="1" dirty="0" smtClean="0"/>
              <a:t>16.</a:t>
            </a:r>
            <a:r>
              <a:rPr lang="sv-SE" dirty="0" smtClean="0"/>
              <a:t> Synnedsättning/blindhet</a:t>
            </a:r>
          </a:p>
          <a:p>
            <a:pPr marL="396000" indent="-457200">
              <a:lnSpc>
                <a:spcPct val="130000"/>
              </a:lnSpc>
            </a:pPr>
            <a:r>
              <a:rPr lang="sv-SE" b="1" dirty="0" smtClean="0"/>
              <a:t>17.</a:t>
            </a:r>
            <a:r>
              <a:rPr lang="sv-SE" dirty="0" smtClean="0"/>
              <a:t> Annat</a:t>
            </a:r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408315" y="1203598"/>
            <a:ext cx="3947661" cy="367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457200">
              <a:lnSpc>
                <a:spcPct val="130000"/>
              </a:lnSpc>
            </a:pPr>
            <a:r>
              <a:rPr lang="sv-SE" b="1" dirty="0"/>
              <a:t>1.</a:t>
            </a:r>
            <a:r>
              <a:rPr lang="sv-SE" dirty="0"/>
              <a:t> </a:t>
            </a:r>
            <a:r>
              <a:rPr lang="sv-SE" dirty="0" smtClean="0"/>
              <a:t>Astma/allergi eller annan överkänslighet</a:t>
            </a:r>
          </a:p>
          <a:p>
            <a:pPr marL="252000" indent="-457200">
              <a:lnSpc>
                <a:spcPct val="130000"/>
              </a:lnSpc>
            </a:pPr>
            <a:r>
              <a:rPr lang="sv-SE" b="1" dirty="0" smtClean="0"/>
              <a:t>2.</a:t>
            </a:r>
            <a:r>
              <a:rPr lang="sv-SE" dirty="0" smtClean="0"/>
              <a:t> Damp/ ADHD/</a:t>
            </a:r>
            <a:r>
              <a:rPr lang="sv-SE" dirty="0" err="1" smtClean="0"/>
              <a:t>Asperger</a:t>
            </a:r>
            <a:r>
              <a:rPr lang="sv-SE" dirty="0" smtClean="0"/>
              <a:t>/Autism</a:t>
            </a:r>
          </a:p>
          <a:p>
            <a:pPr marL="252000" indent="-457200">
              <a:lnSpc>
                <a:spcPct val="130000"/>
              </a:lnSpc>
            </a:pPr>
            <a:r>
              <a:rPr lang="sv-SE" b="1" dirty="0" smtClean="0"/>
              <a:t>3.</a:t>
            </a:r>
            <a:r>
              <a:rPr lang="sv-SE" dirty="0" smtClean="0"/>
              <a:t> Diabetes</a:t>
            </a:r>
          </a:p>
          <a:p>
            <a:pPr marL="252000" indent="-457200">
              <a:lnSpc>
                <a:spcPct val="130000"/>
              </a:lnSpc>
            </a:pPr>
            <a:r>
              <a:rPr lang="sv-SE" b="1" dirty="0" smtClean="0"/>
              <a:t>4.</a:t>
            </a:r>
            <a:r>
              <a:rPr lang="sv-SE" dirty="0" smtClean="0"/>
              <a:t> Dyslexi</a:t>
            </a:r>
          </a:p>
          <a:p>
            <a:pPr marL="252000" indent="-457200">
              <a:lnSpc>
                <a:spcPct val="130000"/>
              </a:lnSpc>
            </a:pPr>
            <a:r>
              <a:rPr lang="sv-SE" b="1" dirty="0" smtClean="0"/>
              <a:t>5.</a:t>
            </a:r>
            <a:r>
              <a:rPr lang="sv-SE" dirty="0" smtClean="0"/>
              <a:t> Dövhet</a:t>
            </a:r>
          </a:p>
          <a:p>
            <a:pPr marL="252000" indent="-457200">
              <a:lnSpc>
                <a:spcPct val="130000"/>
              </a:lnSpc>
            </a:pPr>
            <a:r>
              <a:rPr lang="sv-SE" b="1" dirty="0" smtClean="0"/>
              <a:t>6.</a:t>
            </a:r>
            <a:r>
              <a:rPr lang="sv-SE" dirty="0" smtClean="0"/>
              <a:t> Epilepsi</a:t>
            </a:r>
          </a:p>
          <a:p>
            <a:pPr marL="252000" indent="-457200">
              <a:lnSpc>
                <a:spcPct val="130000"/>
              </a:lnSpc>
            </a:pPr>
            <a:r>
              <a:rPr lang="sv-SE" b="1" dirty="0" smtClean="0"/>
              <a:t>7.</a:t>
            </a:r>
            <a:r>
              <a:rPr lang="sv-SE" dirty="0" smtClean="0"/>
              <a:t> Hjärt-/kärlsjukdom</a:t>
            </a:r>
          </a:p>
          <a:p>
            <a:pPr marL="252000" indent="-457200">
              <a:lnSpc>
                <a:spcPct val="130000"/>
              </a:lnSpc>
            </a:pPr>
            <a:r>
              <a:rPr lang="sv-SE" b="1" dirty="0" smtClean="0"/>
              <a:t>8.</a:t>
            </a:r>
            <a:r>
              <a:rPr lang="sv-SE" dirty="0" smtClean="0"/>
              <a:t> Hörselskada</a:t>
            </a:r>
          </a:p>
          <a:p>
            <a:pPr marL="252000" indent="-457200">
              <a:lnSpc>
                <a:spcPct val="130000"/>
              </a:lnSpc>
            </a:pPr>
            <a:r>
              <a:rPr lang="sv-SE" b="1" dirty="0" smtClean="0"/>
              <a:t>9.</a:t>
            </a:r>
            <a:r>
              <a:rPr lang="sv-SE" dirty="0" smtClean="0"/>
              <a:t> Mag- och tarmsjukdom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395536" y="195486"/>
            <a:ext cx="7810616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sv-SE" sz="2400" b="1" dirty="0"/>
              <a:t>Upplever du svårigheter när du använder dator och internet, på grund av din funktionsnedsättning?</a:t>
            </a:r>
          </a:p>
        </p:txBody>
      </p:sp>
    </p:spTree>
    <p:extLst>
      <p:ext uri="{BB962C8B-B14F-4D97-AF65-F5344CB8AC3E}">
        <p14:creationId xmlns:p14="http://schemas.microsoft.com/office/powerpoint/2010/main" val="35708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411510"/>
            <a:ext cx="2676232" cy="699404"/>
          </a:xfrm>
        </p:spPr>
        <p:txBody>
          <a:bodyPr/>
          <a:lstStyle/>
          <a:p>
            <a:r>
              <a:rPr lang="sv-SE" dirty="0" smtClean="0"/>
              <a:t>Slutsatser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7848416" cy="2787942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Se till att personer med relevanta funktionsnedsättningar finns med i dina urval (och att du kan hitta dem)</a:t>
            </a:r>
          </a:p>
          <a:p>
            <a:r>
              <a:rPr lang="sv-SE" dirty="0" smtClean="0"/>
              <a:t>Kombinera flera olika sätt att delta</a:t>
            </a:r>
          </a:p>
          <a:p>
            <a:r>
              <a:rPr lang="sv-SE" dirty="0" smtClean="0"/>
              <a:t>Var noga med hur du frågar</a:t>
            </a:r>
          </a:p>
          <a:p>
            <a:r>
              <a:rPr lang="sv-SE" dirty="0" smtClean="0"/>
              <a:t>Var noga med svarsalternativen</a:t>
            </a:r>
          </a:p>
          <a:p>
            <a:r>
              <a:rPr lang="sv-SE" dirty="0" smtClean="0"/>
              <a:t>Sammanställ svaren på rätt nivå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281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Det finns inga normalanvändare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342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 13"/>
          <p:cNvGrpSpPr/>
          <p:nvPr/>
        </p:nvGrpSpPr>
        <p:grpSpPr>
          <a:xfrm>
            <a:off x="395536" y="1851670"/>
            <a:ext cx="936104" cy="360040"/>
            <a:chOff x="323528" y="1851670"/>
            <a:chExt cx="864096" cy="360040"/>
          </a:xfrm>
        </p:grpSpPr>
        <p:sp>
          <p:nvSpPr>
            <p:cNvPr id="6" name="Rektangel 5"/>
            <p:cNvSpPr/>
            <p:nvPr/>
          </p:nvSpPr>
          <p:spPr>
            <a:xfrm>
              <a:off x="323528" y="1851670"/>
              <a:ext cx="864096" cy="360040"/>
            </a:xfrm>
            <a:prstGeom prst="rect">
              <a:avLst/>
            </a:prstGeom>
            <a:solidFill>
              <a:schemeClr val="accent4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cxnSp>
          <p:nvCxnSpPr>
            <p:cNvPr id="4" name="Rak 3"/>
            <p:cNvCxnSpPr/>
            <p:nvPr/>
          </p:nvCxnSpPr>
          <p:spPr>
            <a:xfrm>
              <a:off x="323528" y="2211710"/>
              <a:ext cx="864096" cy="0"/>
            </a:xfrm>
            <a:prstGeom prst="line">
              <a:avLst/>
            </a:prstGeom>
            <a:ln w="28575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upp 14"/>
          <p:cNvGrpSpPr/>
          <p:nvPr/>
        </p:nvGrpSpPr>
        <p:grpSpPr>
          <a:xfrm>
            <a:off x="1979712" y="1851670"/>
            <a:ext cx="1224136" cy="360040"/>
            <a:chOff x="323528" y="1851670"/>
            <a:chExt cx="864096" cy="360040"/>
          </a:xfrm>
        </p:grpSpPr>
        <p:sp>
          <p:nvSpPr>
            <p:cNvPr id="16" name="Rektangel 15"/>
            <p:cNvSpPr/>
            <p:nvPr/>
          </p:nvSpPr>
          <p:spPr>
            <a:xfrm>
              <a:off x="323528" y="1851670"/>
              <a:ext cx="864096" cy="360040"/>
            </a:xfrm>
            <a:prstGeom prst="rect">
              <a:avLst/>
            </a:prstGeom>
            <a:solidFill>
              <a:schemeClr val="accent4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cxnSp>
          <p:nvCxnSpPr>
            <p:cNvPr id="17" name="Rak 16"/>
            <p:cNvCxnSpPr/>
            <p:nvPr/>
          </p:nvCxnSpPr>
          <p:spPr>
            <a:xfrm>
              <a:off x="323528" y="2211710"/>
              <a:ext cx="864096" cy="0"/>
            </a:xfrm>
            <a:prstGeom prst="line">
              <a:avLst/>
            </a:prstGeom>
            <a:ln w="28575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upp 17"/>
          <p:cNvGrpSpPr/>
          <p:nvPr/>
        </p:nvGrpSpPr>
        <p:grpSpPr>
          <a:xfrm>
            <a:off x="395536" y="2283718"/>
            <a:ext cx="3240360" cy="360040"/>
            <a:chOff x="323528" y="1851670"/>
            <a:chExt cx="864096" cy="360040"/>
          </a:xfrm>
        </p:grpSpPr>
        <p:sp>
          <p:nvSpPr>
            <p:cNvPr id="19" name="Rektangel 18"/>
            <p:cNvSpPr/>
            <p:nvPr/>
          </p:nvSpPr>
          <p:spPr>
            <a:xfrm>
              <a:off x="323528" y="1851670"/>
              <a:ext cx="864096" cy="360040"/>
            </a:xfrm>
            <a:prstGeom prst="rect">
              <a:avLst/>
            </a:prstGeom>
            <a:solidFill>
              <a:schemeClr val="accent4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cxnSp>
          <p:nvCxnSpPr>
            <p:cNvPr id="20" name="Rak 19"/>
            <p:cNvCxnSpPr/>
            <p:nvPr/>
          </p:nvCxnSpPr>
          <p:spPr>
            <a:xfrm>
              <a:off x="323528" y="2211710"/>
              <a:ext cx="864096" cy="0"/>
            </a:xfrm>
            <a:prstGeom prst="line">
              <a:avLst/>
            </a:prstGeom>
            <a:ln w="28575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upp 20"/>
          <p:cNvGrpSpPr/>
          <p:nvPr/>
        </p:nvGrpSpPr>
        <p:grpSpPr>
          <a:xfrm>
            <a:off x="1259632" y="3075806"/>
            <a:ext cx="792088" cy="360040"/>
            <a:chOff x="323528" y="1851670"/>
            <a:chExt cx="864096" cy="360040"/>
          </a:xfrm>
        </p:grpSpPr>
        <p:sp>
          <p:nvSpPr>
            <p:cNvPr id="22" name="Rektangel 21"/>
            <p:cNvSpPr/>
            <p:nvPr/>
          </p:nvSpPr>
          <p:spPr>
            <a:xfrm>
              <a:off x="323528" y="1851670"/>
              <a:ext cx="864096" cy="360040"/>
            </a:xfrm>
            <a:prstGeom prst="rect">
              <a:avLst/>
            </a:prstGeom>
            <a:solidFill>
              <a:schemeClr val="accent4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cxnSp>
          <p:nvCxnSpPr>
            <p:cNvPr id="23" name="Rak 22"/>
            <p:cNvCxnSpPr/>
            <p:nvPr/>
          </p:nvCxnSpPr>
          <p:spPr>
            <a:xfrm>
              <a:off x="323528" y="2211710"/>
              <a:ext cx="864096" cy="0"/>
            </a:xfrm>
            <a:prstGeom prst="line">
              <a:avLst/>
            </a:prstGeom>
            <a:ln w="28575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upp 23"/>
          <p:cNvGrpSpPr/>
          <p:nvPr/>
        </p:nvGrpSpPr>
        <p:grpSpPr>
          <a:xfrm>
            <a:off x="1259632" y="3507854"/>
            <a:ext cx="792088" cy="360040"/>
            <a:chOff x="323528" y="1851670"/>
            <a:chExt cx="864096" cy="360040"/>
          </a:xfrm>
        </p:grpSpPr>
        <p:sp>
          <p:nvSpPr>
            <p:cNvPr id="25" name="Rektangel 24"/>
            <p:cNvSpPr/>
            <p:nvPr/>
          </p:nvSpPr>
          <p:spPr>
            <a:xfrm>
              <a:off x="323528" y="1851670"/>
              <a:ext cx="864096" cy="360040"/>
            </a:xfrm>
            <a:prstGeom prst="rect">
              <a:avLst/>
            </a:prstGeom>
            <a:solidFill>
              <a:schemeClr val="accent4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cxnSp>
          <p:nvCxnSpPr>
            <p:cNvPr id="26" name="Rak 25"/>
            <p:cNvCxnSpPr/>
            <p:nvPr/>
          </p:nvCxnSpPr>
          <p:spPr>
            <a:xfrm>
              <a:off x="323528" y="2211710"/>
              <a:ext cx="864096" cy="0"/>
            </a:xfrm>
            <a:prstGeom prst="line">
              <a:avLst/>
            </a:prstGeom>
            <a:ln w="28575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411510"/>
            <a:ext cx="3158737" cy="699404"/>
          </a:xfrm>
        </p:spPr>
        <p:txBody>
          <a:bodyPr/>
          <a:lstStyle/>
          <a:p>
            <a:r>
              <a:rPr lang="sv-SE" dirty="0" smtClean="0"/>
              <a:t>Finn fem fel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395536" y="1347614"/>
            <a:ext cx="6336704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sv-SE" sz="2400" b="1" dirty="0" smtClean="0"/>
              <a:t>Upplever du svårigheter när du använder dator och internet, på grund av din funktionsnedsättning?</a:t>
            </a:r>
          </a:p>
          <a:p>
            <a:pPr>
              <a:lnSpc>
                <a:spcPts val="3200"/>
              </a:lnSpc>
            </a:pPr>
            <a:endParaRPr lang="sv-SE" sz="2400" b="1" dirty="0" smtClean="0"/>
          </a:p>
          <a:p>
            <a:pPr marL="342900" indent="-342900">
              <a:lnSpc>
                <a:spcPts val="3200"/>
              </a:lnSpc>
              <a:buAutoNum type="arabicPeriod"/>
            </a:pPr>
            <a:r>
              <a:rPr lang="sv-SE" sz="2400" b="1" dirty="0" smtClean="0"/>
              <a:t>Ja, stora svårigheter</a:t>
            </a:r>
          </a:p>
          <a:p>
            <a:pPr marL="342900" indent="-342900">
              <a:lnSpc>
                <a:spcPts val="3200"/>
              </a:lnSpc>
              <a:buAutoNum type="arabicPeriod"/>
            </a:pPr>
            <a:r>
              <a:rPr lang="sv-SE" sz="2400" b="1" dirty="0" smtClean="0"/>
              <a:t>Ja, vissa svårigheter</a:t>
            </a:r>
          </a:p>
          <a:p>
            <a:pPr marL="342900" indent="-342900">
              <a:lnSpc>
                <a:spcPts val="3200"/>
              </a:lnSpc>
              <a:buAutoNum type="arabicPeriod"/>
            </a:pPr>
            <a:r>
              <a:rPr lang="sv-SE" sz="2400" b="1" dirty="0" smtClean="0"/>
              <a:t>Nej, inte alls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429202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Vad kan påverka vad jag kommer att svara?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826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/>
          <p:cNvSpPr>
            <a:spLocks noGrp="1"/>
          </p:cNvSpPr>
          <p:nvPr>
            <p:ph type="body" sz="quarter" idx="17"/>
          </p:nvPr>
        </p:nvSpPr>
        <p:spPr>
          <a:xfrm>
            <a:off x="3059832" y="267494"/>
            <a:ext cx="2808312" cy="2880320"/>
          </a:xfrm>
        </p:spPr>
        <p:txBody>
          <a:bodyPr/>
          <a:lstStyle/>
          <a:p>
            <a:r>
              <a:rPr lang="sv-SE" b="1" dirty="0"/>
              <a:t>Funktions-</a:t>
            </a:r>
          </a:p>
          <a:p>
            <a:r>
              <a:rPr lang="sv-SE" b="1" dirty="0"/>
              <a:t>nedsättning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8"/>
          </p:nvPr>
        </p:nvSpPr>
        <p:spPr>
          <a:xfrm>
            <a:off x="1115616" y="1203598"/>
            <a:ext cx="2268375" cy="2304255"/>
          </a:xfrm>
          <a:solidFill>
            <a:schemeClr val="accent2">
              <a:alpha val="55000"/>
            </a:schemeClr>
          </a:solidFill>
        </p:spPr>
        <p:txBody>
          <a:bodyPr lIns="108000">
            <a:noAutofit/>
          </a:bodyPr>
          <a:lstStyle/>
          <a:p>
            <a:r>
              <a:rPr lang="sv-SE" b="1" dirty="0"/>
              <a:t>Diagnos</a:t>
            </a:r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9"/>
          </p:nvPr>
        </p:nvSpPr>
        <p:spPr>
          <a:xfrm>
            <a:off x="4644008" y="2283718"/>
            <a:ext cx="2376264" cy="2324402"/>
          </a:xfrm>
          <a:solidFill>
            <a:schemeClr val="accent5">
              <a:alpha val="50000"/>
            </a:schemeClr>
          </a:solidFill>
        </p:spPr>
        <p:txBody>
          <a:bodyPr lIns="0">
            <a:noAutofit/>
          </a:bodyPr>
          <a:lstStyle/>
          <a:p>
            <a:r>
              <a:rPr lang="sv-SE" b="1" dirty="0"/>
              <a:t>Syn på </a:t>
            </a:r>
            <a:r>
              <a:rPr lang="sv-SE" b="1" dirty="0" smtClean="0"/>
              <a:t>livet</a:t>
            </a:r>
            <a:endParaRPr lang="sv-SE" dirty="0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20"/>
          </p:nvPr>
        </p:nvSpPr>
        <p:spPr>
          <a:xfrm>
            <a:off x="2411760" y="2499742"/>
            <a:ext cx="2469813" cy="2396802"/>
          </a:xfrm>
          <a:solidFill>
            <a:schemeClr val="accent3">
              <a:alpha val="60000"/>
            </a:schemeClr>
          </a:solidFill>
        </p:spPr>
        <p:txBody>
          <a:bodyPr lIns="0">
            <a:noAutofit/>
          </a:bodyPr>
          <a:lstStyle/>
          <a:p>
            <a:r>
              <a:rPr lang="sv-SE" b="1" dirty="0" smtClean="0"/>
              <a:t>Personlighet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643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/>
      <p:bldP spid="12" grpId="0" uiExpand="1" build="p" animBg="1"/>
      <p:bldP spid="13" grpId="0" uiExpand="1" build="p" animBg="1"/>
      <p:bldP spid="14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" y="421848"/>
            <a:ext cx="2879814" cy="699404"/>
          </a:xfrm>
        </p:spPr>
        <p:txBody>
          <a:bodyPr/>
          <a:lstStyle/>
          <a:p>
            <a:r>
              <a:rPr lang="sv-SE" dirty="0" smtClean="0"/>
              <a:t>Diagnoser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467544" y="1491630"/>
            <a:ext cx="3023880" cy="2304256"/>
          </a:xfrm>
        </p:spPr>
        <p:txBody>
          <a:bodyPr>
            <a:normAutofit fontScale="700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2900" b="1" dirty="0" smtClean="0"/>
              <a:t>Diagnoser</a:t>
            </a:r>
          </a:p>
          <a:p>
            <a:pPr lvl="0">
              <a:lnSpc>
                <a:spcPct val="120000"/>
              </a:lnSpc>
            </a:pPr>
            <a:r>
              <a:rPr lang="sv-SE" dirty="0" smtClean="0"/>
              <a:t>Utvecklingsstörning</a:t>
            </a:r>
          </a:p>
          <a:p>
            <a:pPr lvl="0">
              <a:lnSpc>
                <a:spcPct val="120000"/>
              </a:lnSpc>
            </a:pPr>
            <a:r>
              <a:rPr lang="sv-SE" dirty="0" err="1" smtClean="0"/>
              <a:t>Adhd</a:t>
            </a:r>
            <a:endParaRPr lang="sv-SE" dirty="0" smtClean="0"/>
          </a:p>
          <a:p>
            <a:pPr lvl="0">
              <a:lnSpc>
                <a:spcPct val="120000"/>
              </a:lnSpc>
            </a:pPr>
            <a:r>
              <a:rPr lang="sv-SE" dirty="0" smtClean="0"/>
              <a:t>Dyslexi</a:t>
            </a:r>
          </a:p>
          <a:p>
            <a:pPr lvl="0">
              <a:lnSpc>
                <a:spcPct val="120000"/>
              </a:lnSpc>
            </a:pPr>
            <a:r>
              <a:rPr lang="sv-SE" dirty="0" smtClean="0"/>
              <a:t>Språkstörning</a:t>
            </a:r>
          </a:p>
          <a:p>
            <a:pPr lvl="0">
              <a:lnSpc>
                <a:spcPct val="120000"/>
              </a:lnSpc>
            </a:pPr>
            <a:r>
              <a:rPr lang="sv-SE" dirty="0" smtClean="0"/>
              <a:t>Autismspektrum-tillstånd</a:t>
            </a:r>
          </a:p>
          <a:p>
            <a:pPr lvl="0">
              <a:lnSpc>
                <a:spcPct val="120000"/>
              </a:lnSpc>
            </a:pPr>
            <a:r>
              <a:rPr lang="sv-SE" dirty="0" smtClean="0"/>
              <a:t>Demens</a:t>
            </a:r>
            <a:endParaRPr lang="sv-SE" dirty="0"/>
          </a:p>
          <a:p>
            <a:endParaRPr lang="sv-SE" dirty="0"/>
          </a:p>
        </p:txBody>
      </p:sp>
      <p:sp>
        <p:nvSpPr>
          <p:cNvPr id="6" name="Platshållare för text 2"/>
          <p:cNvSpPr txBox="1">
            <a:spLocks/>
          </p:cNvSpPr>
          <p:nvPr/>
        </p:nvSpPr>
        <p:spPr>
          <a:xfrm>
            <a:off x="3851920" y="1491630"/>
            <a:ext cx="4943002" cy="2952328"/>
          </a:xfrm>
          <a:prstGeom prst="rect">
            <a:avLst/>
          </a:prstGeom>
        </p:spPr>
        <p:txBody>
          <a:bodyPr vert="horz" wrap="square" lIns="0" tIns="0" rIns="0" bIns="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v-SE" sz="2900" b="1" dirty="0" smtClean="0"/>
              <a:t>Nedsättning</a:t>
            </a:r>
          </a:p>
          <a:p>
            <a:pPr marL="285750" lvl="0" indent="-285750">
              <a:lnSpc>
                <a:spcPct val="120000"/>
              </a:lnSpc>
            </a:pPr>
            <a:r>
              <a:rPr lang="sv-SE" dirty="0"/>
              <a:t>Minne</a:t>
            </a:r>
          </a:p>
          <a:p>
            <a:pPr marL="285750" lvl="0" indent="-285750">
              <a:lnSpc>
                <a:spcPct val="120000"/>
              </a:lnSpc>
            </a:pPr>
            <a:r>
              <a:rPr lang="sv-SE" dirty="0"/>
              <a:t>Koncentration, uppmärksamhet och fokus</a:t>
            </a:r>
          </a:p>
          <a:p>
            <a:pPr marL="285750" lvl="0" indent="-285750">
              <a:lnSpc>
                <a:spcPct val="120000"/>
              </a:lnSpc>
            </a:pPr>
            <a:r>
              <a:rPr lang="sv-SE" dirty="0"/>
              <a:t>Tid och hantering av tid</a:t>
            </a:r>
          </a:p>
          <a:p>
            <a:pPr marL="285750" lvl="0" indent="-285750">
              <a:lnSpc>
                <a:spcPct val="120000"/>
              </a:lnSpc>
            </a:pPr>
            <a:r>
              <a:rPr lang="sv-SE" dirty="0"/>
              <a:t>Planera</a:t>
            </a:r>
          </a:p>
          <a:p>
            <a:pPr marL="285750" lvl="0" indent="-285750">
              <a:lnSpc>
                <a:spcPct val="120000"/>
              </a:lnSpc>
            </a:pPr>
            <a:r>
              <a:rPr lang="sv-SE" dirty="0"/>
              <a:t>Lösa uppgifter och lösa problem</a:t>
            </a:r>
          </a:p>
          <a:p>
            <a:pPr marL="285750" lvl="0" indent="-285750">
              <a:lnSpc>
                <a:spcPct val="120000"/>
              </a:lnSpc>
            </a:pPr>
            <a:r>
              <a:rPr lang="sv-SE" dirty="0"/>
              <a:t>Påbörja och avsluta </a:t>
            </a:r>
            <a:r>
              <a:rPr lang="sv-SE" dirty="0" smtClean="0"/>
              <a:t>uppgifter</a:t>
            </a:r>
          </a:p>
          <a:p>
            <a:pPr marL="285750" indent="-285750">
              <a:lnSpc>
                <a:spcPct val="120000"/>
              </a:lnSpc>
            </a:pPr>
            <a:r>
              <a:rPr lang="sv-SE" dirty="0"/>
              <a:t>Läsa och </a:t>
            </a:r>
            <a:r>
              <a:rPr lang="sv-SE" dirty="0" smtClean="0"/>
              <a:t>skriva</a:t>
            </a:r>
          </a:p>
          <a:p>
            <a:pPr marL="285750" lvl="0" indent="-285750">
              <a:lnSpc>
                <a:spcPct val="120000"/>
              </a:lnSpc>
            </a:pPr>
            <a:r>
              <a:rPr lang="sv-SE" dirty="0"/>
              <a:t>Inlärningsförmåga</a:t>
            </a:r>
          </a:p>
          <a:p>
            <a:pPr marL="285750" indent="-285750"/>
            <a:endParaRPr lang="sv-SE" dirty="0"/>
          </a:p>
          <a:p>
            <a:pPr marL="285750" lvl="0" indent="-285750"/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491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432186"/>
            <a:ext cx="5481487" cy="699404"/>
          </a:xfrm>
        </p:spPr>
        <p:txBody>
          <a:bodyPr/>
          <a:lstStyle/>
          <a:p>
            <a:r>
              <a:rPr lang="sv-SE" dirty="0" smtClean="0"/>
              <a:t>Fråga: Är texten svår?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468000" y="1491630"/>
            <a:ext cx="7200344" cy="331236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sv-SE" b="1" dirty="0" smtClean="0"/>
              <a:t>Diagnos</a:t>
            </a:r>
            <a:r>
              <a:rPr lang="sv-SE" dirty="0" smtClean="0"/>
              <a:t>: Dyslexi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sv-SE" b="1" dirty="0" smtClean="0"/>
              <a:t>Funktionsnedsättning</a:t>
            </a:r>
            <a:r>
              <a:rPr lang="sv-SE" dirty="0" smtClean="0"/>
              <a:t>: Lässvårigheter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sv-SE" b="1" dirty="0" smtClean="0"/>
              <a:t>Personlighet</a:t>
            </a:r>
            <a:r>
              <a:rPr lang="sv-SE" dirty="0" smtClean="0"/>
              <a:t>: Jag gillar inte att läsa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sv-SE" b="1" dirty="0" smtClean="0"/>
              <a:t>Annan personlighet</a:t>
            </a:r>
            <a:r>
              <a:rPr lang="sv-SE" dirty="0"/>
              <a:t>: Jag gillar </a:t>
            </a:r>
            <a:r>
              <a:rPr lang="sv-SE" dirty="0" smtClean="0"/>
              <a:t>att läsa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sv-SE" b="1" dirty="0" smtClean="0"/>
              <a:t>Syn på livet: </a:t>
            </a:r>
            <a:r>
              <a:rPr lang="sv-SE" dirty="0" smtClean="0"/>
              <a:t>En riktig man läser inte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sv-SE" b="1" dirty="0" smtClean="0"/>
              <a:t>En annan syn på livet</a:t>
            </a:r>
            <a:r>
              <a:rPr lang="sv-SE" dirty="0" smtClean="0"/>
              <a:t>: Jag är intresserad av det texten handlar om</a:t>
            </a:r>
          </a:p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endParaRPr lang="sv-SE" dirty="0"/>
          </a:p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endParaRPr lang="sv-SE" dirty="0"/>
          </a:p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357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Att fråga någon med kognitiva funktionsnedsättningar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835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nka mall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unka_logo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mall_asterix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E53D">
            <a:alpha val="80000"/>
          </a:srgbClr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Big_asterix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ne Post It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wo Post It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ree Post It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Blank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ast Page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Funka mall</Template>
  <TotalTime>2203</TotalTime>
  <Words>874</Words>
  <Application>Microsoft Office PowerPoint</Application>
  <PresentationFormat>Bildspel på skärmen (16:9)</PresentationFormat>
  <Paragraphs>191</Paragraphs>
  <Slides>36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9</vt:i4>
      </vt:variant>
      <vt:variant>
        <vt:lpstr>Bildrubriker</vt:lpstr>
      </vt:variant>
      <vt:variant>
        <vt:i4>36</vt:i4>
      </vt:variant>
    </vt:vector>
  </HeadingPairs>
  <TitlesOfParts>
    <vt:vector size="48" baseType="lpstr">
      <vt:lpstr>Arial</vt:lpstr>
      <vt:lpstr>Calibri</vt:lpstr>
      <vt:lpstr>Century Gothic</vt:lpstr>
      <vt:lpstr>Funka mall</vt:lpstr>
      <vt:lpstr>Funka_logo</vt:lpstr>
      <vt:lpstr>Small_asterix</vt:lpstr>
      <vt:lpstr>Big_asterix</vt:lpstr>
      <vt:lpstr>One Post It</vt:lpstr>
      <vt:lpstr>1_Two Post It</vt:lpstr>
      <vt:lpstr>Three Post It</vt:lpstr>
      <vt:lpstr>Blank</vt:lpstr>
      <vt:lpstr>Last Page</vt:lpstr>
      <vt:lpstr>Som man frågar får man (inte) svar</vt:lpstr>
      <vt:lpstr>Vad kommer det här att handla om?</vt:lpstr>
      <vt:lpstr>PowerPoint-presentation</vt:lpstr>
      <vt:lpstr>Finn fem fel</vt:lpstr>
      <vt:lpstr>Vad kan påverka vad jag kommer att svara?</vt:lpstr>
      <vt:lpstr>PowerPoint-presentation</vt:lpstr>
      <vt:lpstr>Diagnoser</vt:lpstr>
      <vt:lpstr>Fråga: Är texten svår?</vt:lpstr>
      <vt:lpstr>Att fråga någon med kognitiva funktionsnedsättningar</vt:lpstr>
      <vt:lpstr>PowerPoint-presentation</vt:lpstr>
      <vt:lpstr>Att konstruera frågor och svar</vt:lpstr>
      <vt:lpstr>Att konstruera frågor och svar</vt:lpstr>
      <vt:lpstr>PowerPoint-presentation</vt:lpstr>
      <vt:lpstr>PowerPoint-presentation</vt:lpstr>
      <vt:lpstr>PowerPoint-presentation</vt:lpstr>
      <vt:lpstr>Att fråga om frekvenser och tid</vt:lpstr>
      <vt:lpstr>Svårt att hantera tid…</vt:lpstr>
      <vt:lpstr>PowerPoint-presentation</vt:lpstr>
      <vt:lpstr>Sällan eller alltid?</vt:lpstr>
      <vt:lpstr>PowerPoint-presentation</vt:lpstr>
      <vt:lpstr>Det här påverkar också</vt:lpstr>
      <vt:lpstr>PowerPoint-presentation</vt:lpstr>
      <vt:lpstr>PowerPoint-presentation</vt:lpstr>
      <vt:lpstr>PowerPoint-presentation</vt:lpstr>
      <vt:lpstr>Kognitiv testprofil</vt:lpstr>
      <vt:lpstr>Exempel</vt:lpstr>
      <vt:lpstr>PowerPoint-presentation</vt:lpstr>
      <vt:lpstr>Hur är det för gruppen x jämfört med ”alla”?</vt:lpstr>
      <vt:lpstr>PowerPoint-presentation</vt:lpstr>
      <vt:lpstr>Svårt att slumpvis nå personer som hör till små grupper</vt:lpstr>
      <vt:lpstr>PowerPoint-presentation</vt:lpstr>
      <vt:lpstr>I slumpvisa urval hittar vi lätt</vt:lpstr>
      <vt:lpstr>PowerPoint-presentation</vt:lpstr>
      <vt:lpstr>PowerPoint-presentation</vt:lpstr>
      <vt:lpstr>Slutsatser</vt:lpstr>
      <vt:lpstr>PowerPoint-presentation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 man frågar får man inga svar</dc:title>
  <dc:subject/>
  <dc:creator>Stefan Johansson</dc:creator>
  <cp:keywords/>
  <dc:description/>
  <cp:lastModifiedBy>Stefan Pelc</cp:lastModifiedBy>
  <cp:revision>88</cp:revision>
  <cp:lastPrinted>2014-03-01T05:59:56Z</cp:lastPrinted>
  <dcterms:created xsi:type="dcterms:W3CDTF">2014-05-07T04:54:24Z</dcterms:created>
  <dcterms:modified xsi:type="dcterms:W3CDTF">2015-04-16T12:03:24Z</dcterms:modified>
  <cp:category/>
</cp:coreProperties>
</file>