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678" r:id="rId2"/>
    <p:sldMasterId id="2147483726" r:id="rId3"/>
    <p:sldMasterId id="2147483737" r:id="rId4"/>
    <p:sldMasterId id="2147483713" r:id="rId5"/>
    <p:sldMasterId id="2147483755" r:id="rId6"/>
    <p:sldMasterId id="2147483717" r:id="rId7"/>
    <p:sldMasterId id="2147483750" r:id="rId8"/>
    <p:sldMasterId id="2147483722" r:id="rId9"/>
  </p:sldMasterIdLst>
  <p:notesMasterIdLst>
    <p:notesMasterId r:id="rId62"/>
  </p:notesMasterIdLst>
  <p:handoutMasterIdLst>
    <p:handoutMasterId r:id="rId63"/>
  </p:handoutMasterIdLst>
  <p:sldIdLst>
    <p:sldId id="341" r:id="rId10"/>
    <p:sldId id="381" r:id="rId11"/>
    <p:sldId id="379" r:id="rId12"/>
    <p:sldId id="394" r:id="rId13"/>
    <p:sldId id="283" r:id="rId14"/>
    <p:sldId id="345" r:id="rId15"/>
    <p:sldId id="285" r:id="rId16"/>
    <p:sldId id="398" r:id="rId17"/>
    <p:sldId id="391" r:id="rId18"/>
    <p:sldId id="388" r:id="rId19"/>
    <p:sldId id="389" r:id="rId20"/>
    <p:sldId id="395" r:id="rId21"/>
    <p:sldId id="390" r:id="rId22"/>
    <p:sldId id="386" r:id="rId23"/>
    <p:sldId id="376" r:id="rId24"/>
    <p:sldId id="299" r:id="rId25"/>
    <p:sldId id="298" r:id="rId26"/>
    <p:sldId id="371" r:id="rId27"/>
    <p:sldId id="322" r:id="rId28"/>
    <p:sldId id="320" r:id="rId29"/>
    <p:sldId id="321" r:id="rId30"/>
    <p:sldId id="338" r:id="rId31"/>
    <p:sldId id="369" r:id="rId32"/>
    <p:sldId id="370" r:id="rId33"/>
    <p:sldId id="374" r:id="rId34"/>
    <p:sldId id="375" r:id="rId35"/>
    <p:sldId id="293" r:id="rId36"/>
    <p:sldId id="300" r:id="rId37"/>
    <p:sldId id="362" r:id="rId38"/>
    <p:sldId id="396" r:id="rId39"/>
    <p:sldId id="349" r:id="rId40"/>
    <p:sldId id="360" r:id="rId41"/>
    <p:sldId id="295" r:id="rId42"/>
    <p:sldId id="312" r:id="rId43"/>
    <p:sldId id="368" r:id="rId44"/>
    <p:sldId id="333" r:id="rId45"/>
    <p:sldId id="405" r:id="rId46"/>
    <p:sldId id="347" r:id="rId47"/>
    <p:sldId id="404" r:id="rId48"/>
    <p:sldId id="402" r:id="rId49"/>
    <p:sldId id="397" r:id="rId50"/>
    <p:sldId id="359" r:id="rId51"/>
    <p:sldId id="365" r:id="rId52"/>
    <p:sldId id="366" r:id="rId53"/>
    <p:sldId id="392" r:id="rId54"/>
    <p:sldId id="393" r:id="rId55"/>
    <p:sldId id="383" r:id="rId56"/>
    <p:sldId id="399" r:id="rId57"/>
    <p:sldId id="403" r:id="rId58"/>
    <p:sldId id="385" r:id="rId59"/>
    <p:sldId id="377" r:id="rId60"/>
    <p:sldId id="278" r:id="rId61"/>
  </p:sldIdLst>
  <p:sldSz cx="9144000" cy="5143500" type="screen16x9"/>
  <p:notesSz cx="7099300" cy="10234613"/>
  <p:defaultTextStyle>
    <a:defPPr>
      <a:defRPr lang="sv-SE"/>
    </a:defPPr>
    <a:lvl1pPr marL="0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6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2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88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84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0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76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72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68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 hiddenSlides="1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4" autoAdjust="0"/>
    <p:restoredTop sz="84724" autoAdjust="0"/>
  </p:normalViewPr>
  <p:slideViewPr>
    <p:cSldViewPr>
      <p:cViewPr>
        <p:scale>
          <a:sx n="147" d="100"/>
          <a:sy n="147" d="100"/>
        </p:scale>
        <p:origin x="-4904" y="-1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2459C-909A-8A4E-8A31-901ABCA48209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AC5DA-2E80-1447-B87C-D4D73989ACA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2341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6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2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88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84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80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76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72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68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5549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7813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9172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9608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4757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5962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881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7303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9695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3195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094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5380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7102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6359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7811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16407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952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199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9184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4922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3768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830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5156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4731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59902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517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9828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50898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42705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80147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19884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8395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427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21604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08606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A0F92-43A0-2947-ACF5-01735E15A11F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1909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889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26769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9007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3640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98391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26340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99038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07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38818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7561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48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4562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095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86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8"/>
            <a:ext cx="5375350" cy="1384972"/>
          </a:xfrm>
          <a:prstGeom prst="rect">
            <a:avLst/>
          </a:prstGeom>
          <a:solidFill>
            <a:schemeClr val="tx1"/>
          </a:solidFill>
        </p:spPr>
        <p:txBody>
          <a:bodyPr wrap="square" lIns="467893" tIns="45709" rIns="91420" bIns="45709">
            <a:spAutoFit/>
          </a:bodyPr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5"/>
            <a:ext cx="4536504" cy="812530"/>
          </a:xfrm>
          <a:prstGeom prst="rect">
            <a:avLst/>
          </a:prstGeom>
        </p:spPr>
        <p:txBody>
          <a:bodyPr lIns="91420" tIns="45709" rIns="91420" bIns="45709"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5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9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3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1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3538" y="1563664"/>
            <a:ext cx="4768654" cy="713818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3737" y="2132260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8154" y="2710813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5305" y="3289366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49521" y="3867919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6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4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822" indent="-34282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86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575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822" indent="-34282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5" y="1511302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734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822" indent="-34282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99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2" y="1"/>
            <a:ext cx="3952083" cy="355252"/>
          </a:xfrm>
          <a:solidFill>
            <a:schemeClr val="tx1"/>
          </a:solidFill>
        </p:spPr>
        <p:txBody>
          <a:bodyPr wrap="none" lIns="431902" tIns="53988" rIns="179960" bIns="53988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32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83535"/>
            <a:ext cx="2999499" cy="8840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59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15-04-16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lIns="91420" tIns="45709" rIns="91420" bIns="45709"/>
          <a:lstStyle/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566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5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9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2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62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3538" y="1563664"/>
            <a:ext cx="4768654" cy="713818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3737" y="2132260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8154" y="2710813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5305" y="3289366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49521" y="3867919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0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6952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54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822" indent="-34282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509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330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83535"/>
            <a:ext cx="2999499" cy="8840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723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5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9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26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34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60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3538" y="1563664"/>
            <a:ext cx="4768654" cy="713818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3737" y="2132260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8154" y="2710813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5305" y="3289366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49521" y="3867919"/>
            <a:ext cx="4768654" cy="723774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7975" tIns="71984" rIns="107975" bIns="71984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5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 lIns="91420" tIns="45709" rIns="91420" bIns="45709"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smtClean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6" y="1851670"/>
            <a:ext cx="3600400" cy="1728192"/>
          </a:xfrm>
          <a:prstGeom prst="rect">
            <a:avLst/>
          </a:prstGeom>
        </p:spPr>
        <p:txBody>
          <a:bodyPr wrap="square" lIns="91420" tIns="45709" rIns="91420" bIns="45709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 lIns="91420" tIns="45709" rIns="91420" bIns="45709"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8" y="1059582"/>
            <a:ext cx="2520280" cy="1080120"/>
          </a:xfrm>
          <a:prstGeom prst="rect">
            <a:avLst/>
          </a:prstGeom>
        </p:spPr>
        <p:txBody>
          <a:bodyPr wrap="square" lIns="91420" tIns="45709" rIns="91420" bIns="45709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9"/>
            <a:ext cx="2520280" cy="1152128"/>
          </a:xfrm>
          <a:prstGeom prst="rect">
            <a:avLst/>
          </a:prstGeom>
        </p:spPr>
        <p:txBody>
          <a:bodyPr wrap="square" lIns="91420" tIns="45709" rIns="91420" bIns="45709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4" y="2715766"/>
            <a:ext cx="1584176" cy="288032"/>
          </a:xfrm>
          <a:prstGeom prst="rect">
            <a:avLst/>
          </a:prstGeom>
        </p:spPr>
        <p:txBody>
          <a:bodyPr lIns="91420" tIns="45709" rIns="91420" bIns="45709"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8" y="1214633"/>
            <a:ext cx="1584176" cy="276999"/>
          </a:xfrm>
          <a:prstGeom prst="rect">
            <a:avLst/>
          </a:prstGeom>
        </p:spPr>
        <p:txBody>
          <a:bodyPr lIns="91420" tIns="45709" rIns="91420" bIns="45709"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1"/>
            <a:ext cx="2376264" cy="936104"/>
          </a:xfrm>
          <a:prstGeom prst="rect">
            <a:avLst/>
          </a:prstGeom>
        </p:spPr>
        <p:txBody>
          <a:bodyPr wrap="square" lIns="91420" tIns="45709" rIns="91420" bIns="45709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 lIns="91420" tIns="45709" rIns="91420" bIns="45709"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8" y="1491631"/>
            <a:ext cx="2304256" cy="936104"/>
          </a:xfrm>
          <a:prstGeom prst="rect">
            <a:avLst/>
          </a:prstGeom>
        </p:spPr>
        <p:txBody>
          <a:bodyPr wrap="square" lIns="91420" tIns="45709" rIns="91420" bIns="45709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40"/>
            <a:ext cx="2376264" cy="1008112"/>
          </a:xfrm>
          <a:prstGeom prst="rect">
            <a:avLst/>
          </a:prstGeom>
        </p:spPr>
        <p:txBody>
          <a:bodyPr wrap="square" lIns="91420" tIns="45709" rIns="91420" bIns="45709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 lIns="91420" tIns="45709" rIns="91420" bIns="45709"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19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1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536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822" indent="-34282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058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5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822" indent="-34282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5" y="1511302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386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822" indent="-34282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192" indent="-457096">
              <a:buFont typeface="Arial" panose="020B0604020202020204" pitchFamily="34" charset="0"/>
              <a:buChar char="•"/>
              <a:defRPr/>
            </a:lvl2pPr>
            <a:lvl3pPr marL="1257014" indent="-342822">
              <a:buFont typeface="Arial" panose="020B0604020202020204" pitchFamily="34" charset="0"/>
              <a:buChar char="•"/>
              <a:defRPr/>
            </a:lvl3pPr>
            <a:lvl4pPr marL="1714110" indent="-342822">
              <a:buFont typeface="Arial" panose="020B0604020202020204" pitchFamily="34" charset="0"/>
              <a:buChar char="•"/>
              <a:defRPr/>
            </a:lvl4pPr>
            <a:lvl5pPr marL="2171206" indent="-34282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17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2" y="1"/>
            <a:ext cx="3952083" cy="355252"/>
          </a:xfrm>
          <a:solidFill>
            <a:schemeClr val="tx1"/>
          </a:solidFill>
        </p:spPr>
        <p:txBody>
          <a:bodyPr wrap="none" lIns="431902" tIns="53988" rIns="179960" bIns="53988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22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83535"/>
            <a:ext cx="2999499" cy="8840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60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3" Type="http://schemas.openxmlformats.org/officeDocument/2006/relationships/image" Target="../media/image3.w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theme" Target="../theme/theme4.xml"/><Relationship Id="rId9" Type="http://schemas.openxmlformats.org/officeDocument/2006/relationships/image" Target="../media/image3.wmf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2" y="4847334"/>
            <a:ext cx="1152128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-22468" y="5095444"/>
            <a:ext cx="1849541" cy="51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806403" y="5095444"/>
            <a:ext cx="1849541" cy="51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78892"/>
            <a:ext cx="2464842" cy="868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5274" y="5095444"/>
            <a:ext cx="1849541" cy="51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464145" y="5095444"/>
            <a:ext cx="1849541" cy="51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7293016" y="5095444"/>
            <a:ext cx="1849541" cy="514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54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192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096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192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288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384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2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27"/>
            <a:ext cx="7005854" cy="699372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1902" tIns="71984" rIns="179960" bIns="71984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2" y="4847334"/>
            <a:ext cx="1152128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4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4" r:id="rId4"/>
    <p:sldLayoutId id="2147483725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192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096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192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288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384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27"/>
            <a:ext cx="7005854" cy="699372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1902" tIns="71984" rIns="179960" bIns="71984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2" y="4847334"/>
            <a:ext cx="1152128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3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5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192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096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192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288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384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27"/>
            <a:ext cx="7005854" cy="699372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1902" tIns="71984" rIns="179960" bIns="71984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2" y="4847334"/>
            <a:ext cx="1152128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11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4" r:id="rId4"/>
    <p:sldLayoutId id="2147483745" r:id="rId5"/>
    <p:sldLayoutId id="2147483746" r:id="rId6"/>
    <p:sldLayoutId id="2147483747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192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096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192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288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384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2" y="4847334"/>
            <a:ext cx="1152128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91" y="4306445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3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192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096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192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288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384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2" y="4847334"/>
            <a:ext cx="1152128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91" y="4306445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3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192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096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192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288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384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2" y="4847334"/>
            <a:ext cx="1152128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91" y="4306445"/>
            <a:ext cx="851911" cy="83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3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192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096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192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288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384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2" y="4847334"/>
            <a:ext cx="1152128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93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192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096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192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288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384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75" y="239468"/>
            <a:ext cx="1799335" cy="6341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2" y="4847334"/>
            <a:ext cx="1152128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15-04-16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" r="-819" b="14418"/>
          <a:stretch/>
        </p:blipFill>
        <p:spPr>
          <a:xfrm>
            <a:off x="0" y="555529"/>
            <a:ext cx="5004048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192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096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192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288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384" indent="0" algn="l" defTabSz="91419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ndreas.blackne@funka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9"/>
            <a:ext cx="5447358" cy="1384972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sv-SE" dirty="0" smtClean="0"/>
              <a:t>Webbplatser som funkar</a:t>
            </a:r>
            <a:endParaRPr lang="sv-SE" sz="32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546" y="3631428"/>
            <a:ext cx="8064896" cy="812530"/>
          </a:xfrm>
        </p:spPr>
        <p:txBody>
          <a:bodyPr/>
          <a:lstStyle/>
          <a:p>
            <a:pPr algn="r"/>
            <a:r>
              <a:rPr lang="sv-SE" dirty="0" smtClean="0"/>
              <a:t>Andreas Blackne</a:t>
            </a:r>
          </a:p>
          <a:p>
            <a:pPr algn="r"/>
            <a:r>
              <a:rPr lang="sv-SE" dirty="0" smtClean="0">
                <a:hlinkClick r:id="rId3"/>
              </a:rPr>
              <a:t>andreas.blackne@funka.com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837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Kronofogdens startsid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katteverkets startsid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1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27"/>
            <a:ext cx="6554558" cy="699372"/>
          </a:xfrm>
        </p:spPr>
        <p:txBody>
          <a:bodyPr/>
          <a:lstStyle/>
          <a:p>
            <a:r>
              <a:rPr lang="sv-SE" dirty="0" smtClean="0"/>
              <a:t>Vad är startsidans uppgift?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048216" cy="219600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sv-SE" dirty="0" smtClean="0"/>
              <a:t>Berätta var användaren har hamnat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Visa vilka möjligheter det finns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Leda användaren rätt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Lyfta fram det viktigaste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01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" y="411527"/>
            <a:ext cx="7315133" cy="699372"/>
          </a:xfrm>
        </p:spPr>
        <p:txBody>
          <a:bodyPr/>
          <a:lstStyle/>
          <a:p>
            <a:r>
              <a:rPr lang="sv-SE" dirty="0" smtClean="0"/>
              <a:t>Vad är </a:t>
            </a:r>
            <a:r>
              <a:rPr lang="sv-SE" b="0" dirty="0" smtClean="0"/>
              <a:t>INTE</a:t>
            </a:r>
            <a:r>
              <a:rPr lang="sv-SE" dirty="0" smtClean="0"/>
              <a:t> startsidans uppgift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sv-SE" dirty="0" smtClean="0"/>
              <a:t>Presentera allt ni har 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Tvinga på användare olika erbjudanden, nyheter och webbundersökningar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Reda ut interna behov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329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Person som tittar i kika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27"/>
            <a:ext cx="6323050" cy="699372"/>
          </a:xfrm>
        </p:spPr>
        <p:txBody>
          <a:bodyPr/>
          <a:lstStyle/>
          <a:p>
            <a:r>
              <a:rPr lang="sv-SE" dirty="0" smtClean="0"/>
              <a:t>2. Hur letar vi i innehållet?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999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27"/>
            <a:ext cx="2259312" cy="699372"/>
          </a:xfrm>
        </p:spPr>
        <p:txBody>
          <a:bodyPr/>
          <a:lstStyle/>
          <a:p>
            <a:r>
              <a:rPr lang="sv-SE" smtClean="0"/>
              <a:t>Struktur</a:t>
            </a:r>
            <a:endParaRPr lang="sv-SE" dirty="0"/>
          </a:p>
        </p:txBody>
      </p:sp>
      <p:pic>
        <p:nvPicPr>
          <p:cNvPr id="23" name="Bildobjekt 22" descr="Ostrukturerad tex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411510"/>
            <a:ext cx="2119745" cy="5143500"/>
          </a:xfrm>
          <a:prstGeom prst="rect">
            <a:avLst/>
          </a:prstGeom>
        </p:spPr>
      </p:pic>
      <p:sp>
        <p:nvSpPr>
          <p:cNvPr id="12" name="Höger 11"/>
          <p:cNvSpPr/>
          <p:nvPr/>
        </p:nvSpPr>
        <p:spPr>
          <a:xfrm>
            <a:off x="5004048" y="1707654"/>
            <a:ext cx="432048" cy="144016"/>
          </a:xfrm>
          <a:prstGeom prst="rightArrow">
            <a:avLst/>
          </a:prstGeom>
          <a:solidFill>
            <a:schemeClr val="accent1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pic>
        <p:nvPicPr>
          <p:cNvPr id="28" name="Bildobjekt 27" descr="Strukturerad tex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11510"/>
            <a:ext cx="21119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uvudrubrik på Region Kronoberg:s webbpla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am 2"/>
          <p:cNvSpPr/>
          <p:nvPr/>
        </p:nvSpPr>
        <p:spPr>
          <a:xfrm>
            <a:off x="3491880" y="3939902"/>
            <a:ext cx="1440160" cy="432048"/>
          </a:xfrm>
          <a:prstGeom prst="frame">
            <a:avLst>
              <a:gd name="adj1" fmla="val 173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Ögonfixeringar som hoppar mellan rubrik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0"/>
            <a:ext cx="3119828" cy="5143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370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ivsmedelsverkets webbpla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27"/>
            <a:ext cx="3887963" cy="699372"/>
          </a:xfrm>
        </p:spPr>
        <p:txBody>
          <a:bodyPr/>
          <a:lstStyle/>
          <a:p>
            <a:r>
              <a:rPr lang="sv-SE" dirty="0" smtClean="0"/>
              <a:t>Att hitta länkar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348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ivsmedelsverkets sida för Gravida med länk i högerspalten 1 av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2" y="0"/>
            <a:ext cx="3410621" cy="5143500"/>
          </a:xfrm>
          <a:prstGeom prst="rect">
            <a:avLst/>
          </a:prstGeom>
        </p:spPr>
      </p:pic>
      <p:sp>
        <p:nvSpPr>
          <p:cNvPr id="4" name="Ram 3"/>
          <p:cNvSpPr/>
          <p:nvPr/>
        </p:nvSpPr>
        <p:spPr>
          <a:xfrm>
            <a:off x="5313600" y="1382401"/>
            <a:ext cx="1008112" cy="288032"/>
          </a:xfrm>
          <a:prstGeom prst="frame">
            <a:avLst>
              <a:gd name="adj1" fmla="val 2509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6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J:s webbpla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5656" y="308570"/>
            <a:ext cx="9144000" cy="5143500"/>
          </a:xfrm>
          <a:prstGeom prst="rect">
            <a:avLst/>
          </a:prstGeom>
        </p:spPr>
      </p:pic>
      <p:pic>
        <p:nvPicPr>
          <p:cNvPr id="3" name="Bildobjekt 2" descr="SJ:s mobilwe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646" y="771550"/>
            <a:ext cx="24438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2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ivsmedelsverkets sida för Gravida med länk i högerspalten 2 av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2" y="0"/>
            <a:ext cx="34106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2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Livsmedelsverkets sida för Gravida med länk i högerspalten 3 av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2" y="0"/>
            <a:ext cx="34106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5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Människor med paraply på regnig väg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5298"/>
            <a:ext cx="914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4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idan Gravida på Livsmedelsverkets nya webbplats 1 av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7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idan Gravida på Livsmedelsverkets nya webbplats 2 av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7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idan Gravida på Livsmedelsverkets nya webbplats 3 av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idan Gravida på Livsmedelsverkets nya webbplats 4 av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am 2"/>
          <p:cNvSpPr/>
          <p:nvPr/>
        </p:nvSpPr>
        <p:spPr>
          <a:xfrm>
            <a:off x="3650400" y="3794400"/>
            <a:ext cx="1728192" cy="432048"/>
          </a:xfrm>
          <a:prstGeom prst="frame">
            <a:avLst>
              <a:gd name="adj1" fmla="val 17345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Länkar på Stockholms stads webbpla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5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änkar på Region Kronobergs webbpla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Region Kronobergs webbplats i mobilen del 1 av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4" y="0"/>
            <a:ext cx="1499052" cy="5143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Bildobjekt 2" descr="Region Kronobergs webbplats i mobilen del 2 av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0"/>
            <a:ext cx="1499052" cy="5143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Bildobjekt 3" descr="Region Kronobergs webbplats i mobilen del 3 av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342" y="-6056"/>
            <a:ext cx="1502004" cy="41353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am 4"/>
          <p:cNvSpPr/>
          <p:nvPr/>
        </p:nvSpPr>
        <p:spPr>
          <a:xfrm>
            <a:off x="6012160" y="195486"/>
            <a:ext cx="1800200" cy="1656184"/>
          </a:xfrm>
          <a:prstGeom prst="frame">
            <a:avLst>
              <a:gd name="adj1" fmla="val 5338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8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Responsiv desig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1" y="-2828850"/>
            <a:ext cx="8018611" cy="1134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0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Person som har skrivit ut sin responsiva webbpla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-9874"/>
            <a:ext cx="2244030" cy="515337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298869"/>
            <a:ext cx="5104417" cy="1253370"/>
          </a:xfrm>
        </p:spPr>
        <p:txBody>
          <a:bodyPr/>
          <a:lstStyle/>
          <a:p>
            <a:r>
              <a:rPr lang="sv-SE" sz="3600" dirty="0"/>
              <a:t>3. Hur gör vi när </a:t>
            </a:r>
            <a:br>
              <a:rPr lang="sv-SE" sz="3600" dirty="0"/>
            </a:br>
            <a:r>
              <a:rPr lang="sv-SE" sz="3600" dirty="0"/>
              <a:t>sidor blir allt längre?</a:t>
            </a:r>
          </a:p>
        </p:txBody>
      </p:sp>
      <p:sp>
        <p:nvSpPr>
          <p:cNvPr id="3" name="Rektangel 2"/>
          <p:cNvSpPr/>
          <p:nvPr/>
        </p:nvSpPr>
        <p:spPr>
          <a:xfrm>
            <a:off x="107504" y="473199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200" dirty="0"/>
              <a:t>Källa: http://</a:t>
            </a:r>
            <a:r>
              <a:rPr lang="sv-SE" sz="1200" dirty="0" err="1"/>
              <a:t>youtu.be</a:t>
            </a:r>
            <a:r>
              <a:rPr lang="sv-SE" sz="1200" dirty="0"/>
              <a:t>/</a:t>
            </a:r>
            <a:r>
              <a:rPr lang="sv-SE" sz="1200" dirty="0" err="1"/>
              <a:t>Y-FMTPsgy_Y?t</a:t>
            </a:r>
            <a:r>
              <a:rPr lang="sv-SE" sz="1200" dirty="0"/>
              <a:t>=27m3s</a:t>
            </a:r>
          </a:p>
        </p:txBody>
      </p:sp>
    </p:spTree>
    <p:extLst>
      <p:ext uri="{BB962C8B-B14F-4D97-AF65-F5344CB8AC3E}">
        <p14:creationId xmlns:p14="http://schemas.microsoft.com/office/powerpoint/2010/main" val="326978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2" y="411527"/>
            <a:ext cx="5086383" cy="699372"/>
          </a:xfrm>
        </p:spPr>
        <p:txBody>
          <a:bodyPr/>
          <a:lstStyle/>
          <a:p>
            <a:r>
              <a:rPr lang="sv-SE" dirty="0"/>
              <a:t>Lång </a:t>
            </a:r>
            <a:r>
              <a:rPr lang="sv-SE" dirty="0" smtClean="0"/>
              <a:t>eller </a:t>
            </a:r>
            <a:r>
              <a:rPr lang="sv-SE" dirty="0"/>
              <a:t>kort sida</a:t>
            </a:r>
            <a:r>
              <a:rPr lang="sv-SE" dirty="0" smtClean="0"/>
              <a:t>?</a:t>
            </a:r>
            <a:endParaRPr lang="sv-SE" dirty="0"/>
          </a:p>
        </p:txBody>
      </p:sp>
      <p:pic>
        <p:nvPicPr>
          <p:cNvPr id="6" name="Bildobjekt 5" descr="Flera sidor jämfört med en lång sid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89"/>
          <a:stretch/>
        </p:blipFill>
        <p:spPr>
          <a:xfrm>
            <a:off x="2051722" y="1491630"/>
            <a:ext cx="4554067" cy="2593288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07504" y="4731990"/>
            <a:ext cx="6215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sv-SE" sz="1200" dirty="0"/>
              <a:t>Källa: http://</a:t>
            </a:r>
            <a:r>
              <a:rPr lang="sv-SE" sz="1200" dirty="0" err="1"/>
              <a:t>uxmovement.com</a:t>
            </a:r>
            <a:r>
              <a:rPr lang="sv-SE" sz="1200" dirty="0"/>
              <a:t>/navigation/</a:t>
            </a:r>
            <a:r>
              <a:rPr lang="sv-SE" sz="1200" dirty="0" err="1"/>
              <a:t>why</a:t>
            </a:r>
            <a:r>
              <a:rPr lang="sv-SE" sz="1200" dirty="0"/>
              <a:t>-</a:t>
            </a:r>
            <a:r>
              <a:rPr lang="sv-SE" sz="1200" dirty="0" err="1"/>
              <a:t>scrolling</a:t>
            </a:r>
            <a:r>
              <a:rPr lang="sv-SE" sz="1200" dirty="0"/>
              <a:t>-is-the-new-</a:t>
            </a:r>
            <a:r>
              <a:rPr lang="sv-SE" sz="1200" dirty="0" err="1"/>
              <a:t>click</a:t>
            </a:r>
            <a:r>
              <a:rPr lang="sv-SE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4848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Paginer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9" y="1316"/>
            <a:ext cx="9144000" cy="5143500"/>
          </a:xfrm>
          <a:prstGeom prst="rect">
            <a:avLst/>
          </a:prstGeom>
        </p:spPr>
      </p:pic>
      <p:sp>
        <p:nvSpPr>
          <p:cNvPr id="5" name="Ram 4"/>
          <p:cNvSpPr/>
          <p:nvPr/>
        </p:nvSpPr>
        <p:spPr>
          <a:xfrm>
            <a:off x="2987826" y="3867895"/>
            <a:ext cx="2736304" cy="720080"/>
          </a:xfrm>
          <a:prstGeom prst="frame">
            <a:avLst>
              <a:gd name="adj1" fmla="val 1003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9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idnavigering på Karolinska institute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am 2"/>
          <p:cNvSpPr/>
          <p:nvPr/>
        </p:nvSpPr>
        <p:spPr>
          <a:xfrm>
            <a:off x="5472000" y="1059582"/>
            <a:ext cx="1944216" cy="3168352"/>
          </a:xfrm>
          <a:prstGeom prst="frame">
            <a:avLst>
              <a:gd name="adj1" fmla="val 4284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6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idnavigering på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am 2"/>
          <p:cNvSpPr/>
          <p:nvPr/>
        </p:nvSpPr>
        <p:spPr>
          <a:xfrm>
            <a:off x="1259632" y="2499742"/>
            <a:ext cx="2448272" cy="2592288"/>
          </a:xfrm>
          <a:prstGeom prst="frame">
            <a:avLst>
              <a:gd name="adj1" fmla="val 361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6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idnavigation på Livsmedelsverkets webbpla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am 2"/>
          <p:cNvSpPr/>
          <p:nvPr/>
        </p:nvSpPr>
        <p:spPr>
          <a:xfrm>
            <a:off x="3851920" y="3651870"/>
            <a:ext cx="2880320" cy="1296144"/>
          </a:xfrm>
          <a:prstGeom prst="frame">
            <a:avLst>
              <a:gd name="adj1" fmla="val 640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4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411527"/>
            <a:ext cx="3655628" cy="699372"/>
          </a:xfrm>
        </p:spPr>
        <p:txBody>
          <a:bodyPr/>
          <a:lstStyle/>
          <a:p>
            <a:r>
              <a:rPr lang="sv-SE" dirty="0" smtClean="0"/>
              <a:t>Sidnavigation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sv-SE" dirty="0" smtClean="0"/>
              <a:t>Fungerar bra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Frivilligt att använda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Viktigt med tydliga rubriker</a:t>
            </a:r>
          </a:p>
        </p:txBody>
      </p:sp>
    </p:spTree>
    <p:extLst>
      <p:ext uri="{BB962C8B-B14F-4D97-AF65-F5344CB8AC3E}">
        <p14:creationId xmlns:p14="http://schemas.microsoft.com/office/powerpoint/2010/main" val="12654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Utfällbara objekt på Wikipedia 1 av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382" y="0"/>
            <a:ext cx="1922570" cy="5143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objekt 4" descr="Utfällbara objekt på Wikipedia 2 av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0"/>
            <a:ext cx="1922570" cy="5143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am 5"/>
          <p:cNvSpPr/>
          <p:nvPr/>
        </p:nvSpPr>
        <p:spPr>
          <a:xfrm>
            <a:off x="4860032" y="1275606"/>
            <a:ext cx="2232248" cy="2088232"/>
          </a:xfrm>
          <a:prstGeom prst="frame">
            <a:avLst>
              <a:gd name="adj1" fmla="val 480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8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tfällbara objek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2" y="1131592"/>
            <a:ext cx="3600400" cy="1955288"/>
          </a:xfrm>
          <a:prstGeom prst="rect">
            <a:avLst/>
          </a:prstGeom>
        </p:spPr>
      </p:pic>
      <p:pic>
        <p:nvPicPr>
          <p:cNvPr id="3" name="Bildobjekt 2" descr="Utfällbara objekt där ett är utfäll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131591"/>
            <a:ext cx="3600400" cy="27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5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rågor och svar på Tele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6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TML-ko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2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411527"/>
            <a:ext cx="4323980" cy="699372"/>
          </a:xfrm>
        </p:spPr>
        <p:txBody>
          <a:bodyPr/>
          <a:lstStyle/>
          <a:p>
            <a:r>
              <a:rPr lang="sv-SE" dirty="0" smtClean="0"/>
              <a:t>Utfällbara objekt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sv-SE" dirty="0" smtClean="0"/>
              <a:t>Kan fungera i vissa sammanhang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Går att bygga tekniskt tillgängligt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Viktigt med tydliga rubriker</a:t>
            </a:r>
          </a:p>
        </p:txBody>
      </p:sp>
    </p:spTree>
    <p:extLst>
      <p:ext uri="{BB962C8B-B14F-4D97-AF65-F5344CB8AC3E}">
        <p14:creationId xmlns:p14="http://schemas.microsoft.com/office/powerpoint/2010/main" val="24735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n med megaf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817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298869"/>
            <a:ext cx="7119617" cy="1253370"/>
          </a:xfrm>
        </p:spPr>
        <p:txBody>
          <a:bodyPr/>
          <a:lstStyle/>
          <a:p>
            <a:r>
              <a:rPr lang="sv-SE" sz="3600" dirty="0"/>
              <a:t>4. Tydlighet – </a:t>
            </a:r>
            <a:br>
              <a:rPr lang="sv-SE" sz="3600" dirty="0"/>
            </a:br>
            <a:r>
              <a:rPr lang="sv-SE" sz="3600" dirty="0" smtClean="0"/>
              <a:t>”Det </a:t>
            </a:r>
            <a:r>
              <a:rPr lang="sv-SE" sz="3600" dirty="0"/>
              <a:t>uppenbara vinner </a:t>
            </a:r>
            <a:r>
              <a:rPr lang="sv-SE" sz="3600" dirty="0" smtClean="0"/>
              <a:t>alltid”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59841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Två iPhones med olika kalenderappa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ICA:s meny i desktoplä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59582"/>
            <a:ext cx="6948264" cy="9397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objekt 4" descr="ICA:s meny i tabellä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2355727"/>
            <a:ext cx="3915434" cy="7200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Bildobjekt 5" descr="ICA:s meny i mobilvisn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2" y="3507856"/>
            <a:ext cx="2304256" cy="5789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am 6"/>
          <p:cNvSpPr/>
          <p:nvPr/>
        </p:nvSpPr>
        <p:spPr>
          <a:xfrm>
            <a:off x="4474800" y="2715768"/>
            <a:ext cx="504055" cy="360040"/>
          </a:xfrm>
          <a:prstGeom prst="frame">
            <a:avLst>
              <a:gd name="adj1" fmla="val 223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10" name="Ram 9"/>
          <p:cNvSpPr/>
          <p:nvPr/>
        </p:nvSpPr>
        <p:spPr>
          <a:xfrm>
            <a:off x="2851202" y="3723878"/>
            <a:ext cx="504056" cy="360040"/>
          </a:xfrm>
          <a:prstGeom prst="frame">
            <a:avLst>
              <a:gd name="adj1" fmla="val 223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3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VT Nyheters meny i mobillä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843559"/>
            <a:ext cx="2448272" cy="5061026"/>
          </a:xfrm>
          <a:prstGeom prst="rect">
            <a:avLst/>
          </a:prstGeom>
        </p:spPr>
      </p:pic>
      <p:sp>
        <p:nvSpPr>
          <p:cNvPr id="3" name="Ram 2"/>
          <p:cNvSpPr/>
          <p:nvPr/>
        </p:nvSpPr>
        <p:spPr>
          <a:xfrm>
            <a:off x="3347866" y="2211711"/>
            <a:ext cx="504056" cy="360040"/>
          </a:xfrm>
          <a:prstGeom prst="frame">
            <a:avLst>
              <a:gd name="adj1" fmla="val 17053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pic>
        <p:nvPicPr>
          <p:cNvPr id="4" name="Bildobjekt 3" descr="SVT Nyheters meny i mobilläge utfäl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810002"/>
            <a:ext cx="2448272" cy="51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tockholms stads startsida med obegripligt objek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am 2"/>
          <p:cNvSpPr/>
          <p:nvPr/>
        </p:nvSpPr>
        <p:spPr>
          <a:xfrm>
            <a:off x="6526800" y="51472"/>
            <a:ext cx="576064" cy="504056"/>
          </a:xfrm>
          <a:prstGeom prst="frame">
            <a:avLst>
              <a:gd name="adj1" fmla="val 168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2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änkar på Stockholms stads webbpla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" y="411527"/>
            <a:ext cx="5557516" cy="699372"/>
          </a:xfrm>
        </p:spPr>
        <p:txBody>
          <a:bodyPr/>
          <a:lstStyle/>
          <a:p>
            <a:r>
              <a:rPr lang="sv-SE" dirty="0" smtClean="0"/>
              <a:t>Vad går bra att dölja?</a:t>
            </a:r>
            <a:endParaRPr lang="sv-SE" dirty="0"/>
          </a:p>
        </p:txBody>
      </p:sp>
      <p:pic>
        <p:nvPicPr>
          <p:cNvPr id="5" name="Bildobjekt 4" descr="Ihopfällt formulä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2" y="1635647"/>
            <a:ext cx="3600400" cy="454363"/>
          </a:xfrm>
          <a:prstGeom prst="rect">
            <a:avLst/>
          </a:prstGeom>
        </p:spPr>
      </p:pic>
      <p:pic>
        <p:nvPicPr>
          <p:cNvPr id="6" name="Bildobjekt 5" descr="Kontaktformulä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635647"/>
            <a:ext cx="359716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4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opfällt objekt på Skandiabankens webbpla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am 2"/>
          <p:cNvSpPr/>
          <p:nvPr/>
        </p:nvSpPr>
        <p:spPr>
          <a:xfrm>
            <a:off x="2483768" y="3276000"/>
            <a:ext cx="2808312" cy="519886"/>
          </a:xfrm>
          <a:prstGeom prst="frame">
            <a:avLst>
              <a:gd name="adj1" fmla="val 13596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tfällt objekt på Skandiabankens webbpla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" y="411527"/>
            <a:ext cx="2547903" cy="699372"/>
          </a:xfrm>
        </p:spPr>
        <p:txBody>
          <a:bodyPr/>
          <a:lstStyle/>
          <a:p>
            <a:r>
              <a:rPr lang="sv-SE" dirty="0" smtClean="0"/>
              <a:t>Upplägg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457096" indent="-457096">
              <a:spcBef>
                <a:spcPts val="1600"/>
              </a:spcBef>
              <a:buFont typeface="+mj-lt"/>
              <a:buAutoNum type="arabicPeriod"/>
            </a:pPr>
            <a:r>
              <a:rPr lang="sv-SE" dirty="0" smtClean="0"/>
              <a:t>Startsidan</a:t>
            </a:r>
          </a:p>
          <a:p>
            <a:pPr marL="457096" indent="-457096">
              <a:spcBef>
                <a:spcPts val="1600"/>
              </a:spcBef>
              <a:buFont typeface="+mj-lt"/>
              <a:buAutoNum type="arabicPeriod"/>
            </a:pPr>
            <a:r>
              <a:rPr lang="sv-SE" dirty="0" smtClean="0"/>
              <a:t>Innehållet</a:t>
            </a:r>
          </a:p>
          <a:p>
            <a:pPr marL="457096" indent="-457096">
              <a:spcBef>
                <a:spcPts val="1600"/>
              </a:spcBef>
              <a:buFont typeface="+mj-lt"/>
              <a:buAutoNum type="arabicPeriod"/>
            </a:pPr>
            <a:r>
              <a:rPr lang="sv-SE" dirty="0" err="1" smtClean="0"/>
              <a:t>Sidlängd</a:t>
            </a:r>
            <a:endParaRPr lang="sv-SE" dirty="0" smtClean="0"/>
          </a:p>
          <a:p>
            <a:pPr marL="457096" indent="-457096">
              <a:spcBef>
                <a:spcPts val="1600"/>
              </a:spcBef>
              <a:buFont typeface="+mj-lt"/>
              <a:buAutoNum type="arabicPeriod"/>
            </a:pPr>
            <a:r>
              <a:rPr lang="sv-SE" dirty="0" smtClean="0"/>
              <a:t>Tydlighet</a:t>
            </a:r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944815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Visa fler-objek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2" y="1183462"/>
            <a:ext cx="4542176" cy="2631182"/>
          </a:xfrm>
          <a:prstGeom prst="rect">
            <a:avLst/>
          </a:prstGeom>
        </p:spPr>
      </p:pic>
      <p:sp>
        <p:nvSpPr>
          <p:cNvPr id="3" name="Ram 2"/>
          <p:cNvSpPr/>
          <p:nvPr/>
        </p:nvSpPr>
        <p:spPr>
          <a:xfrm>
            <a:off x="2088002" y="3291831"/>
            <a:ext cx="4464776" cy="576064"/>
          </a:xfrm>
          <a:prstGeom prst="frame">
            <a:avLst>
              <a:gd name="adj1" fmla="val 1359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5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" y="411527"/>
            <a:ext cx="4292671" cy="699372"/>
          </a:xfrm>
        </p:spPr>
        <p:txBody>
          <a:bodyPr/>
          <a:lstStyle/>
          <a:p>
            <a:r>
              <a:rPr lang="sv-SE" dirty="0" smtClean="0"/>
              <a:t>Sammanfattning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2" y="1512000"/>
            <a:ext cx="8064440" cy="2196000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sv-SE" dirty="0" smtClean="0"/>
              <a:t>Startsidor riktade mot användarnas behov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Tydliga rubriker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Tydliga länkar på rätt ställe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”Lagom” längd på sidor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Det uppenbara vinner alltid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790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Vi sätter sunt förnuft i system</a:t>
            </a:r>
          </a:p>
        </p:txBody>
      </p:sp>
    </p:spTree>
    <p:extLst>
      <p:ext uri="{BB962C8B-B14F-4D97-AF65-F5344CB8AC3E}">
        <p14:creationId xmlns:p14="http://schemas.microsoft.com/office/powerpoint/2010/main" val="73342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27"/>
            <a:ext cx="2418060" cy="699372"/>
          </a:xfrm>
        </p:spPr>
        <p:txBody>
          <a:bodyPr/>
          <a:lstStyle/>
          <a:p>
            <a:r>
              <a:rPr lang="sv-SE" dirty="0"/>
              <a:t>Om mig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896088" cy="3147982"/>
          </a:xfrm>
        </p:spPr>
        <p:txBody>
          <a:bodyPr>
            <a:normAutofit/>
          </a:bodyPr>
          <a:lstStyle/>
          <a:p>
            <a:pPr marL="457096" indent="-457096">
              <a:spcBef>
                <a:spcPts val="1600"/>
              </a:spcBef>
            </a:pPr>
            <a:r>
              <a:rPr lang="sv-SE" dirty="0"/>
              <a:t>Civilingenjör i Medieteknik</a:t>
            </a:r>
          </a:p>
          <a:p>
            <a:pPr marL="457096" indent="-457096">
              <a:spcBef>
                <a:spcPts val="1600"/>
              </a:spcBef>
            </a:pPr>
            <a:r>
              <a:rPr lang="sv-SE" dirty="0"/>
              <a:t>Specialiserad på användbarhet och interaktionsdesign</a:t>
            </a:r>
          </a:p>
          <a:p>
            <a:pPr marL="457096" indent="-457096">
              <a:spcBef>
                <a:spcPts val="1600"/>
              </a:spcBef>
            </a:pPr>
            <a:r>
              <a:rPr lang="sv-SE" dirty="0"/>
              <a:t>Arbetar främst med analyser, </a:t>
            </a:r>
            <a:r>
              <a:rPr lang="sv-SE" dirty="0" smtClean="0"/>
              <a:t>användningstester </a:t>
            </a:r>
            <a:r>
              <a:rPr lang="sv-SE" dirty="0"/>
              <a:t>och konceptutveckling</a:t>
            </a:r>
          </a:p>
          <a:p>
            <a:endParaRPr lang="sv-SE" dirty="0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" name="Bildobjekt 3" descr="Andreas Blackne på sc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1491630"/>
            <a:ext cx="399145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1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arngren.ne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5"/>
            <a:ext cx="9144000" cy="5143500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411527"/>
            <a:ext cx="3304420" cy="699372"/>
          </a:xfrm>
        </p:spPr>
        <p:txBody>
          <a:bodyPr/>
          <a:lstStyle/>
          <a:p>
            <a:r>
              <a:rPr lang="sv-SE" dirty="0" smtClean="0"/>
              <a:t>1. Startsidan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86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Riksdagens startsid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27"/>
            <a:ext cx="6064941" cy="699372"/>
          </a:xfrm>
        </p:spPr>
        <p:txBody>
          <a:bodyPr/>
          <a:lstStyle/>
          <a:p>
            <a:r>
              <a:rPr lang="sv-SE" dirty="0"/>
              <a:t>”Att synas på startsidan”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6048216" cy="2196000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sv-SE" dirty="0" smtClean="0"/>
              <a:t>Runt 50% besöker inte ens startsidan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De flesta lämnar startsidan inom 20 sekunder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De flesta tittar endast på det som ligger längst upp på sidan</a:t>
            </a:r>
          </a:p>
          <a:p>
            <a:pPr>
              <a:spcBef>
                <a:spcPts val="1600"/>
              </a:spcBef>
            </a:pPr>
            <a:r>
              <a:rPr lang="sv-SE" dirty="0" smtClean="0"/>
              <a:t>Nästan ingen klickar i bildspel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44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ebbplatser som funkar FTD 2015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Webbplatser som funkar FTD 2015.potx</Template>
  <TotalTime>10813</TotalTime>
  <Words>290</Words>
  <Application>Microsoft Macintosh PowerPoint</Application>
  <PresentationFormat>Bildspel på skärmen (16:9)</PresentationFormat>
  <Paragraphs>101</Paragraphs>
  <Slides>52</Slides>
  <Notes>50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Bildrubriker</vt:lpstr>
      </vt:variant>
      <vt:variant>
        <vt:i4>52</vt:i4>
      </vt:variant>
    </vt:vector>
  </HeadingPairs>
  <TitlesOfParts>
    <vt:vector size="61" baseType="lpstr">
      <vt:lpstr>Webbplatser som funkar FTD 2015</vt:lpstr>
      <vt:lpstr>Funka_logo</vt:lpstr>
      <vt:lpstr>Small_asterix</vt:lpstr>
      <vt:lpstr>Big_asterix</vt:lpstr>
      <vt:lpstr>One Post It</vt:lpstr>
      <vt:lpstr>1_Two Post It</vt:lpstr>
      <vt:lpstr>Three Post It</vt:lpstr>
      <vt:lpstr>Blank</vt:lpstr>
      <vt:lpstr>Last Page</vt:lpstr>
      <vt:lpstr>Webbplatser som funkar</vt:lpstr>
      <vt:lpstr>PowerPoint-presentation</vt:lpstr>
      <vt:lpstr>PowerPoint-presentation</vt:lpstr>
      <vt:lpstr>PowerPoint-presentation</vt:lpstr>
      <vt:lpstr>Upplägg</vt:lpstr>
      <vt:lpstr>Om mig</vt:lpstr>
      <vt:lpstr>1. Startsidan</vt:lpstr>
      <vt:lpstr>PowerPoint-presentation</vt:lpstr>
      <vt:lpstr>”Att synas på startsidan”</vt:lpstr>
      <vt:lpstr>PowerPoint-presentation</vt:lpstr>
      <vt:lpstr>PowerPoint-presentation</vt:lpstr>
      <vt:lpstr>Vad är startsidans uppgift?</vt:lpstr>
      <vt:lpstr>Vad är INTE startsidans uppgift</vt:lpstr>
      <vt:lpstr>2. Hur letar vi i innehållet?</vt:lpstr>
      <vt:lpstr>Struktur</vt:lpstr>
      <vt:lpstr>PowerPoint-presentation</vt:lpstr>
      <vt:lpstr>PowerPoint-presentation</vt:lpstr>
      <vt:lpstr>Att hitta länkar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3. Hur gör vi när  sidor blir allt längre?</vt:lpstr>
      <vt:lpstr>Lång eller kort sida?</vt:lpstr>
      <vt:lpstr>PowerPoint-presentation</vt:lpstr>
      <vt:lpstr>PowerPoint-presentation</vt:lpstr>
      <vt:lpstr>PowerPoint-presentation</vt:lpstr>
      <vt:lpstr>PowerPoint-presentation</vt:lpstr>
      <vt:lpstr>Sidnavigation</vt:lpstr>
      <vt:lpstr>PowerPoint-presentation</vt:lpstr>
      <vt:lpstr>PowerPoint-presentation</vt:lpstr>
      <vt:lpstr>PowerPoint-presentation</vt:lpstr>
      <vt:lpstr>Utfällbara objekt</vt:lpstr>
      <vt:lpstr>4. Tydlighet –  ”Det uppenbara vinner alltid”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Vad går bra att dölja?</vt:lpstr>
      <vt:lpstr>PowerPoint-presentation</vt:lpstr>
      <vt:lpstr>PowerPoint-presentation</vt:lpstr>
      <vt:lpstr>PowerPoint-presentation</vt:lpstr>
      <vt:lpstr>Sammanfattning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Björnberg</dc:creator>
  <cp:lastModifiedBy>Andreas Blackne</cp:lastModifiedBy>
  <cp:revision>685</cp:revision>
  <cp:lastPrinted>2015-03-23T13:38:02Z</cp:lastPrinted>
  <dcterms:created xsi:type="dcterms:W3CDTF">2014-02-22T06:23:07Z</dcterms:created>
  <dcterms:modified xsi:type="dcterms:W3CDTF">2015-04-16T12:54:00Z</dcterms:modified>
</cp:coreProperties>
</file>