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1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9" r:id="rId1"/>
    <p:sldMasterId id="2147483774" r:id="rId2"/>
    <p:sldMasterId id="2147483776" r:id="rId3"/>
    <p:sldMasterId id="2147483722" r:id="rId4"/>
    <p:sldMasterId id="2147484160" r:id="rId5"/>
    <p:sldMasterId id="2147484683" r:id="rId6"/>
    <p:sldMasterId id="2147484771" r:id="rId7"/>
    <p:sldMasterId id="2147484875" r:id="rId8"/>
    <p:sldMasterId id="2147484926" r:id="rId9"/>
    <p:sldMasterId id="2147484965" r:id="rId10"/>
    <p:sldMasterId id="2147485114" r:id="rId11"/>
    <p:sldMasterId id="2147485119" r:id="rId12"/>
  </p:sldMasterIdLst>
  <p:notesMasterIdLst>
    <p:notesMasterId r:id="rId50"/>
  </p:notesMasterIdLst>
  <p:sldIdLst>
    <p:sldId id="530" r:id="rId13"/>
    <p:sldId id="1804" r:id="rId14"/>
    <p:sldId id="3647" r:id="rId15"/>
    <p:sldId id="3981" r:id="rId16"/>
    <p:sldId id="3966" r:id="rId17"/>
    <p:sldId id="4127" r:id="rId18"/>
    <p:sldId id="4092" r:id="rId19"/>
    <p:sldId id="4091" r:id="rId20"/>
    <p:sldId id="4101" r:id="rId21"/>
    <p:sldId id="4130" r:id="rId22"/>
    <p:sldId id="3986" r:id="rId23"/>
    <p:sldId id="4102" r:id="rId24"/>
    <p:sldId id="4103" r:id="rId25"/>
    <p:sldId id="4131" r:id="rId26"/>
    <p:sldId id="4086" r:id="rId27"/>
    <p:sldId id="4087" r:id="rId28"/>
    <p:sldId id="4106" r:id="rId29"/>
    <p:sldId id="4139" r:id="rId30"/>
    <p:sldId id="4042" r:id="rId31"/>
    <p:sldId id="4119" r:id="rId32"/>
    <p:sldId id="701" r:id="rId33"/>
    <p:sldId id="702" r:id="rId34"/>
    <p:sldId id="4140" r:id="rId35"/>
    <p:sldId id="4008" r:id="rId36"/>
    <p:sldId id="4141" r:id="rId37"/>
    <p:sldId id="4147" r:id="rId38"/>
    <p:sldId id="4148" r:id="rId39"/>
    <p:sldId id="4009" r:id="rId40"/>
    <p:sldId id="4129" r:id="rId41"/>
    <p:sldId id="4010" r:id="rId42"/>
    <p:sldId id="4136" r:id="rId43"/>
    <p:sldId id="4015" r:id="rId44"/>
    <p:sldId id="4150" r:id="rId45"/>
    <p:sldId id="4149" r:id="rId46"/>
    <p:sldId id="4016" r:id="rId47"/>
    <p:sldId id="4146" r:id="rId48"/>
    <p:sldId id="535" r:id="rId49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Författare" initials="E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örfattare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0E3"/>
    <a:srgbClr val="C2C2C2"/>
    <a:srgbClr val="6D6C6C"/>
    <a:srgbClr val="2A2929"/>
    <a:srgbClr val="F5F4ED"/>
    <a:srgbClr val="F7C5B1"/>
    <a:srgbClr val="E3F5EA"/>
    <a:srgbClr val="EDA0C4"/>
    <a:srgbClr val="F7CFE1"/>
    <a:srgbClr val="FEF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8D7E99-74EB-B043-A12C-D4EFC5B524BA}" v="11" dt="2024-04-24T23:31:24.7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>
      <p:cViewPr varScale="1">
        <p:scale>
          <a:sx n="97" d="100"/>
          <a:sy n="97" d="100"/>
        </p:scale>
        <p:origin x="57" y="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microsoft.com/office/2018/10/relationships/authors" Target="author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43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66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453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304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91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2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21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777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98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172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3676B-145A-1727-9298-F41BCB6A9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E865E31-E5A5-0F69-F839-CB12A9AFD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252B835-9244-91BB-DEC2-05FD5FEBC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F9EA785-D684-C9DA-D19E-5226BDA7C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482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1098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AEA9-B039-FEE0-C8DD-8DE390238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5E28CF5-5B5D-DFB1-638D-38AE77B3B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B421B3D-A1FE-1CB2-16DC-9AC661FAE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9AD5FBD-EEED-500F-5C64-1E599C6AF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320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9581E-8075-F7E0-EA8B-12423E670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48F6A72-32F5-CF5F-9456-4801C6522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50EE102-E7F2-E31B-45F4-1571ABCD0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9640321-DF68-E95B-9503-E730BDC17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577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B4159-ECFA-C688-E886-A9F8A0900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A6C7D90-3CCF-A492-601F-BA381E79B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77862AB-2A72-84BB-DA72-554D046F9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24723D0-1244-E958-8947-9411EF317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213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24DAC-B0EC-6699-5C3A-8713DCC3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8F16796-16BC-E6DC-7F28-AC9F68956E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755BEA2-F9F1-5124-7C46-83FD35956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37FF81-293F-E5CC-359B-B8726D155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096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6F3B7-B59E-26E9-E75D-FB2E6876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AA5A926-6322-2F4B-750C-D75F173CE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AB7C7BA-9060-19EF-1953-F6167FC3A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DCA1FF8-D481-4F25-5EAC-697B8CA85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010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6F3B7-B59E-26E9-E75D-FB2E6876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AA5A926-6322-2F4B-750C-D75F173CE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AB7C7BA-9060-19EF-1953-F6167FC3A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DCA1FF8-D481-4F25-5EAC-697B8CA85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993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D51E9-CD1A-13F9-3953-AFDD2141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EA732-876A-5F70-C7A7-740AF291B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057F8-8770-CAD4-CBD4-06A0A9163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EC55-DCE3-4A1C-2754-1C8319019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89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0357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92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201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0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12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91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758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13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>
            <a:off x="1326182" y="476745"/>
            <a:ext cx="6698624" cy="4495019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90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1FC540E-ED37-BC4D-A28D-B8781532D4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011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16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232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836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778" y="1985414"/>
            <a:ext cx="7676443" cy="836807"/>
          </a:xfrm>
        </p:spPr>
        <p:txBody>
          <a:bodyPr wrap="square" lIns="72000" rIns="72000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04356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59" y="41707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3" y="417071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3679" y="411510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9901302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297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009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30438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40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  <a:p>
            <a:pPr lvl="0"/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9245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2024-04-25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5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817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4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8537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7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4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0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8" y="9302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4" y="95450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0" y="9302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7" y="3756534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4" y="37727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0" y="3756534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6" y="149164"/>
            <a:ext cx="8622202" cy="441966"/>
          </a:xfrm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66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94874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2784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mågor apri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44" y="2257672"/>
            <a:ext cx="3408219" cy="699404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35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rosa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3640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431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2681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993660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538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U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83286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018814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735482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2331" y="1484274"/>
            <a:ext cx="5751067" cy="872595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57469" y="2051763"/>
            <a:ext cx="5751065" cy="884765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6948" y="2630316"/>
            <a:ext cx="5751065" cy="884765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099" y="3208869"/>
            <a:ext cx="5751065" cy="884765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58315" y="3787422"/>
            <a:ext cx="5751065" cy="8847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50916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66307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66250" y="960438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8823CD02-5BA3-4D4F-8C3D-CCAFB14583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12145" y="960438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653070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8250" y="960438"/>
            <a:ext cx="6667500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4658206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pi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 userDrawn="1"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FB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3688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Avsnittsstart 1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9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004" y="2899731"/>
            <a:ext cx="7560469" cy="768654"/>
          </a:xfrm>
        </p:spPr>
        <p:txBody>
          <a:bodyPr lIns="0"/>
          <a:lstStyle>
            <a:lvl1pPr>
              <a:defRPr sz="40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E82CE-E08E-BF57-CE2E-E38EFF82F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5512" y="4305340"/>
            <a:ext cx="1347920" cy="697495"/>
          </a:xfrm>
          <a:prstGeom prst="rect">
            <a:avLst/>
          </a:prstGeom>
        </p:spPr>
      </p:pic>
      <p:cxnSp>
        <p:nvCxnSpPr>
          <p:cNvPr id="8" name="Rak 15">
            <a:extLst>
              <a:ext uri="{FF2B5EF4-FFF2-40B4-BE49-F238E27FC236}">
                <a16:creationId xmlns:a16="http://schemas.microsoft.com/office/drawing/2014/main" id="{90E65276-80B3-A069-6114-007AB131A1D5}"/>
              </a:ext>
            </a:extLst>
          </p:cNvPr>
          <p:cNvCxnSpPr/>
          <p:nvPr userDrawn="1"/>
        </p:nvCxnSpPr>
        <p:spPr>
          <a:xfrm>
            <a:off x="683568" y="3650209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1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 userDrawn="1"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DD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86052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29789AA-26B5-0449-A62C-FE5CE32DF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218018-04BD-9741-8832-C38F06FE7C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1" y="3571658"/>
            <a:ext cx="9144000" cy="1571842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sv-SE" sz="36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2024-04-25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A0E62BE-4B11-634F-8B9A-275ACC297C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1" y="4009916"/>
            <a:ext cx="8134350" cy="657225"/>
          </a:xfrm>
          <a:noFill/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189" indent="0">
              <a:buNone/>
              <a:defRPr sz="3600" b="1"/>
            </a:lvl2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5718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35619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15584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E1E2E1">
              <a:alpha val="504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436AFC-C6BC-3E04-9FA0-FEE1BF4F2A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9360" y="1322861"/>
            <a:ext cx="6142880" cy="309912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 marL="1257278" indent="-342900">
              <a:buFont typeface="Arial" panose="020B0604020202020204" pitchFamily="34" charset="0"/>
              <a:buChar char="•"/>
              <a:defRPr sz="2100"/>
            </a:lvl3pPr>
            <a:lvl4pPr marL="1714466" indent="-342900">
              <a:buFont typeface="Arial" panose="020B0604020202020204" pitchFamily="34" charset="0"/>
              <a:buChar char="•"/>
              <a:defRPr sz="2100"/>
            </a:lvl4pPr>
            <a:lvl5pPr marL="2171654" indent="-342900">
              <a:buFont typeface="Arial" panose="020B0604020202020204" pitchFamily="34" charset="0"/>
              <a:buChar char="•"/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96EB81-03E6-7A6B-BCCF-D1AC773C9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07219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590573" y="0"/>
            <a:ext cx="3553429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95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590573" y="0"/>
            <a:ext cx="3553429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82562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66284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9205" y="1701590"/>
            <a:ext cx="4018200" cy="870160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07EE36D-78A0-8FD6-89EC-86C536BF6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8275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1261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1">
            <a:extLst>
              <a:ext uri="{FF2B5EF4-FFF2-40B4-BE49-F238E27FC236}">
                <a16:creationId xmlns:a16="http://schemas.microsoft.com/office/drawing/2014/main" id="{C020D1D5-2473-1DEA-7236-EDEC65DB3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" y="0"/>
            <a:ext cx="9345981" cy="525711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14609"/>
            <a:ext cx="7560469" cy="768654"/>
          </a:xfrm>
        </p:spPr>
        <p:txBody>
          <a:bodyPr lIns="0"/>
          <a:lstStyle>
            <a:lvl1pPr>
              <a:defRPr sz="405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E3F592-CAEB-E26D-0BA3-108513BA4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51927" y="4712853"/>
            <a:ext cx="1062785" cy="365379"/>
          </a:xfrm>
          <a:prstGeom prst="rect">
            <a:avLst/>
          </a:prstGeom>
        </p:spPr>
      </p:pic>
      <p:cxnSp>
        <p:nvCxnSpPr>
          <p:cNvPr id="7" name="Rak 15">
            <a:extLst>
              <a:ext uri="{FF2B5EF4-FFF2-40B4-BE49-F238E27FC236}">
                <a16:creationId xmlns:a16="http://schemas.microsoft.com/office/drawing/2014/main" id="{C7DC4509-D2E1-33A0-3ADE-1048F3799E73}"/>
              </a:ext>
            </a:extLst>
          </p:cNvPr>
          <p:cNvCxnSpPr/>
          <p:nvPr userDrawn="1"/>
        </p:nvCxnSpPr>
        <p:spPr>
          <a:xfrm>
            <a:off x="722711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7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19F9782-7F21-6742-843B-43442BE2914D}"/>
              </a:ext>
            </a:extLst>
          </p:cNvPr>
          <p:cNvSpPr/>
          <p:nvPr userDrawn="1"/>
        </p:nvSpPr>
        <p:spPr>
          <a:xfrm>
            <a:off x="6146191" y="2504"/>
            <a:ext cx="2977644" cy="5143500"/>
          </a:xfrm>
          <a:prstGeom prst="rect">
            <a:avLst/>
          </a:prstGeom>
          <a:solidFill>
            <a:srgbClr val="E4F3E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601" y="161131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03098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't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20E08126-F0CB-4B46-81BE-168D94207255}"/>
              </a:ext>
            </a:extLst>
          </p:cNvPr>
          <p:cNvSpPr/>
          <p:nvPr userDrawn="1"/>
        </p:nvSpPr>
        <p:spPr>
          <a:xfrm>
            <a:off x="7956376" y="4155927"/>
            <a:ext cx="1187624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5D917F4-329B-8844-9AE9-58942928E293}"/>
              </a:ext>
            </a:extLst>
          </p:cNvPr>
          <p:cNvSpPr/>
          <p:nvPr userDrawn="1"/>
        </p:nvSpPr>
        <p:spPr>
          <a:xfrm>
            <a:off x="6166356" y="0"/>
            <a:ext cx="2977644" cy="5143500"/>
          </a:xfrm>
          <a:prstGeom prst="rect">
            <a:avLst/>
          </a:prstGeom>
          <a:solidFill>
            <a:srgbClr val="F4E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601" y="161131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4408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1190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931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99A9B0-AAD0-1167-6BD0-4C6C8D0C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328BC1-83FA-7DDD-E510-1FABAA8EE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2DD5F8-521A-D82C-CACE-DC0612DD3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15E60E-0B78-AC7C-FA21-8B4E2A94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73310F-D535-9DD1-0F5A-D4247DC7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015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99" y="407629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301553"/>
            <a:ext cx="7147688" cy="3075974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709707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93335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287259"/>
            <a:ext cx="7147688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078770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428" y="417865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9985" y="1311789"/>
            <a:ext cx="7147688" cy="3075974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69531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39845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927" y="450348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24484" y="1344272"/>
            <a:ext cx="7147688" cy="3075974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53891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411510"/>
            <a:ext cx="7148144" cy="699404"/>
          </a:xfrm>
          <a:noFill/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305434"/>
            <a:ext cx="7147688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67207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8">
            <a:extLst>
              <a:ext uri="{FF2B5EF4-FFF2-40B4-BE49-F238E27FC236}">
                <a16:creationId xmlns:a16="http://schemas.microsoft.com/office/drawing/2014/main" id="{749EBA15-AE36-53F8-2717-5820687AE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90645" cy="52382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81864"/>
            <a:ext cx="7560469" cy="768654"/>
          </a:xfrm>
        </p:spPr>
        <p:txBody>
          <a:bodyPr lIns="0"/>
          <a:lstStyle>
            <a:lvl1pPr>
              <a:defRPr sz="405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A33984-9009-B792-A87A-F0383EC2D3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  <p:cxnSp>
        <p:nvCxnSpPr>
          <p:cNvPr id="8" name="Rak 15">
            <a:extLst>
              <a:ext uri="{FF2B5EF4-FFF2-40B4-BE49-F238E27FC236}">
                <a16:creationId xmlns:a16="http://schemas.microsoft.com/office/drawing/2014/main" id="{0E0FA940-C100-5F46-C745-EB83DD41B882}"/>
              </a:ext>
            </a:extLst>
          </p:cNvPr>
          <p:cNvCxnSpPr/>
          <p:nvPr userDrawn="1"/>
        </p:nvCxnSpPr>
        <p:spPr>
          <a:xfrm>
            <a:off x="575370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33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1" y="411510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305434"/>
            <a:ext cx="7147688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564929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lnSpc>
                <a:spcPct val="150000"/>
              </a:lnSpc>
              <a:spcAft>
                <a:spcPts val="600"/>
              </a:spcAft>
              <a:defRPr sz="2100"/>
            </a:lvl2pPr>
            <a:lvl3pPr>
              <a:lnSpc>
                <a:spcPct val="150000"/>
              </a:lnSpc>
              <a:spcAft>
                <a:spcPts val="600"/>
              </a:spcAft>
              <a:defRPr sz="2100"/>
            </a:lvl3pPr>
            <a:lvl4pPr>
              <a:lnSpc>
                <a:spcPct val="150000"/>
              </a:lnSpc>
              <a:spcAft>
                <a:spcPts val="600"/>
              </a:spcAft>
              <a:defRPr sz="2100"/>
            </a:lvl4pPr>
            <a:lvl5pPr>
              <a:lnSpc>
                <a:spcPct val="150000"/>
              </a:lnSpc>
              <a:spcAft>
                <a:spcPts val="600"/>
              </a:spcAft>
              <a:defRPr sz="2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5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17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8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9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1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8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027371" cy="514738"/>
          </a:xfrm>
          <a:noFill/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62425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1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63741" y="411956"/>
            <a:ext cx="3729038" cy="27003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title + chap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63479"/>
            <a:ext cx="5375350" cy="12310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9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281787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99" y="393335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287259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4681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664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13737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1642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1773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3B7AA5-4D48-7420-1FF8-FC2619E498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1119" y="3787379"/>
            <a:ext cx="5772150" cy="6596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B80C47A-6305-2B0E-369F-959971AFD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69587"/>
            <a:ext cx="7560469" cy="768654"/>
          </a:xfrm>
          <a:solidFill>
            <a:schemeClr val="bg1">
              <a:alpha val="70000"/>
            </a:schemeClr>
          </a:solidFill>
        </p:spPr>
        <p:txBody>
          <a:bodyPr lIns="0" anchor="b"/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6" name="Rak 15">
            <a:extLst>
              <a:ext uri="{FF2B5EF4-FFF2-40B4-BE49-F238E27FC236}">
                <a16:creationId xmlns:a16="http://schemas.microsoft.com/office/drawing/2014/main" id="{63950C88-F2A7-94B6-6D36-D7CDB3753554}"/>
              </a:ext>
            </a:extLst>
          </p:cNvPr>
          <p:cNvCxnSpPr/>
          <p:nvPr userDrawn="1"/>
        </p:nvCxnSpPr>
        <p:spPr>
          <a:xfrm>
            <a:off x="751434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AC5FBF7-2F3E-1844-A7FB-5B26395EFA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47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2024-04-25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617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1705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6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5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2"/>
            <a:ext cx="3908696" cy="2644075"/>
          </a:xfrm>
        </p:spPr>
        <p:txBody>
          <a:bodyPr>
            <a:normAutofit/>
          </a:bodyPr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43849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 sz="2000"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48514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0027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4320024" cy="3147983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5" y="1511302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95882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893313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9892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8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6934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with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7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1475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title + chap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6" y="3036142"/>
            <a:ext cx="7556869" cy="615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42352" y="3919014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224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40725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6" y="1470505"/>
            <a:ext cx="3827967" cy="2552174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8" y="4197604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9788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40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7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90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3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0407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 sz="2000"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70215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5" y="1511302"/>
            <a:ext cx="3779837" cy="2644775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20828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04031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2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571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7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724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40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7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90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3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61123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9357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50338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63768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3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49890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2439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2" y="1347616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7835101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29D280-806E-4AAD-926A-00F6690C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78"/>
              <a:t>2024-04-25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13A5DC9-07CB-43AF-AF50-3CCEC2BB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1DE8A9-57B5-4594-9E67-D3A8527C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20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74CE6-B9F9-4AEA-8A11-E335EA8A72B5}" type="datetimeFigureOut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2024-04-25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0A6E8-2466-47AF-9A39-DCAAADCC3B01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0ADDE49-3F98-4F48-ADC7-5069693495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4677889"/>
            <a:ext cx="2785613" cy="277445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80000" tIns="0" rIns="180000" bIns="0" rtlCol="0" anchor="ctr" anchorCtr="0">
            <a:spAutoFit/>
          </a:bodyPr>
          <a:lstStyle>
            <a:lvl1pPr marL="0" indent="0" algn="l">
              <a:buNone/>
              <a:defRPr lang="en-US" sz="1300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333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055B90-7405-7D66-289C-42B7F227BC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16" y="1417461"/>
            <a:ext cx="6480572" cy="31051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7BED003-EADE-27CE-86F2-9C8A88EC27F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3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42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cag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2824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7573" y="1342228"/>
            <a:ext cx="6464765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pic>
        <p:nvPicPr>
          <p:cNvPr id="3" name="Bildobjekt 8" descr="Laws. Illustration.">
            <a:extLst>
              <a:ext uri="{FF2B5EF4-FFF2-40B4-BE49-F238E27FC236}">
                <a16:creationId xmlns:a16="http://schemas.microsoft.com/office/drawing/2014/main" id="{4ADB8449-F849-7D0A-47D2-D020A5D6D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05E86CF-AAF6-0309-4D0C-8B01D5FD8AD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B6C77107-672F-86C4-D253-7AD2D417D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134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2824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7573" y="1365631"/>
            <a:ext cx="6464765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63FE7B-426A-19C2-9D60-AC59A6C0FB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8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15CF702-98B4-4281-71D5-BE4F3A7F25B2}"/>
              </a:ext>
            </a:extLst>
          </p:cNvPr>
          <p:cNvSpPr/>
          <p:nvPr userDrawn="1"/>
        </p:nvSpPr>
        <p:spPr>
          <a:xfrm>
            <a:off x="180124" y="4145344"/>
            <a:ext cx="998156" cy="9981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284" y="425903"/>
            <a:ext cx="6932840" cy="663053"/>
          </a:xfrm>
          <a:noFill/>
        </p:spPr>
        <p:txBody>
          <a:bodyPr wrap="square" lIns="72000" rIns="32400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02444" y="1311774"/>
            <a:ext cx="3572016" cy="2880418"/>
          </a:xfrm>
        </p:spPr>
        <p:txBody>
          <a:bodyPr wrap="square">
            <a:no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0657CC-D993-FD9E-5419-17908829E3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80219" y="1312069"/>
            <a:ext cx="3572015" cy="28801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1DF7BA80-5272-93E2-CA25-37F4CD559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C2987-62CA-EC3C-33D4-C3E571EA1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636" b="-655"/>
          <a:stretch/>
        </p:blipFill>
        <p:spPr>
          <a:xfrm>
            <a:off x="305758" y="4315273"/>
            <a:ext cx="710336" cy="5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4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628461"/>
            <a:ext cx="9144000" cy="5252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23" y="4237801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36" y="405687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036" y="1353013"/>
            <a:ext cx="6480302" cy="3144427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167FEA7-7571-3672-A7B5-3E6C2F776EF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702469" y="276225"/>
            <a:ext cx="1215000" cy="1215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B49107FF-DDE4-1068-3550-A80275731C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1119" y="4702227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293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1678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766" y="1321639"/>
            <a:ext cx="6480572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B631B1B-8452-F939-2B4A-41F4E26A365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E0715F25-D352-C5A6-73E9-FD1467E8BC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634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205" y="404366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6092" y="1326753"/>
            <a:ext cx="6466247" cy="2865439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53FF211-F789-79E1-F4E3-41D4EA531C9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6EFBBE18-3853-9326-A6BA-8A0713C509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950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93747" y="1491853"/>
            <a:ext cx="6458489" cy="2159794"/>
          </a:xfrm>
        </p:spPr>
        <p:txBody>
          <a:bodyPr lIns="324000"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3" name="Bildobjekt 6" descr="A lightbulb/solution/idé. Illustration.">
            <a:extLst>
              <a:ext uri="{FF2B5EF4-FFF2-40B4-BE49-F238E27FC236}">
                <a16:creationId xmlns:a16="http://schemas.microsoft.com/office/drawing/2014/main" id="{3F77E2B9-C59D-E0AA-BC91-FD7130DD7A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13" y="1215939"/>
            <a:ext cx="1355812" cy="13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1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54088" y="1491854"/>
            <a:ext cx="6458489" cy="2159794"/>
          </a:xfrm>
        </p:spPr>
        <p:txBody>
          <a:bodyPr lIns="324000"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7" name="Bildobjekt 200">
            <a:extLst>
              <a:ext uri="{FF2B5EF4-FFF2-40B4-BE49-F238E27FC236}">
                <a16:creationId xmlns:a16="http://schemas.microsoft.com/office/drawing/2014/main" id="{15744E08-90D6-7C31-3611-23A0B995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" y="315086"/>
            <a:ext cx="1488521" cy="148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40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662" y="2801018"/>
            <a:ext cx="5400675" cy="1244314"/>
          </a:xfrm>
        </p:spPr>
        <p:txBody>
          <a:bodyPr lIns="72000" tIns="72000" rIns="72000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Bildobjekt 3">
            <a:extLst>
              <a:ext uri="{FF2B5EF4-FFF2-40B4-BE49-F238E27FC236}">
                <a16:creationId xmlns:a16="http://schemas.microsoft.com/office/drawing/2014/main" id="{C6296A0D-1AD1-4007-568B-9E5CB66A6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8" y="566615"/>
            <a:ext cx="2078484" cy="2078484"/>
          </a:xfrm>
          <a:prstGeom prst="rect">
            <a:avLst/>
          </a:prstGeom>
        </p:spPr>
      </p:pic>
      <p:pic>
        <p:nvPicPr>
          <p:cNvPr id="10" name="Bildobjekt 6">
            <a:extLst>
              <a:ext uri="{FF2B5EF4-FFF2-40B4-BE49-F238E27FC236}">
                <a16:creationId xmlns:a16="http://schemas.microsoft.com/office/drawing/2014/main" id="{54A82246-724C-12FD-6783-F8AA5C618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97" y="-145137"/>
            <a:ext cx="2484125" cy="2484125"/>
          </a:xfrm>
          <a:prstGeom prst="rect">
            <a:avLst/>
          </a:prstGeom>
        </p:spPr>
      </p:pic>
      <p:pic>
        <p:nvPicPr>
          <p:cNvPr id="11" name="Bildobjekt 12">
            <a:extLst>
              <a:ext uri="{FF2B5EF4-FFF2-40B4-BE49-F238E27FC236}">
                <a16:creationId xmlns:a16="http://schemas.microsoft.com/office/drawing/2014/main" id="{79242B1A-8D99-4BCE-8F0D-0E4E1F565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57" y="566615"/>
            <a:ext cx="2040161" cy="17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9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7" y="1336483"/>
            <a:ext cx="3239690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lnSpc>
                <a:spcPct val="150000"/>
              </a:lnSpc>
              <a:spcAft>
                <a:spcPts val="600"/>
              </a:spcAft>
              <a:defRPr sz="2100"/>
            </a:lvl2pPr>
            <a:lvl3pPr>
              <a:lnSpc>
                <a:spcPct val="150000"/>
              </a:lnSpc>
              <a:spcAft>
                <a:spcPts val="600"/>
              </a:spcAft>
              <a:defRPr sz="2100"/>
            </a:lvl3pPr>
            <a:lvl4pPr>
              <a:lnSpc>
                <a:spcPct val="150000"/>
              </a:lnSpc>
              <a:spcAft>
                <a:spcPts val="600"/>
              </a:spcAft>
              <a:defRPr sz="2100"/>
            </a:lvl4pPr>
            <a:lvl5pPr>
              <a:lnSpc>
                <a:spcPct val="150000"/>
              </a:lnSpc>
              <a:spcAft>
                <a:spcPts val="600"/>
              </a:spcAft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9671" y="1336482"/>
            <a:ext cx="3239691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4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2024-04-25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98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645347" cy="514738"/>
          </a:xfrm>
          <a:noFill/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1766" y="971940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474" y="981271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5734" y="2360811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7815" y="377252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4243166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portra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5745" y="1522424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651897" y="0"/>
            <a:ext cx="3239243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2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766" y="1522424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652120" y="0"/>
            <a:ext cx="3491882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1611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29789AA-26B5-0449-A62C-FE5CE32DF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3EDDC-3D84-55AA-FB44-5DB441E3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" y="-684020"/>
            <a:ext cx="8579777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00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43957" y="1497546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8823CD02-5BA3-4D4F-8C3D-CCAFB14583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47276" y="1491854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A5594-8AE6-3499-E526-E37A80E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4418"/>
            <a:ext cx="7812881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29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A5594-8AE6-3499-E526-E37A80E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781"/>
            <a:ext cx="7947375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5D71038-DCEE-F3FE-0F35-60453884A81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31118" y="1491853"/>
            <a:ext cx="2700338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287411-05FD-250C-94DE-01832AD4E0D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63741" y="1491853"/>
            <a:ext cx="2614613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508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am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31119" y="1491854"/>
            <a:ext cx="6481763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GB" noProof="0"/>
              <a:t>Click here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1F662-F6AA-E79C-CAF7-8B7DFF44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781"/>
            <a:ext cx="7744853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5534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pi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FB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6930" y="1565832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9622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DD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9069" y="149163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150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65186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7724C0-DD9A-CBE6-91C8-A79E39DE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991741"/>
            <a:ext cx="6660203" cy="699404"/>
          </a:xfrm>
        </p:spPr>
        <p:txBody>
          <a:bodyPr lIns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50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6032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1C8DB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436AFC-C6BC-3E04-9FA0-FEE1BF4F2A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583" y="1340002"/>
            <a:ext cx="6142880" cy="309912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 marL="1257278" indent="-342900">
              <a:buFont typeface="Arial" panose="020B0604020202020204" pitchFamily="34" charset="0"/>
              <a:buChar char="•"/>
              <a:defRPr sz="2100"/>
            </a:lvl3pPr>
            <a:lvl4pPr marL="1714466" indent="-342900">
              <a:buFont typeface="Arial" panose="020B0604020202020204" pitchFamily="34" charset="0"/>
              <a:buChar char="•"/>
              <a:defRPr sz="2100"/>
            </a:lvl4pPr>
            <a:lvl5pPr marL="2171654" indent="-342900">
              <a:buFont typeface="Arial" panose="020B0604020202020204" pitchFamily="34" charset="0"/>
              <a:buChar char="•"/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96EB81-03E6-7A6B-BCCF-D1AC773C9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8723711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1075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/>
        </p:nvSpPr>
        <p:spPr>
          <a:xfrm>
            <a:off x="-7993" y="13289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231" y="1491630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7683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rosa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D22357-17D7-F9B9-9993-A617B5986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8" y="-681228"/>
            <a:ext cx="8337617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F63B56-E495-B1AB-3409-7695598CEA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4568" y="951310"/>
            <a:ext cx="2240756" cy="1451372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8232" y="2571751"/>
            <a:ext cx="223709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1622" y="2576745"/>
            <a:ext cx="224516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4034446-015A-7469-98C9-DBD441EDC0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6029" y="951310"/>
            <a:ext cx="2240756" cy="145137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2340" y="2571751"/>
            <a:ext cx="223709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49AFB3E7-4986-22CD-8399-34815D5823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17490" y="972295"/>
            <a:ext cx="2240756" cy="145137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8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5905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n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19F9782-7F21-6742-843B-43442BE2914D}"/>
              </a:ext>
            </a:extLst>
          </p:cNvPr>
          <p:cNvSpPr/>
          <p:nvPr/>
        </p:nvSpPr>
        <p:spPr>
          <a:xfrm>
            <a:off x="6146191" y="2504"/>
            <a:ext cx="2977644" cy="5143500"/>
          </a:xfrm>
          <a:prstGeom prst="rect">
            <a:avLst/>
          </a:prstGeom>
          <a:solidFill>
            <a:srgbClr val="E4F3E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4511"/>
            <a:ext cx="7474823" cy="1253402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4615" y="1657999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4B55A-92AB-AA00-0F69-C5A64D29F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18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n't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20E08126-F0CB-4B46-81BE-168D94207255}"/>
              </a:ext>
            </a:extLst>
          </p:cNvPr>
          <p:cNvSpPr/>
          <p:nvPr/>
        </p:nvSpPr>
        <p:spPr>
          <a:xfrm>
            <a:off x="7956376" y="4155927"/>
            <a:ext cx="1187624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5D917F4-329B-8844-9AE9-58942928E293}"/>
              </a:ext>
            </a:extLst>
          </p:cNvPr>
          <p:cNvSpPr/>
          <p:nvPr/>
        </p:nvSpPr>
        <p:spPr>
          <a:xfrm>
            <a:off x="6166356" y="0"/>
            <a:ext cx="2977644" cy="5143500"/>
          </a:xfrm>
          <a:prstGeom prst="rect">
            <a:avLst/>
          </a:prstGeom>
          <a:solidFill>
            <a:srgbClr val="F4E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4511"/>
            <a:ext cx="7643591" cy="1253402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394" y="165060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4F923-EE36-7193-5244-5C4EF41C5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83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2268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1" y="405687"/>
            <a:ext cx="7039089" cy="699404"/>
          </a:xfrm>
        </p:spPr>
        <p:txBody>
          <a:bodyPr wrap="none" lIns="324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767" y="1289108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0213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677BE774-14CC-D8ED-20EF-3A98E8606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7471"/>
            <a:ext cx="9282764" cy="52215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5876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677BE774-14CC-D8ED-20EF-3A98E8606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733" y="0"/>
            <a:ext cx="9282764" cy="52215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107BF9D3-1324-F1B5-0052-9B47980384B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31118" y="1491853"/>
            <a:ext cx="2700338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D15CC0A-148A-5B28-9201-9667E7FB8B4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19655" y="1513873"/>
            <a:ext cx="2693226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F5282D3-4D37-563F-C864-227D8AF5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1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114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8">
            <a:extLst>
              <a:ext uri="{FF2B5EF4-FFF2-40B4-BE49-F238E27FC236}">
                <a16:creationId xmlns:a16="http://schemas.microsoft.com/office/drawing/2014/main" id="{1FF3D2A8-2BF9-E03E-ABDA-1468A8C31E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90645" cy="52382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9752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805" y="1707750"/>
            <a:ext cx="7272392" cy="1728000"/>
          </a:xfrm>
        </p:spPr>
        <p:txBody>
          <a:bodyPr wrap="square" lIns="72000" rIns="720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253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E1E2E1">
              <a:alpha val="504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D1AE29-7482-7141-9A1F-59976B7B2A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1119" y="98693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för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3327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3034533"/>
            <a:ext cx="7425639" cy="615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31119" y="365164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715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tor grön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9898" y="3244113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3" y="326840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5829" y="3252937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898" y="77155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2863" y="795841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829" y="780375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6052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8014883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74899" y="1595653"/>
            <a:ext cx="4205933" cy="649837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535" y="2178441"/>
            <a:ext cx="4626514" cy="658901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squar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70725" y="2692572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6665" y="3321801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30881" y="3900354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030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6049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7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689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87563" y="1563639"/>
            <a:ext cx="7980603" cy="713863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272237" y="2132236"/>
            <a:ext cx="7980603" cy="723819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72179" y="2710789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300669" y="3289342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43547" y="3867895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12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627534"/>
            <a:ext cx="7185992" cy="3932204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9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4B6F81AD-AB0B-B241-86F4-E20CC0D62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4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20698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779" y="1985415"/>
            <a:ext cx="7676443" cy="836807"/>
          </a:xfrm>
        </p:spPr>
        <p:txBody>
          <a:bodyPr wrap="square" lIns="72000" rIns="72000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20821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5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8938407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3575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89331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90315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7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3440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47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99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445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49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854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7698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8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9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1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8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027371" cy="514738"/>
          </a:xfrm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77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</p:spPr>
        <p:txBody>
          <a:bodyPr wrap="none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68159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2283574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mågor apri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730" y="2073007"/>
            <a:ext cx="763447" cy="1068736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09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78515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tanke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34952" y="1779662"/>
            <a:ext cx="5832648" cy="21602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0878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33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14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39845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730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26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677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863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218018-04BD-9741-8832-C38F06FE7C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1" y="3571658"/>
            <a:ext cx="9144000" cy="1571842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sv-SE" sz="36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2024-04-25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A0E62BE-4B11-634F-8B9A-275ACC297C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1" y="4009916"/>
            <a:ext cx="8134350" cy="657225"/>
          </a:xfrm>
          <a:noFill/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189" indent="0">
              <a:buNone/>
              <a:defRPr sz="3600" b="1"/>
            </a:lvl2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5718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8654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26041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7A44AC8-D6DB-9846-A97F-A2AF7D38D9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5" y="1347614"/>
            <a:ext cx="6199172" cy="252376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257175" indent="-257175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8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Avsnitt1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Avsnitt2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Avsnitt3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Avsnitt4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Avsnitt5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Avsnitt6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6202E8E-4BA3-D743-A019-3D253DCDD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27209" y="2177135"/>
            <a:ext cx="576064" cy="59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tanke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34952" y="1779662"/>
            <a:ext cx="5832648" cy="21602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1369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29685"/>
            <a:ext cx="6960104" cy="663053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56614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09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996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2024-04-25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266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88801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6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1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189" indent="0">
              <a:buFont typeface="Arial" panose="020B0604020202020204" pitchFamily="34" charset="0"/>
              <a:buNone/>
              <a:defRPr/>
            </a:lvl2pPr>
            <a:lvl3pPr marL="914378" indent="0">
              <a:buFont typeface="Arial" panose="020B0604020202020204" pitchFamily="34" charset="0"/>
              <a:buNone/>
              <a:defRPr/>
            </a:lvl3pPr>
            <a:lvl4pPr marL="1371566" indent="0">
              <a:buFont typeface="Arial" panose="020B0604020202020204" pitchFamily="34" charset="0"/>
              <a:buNone/>
              <a:defRPr/>
            </a:lvl4pPr>
            <a:lvl5pPr marL="182875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350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vänd (DO)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0257EF4-58E7-9A49-9699-DD342DEA5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330" y="649050"/>
            <a:ext cx="5911800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C4EB44A-9DFC-7B4D-A441-92B6208AD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C5E056C-A229-3D46-9890-975B5F71D5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4799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A059A8-7340-8E4F-B4B8-32B7F1822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53ACEA-204C-FC4D-B771-C3E250BD9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3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0ADDE49-3F98-4F48-ADC7-5069693495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4677889"/>
            <a:ext cx="2785613" cy="277445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80000" tIns="0" rIns="180000" bIns="0" rtlCol="0" anchor="ctr" anchorCtr="0">
            <a:spAutoFit/>
          </a:bodyPr>
          <a:lstStyle>
            <a:lvl1pPr marL="0" indent="0" algn="l">
              <a:buNone/>
              <a:defRPr lang="en-US" sz="1300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238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970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4956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12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51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6086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7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image" Target="../media/image4.wmf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theme" Target="../theme/theme10.xml"/><Relationship Id="rId8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6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5" Type="http://schemas.openxmlformats.org/officeDocument/2006/relationships/image" Target="../media/image4.wmf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23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image" Target="../media/image4.wmf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theme" Target="../theme/theme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4.wmf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image" Target="../media/image4.wmf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992" r:id="rId2"/>
    <p:sldLayoutId id="2147483993" r:id="rId3"/>
    <p:sldLayoutId id="2147483994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73711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6595107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79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6" r:id="rId1"/>
    <p:sldLayoutId id="2147484967" r:id="rId2"/>
    <p:sldLayoutId id="2147484968" r:id="rId3"/>
    <p:sldLayoutId id="2147484969" r:id="rId4"/>
    <p:sldLayoutId id="2147484970" r:id="rId5"/>
    <p:sldLayoutId id="2147484971" r:id="rId6"/>
    <p:sldLayoutId id="2147484972" r:id="rId7"/>
    <p:sldLayoutId id="2147484973" r:id="rId8"/>
    <p:sldLayoutId id="2147484974" r:id="rId9"/>
    <p:sldLayoutId id="2147484975" r:id="rId10"/>
    <p:sldLayoutId id="2147484976" r:id="rId11"/>
    <p:sldLayoutId id="2147484977" r:id="rId12"/>
    <p:sldLayoutId id="2147484978" r:id="rId13"/>
    <p:sldLayoutId id="2147484979" r:id="rId14"/>
    <p:sldLayoutId id="2147484980" r:id="rId15"/>
    <p:sldLayoutId id="2147484981" r:id="rId16"/>
    <p:sldLayoutId id="2147484982" r:id="rId17"/>
    <p:sldLayoutId id="2147484983" r:id="rId18"/>
    <p:sldLayoutId id="2147484984" r:id="rId19"/>
    <p:sldLayoutId id="2147484985" r:id="rId20"/>
    <p:sldLayoutId id="2147484986" r:id="rId21"/>
    <p:sldLayoutId id="2147484987" r:id="rId22"/>
    <p:sldLayoutId id="2147484988" r:id="rId23"/>
    <p:sldLayoutId id="2147484989" r:id="rId24"/>
    <p:sldLayoutId id="2147484990" r:id="rId25"/>
    <p:sldLayoutId id="2147484991" r:id="rId26"/>
    <p:sldLayoutId id="2147484992" r:id="rId27"/>
    <p:sldLayoutId id="2147484993" r:id="rId28"/>
    <p:sldLayoutId id="2147484994" r:id="rId29"/>
    <p:sldLayoutId id="2147484995" r:id="rId30"/>
    <p:sldLayoutId id="2147484996" r:id="rId31"/>
    <p:sldLayoutId id="2147484997" r:id="rId32"/>
    <p:sldLayoutId id="2147484998" r:id="rId33"/>
    <p:sldLayoutId id="2147484999" r:id="rId34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lnSpc>
          <a:spcPct val="150000"/>
        </a:lnSpc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lnSpc>
          <a:spcPct val="150000"/>
        </a:lnSpc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82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5" r:id="rId1"/>
    <p:sldLayoutId id="2147485116" r:id="rId2"/>
    <p:sldLayoutId id="2147485117" r:id="rId3"/>
    <p:sldLayoutId id="2147485118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2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73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0" r:id="rId1"/>
    <p:sldLayoutId id="2147485121" r:id="rId2"/>
    <p:sldLayoutId id="2147485122" r:id="rId3"/>
    <p:sldLayoutId id="2147485123" r:id="rId4"/>
    <p:sldLayoutId id="2147485124" r:id="rId5"/>
    <p:sldLayoutId id="2147485125" r:id="rId6"/>
    <p:sldLayoutId id="2147485126" r:id="rId7"/>
    <p:sldLayoutId id="2147485127" r:id="rId8"/>
    <p:sldLayoutId id="2147485128" r:id="rId9"/>
    <p:sldLayoutId id="2147485129" r:id="rId10"/>
    <p:sldLayoutId id="2147485130" r:id="rId11"/>
    <p:sldLayoutId id="2147485131" r:id="rId12"/>
    <p:sldLayoutId id="2147485132" r:id="rId13"/>
    <p:sldLayoutId id="2147485133" r:id="rId14"/>
    <p:sldLayoutId id="2147485134" r:id="rId15"/>
    <p:sldLayoutId id="2147485135" r:id="rId16"/>
    <p:sldLayoutId id="2147485136" r:id="rId17"/>
    <p:sldLayoutId id="2147485137" r:id="rId18"/>
    <p:sldLayoutId id="2147485138" r:id="rId19"/>
    <p:sldLayoutId id="2147485139" r:id="rId20"/>
    <p:sldLayoutId id="2147485140" r:id="rId21"/>
    <p:sldLayoutId id="2147485141" r:id="rId22"/>
    <p:sldLayoutId id="2147485142" r:id="rId23"/>
  </p:sldLayoutIdLst>
  <p:txStyles>
    <p:titleStyle>
      <a:lvl1pPr algn="l" defTabSz="914355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55" indent="-457178" algn="l" defTabSz="914355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55" indent="0" algn="l" defTabSz="914355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32" indent="0" algn="l" defTabSz="914355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09" indent="0" algn="l" defTabSz="914355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2A25A2B-B211-914D-934B-7F8D8F31DE3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916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0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941" r:id="rId2"/>
    <p:sldLayoutId id="2147483989" r:id="rId3"/>
    <p:sldLayoutId id="2147483910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E4C50DE-333B-1246-ADD7-A455AE92ABA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31F054C-5639-A142-A6EB-3E013EDC8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7" y="3507854"/>
            <a:ext cx="1508777" cy="780732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E3A9D67A-5C44-A543-8A31-C75CD674328B}"/>
              </a:ext>
            </a:extLst>
          </p:cNvPr>
          <p:cNvCxnSpPr/>
          <p:nvPr userDrawn="1"/>
        </p:nvCxnSpPr>
        <p:spPr>
          <a:xfrm flipV="1">
            <a:off x="467544" y="3579862"/>
            <a:ext cx="8208912" cy="92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5AC4A7DE-EF06-DF4F-B519-5CAF74A74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4" r="17551" b="-2169"/>
          <a:stretch/>
        </p:blipFill>
        <p:spPr>
          <a:xfrm>
            <a:off x="5874774" y="0"/>
            <a:ext cx="326922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0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54267" y="4618877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17" y="393781"/>
            <a:ext cx="8337617" cy="699404"/>
          </a:xfrm>
          <a:prstGeom prst="rect">
            <a:avLst/>
          </a:prstGeom>
          <a:noFill/>
        </p:spPr>
        <p:txBody>
          <a:bodyPr vert="horz" wrap="square" lIns="1044000" tIns="72000" rIns="324000" bIns="72000" rtlCol="0" anchor="ctr">
            <a:spAutoFit/>
          </a:bodyPr>
          <a:lstStyle/>
          <a:p>
            <a:endParaRPr lang="nb-NO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1766" y="1497040"/>
            <a:ext cx="5400414" cy="269515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1119" y="4872145"/>
            <a:ext cx="9453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7422" y="487214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236" y="4887247"/>
            <a:ext cx="928950" cy="258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70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  <p:sldLayoutId id="2147484695" r:id="rId12"/>
    <p:sldLayoutId id="2147484696" r:id="rId13"/>
    <p:sldLayoutId id="2147484697" r:id="rId14"/>
    <p:sldLayoutId id="2147484698" r:id="rId15"/>
    <p:sldLayoutId id="2147484699" r:id="rId16"/>
    <p:sldLayoutId id="2147484700" r:id="rId17"/>
    <p:sldLayoutId id="2147484701" r:id="rId18"/>
    <p:sldLayoutId id="2147484702" r:id="rId19"/>
    <p:sldLayoutId id="2147484703" r:id="rId20"/>
    <p:sldLayoutId id="2147484704" r:id="rId21"/>
    <p:sldLayoutId id="2147484705" r:id="rId22"/>
    <p:sldLayoutId id="2147484706" r:id="rId23"/>
    <p:sldLayoutId id="2147484707" r:id="rId24"/>
    <p:sldLayoutId id="2147484708" r:id="rId25"/>
    <p:sldLayoutId id="2147484709" r:id="rId26"/>
    <p:sldLayoutId id="2147484710" r:id="rId27"/>
    <p:sldLayoutId id="2147484711" r:id="rId28"/>
    <p:sldLayoutId id="2147484712" r:id="rId29"/>
    <p:sldLayoutId id="2147484713" r:id="rId30"/>
    <p:sldLayoutId id="2147484714" r:id="rId31"/>
    <p:sldLayoutId id="2147484715" r:id="rId32"/>
    <p:sldLayoutId id="2147484716" r:id="rId33"/>
    <p:sldLayoutId id="2147484717" r:id="rId34"/>
    <p:sldLayoutId id="2147484718" r:id="rId35"/>
    <p:sldLayoutId id="2147484719" r:id="rId36"/>
    <p:sldLayoutId id="2147484720" r:id="rId37"/>
    <p:sldLayoutId id="2147484721" r:id="rId38"/>
    <p:sldLayoutId id="2147484722" r:id="rId39"/>
    <p:sldLayoutId id="2147484723" r:id="rId40"/>
    <p:sldLayoutId id="2147484724" r:id="rId41"/>
    <p:sldLayoutId id="2147484725" r:id="rId42"/>
    <p:sldLayoutId id="2147484726" r:id="rId43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lnSpc>
          <a:spcPct val="150000"/>
        </a:lnSpc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indent="-457189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71553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28741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85929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5654">
          <p15:clr>
            <a:srgbClr val="F26B43"/>
          </p15:clr>
        </p15:guide>
        <p15:guide id="3" orient="horz" pos="2103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pos="6562">
          <p15:clr>
            <a:srgbClr val="F26B43"/>
          </p15:clr>
        </p15:guide>
        <p15:guide id="6" orient="horz" pos="3067">
          <p15:clr>
            <a:srgbClr val="F26B43"/>
          </p15:clr>
        </p15:guide>
        <p15:guide id="7" pos="5768">
          <p15:clr>
            <a:srgbClr val="F26B43"/>
          </p15:clr>
        </p15:guide>
        <p15:guide id="8" pos="1005">
          <p15:clr>
            <a:srgbClr val="F26B43"/>
          </p15:clr>
        </p15:guide>
        <p15:guide id="9" orient="horz" pos="346">
          <p15:clr>
            <a:srgbClr val="F26B43"/>
          </p15:clr>
        </p15:guide>
        <p15:guide id="10" pos="1912">
          <p15:clr>
            <a:srgbClr val="F26B43"/>
          </p15:clr>
        </p15:guide>
        <p15:guide id="11" pos="1118">
          <p15:clr>
            <a:srgbClr val="F26B43"/>
          </p15:clr>
        </p15:guide>
        <p15:guide id="12" orient="horz" pos="1253">
          <p15:clr>
            <a:srgbClr val="F26B43"/>
          </p15:clr>
        </p15:guide>
        <p15:guide id="13" orient="horz" pos="1139">
          <p15:clr>
            <a:srgbClr val="F26B43"/>
          </p15:clr>
        </p15:guide>
        <p15:guide id="14" pos="4861">
          <p15:clr>
            <a:srgbClr val="F26B43"/>
          </p15:clr>
        </p15:guide>
        <p15:guide id="15" pos="4747">
          <p15:clr>
            <a:srgbClr val="F26B43"/>
          </p15:clr>
        </p15:guide>
        <p15:guide id="16" pos="2819">
          <p15:clr>
            <a:srgbClr val="F26B43"/>
          </p15:clr>
        </p15:guide>
        <p15:guide id="17" pos="2933">
          <p15:clr>
            <a:srgbClr val="F26B43"/>
          </p15:clr>
        </p15:guide>
        <p15:guide id="18" pos="3783">
          <p15:clr>
            <a:srgbClr val="F26B43"/>
          </p15:clr>
        </p15:guide>
        <p15:guide id="19" pos="3897">
          <p15:clr>
            <a:srgbClr val="F26B43"/>
          </p15:clr>
        </p15:guide>
        <p15:guide id="20" pos="2026">
          <p15:clr>
            <a:srgbClr val="F26B43"/>
          </p15:clr>
        </p15:guide>
        <p15:guide id="21" pos="6675">
          <p15:clr>
            <a:srgbClr val="F26B43"/>
          </p15:clr>
        </p15:guide>
        <p15:guide id="22" orient="horz" pos="2217">
          <p15:clr>
            <a:srgbClr val="F26B43"/>
          </p15:clr>
        </p15:guide>
        <p15:guide id="23" orient="horz" pos="4088">
          <p15:clr>
            <a:srgbClr val="F26B43"/>
          </p15:clr>
        </p15:guide>
        <p15:guide id="24" orient="horz" pos="3181">
          <p15:clr>
            <a:srgbClr val="F26B43"/>
          </p15:clr>
        </p15:guide>
        <p15:guide id="25" pos="211">
          <p15:clr>
            <a:srgbClr val="F26B43"/>
          </p15:clr>
        </p15:guide>
        <p15:guide id="26" pos="746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8346889" y="4771019"/>
            <a:ext cx="648072" cy="2228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10504832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67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  <p:sldLayoutId id="2147484784" r:id="rId12"/>
    <p:sldLayoutId id="2147484785" r:id="rId13"/>
    <p:sldLayoutId id="2147484787" r:id="rId14"/>
    <p:sldLayoutId id="2147484788" r:id="rId15"/>
    <p:sldLayoutId id="2147484789" r:id="rId16"/>
    <p:sldLayoutId id="2147484790" r:id="rId17"/>
    <p:sldLayoutId id="2147484791" r:id="rId18"/>
    <p:sldLayoutId id="2147484792" r:id="rId19"/>
    <p:sldLayoutId id="2147484793" r:id="rId20"/>
    <p:sldLayoutId id="2147484794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864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  <p:sldLayoutId id="2147484888" r:id="rId13"/>
    <p:sldLayoutId id="2147484889" r:id="rId14"/>
    <p:sldLayoutId id="2147484890" r:id="rId15"/>
    <p:sldLayoutId id="2147484892" r:id="rId16"/>
    <p:sldLayoutId id="2147484893" r:id="rId17"/>
    <p:sldLayoutId id="2147484894" r:id="rId18"/>
    <p:sldLayoutId id="2147484895" r:id="rId19"/>
    <p:sldLayoutId id="2147484896" r:id="rId20"/>
    <p:sldLayoutId id="2147484897" r:id="rId21"/>
    <p:sldLayoutId id="2147484899" r:id="rId2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8346889" y="4771018"/>
            <a:ext cx="648072" cy="2228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2024-04-25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2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  <p:sldLayoutId id="2147484938" r:id="rId12"/>
    <p:sldLayoutId id="2147484939" r:id="rId13"/>
    <p:sldLayoutId id="2147484940" r:id="rId14"/>
    <p:sldLayoutId id="2147484942" r:id="rId15"/>
    <p:sldLayoutId id="2147484943" r:id="rId16"/>
    <p:sldLayoutId id="2147484944" r:id="rId17"/>
    <p:sldLayoutId id="2147484945" r:id="rId18"/>
    <p:sldLayoutId id="2147484946" r:id="rId19"/>
    <p:sldLayoutId id="2147484947" r:id="rId20"/>
    <p:sldLayoutId id="2147484948" r:id="rId21"/>
    <p:sldLayoutId id="2147484949" r:id="rId22"/>
    <p:sldLayoutId id="2147484950" r:id="rId23"/>
    <p:sldLayoutId id="2147484951" r:id="rId24"/>
    <p:sldLayoutId id="2147484952" r:id="rId25"/>
    <p:sldLayoutId id="2147484953" r:id="rId2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han.kling@funka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visibl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visibl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visibl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info-and-relationship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info-and-relationship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info-and-relationship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eringskatalogen.se/" TargetMode="External"/><Relationship Id="rId2" Type="http://schemas.openxmlformats.org/officeDocument/2006/relationships/hyperlink" Target="https://www.algdata.se/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kalkdatabasen.lansstyrelsen.se/" TargetMode="External"/><Relationship Id="rId4" Type="http://schemas.openxmlformats.org/officeDocument/2006/relationships/hyperlink" Target="https://viss.lansstyrelsen.se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xi.github.io/a11y-outlin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auljadam.com/bookmarklet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pgi.com/color-contrast-checke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eringskatalogen.se/" TargetMode="External"/><Relationship Id="rId2" Type="http://schemas.openxmlformats.org/officeDocument/2006/relationships/hyperlink" Target="https://www.algdata.se/" TargetMode="External"/><Relationship Id="rId1" Type="http://schemas.openxmlformats.org/officeDocument/2006/relationships/slideLayout" Target="../slideLayouts/slideLayout85.xml"/><Relationship Id="rId5" Type="http://schemas.openxmlformats.org/officeDocument/2006/relationships/hyperlink" Target="https://kalkdatabasen.lansstyrelsen.se/" TargetMode="External"/><Relationship Id="rId4" Type="http://schemas.openxmlformats.org/officeDocument/2006/relationships/hyperlink" Target="https://viss.lansstyrelsen.se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unka.com/lsu" TargetMode="External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keyboard" TargetMode="External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7.xml"/><Relationship Id="rId6" Type="http://schemas.openxmlformats.org/officeDocument/2006/relationships/hyperlink" Target="https://www.w3.org/TR/WCAG21/#on-input" TargetMode="External"/><Relationship Id="rId5" Type="http://schemas.openxmlformats.org/officeDocument/2006/relationships/hyperlink" Target="https://www.w3.org/TR/WCAG21/#on-focus" TargetMode="External"/><Relationship Id="rId4" Type="http://schemas.openxmlformats.org/officeDocument/2006/relationships/hyperlink" Target="https://www.w3.org/TR/WCAG21/#no-keyboard-tra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orde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orde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C29FC4E7-2728-0E48-800B-16449065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355726"/>
            <a:ext cx="8204400" cy="1169551"/>
          </a:xfrm>
        </p:spPr>
        <p:txBody>
          <a:bodyPr/>
          <a:lstStyle/>
          <a:p>
            <a:r>
              <a:rPr lang="sv-SE" dirty="0">
                <a:latin typeface="Century Gothic"/>
              </a:rPr>
              <a:t>Digital tillgänglighet: </a:t>
            </a:r>
            <a:br>
              <a:rPr lang="sv-SE" dirty="0">
                <a:latin typeface="Century Gothic"/>
              </a:rPr>
            </a:br>
            <a:r>
              <a:rPr lang="sv-SE" sz="3600" dirty="0">
                <a:latin typeface="Century Gothic"/>
              </a:rPr>
              <a:t>WCAG för utvecklare – Egen kontroll</a:t>
            </a:r>
            <a:endParaRPr lang="sv-SE" sz="3600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363B728-1A01-EA42-92D4-976537E87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568" y="3723877"/>
            <a:ext cx="4536504" cy="1596267"/>
          </a:xfrm>
        </p:spPr>
        <p:txBody>
          <a:bodyPr lIns="0" tIns="45720" rIns="0" bIns="45720" anchor="t"/>
          <a:lstStyle/>
          <a:p>
            <a:r>
              <a:rPr lang="sv-SE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johan.kling@funka.com</a:t>
            </a:r>
            <a:endParaRPr lang="sv-SE" u="sng" dirty="0"/>
          </a:p>
          <a:p>
            <a:endParaRPr lang="sv-SE" u="sng" dirty="0"/>
          </a:p>
        </p:txBody>
      </p:sp>
    </p:spTree>
    <p:extLst>
      <p:ext uri="{BB962C8B-B14F-4D97-AF65-F5344CB8AC3E}">
        <p14:creationId xmlns:p14="http://schemas.microsoft.com/office/powerpoint/2010/main" val="27214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F23A-624E-086E-22FE-8F177736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719F7BF-4655-FCFA-22EE-02CF533904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Keyboard focus </a:t>
            </a:r>
          </a:p>
        </p:txBody>
      </p:sp>
    </p:spTree>
    <p:extLst>
      <p:ext uri="{BB962C8B-B14F-4D97-AF65-F5344CB8AC3E}">
        <p14:creationId xmlns:p14="http://schemas.microsoft.com/office/powerpoint/2010/main" val="38269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2D4C18-94EC-4354-B7D8-4D47908E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325531"/>
            <a:ext cx="6042438" cy="884070"/>
          </a:xfrm>
        </p:spPr>
        <p:txBody>
          <a:bodyPr/>
          <a:lstStyle/>
          <a:p>
            <a:r>
              <a:rPr lang="en-US" sz="2400" dirty="0"/>
              <a:t>Focus is clearly displayed when users </a:t>
            </a:r>
            <a:br>
              <a:rPr lang="en-US" sz="2400" dirty="0"/>
            </a:br>
            <a:r>
              <a:rPr lang="en-US" sz="2400" dirty="0"/>
              <a:t>navigate with the keyboard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9617B0-FA2B-4F1A-958B-03696CE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5329"/>
            <a:ext cx="4497301" cy="2713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entury Gothic"/>
              </a:rPr>
              <a:t>When the user navigates with a keyboard on a website or in a function, the focus must be clearly displayed.</a:t>
            </a:r>
          </a:p>
          <a:p>
            <a:pPr marL="0" indent="0">
              <a:buNone/>
            </a:pPr>
            <a:r>
              <a:rPr lang="en-US" sz="1400" dirty="0">
                <a:latin typeface="Century Gothic"/>
              </a:rPr>
              <a:t>Hidden links and shortcuts should also be highlighted and displayed visually when they receive focus with keyboard navigation.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AE63129-5CFB-4D48-8EE7-354B82B63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2.4.7 Focus </a:t>
            </a:r>
            <a:r>
              <a:rPr lang="sv-SE" dirty="0" err="1">
                <a:hlinkClick r:id="rId3"/>
              </a:rPr>
              <a:t>Visible</a:t>
            </a:r>
            <a:r>
              <a:rPr lang="sv-SE" dirty="0">
                <a:hlinkClick r:id="rId3"/>
              </a:rPr>
              <a:t> (AA)</a:t>
            </a: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72259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2D4C18-94EC-4354-B7D8-4D47908E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53" y="133111"/>
            <a:ext cx="6687467" cy="1253402"/>
          </a:xfrm>
        </p:spPr>
        <p:txBody>
          <a:bodyPr/>
          <a:lstStyle/>
          <a:p>
            <a:r>
              <a:rPr lang="en-US" sz="2400" dirty="0"/>
              <a:t>Focus is clearly displayed when users </a:t>
            </a:r>
            <a:br>
              <a:rPr lang="en-US" sz="2400" dirty="0"/>
            </a:br>
            <a:r>
              <a:rPr lang="en-US" sz="2400" dirty="0"/>
              <a:t>navigate with the keyboard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B39C959-B18E-FC91-184E-3CC0CB910B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1015" y="467771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2.4.7 Focus </a:t>
            </a:r>
            <a:r>
              <a:rPr lang="sv-SE" dirty="0" err="1">
                <a:hlinkClick r:id="rId3"/>
              </a:rPr>
              <a:t>Visible</a:t>
            </a:r>
            <a:r>
              <a:rPr lang="sv-SE" dirty="0">
                <a:hlinkClick r:id="rId3"/>
              </a:rPr>
              <a:t> (AA)</a:t>
            </a:r>
            <a:endParaRPr lang="sv-SE" dirty="0"/>
          </a:p>
        </p:txBody>
      </p:sp>
      <p:pic>
        <p:nvPicPr>
          <p:cNvPr id="7" name="Bildobjekt 6" descr="Trollhättands webbplats. Skärmbild">
            <a:extLst>
              <a:ext uri="{FF2B5EF4-FFF2-40B4-BE49-F238E27FC236}">
                <a16:creationId xmlns:a16="http://schemas.microsoft.com/office/drawing/2014/main" id="{C64F259A-C1AD-23A6-6CF2-8206E938E4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88" y="1271157"/>
            <a:ext cx="3863026" cy="3030135"/>
          </a:xfrm>
          <a:prstGeom prst="rect">
            <a:avLst/>
          </a:prstGeom>
        </p:spPr>
      </p:pic>
      <p:sp>
        <p:nvSpPr>
          <p:cNvPr id="8" name="Rektangel 7" descr="Blå ram som visuellt visar vald länk i navigation. ">
            <a:extLst>
              <a:ext uri="{FF2B5EF4-FFF2-40B4-BE49-F238E27FC236}">
                <a16:creationId xmlns:a16="http://schemas.microsoft.com/office/drawing/2014/main" id="{CD7E9052-43F3-8B1B-5929-6D3041486FC2}"/>
              </a:ext>
            </a:extLst>
          </p:cNvPr>
          <p:cNvSpPr/>
          <p:nvPr/>
        </p:nvSpPr>
        <p:spPr>
          <a:xfrm>
            <a:off x="1079088" y="1658379"/>
            <a:ext cx="541545" cy="3328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ktangel 8" descr="Blå ram som visuellt visar vald länk i navigation. ">
            <a:extLst>
              <a:ext uri="{FF2B5EF4-FFF2-40B4-BE49-F238E27FC236}">
                <a16:creationId xmlns:a16="http://schemas.microsoft.com/office/drawing/2014/main" id="{17A3E2D5-CA02-FA6F-66A1-5434F7582DB1}"/>
              </a:ext>
            </a:extLst>
          </p:cNvPr>
          <p:cNvSpPr/>
          <p:nvPr/>
        </p:nvSpPr>
        <p:spPr>
          <a:xfrm>
            <a:off x="2126838" y="1658380"/>
            <a:ext cx="493510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ktangel 9" descr="Blå ram som visuellt visar vald länk i navigation. ">
            <a:extLst>
              <a:ext uri="{FF2B5EF4-FFF2-40B4-BE49-F238E27FC236}">
                <a16:creationId xmlns:a16="http://schemas.microsoft.com/office/drawing/2014/main" id="{52D6B91B-AA9F-FCA6-8EDC-38D1735F1D72}"/>
              </a:ext>
            </a:extLst>
          </p:cNvPr>
          <p:cNvSpPr/>
          <p:nvPr/>
        </p:nvSpPr>
        <p:spPr>
          <a:xfrm>
            <a:off x="2628153" y="1658380"/>
            <a:ext cx="493510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ktangel 10" descr="Blå ram som visuellt visar vald länk i navigation. ">
            <a:extLst>
              <a:ext uri="{FF2B5EF4-FFF2-40B4-BE49-F238E27FC236}">
                <a16:creationId xmlns:a16="http://schemas.microsoft.com/office/drawing/2014/main" id="{197E7182-2C2B-B00E-FAC2-B7786F26DBD4}"/>
              </a:ext>
            </a:extLst>
          </p:cNvPr>
          <p:cNvSpPr/>
          <p:nvPr/>
        </p:nvSpPr>
        <p:spPr>
          <a:xfrm>
            <a:off x="3129467" y="1658380"/>
            <a:ext cx="513846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ktangel 11" descr="Blå ram som visuellt visar vald länk i navigation. ">
            <a:extLst>
              <a:ext uri="{FF2B5EF4-FFF2-40B4-BE49-F238E27FC236}">
                <a16:creationId xmlns:a16="http://schemas.microsoft.com/office/drawing/2014/main" id="{FB086F5A-3F52-74B8-C04A-E15FFAE789BC}"/>
              </a:ext>
            </a:extLst>
          </p:cNvPr>
          <p:cNvSpPr/>
          <p:nvPr/>
        </p:nvSpPr>
        <p:spPr>
          <a:xfrm>
            <a:off x="3651116" y="1658380"/>
            <a:ext cx="513845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ktangel 12" descr="Blå ram som visuellt visar vald länk i navigation. ">
            <a:extLst>
              <a:ext uri="{FF2B5EF4-FFF2-40B4-BE49-F238E27FC236}">
                <a16:creationId xmlns:a16="http://schemas.microsoft.com/office/drawing/2014/main" id="{36FA7C55-9AFB-D099-3839-B3FE380BBDC0}"/>
              </a:ext>
            </a:extLst>
          </p:cNvPr>
          <p:cNvSpPr/>
          <p:nvPr/>
        </p:nvSpPr>
        <p:spPr>
          <a:xfrm>
            <a:off x="4164961" y="1658379"/>
            <a:ext cx="494060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0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2D4C18-94EC-4354-B7D8-4D47908E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45" y="406067"/>
            <a:ext cx="7148144" cy="699404"/>
          </a:xfrm>
        </p:spPr>
        <p:txBody>
          <a:bodyPr/>
          <a:lstStyle/>
          <a:p>
            <a:r>
              <a:rPr lang="en-US" sz="2400" dirty="0"/>
              <a:t>Focus is clearly displayed when users </a:t>
            </a:r>
            <a:br>
              <a:rPr lang="en-US" sz="2400" dirty="0"/>
            </a:br>
            <a:r>
              <a:rPr lang="en-US" sz="2400" dirty="0"/>
              <a:t>navigate with the keyboard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9617B0-FA2B-4F1A-958B-03696CE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8" y="1445328"/>
            <a:ext cx="4178000" cy="2421351"/>
          </a:xfrm>
        </p:spPr>
        <p:txBody>
          <a:bodyPr>
            <a:normAutofit/>
          </a:bodyPr>
          <a:lstStyle/>
          <a:p>
            <a:pPr marL="0" marR="0" lvl="0" indent="0" algn="l" defTabSz="91437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+mn-lt"/>
              </a:rPr>
              <a:t>The highlight needs to be easily identifiable, so the built-in focus highlight in web browsers may not be enough. </a:t>
            </a:r>
          </a:p>
          <a:p>
            <a:pPr marL="0" marR="0" lvl="0" indent="0" algn="l" defTabSz="91437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+mn-lt"/>
              </a:rPr>
              <a:t>Use a thicker border, thick underlining, inversion of color, etc.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AE63129-5CFB-4D48-8EE7-354B82B63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2.4.7 Focus </a:t>
            </a:r>
            <a:r>
              <a:rPr lang="sv-SE" dirty="0" err="1">
                <a:hlinkClick r:id="rId3"/>
              </a:rPr>
              <a:t>Visible</a:t>
            </a:r>
            <a:r>
              <a:rPr lang="sv-SE" dirty="0">
                <a:hlinkClick r:id="rId3"/>
              </a:rPr>
              <a:t> (AA)</a:t>
            </a:r>
            <a:endParaRPr lang="en-US" dirty="0">
              <a:latin typeface="Century Gothic"/>
            </a:endParaRPr>
          </a:p>
        </p:txBody>
      </p:sp>
      <p:pic>
        <p:nvPicPr>
          <p:cNvPr id="8" name="Bildobjekt 4" descr="En bild som visar blomma, fågel&#10;&#10;Beskrivning genererad med mycket hög exakthet">
            <a:extLst>
              <a:ext uri="{FF2B5EF4-FFF2-40B4-BE49-F238E27FC236}">
                <a16:creationId xmlns:a16="http://schemas.microsoft.com/office/drawing/2014/main" id="{A5855CA0-CAFD-C060-1AA1-C45AF8AFE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75" r="-65" b="1123"/>
          <a:stretch/>
        </p:blipFill>
        <p:spPr>
          <a:xfrm>
            <a:off x="6010676" y="1783179"/>
            <a:ext cx="1937376" cy="390074"/>
          </a:xfrm>
          <a:prstGeom prst="rect">
            <a:avLst/>
          </a:prstGeom>
        </p:spPr>
      </p:pic>
      <p:pic>
        <p:nvPicPr>
          <p:cNvPr id="9" name="Bildobjekt 6" descr="En bild som visar blomma, fågel&#10;&#10;Beskrivning genererad med mycket hög exakthet">
            <a:extLst>
              <a:ext uri="{FF2B5EF4-FFF2-40B4-BE49-F238E27FC236}">
                <a16:creationId xmlns:a16="http://schemas.microsoft.com/office/drawing/2014/main" id="{8D3A80D4-A72F-E777-0F81-F9AB8B35C8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144" r="-65" b="2247"/>
          <a:stretch/>
        </p:blipFill>
        <p:spPr>
          <a:xfrm>
            <a:off x="6010676" y="2809278"/>
            <a:ext cx="1942871" cy="389052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DA14F9B-1FB9-9A03-1820-93ECFA1E8750}"/>
              </a:ext>
            </a:extLst>
          </p:cNvPr>
          <p:cNvSpPr/>
          <p:nvPr/>
        </p:nvSpPr>
        <p:spPr>
          <a:xfrm>
            <a:off x="7023814" y="2792998"/>
            <a:ext cx="634286" cy="405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B8B6167-DCA0-6109-49B0-AAC5BFB33956}"/>
              </a:ext>
            </a:extLst>
          </p:cNvPr>
          <p:cNvSpPr txBox="1"/>
          <p:nvPr/>
        </p:nvSpPr>
        <p:spPr>
          <a:xfrm>
            <a:off x="5909457" y="1446566"/>
            <a:ext cx="31871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Default is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approved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2B4D55F-297A-9D7E-92E3-3786B992FF2E}"/>
              </a:ext>
            </a:extLst>
          </p:cNvPr>
          <p:cNvSpPr txBox="1"/>
          <p:nvPr/>
        </p:nvSpPr>
        <p:spPr>
          <a:xfrm>
            <a:off x="5909457" y="2455884"/>
            <a:ext cx="30697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Specified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better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86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368E4-F65D-C3E6-C61B-9C11BA0E2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A98F293-D7F7-1AE4-AE69-EF9F4E6D74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Landmarks </a:t>
            </a:r>
          </a:p>
        </p:txBody>
      </p:sp>
    </p:spTree>
    <p:extLst>
      <p:ext uri="{BB962C8B-B14F-4D97-AF65-F5344CB8AC3E}">
        <p14:creationId xmlns:p14="http://schemas.microsoft.com/office/powerpoint/2010/main" val="26582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BA5430-0F7A-4F10-AE87-20B3A716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Link groups and information areas are grouped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F37F74B-0C2A-44FF-A666-F001B35775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45329"/>
            <a:ext cx="4279587" cy="2942434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Century Gothic"/>
              </a:rPr>
              <a:t>This requirement helps the user identify groups of objects/elements and their role in the interface. </a:t>
            </a:r>
          </a:p>
          <a:p>
            <a:pPr marL="0" indent="0">
              <a:buNone/>
            </a:pPr>
            <a:r>
              <a:rPr lang="en-US" sz="1400" dirty="0">
                <a:latin typeface="Century Gothic"/>
              </a:rPr>
              <a:t>Use landmarks to mark different types of content, it provides an additional structure for users who can´t see. </a:t>
            </a:r>
            <a:endParaRPr lang="sv-SE" sz="1400" dirty="0"/>
          </a:p>
          <a:p>
            <a:pPr marL="0" indent="0">
              <a:buNone/>
            </a:pPr>
            <a:endParaRPr lang="sv-SE" sz="12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282DF8F-02F0-4586-A3FD-D431110081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1.3.1 Info and Relationships (A)</a:t>
            </a:r>
            <a:endParaRPr lang="sv-SE" sz="14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02040E3-DFC5-8F63-7AB9-8E540EC9BBB9}"/>
              </a:ext>
            </a:extLst>
          </p:cNvPr>
          <p:cNvSpPr txBox="1"/>
          <p:nvPr/>
        </p:nvSpPr>
        <p:spPr>
          <a:xfrm>
            <a:off x="5799975" y="1445329"/>
            <a:ext cx="2919482" cy="2858218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&lt;nav&gt;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&lt;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header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&gt;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&lt;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footer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&gt;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&lt;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main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&gt;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&lt;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article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&gt;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065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BA5430-0F7A-4F10-AE87-20B3A716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Link groups and information areas are grouped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F37F74B-0C2A-44FF-A666-F001B35775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5329"/>
            <a:ext cx="4323130" cy="2942434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Use at least the structural elements &lt;nav&gt; and &lt;main&gt;. Also use the </a:t>
            </a:r>
            <a:r>
              <a:rPr lang="en-US" sz="1400" dirty="0" err="1"/>
              <a:t>wai</a:t>
            </a:r>
            <a:r>
              <a:rPr lang="en-US" sz="1400" dirty="0"/>
              <a:t>-aria attribute role="search" for the search form.</a:t>
            </a:r>
          </a:p>
          <a:p>
            <a:pPr marL="0" indent="0">
              <a:buNone/>
            </a:pPr>
            <a:r>
              <a:rPr lang="en-US" sz="1400" dirty="0"/>
              <a:t>Don’t use the role attribute if there is an equivalent HTML5 element.</a:t>
            </a:r>
            <a:endParaRPr lang="sv-SE" sz="1400" dirty="0"/>
          </a:p>
          <a:p>
            <a:pPr marL="0" indent="0">
              <a:buNone/>
            </a:pPr>
            <a:endParaRPr lang="sv-SE" sz="12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282DF8F-02F0-4586-A3FD-D431110081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1.3.1 Info and Relationships (A)</a:t>
            </a:r>
            <a:endParaRPr lang="sv-SE" sz="14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02040E3-DFC5-8F63-7AB9-8E540EC9BBB9}"/>
              </a:ext>
            </a:extLst>
          </p:cNvPr>
          <p:cNvSpPr txBox="1"/>
          <p:nvPr/>
        </p:nvSpPr>
        <p:spPr>
          <a:xfrm>
            <a:off x="5799975" y="1445329"/>
            <a:ext cx="2919482" cy="2846933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nav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Top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menu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ul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li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href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="/design-for-all/"&gt;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Design for 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li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ul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nav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role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="search"&gt;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input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type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="search"&gt;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input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type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="submit“ 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value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="Search"&gt;</a:t>
            </a: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10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BA5430-0F7A-4F10-AE87-20B3A716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41" y="406067"/>
            <a:ext cx="7148144" cy="699404"/>
          </a:xfrm>
        </p:spPr>
        <p:txBody>
          <a:bodyPr>
            <a:noAutofit/>
          </a:bodyPr>
          <a:lstStyle/>
          <a:p>
            <a:r>
              <a:rPr lang="en-US" sz="2400" dirty="0"/>
              <a:t>Link groups and information areas are grouped</a:t>
            </a:r>
            <a:endParaRPr lang="sv-SE" sz="2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F6F65E-934E-AB06-42EF-FE2C8CF703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1.3.1 Info and Relationships (A)</a:t>
            </a:r>
            <a:endParaRPr lang="sv-SE" dirty="0"/>
          </a:p>
        </p:txBody>
      </p:sp>
      <p:sp>
        <p:nvSpPr>
          <p:cNvPr id="7" name="Platshållare för text 23">
            <a:extLst>
              <a:ext uri="{FF2B5EF4-FFF2-40B4-BE49-F238E27FC236}">
                <a16:creationId xmlns:a16="http://schemas.microsoft.com/office/drawing/2014/main" id="{CACC64CB-4EAF-B8CC-8566-836AF0EBAA3B}"/>
              </a:ext>
            </a:extLst>
          </p:cNvPr>
          <p:cNvSpPr txBox="1">
            <a:spLocks/>
          </p:cNvSpPr>
          <p:nvPr/>
        </p:nvSpPr>
        <p:spPr>
          <a:xfrm>
            <a:off x="976522" y="1120068"/>
            <a:ext cx="1224136" cy="42599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&lt;</a:t>
            </a:r>
            <a:r>
              <a:rPr kumimoji="0" lang="sv-S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header</a:t>
            </a: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&gt;</a:t>
            </a:r>
          </a:p>
        </p:txBody>
      </p:sp>
      <p:pic>
        <p:nvPicPr>
          <p:cNvPr id="8" name="Bildobjekt 7" descr="En skärmbild som en webbplats med olika regioner. ">
            <a:extLst>
              <a:ext uri="{FF2B5EF4-FFF2-40B4-BE49-F238E27FC236}">
                <a16:creationId xmlns:a16="http://schemas.microsoft.com/office/drawing/2014/main" id="{1EDA49DA-EA61-363F-4732-3ADE5D3C4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90" y="1037327"/>
            <a:ext cx="2454060" cy="3243604"/>
          </a:xfrm>
          <a:prstGeom prst="rect">
            <a:avLst/>
          </a:prstGeom>
        </p:spPr>
      </p:pic>
      <p:sp>
        <p:nvSpPr>
          <p:cNvPr id="9" name="Platshållare för text 23">
            <a:extLst>
              <a:ext uri="{FF2B5EF4-FFF2-40B4-BE49-F238E27FC236}">
                <a16:creationId xmlns:a16="http://schemas.microsoft.com/office/drawing/2014/main" id="{D6CCD856-FBEA-2ED6-68D3-6A9FDEF795E2}"/>
              </a:ext>
            </a:extLst>
          </p:cNvPr>
          <p:cNvSpPr txBox="1">
            <a:spLocks/>
          </p:cNvSpPr>
          <p:nvPr/>
        </p:nvSpPr>
        <p:spPr>
          <a:xfrm>
            <a:off x="1211492" y="2471948"/>
            <a:ext cx="1005408" cy="42599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&lt;</a:t>
            </a:r>
            <a:r>
              <a:rPr kumimoji="0" lang="sv-S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main</a:t>
            </a: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&gt;</a:t>
            </a:r>
          </a:p>
        </p:txBody>
      </p:sp>
      <p:sp>
        <p:nvSpPr>
          <p:cNvPr id="11" name="Platshållare för text 23">
            <a:extLst>
              <a:ext uri="{FF2B5EF4-FFF2-40B4-BE49-F238E27FC236}">
                <a16:creationId xmlns:a16="http://schemas.microsoft.com/office/drawing/2014/main" id="{D91D8587-6687-C0CF-5ECA-3BB526BD4A12}"/>
              </a:ext>
            </a:extLst>
          </p:cNvPr>
          <p:cNvSpPr txBox="1">
            <a:spLocks/>
          </p:cNvSpPr>
          <p:nvPr/>
        </p:nvSpPr>
        <p:spPr>
          <a:xfrm>
            <a:off x="1169994" y="3902174"/>
            <a:ext cx="1088404" cy="42599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&lt;</a:t>
            </a:r>
            <a:r>
              <a:rPr kumimoji="0" lang="sv-S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footer</a:t>
            </a: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&gt;</a:t>
            </a:r>
          </a:p>
        </p:txBody>
      </p:sp>
      <p:sp>
        <p:nvSpPr>
          <p:cNvPr id="12" name="Rektangel 11" descr="Röd ram som visuellt visar det område i bilden som är viktigt för just denna slide. ">
            <a:extLst>
              <a:ext uri="{FF2B5EF4-FFF2-40B4-BE49-F238E27FC236}">
                <a16:creationId xmlns:a16="http://schemas.microsoft.com/office/drawing/2014/main" id="{215462B2-5152-770D-0EA6-62CEEEEBE800}"/>
              </a:ext>
            </a:extLst>
          </p:cNvPr>
          <p:cNvSpPr/>
          <p:nvPr/>
        </p:nvSpPr>
        <p:spPr>
          <a:xfrm>
            <a:off x="4151841" y="1245839"/>
            <a:ext cx="1069140" cy="178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Platshållare för text 23">
            <a:extLst>
              <a:ext uri="{FF2B5EF4-FFF2-40B4-BE49-F238E27FC236}">
                <a16:creationId xmlns:a16="http://schemas.microsoft.com/office/drawing/2014/main" id="{DEA5F637-421A-2A79-5BB1-2241D16EE368}"/>
              </a:ext>
            </a:extLst>
          </p:cNvPr>
          <p:cNvSpPr txBox="1">
            <a:spLocks/>
          </p:cNvSpPr>
          <p:nvPr/>
        </p:nvSpPr>
        <p:spPr>
          <a:xfrm>
            <a:off x="6272312" y="1120068"/>
            <a:ext cx="1931008" cy="2160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role</a:t>
            </a: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="search"</a:t>
            </a:r>
          </a:p>
        </p:txBody>
      </p:sp>
      <p:sp>
        <p:nvSpPr>
          <p:cNvPr id="14" name="Rektangel 13" descr="Röd ram som visuellt visar det område i bilden som är viktigt för just denna slide. ">
            <a:extLst>
              <a:ext uri="{FF2B5EF4-FFF2-40B4-BE49-F238E27FC236}">
                <a16:creationId xmlns:a16="http://schemas.microsoft.com/office/drawing/2014/main" id="{DCFB2BA1-4F67-5BED-EAEE-448114F3F2B2}"/>
              </a:ext>
            </a:extLst>
          </p:cNvPr>
          <p:cNvSpPr/>
          <p:nvPr/>
        </p:nvSpPr>
        <p:spPr>
          <a:xfrm>
            <a:off x="2784690" y="1247775"/>
            <a:ext cx="1283119" cy="1762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Platshållare för text 23">
            <a:extLst>
              <a:ext uri="{FF2B5EF4-FFF2-40B4-BE49-F238E27FC236}">
                <a16:creationId xmlns:a16="http://schemas.microsoft.com/office/drawing/2014/main" id="{3A0A71CA-C5D4-AED9-D426-5A25E9F4870C}"/>
              </a:ext>
            </a:extLst>
          </p:cNvPr>
          <p:cNvSpPr txBox="1">
            <a:spLocks/>
          </p:cNvSpPr>
          <p:nvPr/>
        </p:nvSpPr>
        <p:spPr>
          <a:xfrm>
            <a:off x="6272312" y="1817198"/>
            <a:ext cx="1005408" cy="42599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&lt;nav&gt;</a:t>
            </a:r>
          </a:p>
        </p:txBody>
      </p:sp>
      <p:cxnSp>
        <p:nvCxnSpPr>
          <p:cNvPr id="16" name="Rak pilkoppling 15" descr="Svart pil som visuellt visar det område i bilden som är viktigt för just denna slide. ">
            <a:extLst>
              <a:ext uri="{FF2B5EF4-FFF2-40B4-BE49-F238E27FC236}">
                <a16:creationId xmlns:a16="http://schemas.microsoft.com/office/drawing/2014/main" id="{3B66EF89-C500-1017-FA71-028FFA7E2941}"/>
              </a:ext>
            </a:extLst>
          </p:cNvPr>
          <p:cNvCxnSpPr>
            <a:cxnSpLocks/>
          </p:cNvCxnSpPr>
          <p:nvPr/>
        </p:nvCxnSpPr>
        <p:spPr>
          <a:xfrm flipH="1" flipV="1">
            <a:off x="3673929" y="1423989"/>
            <a:ext cx="2509157" cy="5427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pilkoppling 16" descr="Svart pil som visuellt visar det område i bilden som är viktigt för just denna slide. ">
            <a:extLst>
              <a:ext uri="{FF2B5EF4-FFF2-40B4-BE49-F238E27FC236}">
                <a16:creationId xmlns:a16="http://schemas.microsoft.com/office/drawing/2014/main" id="{E1594487-5EC2-7ADA-F530-03BD356E8C2A}"/>
              </a:ext>
            </a:extLst>
          </p:cNvPr>
          <p:cNvCxnSpPr>
            <a:cxnSpLocks/>
          </p:cNvCxnSpPr>
          <p:nvPr/>
        </p:nvCxnSpPr>
        <p:spPr>
          <a:xfrm flipH="1">
            <a:off x="5170714" y="1280198"/>
            <a:ext cx="974272" cy="750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Vänster klammerparentes 17" descr="Svart pil som visuellt visar det område i bilden som är viktigt för just denna slide. ">
            <a:extLst>
              <a:ext uri="{FF2B5EF4-FFF2-40B4-BE49-F238E27FC236}">
                <a16:creationId xmlns:a16="http://schemas.microsoft.com/office/drawing/2014/main" id="{7901FBB6-60FC-6EF8-A806-9AC5E8D95A28}"/>
              </a:ext>
            </a:extLst>
          </p:cNvPr>
          <p:cNvSpPr/>
          <p:nvPr/>
        </p:nvSpPr>
        <p:spPr>
          <a:xfrm>
            <a:off x="2341054" y="1066876"/>
            <a:ext cx="325027" cy="388884"/>
          </a:xfrm>
          <a:prstGeom prst="lef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Vänster klammerparentes 18" descr="Svart pil som visuellt visar det område i bilden som är viktigt för just denna slide. ">
            <a:extLst>
              <a:ext uri="{FF2B5EF4-FFF2-40B4-BE49-F238E27FC236}">
                <a16:creationId xmlns:a16="http://schemas.microsoft.com/office/drawing/2014/main" id="{5994E185-2E28-2981-1332-4EEF8A166E2F}"/>
              </a:ext>
            </a:extLst>
          </p:cNvPr>
          <p:cNvSpPr/>
          <p:nvPr/>
        </p:nvSpPr>
        <p:spPr>
          <a:xfrm>
            <a:off x="2341928" y="1484336"/>
            <a:ext cx="325027" cy="2299470"/>
          </a:xfrm>
          <a:prstGeom prst="lef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Vänster klammerparentes 19" descr="Svart pil som visuellt visar det område i bilden som är viktigt för just denna slide. ">
            <a:extLst>
              <a:ext uri="{FF2B5EF4-FFF2-40B4-BE49-F238E27FC236}">
                <a16:creationId xmlns:a16="http://schemas.microsoft.com/office/drawing/2014/main" id="{DB7DD4EF-B07D-3A0F-CEE6-7A6C04A40536}"/>
              </a:ext>
            </a:extLst>
          </p:cNvPr>
          <p:cNvSpPr/>
          <p:nvPr/>
        </p:nvSpPr>
        <p:spPr>
          <a:xfrm>
            <a:off x="2341054" y="3812404"/>
            <a:ext cx="325027" cy="468527"/>
          </a:xfrm>
          <a:prstGeom prst="lef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995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71936-7C1C-C871-1C53-330C06B8E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3A4AFA9-D688-FE14-3A05-14D5DD3C5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Expanded or not expanded?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74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B18BFE-3150-4CD3-AAD3-38DDDE49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3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Use aria-expanded for areas that can be </a:t>
            </a:r>
            <a:br>
              <a:rPr lang="en-US" sz="2400" dirty="0"/>
            </a:br>
            <a:r>
              <a:rPr lang="en-US" sz="2400" dirty="0"/>
              <a:t>expanded and collapsed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4254E9-9D23-42E6-91AC-DD80860B28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6" y="1445329"/>
            <a:ext cx="4339458" cy="2942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Aria-expanded is added to the button (or link) that expands the area. </a:t>
            </a:r>
          </a:p>
          <a:p>
            <a:pPr marL="0" indent="0">
              <a:buNone/>
            </a:pPr>
            <a:r>
              <a:rPr lang="en-US" sz="1400" dirty="0"/>
              <a:t>True indicates the area is expanded, false that it is collapsed. These values must be dynamically set.</a:t>
            </a:r>
            <a:endParaRPr lang="sv-SE" sz="1400" dirty="0"/>
          </a:p>
          <a:p>
            <a:pPr marL="0" indent="0">
              <a:buNone/>
            </a:pP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8FB8634-CD42-40A1-94D9-9F7EA9004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24F1B4F-B8E0-1AC1-3979-34E01F4AC6A1}"/>
              </a:ext>
            </a:extLst>
          </p:cNvPr>
          <p:cNvSpPr txBox="1"/>
          <p:nvPr/>
        </p:nvSpPr>
        <p:spPr>
          <a:xfrm>
            <a:off x="5799975" y="1445329"/>
            <a:ext cx="2919482" cy="2723823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button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expanded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true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Open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/Close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button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Content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807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680681-55D1-2449-A812-9617E07E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5" y="834538"/>
            <a:ext cx="1873911" cy="646331"/>
          </a:xfrm>
        </p:spPr>
        <p:txBody>
          <a:bodyPr/>
          <a:lstStyle/>
          <a:p>
            <a:r>
              <a:rPr lang="sv-SE"/>
              <a:t>Johan Kling</a:t>
            </a:r>
            <a:br>
              <a:rPr lang="sv-SE"/>
            </a:br>
            <a:r>
              <a:rPr lang="sv-SE" sz="1600"/>
              <a:t>COO &amp; CQO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E702EC-6B55-8442-B0FB-5F922BF5D5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Webbutvecklare sidan mitten av 90- talet.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Tillgänglighetsexpert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Operativ chef &amp; kvalitetschef för alla våra leveranser, produkter och konsulter. 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Plus, jobbar aktivt med projektledning, användningstester, interaktionsdesign, systemarkitektur, utbildning och utveckling.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Certifierad via IAAP - CPWA &amp; ADS</a:t>
            </a:r>
            <a:endParaRPr lang="en-US"/>
          </a:p>
        </p:txBody>
      </p:sp>
      <p:pic>
        <p:nvPicPr>
          <p:cNvPr id="7" name="Platshållare för bild 6" descr="Photo of Johan Kling">
            <a:extLst>
              <a:ext uri="{FF2B5EF4-FFF2-40B4-BE49-F238E27FC236}">
                <a16:creationId xmlns:a16="http://schemas.microsoft.com/office/drawing/2014/main" id="{C08FE928-8352-9C42-BF10-1C23B9DB3C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037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B18BFE-3150-4CD3-AAD3-38DDDE49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8" y="406067"/>
            <a:ext cx="7148144" cy="699404"/>
          </a:xfrm>
        </p:spPr>
        <p:txBody>
          <a:bodyPr>
            <a:noAutofit/>
          </a:bodyPr>
          <a:lstStyle/>
          <a:p>
            <a:r>
              <a:rPr lang="en-US" sz="2400" dirty="0"/>
              <a:t>Use aria-expanded for areas that can be </a:t>
            </a:r>
            <a:br>
              <a:rPr lang="en-US" sz="2400" dirty="0"/>
            </a:br>
            <a:r>
              <a:rPr lang="en-US" sz="2400" dirty="0"/>
              <a:t>expanded and collapsed</a:t>
            </a:r>
            <a:endParaRPr lang="sv-SE" sz="2400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CA9AF7B-2AB7-53A9-644F-34E644275A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7900" y="1299991"/>
            <a:ext cx="7147688" cy="3086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en-US" sz="1000" dirty="0">
                <a:solidFill>
                  <a:srgbClr val="800000"/>
                </a:solidFill>
                <a:latin typeface="Consolas" panose="020B0609020204030204" pitchFamily="49" charset="0"/>
              </a:rPr>
              <a:t>button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anose="020B0609020204030204" pitchFamily="49" charset="0"/>
              </a:rPr>
              <a:t>aria-expanded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="true"&gt;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Menu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en-US" sz="1000" dirty="0">
                <a:solidFill>
                  <a:srgbClr val="800000"/>
                </a:solidFill>
                <a:latin typeface="Consolas" panose="020B0609020204030204" pitchFamily="49" charset="0"/>
              </a:rPr>
              <a:t>button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en-US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nav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 err="1">
                <a:solidFill>
                  <a:srgbClr val="800000"/>
                </a:solidFill>
                <a:latin typeface="Consolas" panose="020B0609020204030204" pitchFamily="49" charset="0"/>
              </a:rPr>
              <a:t>ul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li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it-IT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it-IT" sz="1000" dirty="0">
                <a:solidFill>
                  <a:srgbClr val="800000"/>
                </a:solidFill>
                <a:latin typeface="Consolas" panose="020B0609020204030204" pitchFamily="49" charset="0"/>
              </a:rPr>
              <a:t>a</a:t>
            </a:r>
            <a:r>
              <a:rPr lang="it-IT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it-IT" sz="1000" dirty="0">
                <a:solidFill>
                  <a:srgbClr val="FF0000"/>
                </a:solidFill>
                <a:latin typeface="Consolas" panose="020B0609020204030204" pitchFamily="49" charset="0"/>
              </a:rPr>
              <a:t>href</a:t>
            </a:r>
            <a:r>
              <a:rPr lang="it-IT" sz="1000" dirty="0">
                <a:solidFill>
                  <a:srgbClr val="0000FF"/>
                </a:solidFill>
                <a:latin typeface="Consolas" panose="020B0609020204030204" pitchFamily="49" charset="0"/>
              </a:rPr>
              <a:t>="/design-for-all/"&gt;</a:t>
            </a:r>
            <a:r>
              <a:rPr lang="it-IT" sz="1000" dirty="0">
                <a:solidFill>
                  <a:srgbClr val="000000"/>
                </a:solidFill>
                <a:latin typeface="Consolas" panose="020B0609020204030204" pitchFamily="49" charset="0"/>
              </a:rPr>
              <a:t>Design for all</a:t>
            </a:r>
            <a:r>
              <a:rPr lang="it-IT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it-IT" sz="1000" dirty="0">
                <a:solidFill>
                  <a:srgbClr val="800000"/>
                </a:solidFill>
                <a:latin typeface="Consolas" panose="020B0609020204030204" pitchFamily="49" charset="0"/>
              </a:rPr>
              <a:t>a</a:t>
            </a:r>
            <a:r>
              <a:rPr lang="it-IT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it-IT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 err="1">
                <a:solidFill>
                  <a:srgbClr val="800000"/>
                </a:solidFill>
                <a:latin typeface="Consolas" panose="020B0609020204030204" pitchFamily="49" charset="0"/>
              </a:rPr>
              <a:t>button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sv-SE" sz="1000" dirty="0">
                <a:solidFill>
                  <a:srgbClr val="FF0000"/>
                </a:solidFill>
                <a:latin typeface="Consolas" panose="020B0609020204030204" pitchFamily="49" charset="0"/>
              </a:rPr>
              <a:t>aria-</a:t>
            </a:r>
            <a:r>
              <a:rPr lang="sv-SE" sz="1000" dirty="0" err="1">
                <a:solidFill>
                  <a:srgbClr val="FF0000"/>
                </a:solidFill>
                <a:latin typeface="Consolas" panose="020B0609020204030204" pitchFamily="49" charset="0"/>
              </a:rPr>
              <a:t>expanded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="</a:t>
            </a:r>
            <a:r>
              <a:rPr lang="sv-SE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"&gt;</a:t>
            </a:r>
            <a:r>
              <a:rPr lang="sv-SE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Sub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sv-SE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menu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for Design for all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 err="1">
                <a:solidFill>
                  <a:srgbClr val="800000"/>
                </a:solidFill>
                <a:latin typeface="Consolas" panose="020B0609020204030204" pitchFamily="49" charset="0"/>
              </a:rPr>
              <a:t>button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li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li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a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sv-SE" sz="1000" dirty="0">
                <a:solidFill>
                  <a:srgbClr val="FF0000"/>
                </a:solidFill>
                <a:latin typeface="Consolas" panose="020B0609020204030204" pitchFamily="49" charset="0"/>
              </a:rPr>
              <a:t>href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="/</a:t>
            </a:r>
            <a:r>
              <a:rPr lang="sv-SE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we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-offer/"&gt;</a:t>
            </a:r>
            <a:r>
              <a:rPr lang="sv-SE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We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offer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a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 err="1">
                <a:solidFill>
                  <a:srgbClr val="800000"/>
                </a:solidFill>
                <a:latin typeface="Consolas" panose="020B0609020204030204" pitchFamily="49" charset="0"/>
              </a:rPr>
              <a:t>button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sv-SE" sz="1000" dirty="0">
                <a:solidFill>
                  <a:srgbClr val="FF0000"/>
                </a:solidFill>
                <a:latin typeface="Consolas" panose="020B0609020204030204" pitchFamily="49" charset="0"/>
              </a:rPr>
              <a:t>aria-</a:t>
            </a:r>
            <a:r>
              <a:rPr lang="sv-SE" sz="1000" dirty="0" err="1">
                <a:solidFill>
                  <a:srgbClr val="FF0000"/>
                </a:solidFill>
                <a:latin typeface="Consolas" panose="020B0609020204030204" pitchFamily="49" charset="0"/>
              </a:rPr>
              <a:t>expanded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="</a:t>
            </a:r>
            <a:r>
              <a:rPr lang="sv-SE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"&gt;</a:t>
            </a:r>
            <a:r>
              <a:rPr lang="sv-SE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Sub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sv-SE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menu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for </a:t>
            </a:r>
            <a:r>
              <a:rPr lang="sv-SE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We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offer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 err="1">
                <a:solidFill>
                  <a:srgbClr val="800000"/>
                </a:solidFill>
                <a:latin typeface="Consolas" panose="020B0609020204030204" pitchFamily="49" charset="0"/>
              </a:rPr>
              <a:t>button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li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 err="1">
                <a:solidFill>
                  <a:srgbClr val="800000"/>
                </a:solidFill>
                <a:latin typeface="Consolas" panose="020B0609020204030204" pitchFamily="49" charset="0"/>
              </a:rPr>
              <a:t>ul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nav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/>
          </a:p>
          <a:p>
            <a:pPr marL="0" indent="0">
              <a:lnSpc>
                <a:spcPct val="100000"/>
              </a:lnSpc>
              <a:buNone/>
            </a:pPr>
            <a:endParaRPr lang="sv-SE" sz="10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8FB8634-CD42-40A1-94D9-9F7EA9004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  <p:sp>
        <p:nvSpPr>
          <p:cNvPr id="9" name="Rektangel 8" descr="Röd ram som visuellt visar det område i bilden som är viktigt för just denna slide. ">
            <a:extLst>
              <a:ext uri="{FF2B5EF4-FFF2-40B4-BE49-F238E27FC236}">
                <a16:creationId xmlns:a16="http://schemas.microsoft.com/office/drawing/2014/main" id="{B4563148-D107-BFA1-8413-5E09C9100B8F}"/>
              </a:ext>
            </a:extLst>
          </p:cNvPr>
          <p:cNvSpPr/>
          <p:nvPr/>
        </p:nvSpPr>
        <p:spPr>
          <a:xfrm>
            <a:off x="1631548" y="1300888"/>
            <a:ext cx="1483127" cy="2747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ktangel 10" descr="Röd ram som visuellt visar det område i bilden som är viktigt för just denna slide. ">
            <a:extLst>
              <a:ext uri="{FF2B5EF4-FFF2-40B4-BE49-F238E27FC236}">
                <a16:creationId xmlns:a16="http://schemas.microsoft.com/office/drawing/2014/main" id="{AACC1C77-977C-7E29-0C87-9B873F24C161}"/>
              </a:ext>
            </a:extLst>
          </p:cNvPr>
          <p:cNvSpPr/>
          <p:nvPr/>
        </p:nvSpPr>
        <p:spPr>
          <a:xfrm>
            <a:off x="2196232" y="2466348"/>
            <a:ext cx="1539950" cy="2747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ktangel 11" descr="Röd ram som visuellt visar det område i bilden som är viktigt för just denna slide. ">
            <a:extLst>
              <a:ext uri="{FF2B5EF4-FFF2-40B4-BE49-F238E27FC236}">
                <a16:creationId xmlns:a16="http://schemas.microsoft.com/office/drawing/2014/main" id="{B3F393E3-90F4-80FC-E0C9-470CD959BFE8}"/>
              </a:ext>
            </a:extLst>
          </p:cNvPr>
          <p:cNvSpPr/>
          <p:nvPr/>
        </p:nvSpPr>
        <p:spPr>
          <a:xfrm>
            <a:off x="2196232" y="3387892"/>
            <a:ext cx="1539950" cy="2747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69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4B3B8E15-EC93-49EB-AEFA-9109D1B0D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SW100) Use aria-expanded for areas that can be expanded and collapsed</a:t>
            </a:r>
            <a:endParaRPr lang="sv-SE"/>
          </a:p>
        </p:txBody>
      </p:sp>
      <p:pic>
        <p:nvPicPr>
          <p:cNvPr id="31" name="Film2" descr="En film som visar hur aria-expanded fungerar i mobilnavigeringen på Funka.com">
            <a:hlinkClick r:id="" action="ppaction://media"/>
            <a:extLst>
              <a:ext uri="{FF2B5EF4-FFF2-40B4-BE49-F238E27FC236}">
                <a16:creationId xmlns:a16="http://schemas.microsoft.com/office/drawing/2014/main" id="{84C98781-0FCC-4F46-ADE0-B627CFF40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1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A84A9E58-C8F3-4520-875F-5CF531AB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SW100) Use aria-expanded for areas that can be expanded and collapsed</a:t>
            </a:r>
            <a:endParaRPr lang="sv-SE"/>
          </a:p>
        </p:txBody>
      </p:sp>
      <p:pic>
        <p:nvPicPr>
          <p:cNvPr id="2" name="Bildobjekt 1" descr="En skärmbild som visar hur mobilnavigeringen ser ut på Funka.c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36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9E9E0-FDD3-EF80-3D36-B4708D9D2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9BF2C8C-BF0C-BC15-0E61-E460EAE4B4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Do not overuse!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93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1A2CD-0ECE-D667-CC45-D9E511F6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8951799B-209C-C888-DEAF-FF2C1F4DAF2E}"/>
              </a:ext>
            </a:extLst>
          </p:cNvPr>
          <p:cNvSpPr/>
          <p:nvPr/>
        </p:nvSpPr>
        <p:spPr>
          <a:xfrm>
            <a:off x="1109477" y="1350690"/>
            <a:ext cx="6848856" cy="9892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D7B9E00-0DA7-D7D6-5BCD-B78312AEC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Don’t overuse WAI-aria</a:t>
            </a:r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5C2AC58-1458-A10E-DF44-C2A7968864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9477" y="2541639"/>
            <a:ext cx="3462524" cy="2138400"/>
          </a:xfr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for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hidden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Name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input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role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="input"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type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Name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labelledby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describedby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multiline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readonly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required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true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required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aria-invalid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hidden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disabled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/&gt;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indent="0" defTabSz="914400">
              <a:buNone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50AE05-1031-F755-55DC-CFDD37B2F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FD1EFC1-745E-4A34-AFCA-F79A4FD53514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A9E30C58-EA30-E05E-A857-E92387DB8ED8}"/>
              </a:ext>
            </a:extLst>
          </p:cNvPr>
          <p:cNvSpPr txBox="1">
            <a:spLocks/>
          </p:cNvSpPr>
          <p:nvPr/>
        </p:nvSpPr>
        <p:spPr>
          <a:xfrm>
            <a:off x="5030794" y="2549992"/>
            <a:ext cx="4042969" cy="191667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892" indent="-342892" algn="l" defTabSz="914378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57269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714457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71646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nn-N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for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nn-N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text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r>
              <a:rPr kumimoji="0" lang="nn-N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Name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nn-N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nn-NO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input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required type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/&gt;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DA73D42-C757-C62D-8DC4-A8528C062558}"/>
              </a:ext>
            </a:extLst>
          </p:cNvPr>
          <p:cNvSpPr txBox="1"/>
          <p:nvPr/>
        </p:nvSpPr>
        <p:spPr>
          <a:xfrm>
            <a:off x="954157" y="27750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FC85651-AD5D-2361-F264-FCBFD5E758A6}"/>
              </a:ext>
            </a:extLst>
          </p:cNvPr>
          <p:cNvSpPr/>
          <p:nvPr/>
        </p:nvSpPr>
        <p:spPr>
          <a:xfrm>
            <a:off x="1350274" y="1723686"/>
            <a:ext cx="5929424" cy="441304"/>
          </a:xfrm>
          <a:prstGeom prst="rect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4B6E742-8774-1C8F-32C5-3EF4E222B3C8}"/>
              </a:ext>
            </a:extLst>
          </p:cNvPr>
          <p:cNvSpPr txBox="1"/>
          <p:nvPr/>
        </p:nvSpPr>
        <p:spPr>
          <a:xfrm>
            <a:off x="1265052" y="1398770"/>
            <a:ext cx="120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/>
              <a:t>Name</a:t>
            </a:r>
            <a:r>
              <a:rPr lang="sv-SE" sz="1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0095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CA058C6-D99D-1AAB-C4A9-652268CC5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Gratis bra verktyg!</a:t>
            </a:r>
          </a:p>
        </p:txBody>
      </p:sp>
    </p:spTree>
    <p:extLst>
      <p:ext uri="{BB962C8B-B14F-4D97-AF65-F5344CB8AC3E}">
        <p14:creationId xmlns:p14="http://schemas.microsoft.com/office/powerpoint/2010/main" val="3693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8CF20B-25ED-BFC4-DE63-A04FD5E5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Dagens testobjekt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CA058C6-D99D-1AAB-C4A9-652268CC5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sv-SE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Älgdata</a:t>
            </a:r>
            <a:r>
              <a:rPr lang="sv-SE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- </a:t>
            </a:r>
            <a:r>
              <a:rPr lang="sv-SE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2" tooltip="https://www.algdata.se/"/>
              </a:rPr>
              <a:t>Startsida - Älgdata (algdata.se)</a:t>
            </a:r>
            <a:endParaRPr lang="sv-SE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sv-SE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Planeringskatalogen - </a:t>
            </a:r>
            <a:r>
              <a:rPr lang="sv-SE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3" tooltip="https://www.planeringskatalogen.se/"/>
              </a:rPr>
              <a:t>Startsida - Planeringskatalogen</a:t>
            </a:r>
            <a:endParaRPr lang="sv-SE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sv-SE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Vatteninformationssystem Sverige, VISS - </a:t>
            </a:r>
            <a:r>
              <a:rPr lang="sv-SE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4" tooltip="https://viss.lansstyrelsen.se/"/>
              </a:rPr>
              <a:t>Välkommen till VISS (lansstyrelsen.se)</a:t>
            </a:r>
            <a:endParaRPr lang="sv-SE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sv-SE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Nationella Kalkstensdatabasen - </a:t>
            </a:r>
            <a:r>
              <a:rPr lang="sv-SE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5" tooltip="https://kalkdatabasen.lansstyrelsen.se/"/>
              </a:rPr>
              <a:t>InformationssystemKalk (lansstyrelsen.se)</a:t>
            </a:r>
            <a:endParaRPr lang="sv-SE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053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8CF20B-25ED-BFC4-DE63-A04FD5E5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Dagens Uppgifter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CA058C6-D99D-1AAB-C4A9-652268CC5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sv-SE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Testa att alla interaktiva element går att nå med tangentbord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rgbClr val="212121"/>
                </a:solidFill>
                <a:latin typeface="Calibri" panose="020F0502020204030204" pitchFamily="34" charset="0"/>
              </a:rPr>
              <a:t>Testa att fokusmarkeringen är synlig för varje element.</a:t>
            </a:r>
            <a:endParaRPr lang="sv-SE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Testa att allt innehåll ligger ino</a:t>
            </a:r>
            <a:r>
              <a:rPr lang="sv-SE" sz="1800" dirty="0">
                <a:solidFill>
                  <a:srgbClr val="212121"/>
                </a:solidFill>
                <a:latin typeface="Calibri" panose="020F0502020204030204" pitchFamily="34" charset="0"/>
              </a:rPr>
              <a:t>m ett landmärke.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rgbClr val="212121"/>
                </a:solidFill>
                <a:latin typeface="Calibri" panose="020F0502020204030204" pitchFamily="34" charset="0"/>
              </a:rPr>
              <a:t>Testa att varje sida innehåller en &lt;</a:t>
            </a:r>
            <a:r>
              <a:rPr lang="sv-SE" sz="1800" dirty="0" err="1">
                <a:solidFill>
                  <a:srgbClr val="212121"/>
                </a:solidFill>
                <a:latin typeface="Calibri" panose="020F0502020204030204" pitchFamily="34" charset="0"/>
              </a:rPr>
              <a:t>main</a:t>
            </a:r>
            <a:r>
              <a:rPr lang="sv-SE" sz="1800" dirty="0">
                <a:solidFill>
                  <a:srgbClr val="212121"/>
                </a:solidFill>
                <a:latin typeface="Calibri" panose="020F0502020204030204" pitchFamily="34" charset="0"/>
              </a:rPr>
              <a:t>&gt;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Testa att det finns </a:t>
            </a:r>
            <a:r>
              <a:rPr lang="sv-SE" sz="1800" dirty="0">
                <a:solidFill>
                  <a:srgbClr val="212121"/>
                </a:solidFill>
                <a:latin typeface="Calibri" panose="020F0502020204030204" pitchFamily="34" charset="0"/>
              </a:rPr>
              <a:t>&lt;nav&gt; landmärken och att de är unika.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rgbClr val="212121"/>
                </a:solidFill>
                <a:latin typeface="Calibri" panose="020F0502020204030204" pitchFamily="34" charset="0"/>
              </a:rPr>
              <a:t>Leta och testa expanderbara element och att de innehåller aria-</a:t>
            </a:r>
            <a:r>
              <a:rPr lang="sv-SE" sz="1800" dirty="0" err="1">
                <a:solidFill>
                  <a:srgbClr val="212121"/>
                </a:solidFill>
                <a:latin typeface="Calibri" panose="020F0502020204030204" pitchFamily="34" charset="0"/>
              </a:rPr>
              <a:t>expanded</a:t>
            </a:r>
            <a:r>
              <a:rPr lang="sv-SE" sz="1800" dirty="0">
                <a:solidFill>
                  <a:srgbClr val="212121"/>
                </a:solidFill>
                <a:latin typeface="Calibri" panose="020F0502020204030204" pitchFamily="34" charset="0"/>
              </a:rPr>
              <a:t> samt att det ändrar värde.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rgbClr val="212121"/>
                </a:solidFill>
                <a:latin typeface="Calibri" panose="020F0502020204030204" pitchFamily="34" charset="0"/>
              </a:rPr>
              <a:t>Bonus: Leta efter </a:t>
            </a:r>
            <a:r>
              <a:rPr lang="sv-SE" sz="1800" dirty="0" err="1">
                <a:solidFill>
                  <a:srgbClr val="212121"/>
                </a:solidFill>
                <a:latin typeface="Calibri" panose="020F0502020204030204" pitchFamily="34" charset="0"/>
              </a:rPr>
              <a:t>överanvänding</a:t>
            </a:r>
            <a:r>
              <a:rPr lang="sv-SE" sz="1800" dirty="0">
                <a:solidFill>
                  <a:srgbClr val="212121"/>
                </a:solidFill>
                <a:latin typeface="Calibri" panose="020F0502020204030204" pitchFamily="34" charset="0"/>
              </a:rPr>
              <a:t> av WAI-ARIA kod. </a:t>
            </a:r>
            <a:endParaRPr lang="sv-SE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32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10BE9-510E-8F29-AD4F-4440D5748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CD9689D-0D98-F08F-1881-9ABFD97E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Bokmärket a11y- </a:t>
            </a:r>
            <a:r>
              <a:rPr lang="sv-SE" dirty="0" err="1"/>
              <a:t>outline</a:t>
            </a:r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3A8E094E-0FBE-035D-916D-C979A1AB5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047043" cy="25612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sv-SE" sz="2000" dirty="0">
                <a:solidFill>
                  <a:prstClr val="black"/>
                </a:solidFill>
                <a:latin typeface="Century Gothic"/>
              </a:rPr>
              <a:t>Bokmärket a11y- </a:t>
            </a:r>
            <a:r>
              <a:rPr lang="sv-SE" sz="2000" dirty="0" err="1">
                <a:solidFill>
                  <a:prstClr val="black"/>
                </a:solidFill>
                <a:latin typeface="Century Gothic"/>
              </a:rPr>
              <a:t>outline</a:t>
            </a:r>
            <a:r>
              <a:rPr lang="sv-SE" sz="2000" dirty="0">
                <a:solidFill>
                  <a:prstClr val="black"/>
                </a:solidFill>
                <a:latin typeface="Century Gothic"/>
              </a:rPr>
              <a:t> kan bland annat lista rubriker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lang="sv-SE" sz="2000" b="0" i="0" u="sng" strike="noStrike" dirty="0">
                <a:solidFill>
                  <a:srgbClr val="0260A7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https://xi.github.io/a11y-outline/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BD69EE6-4A33-5827-9FB4-68A2FA7F1A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1F3B118-A2ED-8165-5358-17B8D27DDADA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CEF9F8-E195-9FEA-C0B3-E6A4ECBD2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458" y="2144949"/>
            <a:ext cx="3716739" cy="19931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9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4BBF5-C7D7-4041-5A21-F37B4DD43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02684721-AAF3-3B00-1E24-D2A622957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Bokmärken från Paul J Adam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9B9546C-F2E7-820B-27EB-F37DD59A0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047043" cy="2561246"/>
          </a:xfrm>
        </p:spPr>
        <p:txBody>
          <a:bodyPr>
            <a:normAutofit/>
          </a:bodyPr>
          <a:lstStyle/>
          <a:p>
            <a:pPr marL="0" indent="0" defTabSz="914400">
              <a:buNone/>
              <a:defRPr/>
            </a:pPr>
            <a:r>
              <a:rPr lang="sv-SE" sz="2000" dirty="0">
                <a:solidFill>
                  <a:prstClr val="black"/>
                </a:solidFill>
                <a:latin typeface="Century Gothic"/>
              </a:rPr>
              <a:t>Bokmärken från Paul J Adam kan bland annat visa rubriknivåer och alt-texter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pauljadam.com/bookmarklets/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607ECAC-0596-CEEC-C996-E0E5324DFC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3287E7A-23D4-37FF-B3EE-D59A80F6B2DF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" name="Grupp 18" descr="Bookmarklets på pauljadams webbplats, skärmdump.">
            <a:extLst>
              <a:ext uri="{FF2B5EF4-FFF2-40B4-BE49-F238E27FC236}">
                <a16:creationId xmlns:a16="http://schemas.microsoft.com/office/drawing/2014/main" id="{C0E96C6C-961B-76CC-5453-98D4B88CF71E}"/>
              </a:ext>
            </a:extLst>
          </p:cNvPr>
          <p:cNvGrpSpPr/>
          <p:nvPr/>
        </p:nvGrpSpPr>
        <p:grpSpPr>
          <a:xfrm>
            <a:off x="6549774" y="1431812"/>
            <a:ext cx="2303500" cy="2561247"/>
            <a:chOff x="437842" y="1006063"/>
            <a:chExt cx="3245157" cy="3608270"/>
          </a:xfrm>
        </p:grpSpPr>
        <p:pic>
          <p:nvPicPr>
            <p:cNvPr id="8" name="Bildobjekt 4" descr="Alla bookmarklets på https://pauljadam.com/bookmarklets/. Pilen pekar på den som heter gråskala för att kunna se en webbplats i gråskala.">
              <a:extLst>
                <a:ext uri="{FF2B5EF4-FFF2-40B4-BE49-F238E27FC236}">
                  <a16:creationId xmlns:a16="http://schemas.microsoft.com/office/drawing/2014/main" id="{8B15E18B-E1C9-87FE-4FA7-D1B8B505E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209" b="-5277"/>
            <a:stretch/>
          </p:blipFill>
          <p:spPr>
            <a:xfrm>
              <a:off x="437842" y="1006063"/>
              <a:ext cx="3245157" cy="36082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</p:pic>
        <p:sp>
          <p:nvSpPr>
            <p:cNvPr id="9" name="Rektangel 15">
              <a:extLst>
                <a:ext uri="{FF2B5EF4-FFF2-40B4-BE49-F238E27FC236}">
                  <a16:creationId xmlns:a16="http://schemas.microsoft.com/office/drawing/2014/main" id="{E3F2BA19-9C4C-9C7A-BE92-CF8E9E34B71E}"/>
                </a:ext>
              </a:extLst>
            </p:cNvPr>
            <p:cNvSpPr/>
            <p:nvPr/>
          </p:nvSpPr>
          <p:spPr>
            <a:xfrm>
              <a:off x="1828800" y="1110914"/>
              <a:ext cx="211667" cy="82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729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30EB9-15BB-A6EF-53A6-6459FD097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6" y="1289108"/>
            <a:ext cx="5221408" cy="3032697"/>
          </a:xfrm>
        </p:spPr>
        <p:txBody>
          <a:bodyPr wrap="square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Repetera viktiga punkter i EN301549/WCAG relevanta för utvecklare.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Testa några punkter själv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ym typeface="Wingdings" pitchFamily="2" charset="2"/>
              </a:rPr>
              <a:t>Redovisa hur ditt test har gått.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29007-E6D3-8C58-A06C-EA52EE48B3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84411" y="490105"/>
            <a:ext cx="8337947" cy="663179"/>
          </a:xfrm>
        </p:spPr>
        <p:txBody>
          <a:bodyPr wrap="none" anchor="ctr">
            <a:normAutofit fontScale="90000"/>
          </a:bodyPr>
          <a:lstStyle/>
          <a:p>
            <a:r>
              <a:rPr lang="sv-SE" dirty="0"/>
              <a:t>Målet för dagen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EA385E5-68E6-F672-5FCD-FBA76243060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tretch/>
        </p:blipFill>
        <p:spPr>
          <a:xfrm>
            <a:off x="6244925" y="1765759"/>
            <a:ext cx="2693194" cy="1852613"/>
          </a:xfrm>
          <a:noFill/>
        </p:spPr>
      </p:pic>
    </p:spTree>
    <p:extLst>
      <p:ext uri="{BB962C8B-B14F-4D97-AF65-F5344CB8AC3E}">
        <p14:creationId xmlns:p14="http://schemas.microsoft.com/office/powerpoint/2010/main" val="5978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FDA26-9679-C780-3093-F8D16E308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1A836195-A364-43DF-A7B3-5EF2D405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Colour</a:t>
            </a:r>
            <a:r>
              <a:rPr lang="sv-SE" dirty="0"/>
              <a:t> </a:t>
            </a:r>
            <a:r>
              <a:rPr lang="sv-SE" dirty="0" err="1"/>
              <a:t>Contrast</a:t>
            </a:r>
            <a:r>
              <a:rPr lang="sv-SE" dirty="0"/>
              <a:t> Analyser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D9F7062-2B1A-A18C-19D6-BDC9AFDF0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847143" cy="25612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Colour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Contrast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Analyser är ett verktyg för att mäta kontraster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lang="sv-SE" sz="2000" b="0" i="0" u="sng" strike="noStrike" dirty="0">
                <a:solidFill>
                  <a:srgbClr val="0260A7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https://www.tpgi.com/color-contrast-checker/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ACF2AE9-6950-5C98-6CB7-11E1417FC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8D9D937-7877-F07A-82D8-3D5AEFD4BFEF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EF8408C-577E-523E-3EC5-0604BBFC5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153" y="1576840"/>
            <a:ext cx="1743348" cy="233172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913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D931-5019-7785-01F0-310E4B98D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5FD7ED7-153E-ED6E-84BA-DE70943E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Accessibility</a:t>
            </a:r>
            <a:r>
              <a:rPr lang="sv-SE" dirty="0"/>
              <a:t> </a:t>
            </a:r>
            <a:r>
              <a:rPr lang="sv-SE" dirty="0" err="1"/>
              <a:t>Insights</a:t>
            </a:r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DEF2D9A-9BF3-A198-55A6-BAB80B923E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847143" cy="25612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Accessibility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Insights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är en program med flera testverktyg, bland annat bra visuella verktyg i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 Hoc Tools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lang="sv-SE" sz="2000" b="0" i="0" u="sng" strike="noStrike" dirty="0" err="1">
                <a:solidFill>
                  <a:srgbClr val="0260A7"/>
                </a:solidFill>
                <a:effectLst/>
                <a:latin typeface="+mn-lt"/>
              </a:rPr>
              <a:t>https</a:t>
            </a:r>
            <a:r>
              <a:rPr lang="sv-SE" sz="2000" b="0" i="0" u="sng" strike="noStrike" dirty="0">
                <a:solidFill>
                  <a:srgbClr val="0260A7"/>
                </a:solidFill>
                <a:effectLst/>
                <a:latin typeface="+mn-lt"/>
              </a:rPr>
              <a:t>://</a:t>
            </a:r>
            <a:r>
              <a:rPr lang="sv-SE" sz="2000" b="0" i="0" u="sng" strike="noStrike" dirty="0" err="1">
                <a:solidFill>
                  <a:srgbClr val="0260A7"/>
                </a:solidFill>
                <a:effectLst/>
                <a:latin typeface="+mn-lt"/>
              </a:rPr>
              <a:t>accessibilityinsights.io</a:t>
            </a:r>
            <a:r>
              <a:rPr lang="sv-SE" sz="2000" b="0" i="0" u="sng" strike="noStrike" dirty="0">
                <a:solidFill>
                  <a:srgbClr val="0260A7"/>
                </a:solidFill>
                <a:effectLst/>
                <a:latin typeface="+mn-lt"/>
              </a:rPr>
              <a:t>/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5C0AC99-66E6-1AD1-97B1-CC9967723C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C706510-02B5-421A-A87A-69B688F14C9B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E13319F-C990-D74F-E748-5E18A0C0A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991" y="2249009"/>
            <a:ext cx="2805840" cy="208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25A8F-6076-9800-CBD0-CD66340FA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BD1326-531B-6083-44D5-BD53C56B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8" y="2411363"/>
            <a:ext cx="7838132" cy="1107996"/>
          </a:xfrm>
        </p:spPr>
        <p:txBody>
          <a:bodyPr/>
          <a:lstStyle/>
          <a:p>
            <a:br>
              <a:rPr lang="sv-SE" b="0" dirty="0"/>
            </a:br>
            <a:r>
              <a:rPr lang="sv-SE" sz="3200" b="0" dirty="0"/>
              <a:t>2: </a:t>
            </a:r>
            <a:r>
              <a:rPr lang="sv-SE" sz="3200" b="0" dirty="0">
                <a:solidFill>
                  <a:srgbClr val="FFFFFF"/>
                </a:solidFill>
                <a:ea typeface="+mn-ea"/>
                <a:cs typeface="+mn-cs"/>
              </a:rPr>
              <a:t>Testperiod</a:t>
            </a:r>
            <a:endParaRPr lang="sv-SE" sz="3200" b="0" dirty="0"/>
          </a:p>
        </p:txBody>
      </p:sp>
    </p:spTree>
    <p:extLst>
      <p:ext uri="{BB962C8B-B14F-4D97-AF65-F5344CB8AC3E}">
        <p14:creationId xmlns:p14="http://schemas.microsoft.com/office/powerpoint/2010/main" val="14508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979D8D9-C594-7328-C883-44E64F4872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B29A9E2-8E8E-8135-58C5-1707B03ADFD9}"/>
              </a:ext>
            </a:extLst>
          </p:cNvPr>
          <p:cNvSpPr txBox="1"/>
          <p:nvPr/>
        </p:nvSpPr>
        <p:spPr>
          <a:xfrm>
            <a:off x="3294857" y="539824"/>
            <a:ext cx="457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v-SE" dirty="0"/>
              <a:t>Fredrik Ankargren	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Johanna Backström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Emil Carlsson-</a:t>
            </a:r>
            <a:r>
              <a:rPr lang="sv-SE" dirty="0" err="1"/>
              <a:t>Heurlén</a:t>
            </a:r>
            <a:endParaRPr lang="sv-SE" dirty="0"/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Roger Edvardsson</a:t>
            </a:r>
          </a:p>
          <a:p>
            <a:endParaRPr lang="sv-SE" dirty="0"/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Rickard Hammarberg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Cornelia Pfeiffer	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Mattias Selldén	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Tommy Hildingsson</a:t>
            </a:r>
          </a:p>
          <a:p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7576216-C303-1795-73B3-634EBE5E1E12}"/>
              </a:ext>
            </a:extLst>
          </p:cNvPr>
          <p:cNvSpPr txBox="1"/>
          <p:nvPr/>
        </p:nvSpPr>
        <p:spPr>
          <a:xfrm>
            <a:off x="6077926" y="275531"/>
            <a:ext cx="457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Jimmy Larsson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Edvin N </a:t>
            </a:r>
            <a:r>
              <a:rPr lang="sv-SE" dirty="0" err="1"/>
              <a:t>Fackel</a:t>
            </a:r>
            <a:endParaRPr lang="sv-SE" dirty="0"/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Ronny </a:t>
            </a:r>
            <a:r>
              <a:rPr lang="sv-SE" dirty="0" err="1"/>
              <a:t>Hägerman</a:t>
            </a:r>
            <a:endParaRPr lang="sv-SE" dirty="0"/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Niklas Oscarsson	</a:t>
            </a:r>
          </a:p>
          <a:p>
            <a:endParaRPr lang="sv-SE" dirty="0"/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Sally Sandberg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Mats Forsberg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Elin Fältman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Pontus Ihlström</a:t>
            </a:r>
          </a:p>
          <a:p>
            <a:endParaRPr lang="sv-SE" dirty="0"/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Thomas P Johansson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Oscar Lundberg	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Andreas Edin	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8723D632-52EE-C6AB-B8F4-5BCE4C57264D}"/>
              </a:ext>
            </a:extLst>
          </p:cNvPr>
          <p:cNvSpPr txBox="1">
            <a:spLocks/>
          </p:cNvSpPr>
          <p:nvPr/>
        </p:nvSpPr>
        <p:spPr>
          <a:xfrm>
            <a:off x="361360" y="603435"/>
            <a:ext cx="7147688" cy="3075974"/>
          </a:xfrm>
        </p:spPr>
        <p:txBody>
          <a:bodyPr/>
          <a:lstStyle>
            <a:lvl1pPr marL="342892" indent="-342892" algn="l" defTabSz="914378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 algn="l" defTabSz="914378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378" indent="0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566" indent="0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754" indent="0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sv-SE" sz="1200" dirty="0" err="1">
                <a:solidFill>
                  <a:srgbClr val="212121"/>
                </a:solidFill>
                <a:latin typeface="Calibri" panose="020F0502020204030204" pitchFamily="34" charset="0"/>
              </a:rPr>
              <a:t>Älgdata</a:t>
            </a:r>
            <a:r>
              <a:rPr lang="sv-SE" sz="1200" dirty="0">
                <a:solidFill>
                  <a:srgbClr val="212121"/>
                </a:solidFill>
                <a:latin typeface="Calibri" panose="020F0502020204030204" pitchFamily="34" charset="0"/>
              </a:rPr>
              <a:t> </a:t>
            </a:r>
            <a:br>
              <a:rPr lang="sv-SE" sz="1200" dirty="0">
                <a:solidFill>
                  <a:srgbClr val="212121"/>
                </a:solidFill>
                <a:latin typeface="Calibri" panose="020F0502020204030204" pitchFamily="34" charset="0"/>
              </a:rPr>
            </a:br>
            <a:r>
              <a:rPr lang="sv-SE" sz="1200" u="sng" dirty="0">
                <a:solidFill>
                  <a:srgbClr val="0078D7"/>
                </a:solidFill>
                <a:latin typeface="Calibri" panose="020F0502020204030204" pitchFamily="34" charset="0"/>
                <a:hlinkClick r:id="rId2"/>
              </a:rPr>
              <a:t>https://www.algdata.se</a:t>
            </a:r>
            <a:endParaRPr lang="sv-SE" sz="1200" u="sng" dirty="0">
              <a:solidFill>
                <a:srgbClr val="0078D7"/>
              </a:solidFill>
              <a:latin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sv-SE" sz="1200" dirty="0">
                <a:solidFill>
                  <a:srgbClr val="212121"/>
                </a:solidFill>
                <a:latin typeface="Calibri" panose="020F0502020204030204" pitchFamily="34" charset="0"/>
              </a:rPr>
              <a:t>Planeringskatalogen </a:t>
            </a:r>
            <a:br>
              <a:rPr lang="sv-SE" sz="1200" dirty="0">
                <a:solidFill>
                  <a:srgbClr val="212121"/>
                </a:solidFill>
                <a:latin typeface="Calibri" panose="020F0502020204030204" pitchFamily="34" charset="0"/>
              </a:rPr>
            </a:br>
            <a:r>
              <a:rPr lang="sv-SE" sz="1200" dirty="0">
                <a:solidFill>
                  <a:srgbClr val="212121"/>
                </a:solidFill>
                <a:latin typeface="Calibri" panose="020F0502020204030204" pitchFamily="34" charset="0"/>
                <a:hlinkClick r:id="rId3"/>
              </a:rPr>
              <a:t>https://www.planeringskatalogen.se</a:t>
            </a:r>
            <a:endParaRPr lang="sv-SE" sz="12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sv-SE" sz="1200" dirty="0">
                <a:solidFill>
                  <a:srgbClr val="212121"/>
                </a:solidFill>
                <a:latin typeface="Calibri" panose="020F0502020204030204" pitchFamily="34" charset="0"/>
              </a:rPr>
              <a:t>Vatteninformationssystem Sverige, VISS - </a:t>
            </a:r>
            <a:br>
              <a:rPr lang="sv-SE" sz="1200" dirty="0">
                <a:solidFill>
                  <a:srgbClr val="212121"/>
                </a:solidFill>
                <a:latin typeface="Calibri" panose="020F0502020204030204" pitchFamily="34" charset="0"/>
              </a:rPr>
            </a:br>
            <a:r>
              <a:rPr lang="sv-SE" sz="1200" dirty="0">
                <a:solidFill>
                  <a:srgbClr val="212121"/>
                </a:solidFill>
                <a:latin typeface="Calibri" panose="020F0502020204030204" pitchFamily="34" charset="0"/>
                <a:hlinkClick r:id="rId4"/>
              </a:rPr>
              <a:t>https://viss.lansstyrelsen.se</a:t>
            </a:r>
            <a:endParaRPr lang="sv-SE" sz="12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sv-SE" sz="1200" dirty="0">
                <a:solidFill>
                  <a:srgbClr val="212121"/>
                </a:solidFill>
                <a:latin typeface="Calibri" panose="020F0502020204030204" pitchFamily="34" charset="0"/>
              </a:rPr>
              <a:t>Nationella Kalkstensdatabasen</a:t>
            </a:r>
            <a:br>
              <a:rPr lang="sv-SE" sz="1200" dirty="0">
                <a:solidFill>
                  <a:srgbClr val="212121"/>
                </a:solidFill>
                <a:latin typeface="Calibri" panose="020F0502020204030204" pitchFamily="34" charset="0"/>
              </a:rPr>
            </a:br>
            <a:r>
              <a:rPr lang="sv-SE" sz="1200" dirty="0">
                <a:solidFill>
                  <a:srgbClr val="212121"/>
                </a:solidFill>
                <a:latin typeface="Calibri" panose="020F0502020204030204" pitchFamily="34" charset="0"/>
                <a:hlinkClick r:id="rId5"/>
              </a:rPr>
              <a:t>https://kalkdatabasen.lansstyrelsen.se</a:t>
            </a:r>
            <a:r>
              <a:rPr lang="sv-SE" sz="1200" dirty="0">
                <a:solidFill>
                  <a:srgbClr val="212121"/>
                </a:solidFill>
                <a:latin typeface="Calibri" panose="020F0502020204030204" pitchFamily="34" charset="0"/>
              </a:rPr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479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25A8F-6076-9800-CBD0-CD66340FA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BD1326-531B-6083-44D5-BD53C56B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8" y="2411363"/>
            <a:ext cx="7838132" cy="1107996"/>
          </a:xfrm>
        </p:spPr>
        <p:txBody>
          <a:bodyPr/>
          <a:lstStyle/>
          <a:p>
            <a:br>
              <a:rPr lang="sv-SE" b="0" dirty="0"/>
            </a:br>
            <a:r>
              <a:rPr lang="sv-SE" sz="3200" b="0" dirty="0"/>
              <a:t>3: </a:t>
            </a:r>
            <a:r>
              <a:rPr lang="sv-SE" sz="3200" b="0" dirty="0">
                <a:solidFill>
                  <a:srgbClr val="FFFFFF"/>
                </a:solidFill>
                <a:ea typeface="+mn-ea"/>
                <a:cs typeface="+mn-cs"/>
              </a:rPr>
              <a:t>Redovisning</a:t>
            </a:r>
            <a:endParaRPr lang="sv-SE" sz="3200" b="0" dirty="0"/>
          </a:p>
        </p:txBody>
      </p:sp>
    </p:spTree>
    <p:extLst>
      <p:ext uri="{BB962C8B-B14F-4D97-AF65-F5344CB8AC3E}">
        <p14:creationId xmlns:p14="http://schemas.microsoft.com/office/powerpoint/2010/main" val="32403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0B5B-A610-741D-C4EC-69158A00F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3">
            <a:extLst>
              <a:ext uri="{FF2B5EF4-FFF2-40B4-BE49-F238E27FC236}">
                <a16:creationId xmlns:a16="http://schemas.microsoft.com/office/drawing/2014/main" id="{552AD1E2-15FA-EFAC-928D-E8CEAD455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046">
            <a:off x="658074" y="1669875"/>
            <a:ext cx="3597578" cy="3597578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A3E6EB9E-935E-0C22-9CB5-6BA22B2D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34" y="-94116"/>
            <a:ext cx="4299689" cy="4299689"/>
          </a:xfrm>
          <a:prstGeom prst="rect">
            <a:avLst/>
          </a:prstGeom>
        </p:spPr>
      </p:pic>
      <p:pic>
        <p:nvPicPr>
          <p:cNvPr id="7" name="Bildobjekt 12">
            <a:extLst>
              <a:ext uri="{FF2B5EF4-FFF2-40B4-BE49-F238E27FC236}">
                <a16:creationId xmlns:a16="http://schemas.microsoft.com/office/drawing/2014/main" id="{74AED635-55CA-847E-45CB-162C74F1F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65">
            <a:off x="4507256" y="1256326"/>
            <a:ext cx="3531247" cy="30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8C0F8F6-B338-C0C0-75D0-CD0B8C978C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9671" y="1347615"/>
            <a:ext cx="6260071" cy="2304256"/>
          </a:xfrm>
        </p:spPr>
        <p:txBody>
          <a:bodyPr/>
          <a:lstStyle/>
          <a:p>
            <a:r>
              <a:rPr lang="sv-SE" dirty="0">
                <a:hlinkClick r:id="rId2"/>
              </a:rPr>
              <a:t>https://www.funka.com/lsu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1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6C6F1168-FDE6-3D42-8CE5-699A8185DE2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err="1"/>
              <a:t>Det</a:t>
            </a:r>
            <a:r>
              <a:rPr lang="en-US"/>
              <a:t> </a:t>
            </a:r>
            <a:r>
              <a:rPr lang="en-US" err="1"/>
              <a:t>finns</a:t>
            </a:r>
            <a:r>
              <a:rPr lang="en-US"/>
              <a:t> </a:t>
            </a:r>
            <a:r>
              <a:rPr lang="en-US" err="1"/>
              <a:t>inga</a:t>
            </a:r>
            <a:r>
              <a:rPr lang="en-US"/>
              <a:t> </a:t>
            </a:r>
            <a:r>
              <a:rPr lang="en-US" err="1"/>
              <a:t>normalanvändare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2BD15F-659A-9A60-685A-BE2A11F674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18051" y="519322"/>
            <a:ext cx="8337947" cy="663179"/>
          </a:xfrm>
        </p:spPr>
        <p:txBody>
          <a:bodyPr wrap="square" anchor="ctr">
            <a:normAutofit fontScale="90000"/>
          </a:bodyPr>
          <a:lstStyle/>
          <a:p>
            <a:r>
              <a:rPr lang="sv-SE" dirty="0"/>
              <a:t>Under presentationen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9A4CE3-22EC-BED8-D2C6-83618F1DA4EA}"/>
              </a:ext>
            </a:extLst>
          </p:cNvPr>
          <p:cNvSpPr txBox="1">
            <a:spLocks/>
          </p:cNvSpPr>
          <p:nvPr/>
        </p:nvSpPr>
        <p:spPr>
          <a:xfrm>
            <a:off x="759959" y="1189735"/>
            <a:ext cx="3409551" cy="1954446"/>
          </a:xfrm>
          <a:prstGeom prst="rect">
            <a:avLst/>
          </a:prstGeom>
        </p:spPr>
        <p:txBody>
          <a:bodyPr vert="horz" wrap="square" lIns="0" tIns="0" rIns="0" bIns="0" numCol="1" rtlCol="0" anchor="t">
            <a:spAutoFit/>
          </a:bodyPr>
          <a:lstStyle>
            <a:lvl1pPr marL="457189" indent="-457189" algn="l" defTabSz="1219170" rtl="0" eaLnBrk="1" latinLnBrk="0" hangingPunct="1">
              <a:lnSpc>
                <a:spcPct val="150000"/>
              </a:lnSpc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676358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285943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895528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Om du har </a:t>
            </a:r>
            <a:r>
              <a:rPr lang="sv-SE" sz="2100" b="1" dirty="0">
                <a:solidFill>
                  <a:srgbClr val="000000"/>
                </a:solidFill>
                <a:latin typeface="Century Gothic"/>
              </a:rPr>
              <a:t>andra </a:t>
            </a:r>
            <a:r>
              <a:rPr kumimoji="0" lang="sv-S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frågor:</a:t>
            </a:r>
          </a:p>
          <a:p>
            <a:pPr marL="342265" marR="0" lvl="0" indent="-342265" algn="l" defTabSz="914378" rtl="0" eaLnBrk="1" fontAlgn="auto" latinLnBrk="0" hangingPunct="1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Skriv i chatten så svarar vi under frågestunden på slutet.</a:t>
            </a:r>
            <a:endParaRPr 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3" name="Bildobjekt 3">
            <a:extLst>
              <a:ext uri="{FF2B5EF4-FFF2-40B4-BE49-F238E27FC236}">
                <a16:creationId xmlns:a16="http://schemas.microsoft.com/office/drawing/2014/main" id="{6097A7C1-8E16-2CE1-47BC-A0FE33B0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046">
            <a:off x="3792434" y="2979783"/>
            <a:ext cx="1832493" cy="1832493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3BC7AAC9-FFDE-5D83-B221-AD93BBAF0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490" y="1808713"/>
            <a:ext cx="2190126" cy="2190126"/>
          </a:xfrm>
          <a:prstGeom prst="rect">
            <a:avLst/>
          </a:prstGeom>
        </p:spPr>
      </p:pic>
      <p:pic>
        <p:nvPicPr>
          <p:cNvPr id="7" name="Bildobjekt 12">
            <a:extLst>
              <a:ext uri="{FF2B5EF4-FFF2-40B4-BE49-F238E27FC236}">
                <a16:creationId xmlns:a16="http://schemas.microsoft.com/office/drawing/2014/main" id="{500CF26B-2DC0-47D6-AC84-21F1BB9C2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65">
            <a:off x="7120543" y="2803396"/>
            <a:ext cx="1798706" cy="15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855C9-E6F9-AF44-8634-614F9282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34" y="1918382"/>
            <a:ext cx="7838132" cy="1723549"/>
          </a:xfrm>
        </p:spPr>
        <p:txBody>
          <a:bodyPr/>
          <a:lstStyle/>
          <a:p>
            <a:br>
              <a:rPr lang="sv-SE" b="0" dirty="0"/>
            </a:br>
            <a:r>
              <a:rPr lang="sv-SE" sz="3600" b="0" dirty="0"/>
              <a:t>1: </a:t>
            </a:r>
            <a:r>
              <a:rPr lang="sv-SE" sz="3600" b="0" dirty="0">
                <a:solidFill>
                  <a:srgbClr val="FFFFFF"/>
                </a:solidFill>
                <a:ea typeface="+mn-ea"/>
                <a:cs typeface="+mn-cs"/>
              </a:rPr>
              <a:t>Exempel på kriterier från WCAG relevanta för utvecklare.</a:t>
            </a:r>
            <a:endParaRPr lang="sv-SE" b="0" dirty="0"/>
          </a:p>
        </p:txBody>
      </p:sp>
    </p:spTree>
    <p:extLst>
      <p:ext uri="{BB962C8B-B14F-4D97-AF65-F5344CB8AC3E}">
        <p14:creationId xmlns:p14="http://schemas.microsoft.com/office/powerpoint/2010/main" val="35153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D5343-E9CC-9BDC-03DA-747B59708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1AD7E4C-0D5D-FA21-BAD1-5991CDD217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Keyboard </a:t>
            </a:r>
          </a:p>
        </p:txBody>
      </p:sp>
    </p:spTree>
    <p:extLst>
      <p:ext uri="{BB962C8B-B14F-4D97-AF65-F5344CB8AC3E}">
        <p14:creationId xmlns:p14="http://schemas.microsoft.com/office/powerpoint/2010/main" val="16471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718056-9999-4A29-9863-E918D146D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325532"/>
            <a:ext cx="7188585" cy="884070"/>
          </a:xfrm>
        </p:spPr>
        <p:txBody>
          <a:bodyPr/>
          <a:lstStyle/>
          <a:p>
            <a:r>
              <a:rPr lang="en-US" sz="2400" dirty="0"/>
              <a:t>The interface can be controlled by keyboard </a:t>
            </a:r>
            <a:br>
              <a:rPr lang="en-US" sz="2400" dirty="0"/>
            </a:br>
            <a:r>
              <a:rPr lang="en-US" sz="2400" dirty="0"/>
              <a:t>on both desktop and mobile</a:t>
            </a:r>
            <a:endParaRPr lang="sv-SE" sz="2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44D70F0-D131-418D-86D0-3FD57FE6A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50771"/>
            <a:ext cx="4219715" cy="2936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This also includes that the user should not have to time inputs in order to navigate and the user should be able to navigate in and out of functions/components, regardless of input method. </a:t>
            </a:r>
            <a:endParaRPr lang="sv-SE" sz="1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9EAF006-74DC-E377-1DE9-A333D7CADF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WCAG 2.1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2.1.1 (A)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2.1.2 (A)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3.2.1 (A)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3.2.2 (A)</a:t>
            </a: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FB69B-7BC9-D74F-8733-3344873F8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761" y="1450772"/>
            <a:ext cx="3256675" cy="21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71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A80B2C-39CD-4253-94B4-0DF6F13D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510197"/>
            <a:ext cx="6924089" cy="514738"/>
          </a:xfrm>
        </p:spPr>
        <p:txBody>
          <a:bodyPr/>
          <a:lstStyle/>
          <a:p>
            <a:r>
              <a:rPr lang="en-US" sz="2400" dirty="0"/>
              <a:t>Keyboard navigation follows a logical order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A650B4B-94AC-4BD1-B0D6-DA84EC095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5329"/>
            <a:ext cx="3942129" cy="259327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900" dirty="0">
                <a:latin typeface="Century Gothic"/>
              </a:rPr>
              <a:t>HTML5 has many elements with embedded keyboard navigation like buttons, inputs, links etc.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sz="1900" dirty="0">
                <a:latin typeface="Century Gothic"/>
              </a:rPr>
            </a:br>
            <a:r>
              <a:rPr lang="en-US" sz="1900" dirty="0">
                <a:latin typeface="Century Gothic"/>
              </a:rPr>
              <a:t>Navigation is usually done with the tab or arrow keys.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900" dirty="0">
              <a:latin typeface="Century Gothic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900" dirty="0">
                <a:latin typeface="Century Gothic"/>
              </a:rPr>
              <a:t>Keyboard navigation follows how the objects are placed in the code. 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sz="1900" dirty="0">
                <a:latin typeface="Century Gothic"/>
              </a:rPr>
            </a:br>
            <a:r>
              <a:rPr lang="en-US" sz="1900" dirty="0">
                <a:latin typeface="Century Gothic"/>
              </a:rPr>
              <a:t>Can be determined automatically by default structure (recommended) or manually by specifying the order. 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358A6E7-E69C-46CB-9C8D-60A4659FB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2.4.3 Focus Order (A)</a:t>
            </a:r>
            <a:endParaRPr lang="en-US" sz="14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590C112-EDE1-3DDC-0030-9B35EB8975E9}"/>
              </a:ext>
            </a:extLst>
          </p:cNvPr>
          <p:cNvSpPr txBox="1"/>
          <p:nvPr/>
        </p:nvSpPr>
        <p:spPr>
          <a:xfrm>
            <a:off x="5799975" y="1445329"/>
            <a:ext cx="2919482" cy="269997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4159CF1-BF0C-67CD-21BE-6DCEFA17AB0A}"/>
              </a:ext>
            </a:extLst>
          </p:cNvPr>
          <p:cNvSpPr/>
          <p:nvPr/>
        </p:nvSpPr>
        <p:spPr>
          <a:xfrm>
            <a:off x="5909994" y="2089521"/>
            <a:ext cx="1722018" cy="3158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" name="Bildobjekt 18" descr="En bild som visar objekt, klocka, mätare&#10;&#10;Beskrivning genererad med mycket hög exakthet">
            <a:extLst>
              <a:ext uri="{FF2B5EF4-FFF2-40B4-BE49-F238E27FC236}">
                <a16:creationId xmlns:a16="http://schemas.microsoft.com/office/drawing/2014/main" id="{28A4F221-2A12-9DFF-CF69-BD9FF2D9F0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9" t="9138" r="8508" b="6798"/>
          <a:stretch/>
        </p:blipFill>
        <p:spPr>
          <a:xfrm>
            <a:off x="7712051" y="2101108"/>
            <a:ext cx="424473" cy="279066"/>
          </a:xfrm>
          <a:prstGeom prst="rect">
            <a:avLst/>
          </a:prstGeom>
        </p:spPr>
      </p:pic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D6C7ED70-CB0B-A464-0B0D-54A6307DBCAC}"/>
              </a:ext>
            </a:extLst>
          </p:cNvPr>
          <p:cNvCxnSpPr>
            <a:cxnSpLocks/>
          </p:cNvCxnSpPr>
          <p:nvPr/>
        </p:nvCxnSpPr>
        <p:spPr>
          <a:xfrm>
            <a:off x="8286706" y="2035735"/>
            <a:ext cx="0" cy="1948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ruta 26">
            <a:extLst>
              <a:ext uri="{FF2B5EF4-FFF2-40B4-BE49-F238E27FC236}">
                <a16:creationId xmlns:a16="http://schemas.microsoft.com/office/drawing/2014/main" id="{1B0D2F5F-9143-004C-2721-DB41A95C2E82}"/>
              </a:ext>
            </a:extLst>
          </p:cNvPr>
          <p:cNvSpPr txBox="1"/>
          <p:nvPr/>
        </p:nvSpPr>
        <p:spPr>
          <a:xfrm>
            <a:off x="8324545" y="2035735"/>
            <a:ext cx="352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CD7B6A1-E9DA-AF74-DB3F-DE9FC19E5269}"/>
              </a:ext>
            </a:extLst>
          </p:cNvPr>
          <p:cNvSpPr/>
          <p:nvPr/>
        </p:nvSpPr>
        <p:spPr>
          <a:xfrm>
            <a:off x="5907894" y="2809238"/>
            <a:ext cx="1722018" cy="3158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7" name="Bildobjekt 18" descr="En bild som visar objekt, klocka, mätare&#10;&#10;Beskrivning genererad med mycket hög exakthet">
            <a:extLst>
              <a:ext uri="{FF2B5EF4-FFF2-40B4-BE49-F238E27FC236}">
                <a16:creationId xmlns:a16="http://schemas.microsoft.com/office/drawing/2014/main" id="{064DACAC-45C3-3910-1343-57CA2E1D84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9" t="9138" r="8508" b="6798"/>
          <a:stretch/>
        </p:blipFill>
        <p:spPr>
          <a:xfrm>
            <a:off x="7707876" y="2810656"/>
            <a:ext cx="424473" cy="279066"/>
          </a:xfrm>
          <a:prstGeom prst="rect">
            <a:avLst/>
          </a:prstGeom>
        </p:spPr>
      </p:pic>
      <p:sp>
        <p:nvSpPr>
          <p:cNvPr id="28" name="textruta 27">
            <a:extLst>
              <a:ext uri="{FF2B5EF4-FFF2-40B4-BE49-F238E27FC236}">
                <a16:creationId xmlns:a16="http://schemas.microsoft.com/office/drawing/2014/main" id="{5DD2CA40-EEFC-7E20-9548-E8ADA7E1CF16}"/>
              </a:ext>
            </a:extLst>
          </p:cNvPr>
          <p:cNvSpPr txBox="1"/>
          <p:nvPr/>
        </p:nvSpPr>
        <p:spPr>
          <a:xfrm>
            <a:off x="8320370" y="2765523"/>
            <a:ext cx="352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B841C72-8537-90BE-868E-FFB7EFC049C8}"/>
              </a:ext>
            </a:extLst>
          </p:cNvPr>
          <p:cNvSpPr/>
          <p:nvPr/>
        </p:nvSpPr>
        <p:spPr>
          <a:xfrm>
            <a:off x="5899911" y="3528955"/>
            <a:ext cx="1722018" cy="3158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9" name="Bildobjekt 18" descr="En bild som visar objekt, klocka, mätare&#10;&#10;Beskrivning genererad med mycket hög exakthet">
            <a:extLst>
              <a:ext uri="{FF2B5EF4-FFF2-40B4-BE49-F238E27FC236}">
                <a16:creationId xmlns:a16="http://schemas.microsoft.com/office/drawing/2014/main" id="{8A5B6AD9-DFD1-E4D1-315F-5EEB00DCEC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9" t="9138" r="8508" b="6798"/>
          <a:stretch/>
        </p:blipFill>
        <p:spPr>
          <a:xfrm>
            <a:off x="7717052" y="3547869"/>
            <a:ext cx="424473" cy="279066"/>
          </a:xfrm>
          <a:prstGeom prst="rect">
            <a:avLst/>
          </a:prstGeom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10C1BDA5-96CA-121A-3E05-274D3C59A297}"/>
              </a:ext>
            </a:extLst>
          </p:cNvPr>
          <p:cNvSpPr txBox="1"/>
          <p:nvPr/>
        </p:nvSpPr>
        <p:spPr>
          <a:xfrm>
            <a:off x="8324545" y="3495311"/>
            <a:ext cx="352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88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358A6E7-E69C-46CB-9C8D-60A4659FB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2.4.3 Focus Order (A)</a:t>
            </a:r>
            <a:endParaRPr lang="en-US" dirty="0">
              <a:latin typeface="Century Gothic"/>
            </a:endParaRP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DD556D07-0B2A-0480-0C02-AB37CED154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45329"/>
            <a:ext cx="4769445" cy="262048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 err="1">
                <a:latin typeface="Century Gothic"/>
              </a:rPr>
              <a:t>tabindex</a:t>
            </a:r>
            <a:r>
              <a:rPr lang="en-US" sz="2000" dirty="0">
                <a:latin typeface="Century Gothic"/>
              </a:rPr>
              <a:t> = "0"</a:t>
            </a:r>
            <a:br>
              <a:rPr lang="en-US" sz="1900" dirty="0">
                <a:latin typeface="Century Gothic"/>
              </a:rPr>
            </a:br>
            <a:r>
              <a:rPr lang="en-US" sz="1400" dirty="0">
                <a:latin typeface="Century Gothic"/>
              </a:rPr>
              <a:t>- allowing any element to be focusable and to trigger an interaction. Follows the structural order in the code. Use only when necessary. 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7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err="1">
                <a:latin typeface="Century Gothic"/>
              </a:rPr>
              <a:t>tabindex</a:t>
            </a:r>
            <a:r>
              <a:rPr lang="en-US" sz="2000" dirty="0">
                <a:latin typeface="Century Gothic"/>
              </a:rPr>
              <a:t> = "1"…</a:t>
            </a:r>
            <a:br>
              <a:rPr lang="en-US" sz="1900" dirty="0">
                <a:latin typeface="Century Gothic"/>
              </a:rPr>
            </a:br>
            <a:r>
              <a:rPr lang="en-US" sz="1400" dirty="0">
                <a:latin typeface="Century Gothic"/>
              </a:rPr>
              <a:t>- used to control TAB-order. NOT recommended unless it´s required.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7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err="1">
                <a:latin typeface="Century Gothic"/>
              </a:rPr>
              <a:t>tabindex</a:t>
            </a:r>
            <a:r>
              <a:rPr lang="en-US" sz="2000" dirty="0">
                <a:latin typeface="Century Gothic"/>
              </a:rPr>
              <a:t> ="-1"</a:t>
            </a:r>
            <a:br>
              <a:rPr lang="en-US" sz="1900" dirty="0">
                <a:latin typeface="Century Gothic"/>
              </a:rPr>
            </a:br>
            <a:r>
              <a:rPr lang="en-US" sz="1400" dirty="0">
                <a:latin typeface="Century Gothic"/>
              </a:rPr>
              <a:t>- used when elements only should be focusable in certain circumstances. (</a:t>
            </a:r>
            <a:r>
              <a:rPr lang="en-US" sz="1400" dirty="0" err="1">
                <a:latin typeface="Century Gothic"/>
              </a:rPr>
              <a:t>e.g</a:t>
            </a:r>
            <a:r>
              <a:rPr lang="en-US" sz="1400" dirty="0">
                <a:latin typeface="Century Gothic"/>
              </a:rPr>
              <a:t> modal dialog)</a:t>
            </a:r>
          </a:p>
          <a:p>
            <a:endParaRPr lang="en-US" dirty="0">
              <a:latin typeface="Century Gothic"/>
            </a:endParaRP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3B8CA171-883A-7E30-42E7-10D49C39C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68" y="499311"/>
            <a:ext cx="6924089" cy="514738"/>
          </a:xfrm>
        </p:spPr>
        <p:txBody>
          <a:bodyPr/>
          <a:lstStyle/>
          <a:p>
            <a:r>
              <a:rPr lang="en-US" sz="2400" dirty="0"/>
              <a:t>Keyboard navigation follows a logical order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481926228"/>
      </p:ext>
    </p:extLst>
  </p:cSld>
  <p:clrMapOvr>
    <a:masterClrMapping/>
  </p:clrMapOvr>
</p:sld>
</file>

<file path=ppt/theme/theme1.xml><?xml version="1.0" encoding="utf-8"?>
<a:theme xmlns:a="http://schemas.openxmlformats.org/drawingml/2006/main" name="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236ABA83-D6D1-6F43-83A9-9287EEF0FE11}"/>
    </a:ext>
  </a:extLst>
</a:theme>
</file>

<file path=ppt/theme/theme10.xml><?xml version="1.0" encoding="utf-8"?>
<a:theme xmlns:a="http://schemas.openxmlformats.org/drawingml/2006/main" name="14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Academy" id="{A2234E79-B3BB-7F45-96BB-C890CB03160B}" vid="{D3B56E4D-C7A2-774E-A70C-21604BDB30D3}"/>
    </a:ext>
  </a:extLst>
</a:theme>
</file>

<file path=ppt/theme/theme11.xml><?xml version="1.0" encoding="utf-8"?>
<a:theme xmlns:a="http://schemas.openxmlformats.org/drawingml/2006/main" name="3_Citat 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A1F4BD07-B1D5-BA42-834C-EBD4790D1A67}"/>
    </a:ext>
  </a:extLst>
</a:theme>
</file>

<file path=ppt/theme/theme12.xml><?xml version="1.0" encoding="utf-8"?>
<a:theme xmlns:a="http://schemas.openxmlformats.org/drawingml/2006/main" name="15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968F9F47-0E88-7640-9D84-C80A050E612C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tat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C825BB50-95F9-E74D-8EB7-50086225E2B4}"/>
    </a:ext>
  </a:extLst>
</a:theme>
</file>

<file path=ppt/theme/theme3.xml><?xml version="1.0" encoding="utf-8"?>
<a:theme xmlns:a="http://schemas.openxmlformats.org/drawingml/2006/main" name="Citat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B63CF2D5-C2DA-9241-8E4D-C65DAE9791C1}"/>
    </a:ext>
  </a:extLst>
</a:theme>
</file>

<file path=ppt/theme/theme4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BE61245D-2351-F84F-82BF-99F431DEA616}"/>
    </a:ext>
  </a:extLst>
</a:theme>
</file>

<file path=ppt/theme/theme5.xml><?xml version="1.0" encoding="utf-8"?>
<a:theme xmlns:a="http://schemas.openxmlformats.org/drawingml/2006/main" name="1_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.potx" id="{6000F854-F6CD-0540-8D9A-C74A846C7799}" vid="{E404A343-A26A-E044-A333-DA138312C5AB}"/>
    </a:ext>
  </a:extLst>
</a:theme>
</file>

<file path=ppt/theme/theme6.xml><?xml version="1.0" encoding="utf-8"?>
<a:theme xmlns:a="http://schemas.openxmlformats.org/drawingml/2006/main" name="tema4">
  <a:themeElements>
    <a:clrScheme name="Custom 1">
      <a:dk1>
        <a:srgbClr val="000000"/>
      </a:dk1>
      <a:lt1>
        <a:srgbClr val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05908DDE-796F-E844-99CF-72123AEA4D53}" vid="{D8B4C50A-E9C0-4D42-B1C6-C26BCF2526C0}"/>
    </a:ext>
  </a:extLst>
</a:theme>
</file>

<file path=ppt/theme/theme7.xml><?xml version="1.0" encoding="utf-8"?>
<a:theme xmlns:a="http://schemas.openxmlformats.org/drawingml/2006/main" name="26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DE08A100-3197-5C4C-B409-9F09651C1C17}"/>
    </a:ext>
  </a:extLst>
</a:theme>
</file>

<file path=ppt/theme/theme8.xml><?xml version="1.0" encoding="utf-8"?>
<a:theme xmlns:a="http://schemas.openxmlformats.org/drawingml/2006/main" name="1_White_no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4925" cap="flat" cmpd="sng" algn="ctr">
          <a:solidFill>
            <a:schemeClr val="dk1"/>
          </a:solidFill>
          <a:prstDash val="solid"/>
          <a:round/>
          <a:headEnd type="none" w="med" len="med"/>
          <a:tailEnd type="triangle" w="lg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tt skapa tillgänglig UX-design" id="{1C252DD6-3744-C04E-95C2-B30A10EF0245}" vid="{AF661B20-58F7-4741-B92C-5B72F1297B47}"/>
    </a:ext>
  </a:extLst>
</a:theme>
</file>

<file path=ppt/theme/theme9.xml><?xml version="1.0" encoding="utf-8"?>
<a:theme xmlns:a="http://schemas.openxmlformats.org/drawingml/2006/main" name="7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DE08A100-3197-5C4C-B409-9F09651C1C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Funka_logo</Template>
  <TotalTime>0</TotalTime>
  <Words>1428</Words>
  <Application>Microsoft Office PowerPoint</Application>
  <PresentationFormat>Bildspel på skärmen (16:9)</PresentationFormat>
  <Paragraphs>222</Paragraphs>
  <Slides>37</Slides>
  <Notes>27</Notes>
  <HiddenSlides>0</HiddenSlides>
  <MMClips>1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12</vt:i4>
      </vt:variant>
      <vt:variant>
        <vt:lpstr>Bildrubriker</vt:lpstr>
      </vt:variant>
      <vt:variant>
        <vt:i4>37</vt:i4>
      </vt:variant>
    </vt:vector>
  </HeadingPairs>
  <TitlesOfParts>
    <vt:vector size="55" baseType="lpstr">
      <vt:lpstr>Arial</vt:lpstr>
      <vt:lpstr>Calibri</vt:lpstr>
      <vt:lpstr>Century Gothic</vt:lpstr>
      <vt:lpstr>Consolas</vt:lpstr>
      <vt:lpstr>Segoe UI</vt:lpstr>
      <vt:lpstr>Wingdings</vt:lpstr>
      <vt:lpstr>Front Page</vt:lpstr>
      <vt:lpstr>Citat grön</vt:lpstr>
      <vt:lpstr>Citat gul</vt:lpstr>
      <vt:lpstr>Last page</vt:lpstr>
      <vt:lpstr>1_Front Page</vt:lpstr>
      <vt:lpstr>tema4</vt:lpstr>
      <vt:lpstr>26_Funka_logo</vt:lpstr>
      <vt:lpstr>1_White_no_logo</vt:lpstr>
      <vt:lpstr>7_Funka_logo</vt:lpstr>
      <vt:lpstr>14_Funka_logo</vt:lpstr>
      <vt:lpstr>3_Citat blå</vt:lpstr>
      <vt:lpstr>15_Funka_logo</vt:lpstr>
      <vt:lpstr>Digital tillgänglighet:  WCAG för utvecklare – Egen kontroll</vt:lpstr>
      <vt:lpstr>Johan Kling COO &amp; CQO</vt:lpstr>
      <vt:lpstr>Målet för dagen</vt:lpstr>
      <vt:lpstr>Under presentationen</vt:lpstr>
      <vt:lpstr> 1: Exempel på kriterier från WCAG relevanta för utvecklare.</vt:lpstr>
      <vt:lpstr>PowerPoint-presentation</vt:lpstr>
      <vt:lpstr>The interface can be controlled by keyboard  on both desktop and mobile</vt:lpstr>
      <vt:lpstr>Keyboard navigation follows a logical order</vt:lpstr>
      <vt:lpstr>Keyboard navigation follows a logical order</vt:lpstr>
      <vt:lpstr>PowerPoint-presentation</vt:lpstr>
      <vt:lpstr>Focus is clearly displayed when users  navigate with the keyboard</vt:lpstr>
      <vt:lpstr>Focus is clearly displayed when users  navigate with the keyboard</vt:lpstr>
      <vt:lpstr>Focus is clearly displayed when users  navigate with the keyboard</vt:lpstr>
      <vt:lpstr>PowerPoint-presentation</vt:lpstr>
      <vt:lpstr>Link groups and information areas are grouped</vt:lpstr>
      <vt:lpstr>Link groups and information areas are grouped</vt:lpstr>
      <vt:lpstr>Link groups and information areas are grouped</vt:lpstr>
      <vt:lpstr>PowerPoint-presentation</vt:lpstr>
      <vt:lpstr>Use aria-expanded for areas that can be  expanded and collapsed</vt:lpstr>
      <vt:lpstr>Use aria-expanded for areas that can be  expanded and collapsed</vt:lpstr>
      <vt:lpstr>SW100) Use aria-expanded for areas that can be expanded and collapsed</vt:lpstr>
      <vt:lpstr>SW100) Use aria-expanded for areas that can be expanded and collapsed</vt:lpstr>
      <vt:lpstr>PowerPoint-presentation</vt:lpstr>
      <vt:lpstr>Don’t overuse WAI-aria</vt:lpstr>
      <vt:lpstr>PowerPoint-presentation</vt:lpstr>
      <vt:lpstr>Dagens testobjekt </vt:lpstr>
      <vt:lpstr>Dagens Uppgifter </vt:lpstr>
      <vt:lpstr>Bokmärket a11y- outline</vt:lpstr>
      <vt:lpstr>Bokmärken från Paul J Adam</vt:lpstr>
      <vt:lpstr>Colour Contrast Analyser</vt:lpstr>
      <vt:lpstr>Accessibility Insights</vt:lpstr>
      <vt:lpstr> 2: Testperiod</vt:lpstr>
      <vt:lpstr>PowerPoint-presentation</vt:lpstr>
      <vt:lpstr> 3: Redovisning</vt:lpstr>
      <vt:lpstr>PowerPoint-presentation</vt:lpstr>
      <vt:lpstr>PowerPoint-presentation</vt:lpstr>
      <vt:lpstr>Det finns inga normalanvändare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2024-04-25T07:54:16Z</dcterms:created>
  <dcterms:modified xsi:type="dcterms:W3CDTF">2024-04-25T07:54:26Z</dcterms:modified>
  <cp:category/>
</cp:coreProperties>
</file>