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9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0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1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theme/theme14.xml" ContentType="application/vnd.openxmlformats-officedocument.theme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9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9" r:id="rId1"/>
    <p:sldMasterId id="2147483774" r:id="rId2"/>
    <p:sldMasterId id="2147483776" r:id="rId3"/>
    <p:sldMasterId id="2147483722" r:id="rId4"/>
    <p:sldMasterId id="2147484160" r:id="rId5"/>
    <p:sldMasterId id="2147484683" r:id="rId6"/>
    <p:sldMasterId id="2147484771" r:id="rId7"/>
    <p:sldMasterId id="2147484875" r:id="rId8"/>
    <p:sldMasterId id="2147484926" r:id="rId9"/>
    <p:sldMasterId id="2147485158" r:id="rId10"/>
    <p:sldMasterId id="2147485179" r:id="rId11"/>
    <p:sldMasterId id="2147485186" r:id="rId12"/>
    <p:sldMasterId id="2147485192" r:id="rId13"/>
    <p:sldMasterId id="2147485206" r:id="rId14"/>
    <p:sldMasterId id="2147485208" r:id="rId15"/>
    <p:sldMasterId id="2147485210" r:id="rId16"/>
    <p:sldMasterId id="2147485216" r:id="rId17"/>
    <p:sldMasterId id="2147485228" r:id="rId18"/>
    <p:sldMasterId id="2147485235" r:id="rId19"/>
    <p:sldMasterId id="2147485255" r:id="rId20"/>
  </p:sldMasterIdLst>
  <p:notesMasterIdLst>
    <p:notesMasterId r:id="rId100"/>
  </p:notesMasterIdLst>
  <p:sldIdLst>
    <p:sldId id="530" r:id="rId21"/>
    <p:sldId id="322" r:id="rId22"/>
    <p:sldId id="307" r:id="rId23"/>
    <p:sldId id="298" r:id="rId24"/>
    <p:sldId id="1804" r:id="rId25"/>
    <p:sldId id="3981" r:id="rId26"/>
    <p:sldId id="3647" r:id="rId27"/>
    <p:sldId id="3255" r:id="rId28"/>
    <p:sldId id="2430" r:id="rId29"/>
    <p:sldId id="1438" r:id="rId30"/>
    <p:sldId id="3296" r:id="rId31"/>
    <p:sldId id="3223" r:id="rId32"/>
    <p:sldId id="3300" r:id="rId33"/>
    <p:sldId id="3299" r:id="rId34"/>
    <p:sldId id="3254" r:id="rId35"/>
    <p:sldId id="4186" r:id="rId36"/>
    <p:sldId id="4187" r:id="rId37"/>
    <p:sldId id="4188" r:id="rId38"/>
    <p:sldId id="3268" r:id="rId39"/>
    <p:sldId id="4179" r:id="rId40"/>
    <p:sldId id="4180" r:id="rId41"/>
    <p:sldId id="4181" r:id="rId42"/>
    <p:sldId id="3272" r:id="rId43"/>
    <p:sldId id="271" r:id="rId44"/>
    <p:sldId id="4182" r:id="rId45"/>
    <p:sldId id="4183" r:id="rId46"/>
    <p:sldId id="3308" r:id="rId47"/>
    <p:sldId id="3310" r:id="rId48"/>
    <p:sldId id="4184" r:id="rId49"/>
    <p:sldId id="3312" r:id="rId50"/>
    <p:sldId id="4185" r:id="rId51"/>
    <p:sldId id="3325" r:id="rId52"/>
    <p:sldId id="3313" r:id="rId53"/>
    <p:sldId id="4191" r:id="rId54"/>
    <p:sldId id="4192" r:id="rId55"/>
    <p:sldId id="4189" r:id="rId56"/>
    <p:sldId id="3417" r:id="rId57"/>
    <p:sldId id="3418" r:id="rId58"/>
    <p:sldId id="3419" r:id="rId59"/>
    <p:sldId id="1847" r:id="rId60"/>
    <p:sldId id="1830" r:id="rId61"/>
    <p:sldId id="3258" r:id="rId62"/>
    <p:sldId id="3259" r:id="rId63"/>
    <p:sldId id="3279" r:id="rId64"/>
    <p:sldId id="3262" r:id="rId65"/>
    <p:sldId id="3294" r:id="rId66"/>
    <p:sldId id="3295" r:id="rId67"/>
    <p:sldId id="3281" r:id="rId68"/>
    <p:sldId id="3283" r:id="rId69"/>
    <p:sldId id="3289" r:id="rId70"/>
    <p:sldId id="3290" r:id="rId71"/>
    <p:sldId id="3280" r:id="rId72"/>
    <p:sldId id="3286" r:id="rId73"/>
    <p:sldId id="3293" r:id="rId74"/>
    <p:sldId id="3292" r:id="rId75"/>
    <p:sldId id="4177" r:id="rId76"/>
    <p:sldId id="4193" r:id="rId77"/>
    <p:sldId id="1619" r:id="rId78"/>
    <p:sldId id="1824" r:id="rId79"/>
    <p:sldId id="4194" r:id="rId80"/>
    <p:sldId id="1821" r:id="rId81"/>
    <p:sldId id="4195" r:id="rId82"/>
    <p:sldId id="1130" r:id="rId83"/>
    <p:sldId id="1465" r:id="rId84"/>
    <p:sldId id="1230" r:id="rId85"/>
    <p:sldId id="1471" r:id="rId86"/>
    <p:sldId id="1584" r:id="rId87"/>
    <p:sldId id="1843" r:id="rId88"/>
    <p:sldId id="1470" r:id="rId89"/>
    <p:sldId id="1844" r:id="rId90"/>
    <p:sldId id="1845" r:id="rId91"/>
    <p:sldId id="413" r:id="rId92"/>
    <p:sldId id="770" r:id="rId93"/>
    <p:sldId id="1846" r:id="rId94"/>
    <p:sldId id="1809" r:id="rId95"/>
    <p:sldId id="4015" r:id="rId96"/>
    <p:sldId id="4016" r:id="rId97"/>
    <p:sldId id="4146" r:id="rId98"/>
    <p:sldId id="535" r:id="rId99"/>
  </p:sldIdLst>
  <p:sldSz cx="9144000" cy="5143500" type="screen16x9"/>
  <p:notesSz cx="7099300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Författare" initials="E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Författare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0E3"/>
    <a:srgbClr val="C2C2C2"/>
    <a:srgbClr val="6D6C6C"/>
    <a:srgbClr val="2A2929"/>
    <a:srgbClr val="F5F4ED"/>
    <a:srgbClr val="F7C5B1"/>
    <a:srgbClr val="E3F5EA"/>
    <a:srgbClr val="EDA0C4"/>
    <a:srgbClr val="F7CFE1"/>
    <a:srgbClr val="FEF3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0786C4-33E0-9A48-9302-D74EEB29F9E7}" v="65" dt="2024-03-20T11:45:08.0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68299"/>
  </p:normalViewPr>
  <p:slideViewPr>
    <p:cSldViewPr snapToGrid="0">
      <p:cViewPr varScale="1">
        <p:scale>
          <a:sx n="114" d="100"/>
          <a:sy n="114" d="100"/>
        </p:scale>
        <p:origin x="187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07" Type="http://schemas.microsoft.com/office/2018/10/relationships/authors" Target="authors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54CBA-4867-44A3-BDF8-1C2F43CF94FE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B313B-E867-409A-B297-11B7A91DCD2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285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3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22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5381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947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8962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68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28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88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907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7FA21-DEE8-AA41-B912-995C6815DD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78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90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10987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030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112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645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418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043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289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875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043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234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7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201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629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553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685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279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047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897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277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6F3B7-B59E-26E9-E75D-FB2E6876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FAA5A926-6322-2F4B-750C-D75F173CE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AB7C7BA-9060-19EF-1953-F6167FC3AE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CA1FF8-D481-4F25-5EAC-697B8CA85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010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51E9-CD1A-13F9-3953-AFDD21414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EA732-876A-5F70-C7A7-740AF291B7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6057F8-8770-CAD4-CBD4-06A0A9163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9EC55-DCE3-4A1C-2754-1C8319019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589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B313B-E867-409A-B297-11B7A91DCD2E}" type="slidenum">
              <a:rPr lang="sv-SE" smtClean="0"/>
              <a:t>79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357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6518F9-8A78-5748-8F50-F854E4A0BB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692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07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130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253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B313B-E867-409A-B297-11B7A91DCD2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141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57FA21-DEE8-AA41-B912-995C6815DDF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1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0077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>
            <a:off x="1326182" y="476745"/>
            <a:ext cx="6698624" cy="4495019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1FC540E-ED37-BC4D-A28D-B8781532D4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011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232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864" y="1563638"/>
            <a:ext cx="4860000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064" y="2132235"/>
            <a:ext cx="4860000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32480" y="2710788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9632" y="3289341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03848" y="3867894"/>
            <a:ext cx="4860000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836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8" y="1985414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04356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59" y="41707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3" y="417071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79" y="411510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4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901302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14798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297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2893313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0099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043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40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4D2FAC65-368A-B644-92A8-6655F60B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548" y="4155927"/>
            <a:ext cx="4536504" cy="680868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  <a:p>
            <a:pPr lvl="0"/>
            <a:endParaRPr lang="sv-SE"/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030312E6-B27C-1243-AFE2-84EB396209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2357457"/>
            <a:ext cx="4608512" cy="993775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här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9245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0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817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4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8537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7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4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0" y="235146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8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4" y="95450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0" y="9302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7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4" y="3772718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0" y="3756534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6" y="149164"/>
            <a:ext cx="8622202" cy="441966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6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511300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94874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2784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35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rosa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2431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89936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355726"/>
            <a:ext cx="5375350" cy="126745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83568" y="372387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426818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5382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U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832868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st 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835696" y="1214631"/>
            <a:ext cx="1584176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1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1835696" y="1491630"/>
            <a:ext cx="2376264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6056" y="1203598"/>
            <a:ext cx="1728192" cy="2880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2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076056" y="1491630"/>
            <a:ext cx="2304256" cy="936104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491880" y="3363838"/>
            <a:ext cx="2376264" cy="100811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buNone/>
              <a:defRPr lang="en-US" sz="2200" b="1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3535957" y="3075806"/>
            <a:ext cx="1656184" cy="27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/>
            </a:lvl1pPr>
            <a:lvl2pPr>
              <a:defRPr sz="1800" cap="all" baseline="0"/>
            </a:lvl2pPr>
            <a:lvl3pPr>
              <a:defRPr sz="1800" cap="all" baseline="0"/>
            </a:lvl3pPr>
            <a:lvl4pPr>
              <a:defRPr sz="1800" cap="all" baseline="0"/>
            </a:lvl4pPr>
            <a:lvl5pPr>
              <a:defRPr sz="1800" cap="all" baseline="0"/>
            </a:lvl5pPr>
          </a:lstStyle>
          <a:p>
            <a:pPr lvl="0"/>
            <a:r>
              <a:rPr lang="en-US" err="1"/>
              <a:t>Kom</a:t>
            </a:r>
            <a:r>
              <a:rPr lang="en-US"/>
              <a:t> </a:t>
            </a:r>
            <a:r>
              <a:rPr lang="en-US" err="1"/>
              <a:t>ihåg</a:t>
            </a:r>
            <a:r>
              <a:rPr lang="en-US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018814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354827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74CE6-B9F9-4AEA-8A11-E335EA8A72B5}" type="datetimeFigureOut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2024-03-20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0A6E8-2466-47AF-9A39-DCAAADCC3B01}" type="slidenum">
              <a:rPr kumimoji="0" lang="sv-SE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sv-SE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511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Förnamn</a:t>
            </a:r>
            <a:r>
              <a:rPr lang="en-US" dirty="0"/>
              <a:t> </a:t>
            </a:r>
            <a:r>
              <a:rPr lang="en-US" dirty="0" err="1"/>
              <a:t>Efternamn</a:t>
            </a:r>
            <a:br>
              <a:rPr lang="en-US" dirty="0"/>
            </a:br>
            <a:r>
              <a:rPr lang="en-US" dirty="0" err="1"/>
              <a:t>Titel</a:t>
            </a:r>
            <a:r>
              <a:rPr lang="en-US" dirty="0"/>
              <a:t> om du </a:t>
            </a:r>
            <a:r>
              <a:rPr lang="en-US" dirty="0" err="1"/>
              <a:t>vill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36011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062751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1047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48444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584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Avsnittsstart 1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9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004" y="2899731"/>
            <a:ext cx="7560469" cy="768654"/>
          </a:xfrm>
        </p:spPr>
        <p:txBody>
          <a:bodyPr lIns="0"/>
          <a:lstStyle>
            <a:lvl1pPr>
              <a:defRPr sz="40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0E82CE-E08E-BF57-CE2E-E38EFF82F1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5512" y="4305340"/>
            <a:ext cx="1347920" cy="697495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90E65276-80B3-A069-6114-007AB131A1D5}"/>
              </a:ext>
            </a:extLst>
          </p:cNvPr>
          <p:cNvCxnSpPr/>
          <p:nvPr userDrawn="1"/>
        </p:nvCxnSpPr>
        <p:spPr>
          <a:xfrm>
            <a:off x="683568" y="3650209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12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335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with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6"/>
            <a:ext cx="2304256" cy="2028995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288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483518"/>
            <a:ext cx="3256103" cy="884070"/>
          </a:xfrm>
        </p:spPr>
        <p:txBody>
          <a:bodyPr rIns="432000"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spcBef>
                <a:spcPts val="576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317750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71B8728-A629-154F-8C11-89EA609171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2265" y="1470505"/>
            <a:ext cx="3827967" cy="2552174"/>
          </a:xfrm>
        </p:spPr>
        <p:txBody>
          <a:bodyPr/>
          <a:lstStyle/>
          <a:p>
            <a:endParaRPr lang="sv-S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73AF04A-F2C2-374D-8EA9-45B2DD3C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5777" y="4197603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364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94645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931958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BD2CA380-61DD-1344-BE8A-A433AF00AC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1883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BigHeader_subheader_mini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4320024" cy="3075975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6B14D472-5723-6742-A2FD-F64A14D48B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0961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miniheader_bullet_pic_portrait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1999"/>
            <a:ext cx="5400000" cy="3075975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26DFF40-4B18-524D-9D3E-A04851F970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78111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Header_subheader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6"/>
            <a:ext cx="5400000" cy="2880320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1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73EF1F86-9D36-BD46-BE15-7E741F61D1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14145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_miniheader_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3" y="1980000"/>
            <a:ext cx="5400000" cy="2535966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47016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50EB0DE5-30BC-0A40-B0A2-5E08A600B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873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1">
            <a:extLst>
              <a:ext uri="{FF2B5EF4-FFF2-40B4-BE49-F238E27FC236}">
                <a16:creationId xmlns:a16="http://schemas.microsoft.com/office/drawing/2014/main" id="{C020D1D5-2473-1DEA-7236-EDEC65DB3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" y="0"/>
            <a:ext cx="9345981" cy="52571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5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14609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3F592-CAEB-E26D-0BA3-108513BA49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1927" y="4712853"/>
            <a:ext cx="1062785" cy="365379"/>
          </a:xfrm>
          <a:prstGeom prst="rect">
            <a:avLst/>
          </a:prstGeom>
        </p:spPr>
      </p:pic>
      <p:cxnSp>
        <p:nvCxnSpPr>
          <p:cNvPr id="7" name="Rak 15">
            <a:extLst>
              <a:ext uri="{FF2B5EF4-FFF2-40B4-BE49-F238E27FC236}">
                <a16:creationId xmlns:a16="http://schemas.microsoft.com/office/drawing/2014/main" id="{C7DC4509-D2E1-33A0-3ADE-1048F3799E73}"/>
              </a:ext>
            </a:extLst>
          </p:cNvPr>
          <p:cNvCxnSpPr/>
          <p:nvPr userDrawn="1"/>
        </p:nvCxnSpPr>
        <p:spPr>
          <a:xfrm>
            <a:off x="722711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7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D5009032-147A-8F49-BF62-91DDEEB326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952815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82988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mini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473FFB97-B320-9648-A1BD-54F26C5D8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4104041" cy="355276"/>
          </a:xfrm>
          <a:solidFill>
            <a:schemeClr val="tx1"/>
          </a:solidFill>
        </p:spPr>
        <p:txBody>
          <a:bodyPr wrap="none" lIns="432000" tIns="54000" rIns="324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13220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856133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78351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05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1355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18685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515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8583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8">
            <a:extLst>
              <a:ext uri="{FF2B5EF4-FFF2-40B4-BE49-F238E27FC236}">
                <a16:creationId xmlns:a16="http://schemas.microsoft.com/office/drawing/2014/main" id="{749EBA15-AE36-53F8-2717-5820687AE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45CE2B-5BF0-D387-88F2-F467635531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87629" y="411956"/>
            <a:ext cx="3105150" cy="2091927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DD3C4F-BBF6-99DF-A0F3-2FA671C60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81864"/>
            <a:ext cx="7560469" cy="768654"/>
          </a:xfrm>
        </p:spPr>
        <p:txBody>
          <a:bodyPr lIns="0"/>
          <a:lstStyle>
            <a:lvl1pPr>
              <a:defRPr sz="4050"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A33984-9009-B792-A87A-F0383EC2D3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  <p:cxnSp>
        <p:nvCxnSpPr>
          <p:cNvPr id="8" name="Rak 15">
            <a:extLst>
              <a:ext uri="{FF2B5EF4-FFF2-40B4-BE49-F238E27FC236}">
                <a16:creationId xmlns:a16="http://schemas.microsoft.com/office/drawing/2014/main" id="{0E0FA940-C100-5F46-C745-EB83DD41B882}"/>
              </a:ext>
            </a:extLst>
          </p:cNvPr>
          <p:cNvCxnSpPr/>
          <p:nvPr userDrawn="1"/>
        </p:nvCxnSpPr>
        <p:spPr>
          <a:xfrm>
            <a:off x="575370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3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936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6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1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8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14575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liti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872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154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127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AC5FBF7-2F3E-1844-A7FB-5B26395EFA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9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7564" y="1563639"/>
            <a:ext cx="7980603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272237" y="2132236"/>
            <a:ext cx="7980603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2179" y="2710789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300669" y="3289342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3547" y="3867895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22186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27666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66250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12145" y="960438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1667077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8250" y="960438"/>
            <a:ext cx="6667500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3841483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4ADC0-B0E5-924B-8846-34F52C33156F}" type="datetimeFigureOut">
              <a:rPr lang="en-US" smtClean="0"/>
              <a:t>3/20/24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37537-487E-C540-B68A-111CF22610F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33B7AA5-4D48-7420-1FF8-FC2619E498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1119" y="3787379"/>
            <a:ext cx="5772150" cy="65960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B80C47A-6305-2B0E-369F-959971AFD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66" y="2869587"/>
            <a:ext cx="7560469" cy="768654"/>
          </a:xfrm>
          <a:solidFill>
            <a:schemeClr val="bg1">
              <a:alpha val="70000"/>
            </a:schemeClr>
          </a:solidFill>
        </p:spPr>
        <p:txBody>
          <a:bodyPr lIns="0" anchor="b"/>
          <a:lstStyle>
            <a:lvl1pPr>
              <a:defRPr sz="405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cxnSp>
        <p:nvCxnSpPr>
          <p:cNvPr id="6" name="Rak 15">
            <a:extLst>
              <a:ext uri="{FF2B5EF4-FFF2-40B4-BE49-F238E27FC236}">
                <a16:creationId xmlns:a16="http://schemas.microsoft.com/office/drawing/2014/main" id="{63950C88-F2A7-94B6-6D36-D7CDB3753554}"/>
              </a:ext>
            </a:extLst>
          </p:cNvPr>
          <p:cNvCxnSpPr/>
          <p:nvPr userDrawn="1"/>
        </p:nvCxnSpPr>
        <p:spPr>
          <a:xfrm>
            <a:off x="751434" y="3651647"/>
            <a:ext cx="77768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6247016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 userDrawn="1"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5810620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0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to </a:t>
            </a:r>
            <a:r>
              <a:rPr lang="sv-SE" dirty="0" err="1"/>
              <a:t>edit</a:t>
            </a:r>
            <a:r>
              <a:rPr lang="sv-SE" dirty="0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429187578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81215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D1AE29-7482-7141-9A1F-59976B7B2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2147703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4008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590573" y="0"/>
            <a:ext cx="3553429" cy="51435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82858631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5102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nam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 + chapte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6" y="3036142"/>
            <a:ext cx="755686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42352" y="3919014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2249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and answer 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ech bubbl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6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5DDACE9B-B0B1-804A-AAD7-5D98510582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347615"/>
            <a:ext cx="4248471" cy="23766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8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12147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ilitie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3344" y="2257672"/>
            <a:ext cx="3408219" cy="699404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34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4144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6952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86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000" y="1562400"/>
            <a:ext cx="7488000" cy="1728000"/>
          </a:xfrm>
        </p:spPr>
        <p:txBody>
          <a:bodyPr wrap="square">
            <a:no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44224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24518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5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0198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0377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85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50338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902058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/>
          <p:cNvSpPr>
            <a:spLocks noGrp="1"/>
          </p:cNvSpPr>
          <p:nvPr>
            <p:ph type="body" sz="quarter" idx="17"/>
          </p:nvPr>
        </p:nvSpPr>
        <p:spPr>
          <a:xfrm>
            <a:off x="1" y="0"/>
            <a:ext cx="3958635" cy="355276"/>
          </a:xfrm>
          <a:solidFill>
            <a:schemeClr val="tx1"/>
          </a:solidFill>
        </p:spPr>
        <p:txBody>
          <a:bodyPr wrap="none" lIns="432000" tIns="54000" rIns="180000" bIns="54000">
            <a:sp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8"/>
          </p:nvPr>
        </p:nvSpPr>
        <p:spPr>
          <a:xfrm>
            <a:off x="467544" y="1419622"/>
            <a:ext cx="5400000" cy="369332"/>
          </a:xfrm>
        </p:spPr>
        <p:txBody>
          <a:bodyPr wrap="square"/>
          <a:lstStyle>
            <a:lvl1pPr marL="0" indent="0">
              <a:buNone/>
              <a:defRPr lang="en-US" sz="2400" b="1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467543" y="1980000"/>
            <a:ext cx="5400000" cy="2096010"/>
          </a:xfrm>
        </p:spPr>
        <p:txBody>
          <a:bodyPr/>
          <a:lstStyle>
            <a:lvl1pPr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64807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427734"/>
            <a:ext cx="2304256" cy="1710077"/>
          </a:xfrm>
        </p:spPr>
        <p:txBody>
          <a:bodyPr wrap="square"/>
          <a:lstStyle>
            <a:lvl1pPr marL="0" indent="0">
              <a:buNone/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7125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83518"/>
            <a:ext cx="3001642" cy="88407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7543" y="1980000"/>
            <a:ext cx="5400000" cy="2520000"/>
          </a:xfrm>
        </p:spPr>
        <p:txBody>
          <a:bodyPr wrap="square"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95199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491880" y="1851695"/>
            <a:ext cx="2160000" cy="1440111"/>
          </a:xfrm>
        </p:spPr>
        <p:txBody>
          <a:bodyPr/>
          <a:lstStyle/>
          <a:p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387108" y="3795886"/>
            <a:ext cx="4369786" cy="369332"/>
          </a:xfrm>
        </p:spPr>
        <p:txBody>
          <a:bodyPr/>
          <a:lstStyle>
            <a:lvl1pPr marL="0" indent="0" algn="ctr"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7748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70873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62884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411510"/>
            <a:ext cx="7312117" cy="699404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DADC6-BA69-E643-A3B9-3AC1AEDFB3FD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AA4CC-7A4C-1240-B4EC-74917A44A6C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075815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Klicka</a:t>
            </a:r>
            <a:r>
              <a:rPr lang="en-US" dirty="0"/>
              <a:t>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att</a:t>
            </a:r>
            <a:r>
              <a:rPr lang="en-US" dirty="0"/>
              <a:t> </a:t>
            </a:r>
            <a:r>
              <a:rPr lang="en-US" dirty="0" err="1"/>
              <a:t>ändra</a:t>
            </a:r>
            <a:r>
              <a:rPr lang="en-US" dirty="0"/>
              <a:t> text. Plats </a:t>
            </a:r>
            <a:r>
              <a:rPr lang="en-US" dirty="0" err="1"/>
              <a:t>för</a:t>
            </a:r>
            <a:r>
              <a:rPr lang="en-US" dirty="0"/>
              <a:t>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liknande</a:t>
            </a:r>
            <a:r>
              <a:rPr lang="en-US" dirty="0"/>
              <a:t>. Lorem ipsum sit dolor </a:t>
            </a:r>
            <a:r>
              <a:rPr lang="en-US" dirty="0" err="1"/>
              <a:t>amet</a:t>
            </a:r>
            <a:r>
              <a:rPr lang="en-US" dirty="0"/>
              <a:t>. Lorem ipsum dolor </a:t>
            </a:r>
            <a:r>
              <a:rPr lang="en-US" dirty="0" err="1"/>
              <a:t>loremips</a:t>
            </a:r>
            <a:r>
              <a:rPr lang="en-US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536160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64773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AC5FBF7-2F3E-1844-A7FB-5B26395EFA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471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055B90-7405-7D66-289C-42B7F227BC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5516" y="1417461"/>
            <a:ext cx="6480572" cy="31051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07BED003-EADE-27CE-86F2-9C8A88EC27F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3789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) Första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50804FA-B568-DC46-88CC-7F3495B7E2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3272863"/>
            <a:ext cx="3839400" cy="1228500"/>
          </a:xfrm>
          <a:prstGeom prst="rect">
            <a:avLst/>
          </a:prstGeom>
          <a:solidFill>
            <a:schemeClr val="accent2"/>
          </a:solidFill>
        </p:spPr>
        <p:txBody>
          <a:bodyPr lIns="342000" bIns="720000"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3995737"/>
            <a:ext cx="3429000" cy="36671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Underrubrik eller ingress</a:t>
            </a:r>
          </a:p>
        </p:txBody>
      </p:sp>
      <p:sp>
        <p:nvSpPr>
          <p:cNvPr id="4" name="Platshållare för text 9">
            <a:extLst>
              <a:ext uri="{FF2B5EF4-FFF2-40B4-BE49-F238E27FC236}">
                <a16:creationId xmlns:a16="http://schemas.microsoft.com/office/drawing/2014/main" id="{64B412B6-33B4-04D3-C08B-ADAAD0319F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5EC52E65-4DBC-03FF-7FFF-82742FE6C0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7569" y="3272863"/>
            <a:ext cx="1234679" cy="122293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2896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) Förstasida/avsnitts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8577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836" y="3270289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9930" y="3265904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0100" y="664096"/>
            <a:ext cx="3846909" cy="3831704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371667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2132410"/>
            <a:ext cx="3353991" cy="80843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  <a:lvl3pPr marL="367904" indent="0">
              <a:buNone/>
              <a:defRPr/>
            </a:lvl3pPr>
            <a:lvl4pPr marL="521494" indent="0">
              <a:buNone/>
              <a:defRPr/>
            </a:lvl4pPr>
            <a:lvl5pPr marL="670322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35B2CBB4-0D05-8D3F-4D19-C5DFC894B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49886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) Förstasida uta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F9F4E7FE-564E-124D-97E4-6D1C9B9F9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8576" y="3265904"/>
            <a:ext cx="1236665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4F2E95C-DCB9-97BF-2D4E-C2748AC52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01836" y="3265904"/>
            <a:ext cx="1231200" cy="12298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0A57E05-9A5C-8836-C1C0-E3D1FD3E2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9930" y="3265904"/>
            <a:ext cx="122278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59606"/>
            <a:ext cx="3839400" cy="25348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88000" tIns="144000" rIns="108000" bIns="0" anchor="t" anchorCtr="0">
            <a:noAutofit/>
          </a:bodyPr>
          <a:lstStyle>
            <a:lvl1pPr algn="l">
              <a:defRPr sz="450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Titelrubrik</a:t>
            </a:r>
            <a:br>
              <a:rPr lang="sv-SE" dirty="0"/>
            </a:br>
            <a:r>
              <a:rPr lang="sv-SE" dirty="0"/>
              <a:t>i 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2213659"/>
            <a:ext cx="3429000" cy="8420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FBE6DF1-D416-078F-30BD-EDC69891A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3270289"/>
            <a:ext cx="1233407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B48D1C7-2920-86D5-4305-7FFFDF549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4233" y="3265904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EA5F954-CAEB-EC81-0AED-448B264F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1966225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237534F4-567B-0E3D-9ABE-B191AEA39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5026" y="1966225"/>
            <a:ext cx="1232297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B6F4FAEF-C256-728D-E1AB-CC99F2172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17569" y="1962150"/>
            <a:ext cx="1239635" cy="12325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9E26B58-77C0-BE37-3572-ACD7BF469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659733"/>
            <a:ext cx="1231200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F527539-84B7-FA9F-550A-F154145FB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5025" y="659733"/>
            <a:ext cx="1238425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22016789-D22F-605C-1C71-F7B5B416D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17569" y="655348"/>
            <a:ext cx="1239635" cy="1228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8" name="Platshållare för text 9">
            <a:extLst>
              <a:ext uri="{FF2B5EF4-FFF2-40B4-BE49-F238E27FC236}">
                <a16:creationId xmlns:a16="http://schemas.microsoft.com/office/drawing/2014/main" id="{A74E6D00-8E06-4546-80EB-FE38CC336B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5" name="Platshållare för bild 6">
            <a:extLst>
              <a:ext uri="{FF2B5EF4-FFF2-40B4-BE49-F238E27FC236}">
                <a16:creationId xmlns:a16="http://schemas.microsoft.com/office/drawing/2014/main" id="{918239CC-7917-9D38-92FF-B64E747A1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4636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D) Förstasida flera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2481" y="659607"/>
            <a:ext cx="3844529" cy="383579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59606"/>
            <a:ext cx="3839400" cy="2376158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2132410"/>
            <a:ext cx="3353991" cy="80843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  <a:lvl3pPr marL="367904" indent="0">
              <a:buNone/>
              <a:defRPr/>
            </a:lvl3pPr>
            <a:lvl4pPr marL="521494" indent="0">
              <a:buNone/>
              <a:defRPr/>
            </a:lvl4pPr>
            <a:lvl5pPr marL="670322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35B2CBB4-0D05-8D3F-4D19-C5DFC894B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3B1615AA-0C0D-7740-0438-64783EE969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9373" y="3267075"/>
            <a:ext cx="1237058" cy="12287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06694EA5-B69B-C6BE-2BB8-AE0095D591A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02631" y="3267075"/>
            <a:ext cx="1228726" cy="12287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B664930A-3449-63B3-0516-D66D3E12C7E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07557" y="3267075"/>
            <a:ext cx="1222772" cy="122872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7300746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) Förstasida flera länsstyrel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445E0C2-7B36-1C3B-E3FC-83374E84D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12481" y="659607"/>
            <a:ext cx="3844529" cy="3835790"/>
          </a:xfrm>
          <a:solidFill>
            <a:schemeClr val="bg1">
              <a:lumMod val="85000"/>
            </a:schemeClr>
          </a:solidFill>
        </p:spPr>
        <p:txBody>
          <a:bodyPr lIns="180000" tIns="180000">
            <a:noAutofit/>
          </a:bodyPr>
          <a:lstStyle>
            <a:lvl1pPr marL="0" indent="0">
              <a:buNone/>
              <a:defRPr sz="105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A25A8246-50EE-4C07-8839-617F479A8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59606"/>
            <a:ext cx="3839400" cy="2376158"/>
          </a:xfrm>
          <a:prstGeom prst="rect">
            <a:avLst/>
          </a:prstGeom>
          <a:solidFill>
            <a:schemeClr val="accent4"/>
          </a:solidFill>
        </p:spPr>
        <p:txBody>
          <a:bodyPr wrap="square" lIns="342000" tIns="234000" bIns="1440000" anchor="t" anchorCtr="0">
            <a:no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Titelrubrik i två rader</a:t>
            </a:r>
          </a:p>
        </p:txBody>
      </p:sp>
      <p:sp>
        <p:nvSpPr>
          <p:cNvPr id="14" name="Platshållare för text 9">
            <a:extLst>
              <a:ext uri="{FF2B5EF4-FFF2-40B4-BE49-F238E27FC236}">
                <a16:creationId xmlns:a16="http://schemas.microsoft.com/office/drawing/2014/main" id="{7EFF4B28-802B-4881-BB27-273234D857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982" y="171749"/>
            <a:ext cx="2144407" cy="328613"/>
          </a:xfrm>
        </p:spPr>
        <p:txBody>
          <a:bodyPr/>
          <a:lstStyle>
            <a:lvl1pPr marL="0" indent="0">
              <a:buFontTx/>
              <a:buNone/>
              <a:defRPr sz="900" b="0" i="0" baseline="0"/>
            </a:lvl1pPr>
            <a:lvl2pPr marL="192881" indent="0">
              <a:buFontTx/>
              <a:buNone/>
              <a:defRPr sz="900"/>
            </a:lvl2pPr>
            <a:lvl3pPr marL="367904" indent="0">
              <a:buFontTx/>
              <a:buNone/>
              <a:defRPr sz="900"/>
            </a:lvl3pPr>
            <a:lvl4pPr marL="521494" indent="0">
              <a:buFontTx/>
              <a:buNone/>
              <a:defRPr sz="900"/>
            </a:lvl4pPr>
            <a:lvl5pPr marL="670322" indent="0">
              <a:buFontTx/>
              <a:buNone/>
              <a:defRPr sz="900"/>
            </a:lvl5pPr>
          </a:lstStyle>
          <a:p>
            <a:pPr lvl="0"/>
            <a:r>
              <a:rPr lang="sv-SE" dirty="0"/>
              <a:t>Namn Efternamn / DATUM 20ÅR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299F45D-0A6F-48FE-AFBB-FC5918E60F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2132410"/>
            <a:ext cx="3353991" cy="80843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192881" indent="0">
              <a:buNone/>
              <a:defRPr/>
            </a:lvl2pPr>
            <a:lvl3pPr marL="367904" indent="0">
              <a:buNone/>
              <a:defRPr/>
            </a:lvl3pPr>
            <a:lvl4pPr marL="521494" indent="0">
              <a:buNone/>
              <a:defRPr/>
            </a:lvl4pPr>
            <a:lvl5pPr marL="670322" indent="0">
              <a:buNone/>
              <a:defRPr/>
            </a:lvl5pPr>
          </a:lstStyle>
          <a:p>
            <a:r>
              <a:rPr lang="sv-SE" dirty="0"/>
              <a:t>Underrubrik eller ingress som är lite längre än enkelrad</a:t>
            </a:r>
          </a:p>
        </p:txBody>
      </p:sp>
      <p:sp>
        <p:nvSpPr>
          <p:cNvPr id="2" name="Platshållare för bild 6">
            <a:extLst>
              <a:ext uri="{FF2B5EF4-FFF2-40B4-BE49-F238E27FC236}">
                <a16:creationId xmlns:a16="http://schemas.microsoft.com/office/drawing/2014/main" id="{35B2CBB4-0D05-8D3F-4D19-C5DFC894B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17569" y="3267075"/>
            <a:ext cx="1239441" cy="122872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B64172A7-FFC9-1D39-319F-B8AD5A18A1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079" y="3388099"/>
            <a:ext cx="3244454" cy="72628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35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225121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) Textsida underrubrik/ing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0261276-F028-D693-42FA-ACCC8C98D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169" y="584597"/>
            <a:ext cx="7841716" cy="531674"/>
          </a:xfrm>
        </p:spPr>
        <p:txBody>
          <a:bodyPr anchor="t" anchorCtr="0"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5C0F587-9EF8-E6FB-3097-0367DD50B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1169" y="1195916"/>
            <a:ext cx="7847032" cy="30317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Underrubrik eller ingress</a:t>
            </a:r>
          </a:p>
        </p:txBody>
      </p: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01C5DF6F-0D19-4A2C-B8D8-BD2824E08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1" y="1661747"/>
            <a:ext cx="5235926" cy="2834054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4607E1B4-A210-4D05-94B2-609B4C404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981" y="172557"/>
            <a:ext cx="39207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674861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) Textsida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D3B7EE8-3A33-44BC-8D9A-61F6F3C06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BCE34DDE-06CE-494C-9911-82D7C6DBA3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38A2DD6C-EDF9-A445-B514-C068B689B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73640"/>
            <a:ext cx="5230415" cy="2869760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65045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) Textsida kvadratisk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73640"/>
            <a:ext cx="3920729" cy="2869760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00" y="659607"/>
            <a:ext cx="3843338" cy="383619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DC2012D-D5C8-43D4-8A67-D13D6D52E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313B8735-E641-45F9-B55B-F3FCCCA20F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42498672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D) Textsida ståe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7840903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595803"/>
            <a:ext cx="5155772" cy="289999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8" y="659607"/>
            <a:ext cx="2531269" cy="383619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C482EFE-08A4-4CEE-A351-2B7F75122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F32C4AB3-27A5-4FBD-8B9E-36295F6FE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9588631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E) Textsida stående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4597"/>
            <a:ext cx="5235926" cy="82692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252903"/>
            <a:ext cx="5155772" cy="3242897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8" y="1"/>
            <a:ext cx="3221832" cy="44958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C482EFE-08A4-4CEE-A351-2B7F75122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2CE3DE4A-832F-40BC-9687-635CC2559A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1271427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42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cag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42228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pic>
        <p:nvPicPr>
          <p:cNvPr id="3" name="Bildobjekt 8" descr="Laws. Illustration.">
            <a:extLst>
              <a:ext uri="{FF2B5EF4-FFF2-40B4-BE49-F238E27FC236}">
                <a16:creationId xmlns:a16="http://schemas.microsoft.com/office/drawing/2014/main" id="{4ADB8449-F849-7D0A-47D2-D020A5D6D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05E86CF-AAF6-0309-4D0C-8B01D5FD8AD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6" name="Platshållare för text 9">
            <a:extLst>
              <a:ext uri="{FF2B5EF4-FFF2-40B4-BE49-F238E27FC236}">
                <a16:creationId xmlns:a16="http://schemas.microsoft.com/office/drawing/2014/main" id="{B6C77107-672F-86C4-D253-7AD2D417D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13485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F) Textsida flera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FC21708-3F8D-1AF2-2FC3-678AA5EC3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82" y="585668"/>
            <a:ext cx="7840903" cy="825859"/>
          </a:xfrm>
        </p:spPr>
        <p:txBody>
          <a:bodyPr/>
          <a:lstStyle>
            <a:lvl1pPr>
              <a:defRPr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8822AE3B-E277-4DB0-A2CE-B880CF0B2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411527"/>
            <a:ext cx="5155772" cy="2931874"/>
          </a:xfrm>
        </p:spPr>
        <p:txBody>
          <a:bodyPr/>
          <a:lstStyle>
            <a:lvl1pPr>
              <a:lnSpc>
                <a:spcPct val="110000"/>
              </a:lnSpc>
              <a:spcBef>
                <a:spcPts val="450"/>
              </a:spcBef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174EDBC5-C8D9-457D-8A1F-C335E75AD2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22169" y="659606"/>
            <a:ext cx="2530715" cy="2534841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2FB79BBB-B21E-46C8-9E2D-03368642BD1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22168" y="3268387"/>
            <a:ext cx="1225154" cy="1227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4" name="Platshållare för bild 10">
            <a:extLst>
              <a:ext uri="{FF2B5EF4-FFF2-40B4-BE49-F238E27FC236}">
                <a16:creationId xmlns:a16="http://schemas.microsoft.com/office/drawing/2014/main" id="{AEE2A4A7-BC51-4380-BF8F-FA2A95A8BE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33046" y="3276519"/>
            <a:ext cx="1225154" cy="12274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553736CE-92FC-46F9-B814-30BFC366B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9B926E0F-45D6-434B-801B-7D997308A1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3082253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G) 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4D8D105-82EE-DC6A-1E94-BF94B1771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6433" y="4579945"/>
            <a:ext cx="2535476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9028F9A-1376-DCB6-0B6A-F1DCCA15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16" y="4577870"/>
            <a:ext cx="616484" cy="576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8826102-9381-1A89-7B42-02BE0F2510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6725" y="4575446"/>
            <a:ext cx="1228061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2EDA284-5CFC-C17B-4B35-9138FD05C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9214" y="4575446"/>
            <a:ext cx="1238693" cy="5741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AF7E95D-A193-0322-07FA-CCFED9363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22169" y="4577870"/>
            <a:ext cx="2536031" cy="576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0261276-F028-D693-42FA-ACCC8C98D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87254" y="4588092"/>
            <a:ext cx="2014195" cy="555409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80FA9B-E729-022D-5BE8-3569A683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8DE93-7944-4E79-AD72-DA1F1D1A6E7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8AC9C986-14ED-429A-8067-1AC47C976E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791" y="170899"/>
            <a:ext cx="2984897" cy="238125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 marL="192881" indent="0">
              <a:buFontTx/>
              <a:buNone/>
              <a:defRPr/>
            </a:lvl2pPr>
            <a:lvl3pPr marL="367904" indent="0">
              <a:buFontTx/>
              <a:buNone/>
              <a:defRPr/>
            </a:lvl3pPr>
            <a:lvl4pPr marL="521494" indent="0">
              <a:buFontTx/>
              <a:buNone/>
              <a:defRPr/>
            </a:lvl4pPr>
            <a:lvl5pPr marL="670322" indent="0">
              <a:buFontTx/>
              <a:buNone/>
              <a:defRPr/>
            </a:lvl5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3880311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) Avslutnings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F5A52E-A0AE-875F-0ECC-FDBEEC691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71" y="664097"/>
            <a:ext cx="3839400" cy="25303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342000" bIns="1620000"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Tack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C7C8618-54C5-78E1-CCF8-AA653F8F131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253" y="2044379"/>
            <a:ext cx="3429000" cy="842058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v-SE" dirty="0"/>
              <a:t>Slutrubrik, kanske med en enkel avslutning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B179C43-C1A0-9139-1DAC-7CBA67FD3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90" y="1962150"/>
            <a:ext cx="1233407" cy="12325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676D6BFB-DAB8-F8C7-A7E7-E275A4C4B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5026" y="1962150"/>
            <a:ext cx="1232297" cy="12325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796A06E-D2E9-C160-C47A-B7B665CFA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17569" y="659733"/>
            <a:ext cx="1239635" cy="253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8260649-277B-14E9-BAD8-9B254E31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3815" y="659733"/>
            <a:ext cx="1239635" cy="1228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61AFD4CC-7B87-3F90-D9C6-FDF0D8CE4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7416" y="3367102"/>
            <a:ext cx="2176000" cy="1049864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43366AE-7070-DB64-40DB-680B6E100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9930" y="3267075"/>
            <a:ext cx="1222780" cy="1231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76B57AB-F417-A92E-1A35-C5A497E9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08989" y="3266213"/>
            <a:ext cx="1233408" cy="1232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0"/>
          </a:p>
        </p:txBody>
      </p:sp>
    </p:spTree>
    <p:extLst>
      <p:ext uri="{BB962C8B-B14F-4D97-AF65-F5344CB8AC3E}">
        <p14:creationId xmlns:p14="http://schemas.microsoft.com/office/powerpoint/2010/main" val="23615290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2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3640" y="3363838"/>
            <a:ext cx="2198275" cy="792088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68647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53384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9979896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59647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708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128242"/>
            <a:ext cx="6687467" cy="1253402"/>
          </a:xfrm>
          <a:noFill/>
        </p:spPr>
        <p:txBody>
          <a:bodyPr wrap="squar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7573" y="1365631"/>
            <a:ext cx="6464765" cy="2561246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E63FE7B-426A-19C2-9D60-AC59A6C0F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B15CF702-98B4-4281-71D5-BE4F3A7F25B2}"/>
              </a:ext>
            </a:extLst>
          </p:cNvPr>
          <p:cNvSpPr/>
          <p:nvPr userDrawn="1"/>
        </p:nvSpPr>
        <p:spPr>
          <a:xfrm>
            <a:off x="180124" y="4145344"/>
            <a:ext cx="998156" cy="99815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284" y="425903"/>
            <a:ext cx="6932840" cy="663053"/>
          </a:xfrm>
          <a:noFill/>
        </p:spPr>
        <p:txBody>
          <a:bodyPr wrap="square" lIns="72000" rIns="32400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02444" y="1311774"/>
            <a:ext cx="3572016" cy="2880418"/>
          </a:xfrm>
        </p:spPr>
        <p:txBody>
          <a:bodyPr wrap="square">
            <a:no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657CC-D993-FD9E-5419-17908829E3A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80219" y="1312069"/>
            <a:ext cx="3572015" cy="28801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Platshållare för text 9">
            <a:extLst>
              <a:ext uri="{FF2B5EF4-FFF2-40B4-BE49-F238E27FC236}">
                <a16:creationId xmlns:a16="http://schemas.microsoft.com/office/drawing/2014/main" id="{1DF7BA80-5272-93E2-CA25-37F4CD559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3C2987-62CA-EC3C-33D4-C3E571EA12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636" b="-655"/>
          <a:stretch/>
        </p:blipFill>
        <p:spPr>
          <a:xfrm>
            <a:off x="305758" y="4315273"/>
            <a:ext cx="710336" cy="5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4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628461"/>
            <a:ext cx="9144000" cy="525200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3" y="4237801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36" y="405687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2036" y="1353013"/>
            <a:ext cx="6480302" cy="3144427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F167FEA7-7571-3672-A7B5-3E6C2F776EFB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702469" y="276225"/>
            <a:ext cx="1215000" cy="1215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B49107FF-DDE4-1068-3550-A80275731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1119" y="4702227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293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205" y="404366"/>
            <a:ext cx="6784628" cy="699404"/>
          </a:xfrm>
          <a:noFill/>
        </p:spPr>
        <p:txBody>
          <a:bodyPr wrap="none" lIns="72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06092" y="1326753"/>
            <a:ext cx="6466247" cy="2865439"/>
          </a:xfrm>
        </p:spPr>
        <p:txBody>
          <a:bodyPr>
            <a:normAutofit/>
          </a:bodyPr>
          <a:lstStyle>
            <a:lvl1pPr marL="342892" indent="-342892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53FF211-F789-79E1-F4E3-41D4EA531C9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8660" y="327088"/>
            <a:ext cx="1248443" cy="1248443"/>
          </a:xfrm>
        </p:spPr>
        <p:txBody>
          <a:bodyPr/>
          <a:lstStyle/>
          <a:p>
            <a:endParaRPr lang="en-GB"/>
          </a:p>
        </p:txBody>
      </p:sp>
      <p:sp>
        <p:nvSpPr>
          <p:cNvPr id="5" name="Platshållare för text 9">
            <a:extLst>
              <a:ext uri="{FF2B5EF4-FFF2-40B4-BE49-F238E27FC236}">
                <a16:creationId xmlns:a16="http://schemas.microsoft.com/office/drawing/2014/main" id="{6EFBBE18-3853-9326-A6BA-8A0713C509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5445" y="457973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950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3747" y="1491853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3" name="Bildobjekt 6" descr="A lightbulb/solution/idé. Illustration.">
            <a:extLst>
              <a:ext uri="{FF2B5EF4-FFF2-40B4-BE49-F238E27FC236}">
                <a16:creationId xmlns:a16="http://schemas.microsoft.com/office/drawing/2014/main" id="{3F77E2B9-C59D-E0AA-BC91-FD7130DD7A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213" y="1215939"/>
            <a:ext cx="1355812" cy="13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1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54088" y="1491854"/>
            <a:ext cx="6458489" cy="2159794"/>
          </a:xfrm>
        </p:spPr>
        <p:txBody>
          <a:bodyPr lIns="324000"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7" name="Bildobjekt 200">
            <a:extLst>
              <a:ext uri="{FF2B5EF4-FFF2-40B4-BE49-F238E27FC236}">
                <a16:creationId xmlns:a16="http://schemas.microsoft.com/office/drawing/2014/main" id="{15744E08-90D6-7C31-3611-23A0B995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1" y="315086"/>
            <a:ext cx="1488521" cy="14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40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662" y="2801018"/>
            <a:ext cx="5400675" cy="1244314"/>
          </a:xfrm>
        </p:spPr>
        <p:txBody>
          <a:bodyPr lIns="72000" tIns="72000" rIns="72000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9" name="Bildobjekt 3">
            <a:extLst>
              <a:ext uri="{FF2B5EF4-FFF2-40B4-BE49-F238E27FC236}">
                <a16:creationId xmlns:a16="http://schemas.microsoft.com/office/drawing/2014/main" id="{C6296A0D-1AD1-4007-568B-9E5CB66A6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68" y="566615"/>
            <a:ext cx="2078484" cy="2078484"/>
          </a:xfrm>
          <a:prstGeom prst="rect">
            <a:avLst/>
          </a:prstGeom>
        </p:spPr>
      </p:pic>
      <p:pic>
        <p:nvPicPr>
          <p:cNvPr id="10" name="Bildobjekt 6">
            <a:extLst>
              <a:ext uri="{FF2B5EF4-FFF2-40B4-BE49-F238E27FC236}">
                <a16:creationId xmlns:a16="http://schemas.microsoft.com/office/drawing/2014/main" id="{54A82246-724C-12FD-6783-F8AA5C618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097" y="-145137"/>
            <a:ext cx="2484125" cy="2484125"/>
          </a:xfrm>
          <a:prstGeom prst="rect">
            <a:avLst/>
          </a:prstGeom>
        </p:spPr>
      </p:pic>
      <p:pic>
        <p:nvPicPr>
          <p:cNvPr id="11" name="Bildobjekt 12">
            <a:extLst>
              <a:ext uri="{FF2B5EF4-FFF2-40B4-BE49-F238E27FC236}">
                <a16:creationId xmlns:a16="http://schemas.microsoft.com/office/drawing/2014/main" id="{79242B1A-8D99-4BCE-8F0D-0E4E1F56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57" y="566615"/>
            <a:ext cx="2040161" cy="177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92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7" y="1336483"/>
            <a:ext cx="3239690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lnSpc>
                <a:spcPct val="150000"/>
              </a:lnSpc>
              <a:spcAft>
                <a:spcPts val="600"/>
              </a:spcAft>
              <a:defRPr sz="2100"/>
            </a:lvl2pPr>
            <a:lvl3pPr>
              <a:lnSpc>
                <a:spcPct val="150000"/>
              </a:lnSpc>
              <a:spcAft>
                <a:spcPts val="600"/>
              </a:spcAft>
              <a:defRPr sz="2100"/>
            </a:lvl3pPr>
            <a:lvl4pPr>
              <a:lnSpc>
                <a:spcPct val="150000"/>
              </a:lnSpc>
              <a:spcAft>
                <a:spcPts val="600"/>
              </a:spcAft>
              <a:defRPr sz="2100"/>
            </a:lvl4pPr>
            <a:lvl5pPr>
              <a:lnSpc>
                <a:spcPct val="150000"/>
              </a:lnSpc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19671" y="1336482"/>
            <a:ext cx="3239691" cy="321468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49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645347" cy="514738"/>
          </a:xfrm>
          <a:noFill/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766" y="971940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80474" y="98127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5734" y="2360811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815" y="377252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4243166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981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795745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1897" y="0"/>
            <a:ext cx="3239243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2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91766" y="1522424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652120" y="0"/>
            <a:ext cx="3491882" cy="51435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1611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C29789AA-26B5-0449-A62C-FE5CE32DF0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33EDDC-3D84-55AA-FB44-5DB441E3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" y="-684020"/>
            <a:ext cx="857977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003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3957" y="1497546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8823CD02-5BA3-4D4F-8C3D-CCAFB145836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7276" y="1491854"/>
            <a:ext cx="2765606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v-SE" err="1"/>
              <a:t>Click</a:t>
            </a:r>
            <a:r>
              <a:rPr lang="sv-SE"/>
              <a:t> </a:t>
            </a:r>
            <a:r>
              <a:rPr lang="sv-SE" err="1"/>
              <a:t>here</a:t>
            </a:r>
            <a:r>
              <a:rPr lang="sv-SE"/>
              <a:t> to </a:t>
            </a:r>
            <a:r>
              <a:rPr lang="sv-SE" err="1"/>
              <a:t>add</a:t>
            </a:r>
            <a:r>
              <a:rPr lang="sv-SE"/>
              <a:t>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84418"/>
            <a:ext cx="7812881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229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examp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A5594-8AE6-3499-E526-E37A80E47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947375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5D71038-DCEE-F3FE-0F35-60453884A81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2287411-05FD-250C-94DE-01832AD4E0D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63741" y="1491853"/>
            <a:ext cx="2614613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5087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amp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4143F0E6-643C-1640-BC22-98DE19281B9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31119" y="1491854"/>
            <a:ext cx="6481763" cy="3222625"/>
          </a:xfrm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667500"/>
                      <a:gd name="connsiteY0" fmla="*/ 0 h 3222625"/>
                      <a:gd name="connsiteX1" fmla="*/ 6667500 w 6667500"/>
                      <a:gd name="connsiteY1" fmla="*/ 0 h 3222625"/>
                      <a:gd name="connsiteX2" fmla="*/ 6667500 w 6667500"/>
                      <a:gd name="connsiteY2" fmla="*/ 3222625 h 3222625"/>
                      <a:gd name="connsiteX3" fmla="*/ 0 w 6667500"/>
                      <a:gd name="connsiteY3" fmla="*/ 3222625 h 3222625"/>
                      <a:gd name="connsiteX4" fmla="*/ 0 w 6667500"/>
                      <a:gd name="connsiteY4" fmla="*/ 0 h 3222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67500" h="3222625" fill="none" extrusionOk="0">
                        <a:moveTo>
                          <a:pt x="0" y="0"/>
                        </a:moveTo>
                        <a:cubicBezTo>
                          <a:pt x="2551750" y="-49533"/>
                          <a:pt x="4425597" y="-14809"/>
                          <a:pt x="6667500" y="0"/>
                        </a:cubicBezTo>
                        <a:cubicBezTo>
                          <a:pt x="6755139" y="909354"/>
                          <a:pt x="6594821" y="2629118"/>
                          <a:pt x="6667500" y="3222625"/>
                        </a:cubicBezTo>
                        <a:cubicBezTo>
                          <a:pt x="3980243" y="3174394"/>
                          <a:pt x="2695634" y="3307080"/>
                          <a:pt x="0" y="3222625"/>
                        </a:cubicBezTo>
                        <a:cubicBezTo>
                          <a:pt x="-38581" y="1996688"/>
                          <a:pt x="63341" y="858157"/>
                          <a:pt x="0" y="0"/>
                        </a:cubicBezTo>
                        <a:close/>
                      </a:path>
                      <a:path w="6667500" h="3222625" stroke="0" extrusionOk="0">
                        <a:moveTo>
                          <a:pt x="0" y="0"/>
                        </a:moveTo>
                        <a:cubicBezTo>
                          <a:pt x="1451558" y="118645"/>
                          <a:pt x="4684383" y="116012"/>
                          <a:pt x="6667500" y="0"/>
                        </a:cubicBezTo>
                        <a:cubicBezTo>
                          <a:pt x="6534618" y="1438302"/>
                          <a:pt x="6752451" y="1761223"/>
                          <a:pt x="6667500" y="3222625"/>
                        </a:cubicBezTo>
                        <a:cubicBezTo>
                          <a:pt x="4299794" y="3357225"/>
                          <a:pt x="798601" y="3065429"/>
                          <a:pt x="0" y="3222625"/>
                        </a:cubicBezTo>
                        <a:cubicBezTo>
                          <a:pt x="-20187" y="1931125"/>
                          <a:pt x="-152480" y="9834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en-GB" noProof="0"/>
              <a:t>Click here to 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1F662-F6AA-E79C-CAF7-8B7DFF44D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3781"/>
            <a:ext cx="7744853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55348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pink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FBE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36930" y="1565832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6223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blu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21F62E0-07C3-364A-9762-8BCA77722856}"/>
              </a:ext>
            </a:extLst>
          </p:cNvPr>
          <p:cNvSpPr/>
          <p:nvPr/>
        </p:nvSpPr>
        <p:spPr>
          <a:xfrm>
            <a:off x="5364164" y="806824"/>
            <a:ext cx="3779837" cy="3243692"/>
          </a:xfrm>
          <a:prstGeom prst="rect">
            <a:avLst/>
          </a:prstGeom>
          <a:solidFill>
            <a:srgbClr val="DDF1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766121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769069" y="149163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3" y="1120440"/>
            <a:ext cx="3779837" cy="264477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3150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1869"/>
          </a:xfrm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7724C0-DD9A-CBE6-91C8-A79E39DE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991741"/>
            <a:ext cx="6660203" cy="699404"/>
          </a:xfrm>
        </p:spPr>
        <p:txBody>
          <a:bodyPr lIns="0"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5005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1C8DB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4436AFC-C6BC-3E04-9FA0-FEE1BF4F2A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7583" y="1340002"/>
            <a:ext cx="6142880" cy="309912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 marL="1257278" indent="-342900">
              <a:buFont typeface="Arial" panose="020B0604020202020204" pitchFamily="34" charset="0"/>
              <a:buChar char="•"/>
              <a:defRPr sz="2100"/>
            </a:lvl3pPr>
            <a:lvl4pPr marL="1714466" indent="-342900">
              <a:buFont typeface="Arial" panose="020B0604020202020204" pitchFamily="34" charset="0"/>
              <a:buChar char="•"/>
              <a:defRPr sz="2100"/>
            </a:lvl4pPr>
            <a:lvl5pPr marL="2171654" indent="-342900">
              <a:buFont typeface="Arial" panose="020B0604020202020204" pitchFamily="34" charset="0"/>
              <a:buChar char="•"/>
              <a:defRPr sz="2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96EB81-03E6-7A6B-BCCF-D1AC773C93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723711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107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5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60329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/>
        </p:nvSpPr>
        <p:spPr>
          <a:xfrm>
            <a:off x="-7993" y="13289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231" y="1491630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8F4FE5-EADD-ADF6-9F91-C73982CC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90931"/>
            <a:ext cx="8791219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7683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cess rosa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D22357-17D7-F9B9-9993-A617B5986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8" y="-681228"/>
            <a:ext cx="8337617" cy="69940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CF63B56-E495-B1AB-3409-7695598CEA6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94568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98232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51622" y="2576745"/>
            <a:ext cx="224516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4034446-015A-7469-98C9-DBD441EDC03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456029" y="951310"/>
            <a:ext cx="2240756" cy="1451372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2340" y="2571751"/>
            <a:ext cx="2237093" cy="1615446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9AFB3E7-4986-22CD-8399-34815D5823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17490" y="972295"/>
            <a:ext cx="2240756" cy="1451372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8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5905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19F9782-7F21-6742-843B-43442BE2914D}"/>
              </a:ext>
            </a:extLst>
          </p:cNvPr>
          <p:cNvSpPr/>
          <p:nvPr/>
        </p:nvSpPr>
        <p:spPr>
          <a:xfrm>
            <a:off x="6146191" y="2504"/>
            <a:ext cx="2977644" cy="5143500"/>
          </a:xfrm>
          <a:prstGeom prst="rect">
            <a:avLst/>
          </a:prstGeom>
          <a:solidFill>
            <a:srgbClr val="E4F3E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474823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4615" y="1657999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04B55A-92AB-AA00-0F69-C5A64D29F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8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n't examp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ktangel 14">
            <a:extLst>
              <a:ext uri="{FF2B5EF4-FFF2-40B4-BE49-F238E27FC236}">
                <a16:creationId xmlns:a16="http://schemas.microsoft.com/office/drawing/2014/main" id="{20E08126-F0CB-4B46-81BE-168D94207255}"/>
              </a:ext>
            </a:extLst>
          </p:cNvPr>
          <p:cNvSpPr/>
          <p:nvPr/>
        </p:nvSpPr>
        <p:spPr>
          <a:xfrm>
            <a:off x="7956376" y="4155927"/>
            <a:ext cx="118762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B5D917F4-329B-8844-9AE9-58942928E293}"/>
              </a:ext>
            </a:extLst>
          </p:cNvPr>
          <p:cNvSpPr/>
          <p:nvPr/>
        </p:nvSpPr>
        <p:spPr>
          <a:xfrm>
            <a:off x="6166356" y="0"/>
            <a:ext cx="2977644" cy="5143500"/>
          </a:xfrm>
          <a:prstGeom prst="rect">
            <a:avLst/>
          </a:prstGeom>
          <a:solidFill>
            <a:srgbClr val="F4E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34511"/>
            <a:ext cx="7643591" cy="1253402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A4B03692-E5B1-6644-93EC-F0EA5CE48D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394" y="1650604"/>
            <a:ext cx="4192538" cy="2541587"/>
          </a:xfrm>
          <a:ln w="28575">
            <a:solidFill>
              <a:schemeClr val="tx1"/>
            </a:solidFill>
          </a:ln>
        </p:spPr>
        <p:txBody>
          <a:bodyPr/>
          <a:lstStyle/>
          <a:p>
            <a:r>
              <a:rPr lang="en-GB"/>
              <a:t>Click icon to add picture</a:t>
            </a:r>
            <a:endParaRPr lang="sv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4F923-EE36-7193-5244-5C4EF41C5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01703" y="4499984"/>
            <a:ext cx="1062785" cy="36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83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C87255E8-D77C-C849-B53B-280AA82B684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4C7687D-47E3-5843-91B5-AA8EBFB81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0F979C1-DE6E-224E-ABD6-4842358342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268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11" y="405687"/>
            <a:ext cx="7039089" cy="699404"/>
          </a:xfrm>
        </p:spPr>
        <p:txBody>
          <a:bodyPr wrap="none" lIns="324000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767" y="1289108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0213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7471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5876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1">
            <a:extLst>
              <a:ext uri="{FF2B5EF4-FFF2-40B4-BE49-F238E27FC236}">
                <a16:creationId xmlns:a16="http://schemas.microsoft.com/office/drawing/2014/main" id="{677BE774-14CC-D8ED-20EF-3A98E8606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733" y="0"/>
            <a:ext cx="9282764" cy="52215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07BF9D3-1324-F1B5-0052-9B47980384B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31118" y="1491853"/>
            <a:ext cx="2700338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D15CC0A-148A-5B28-9201-9667E7FB8B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19655" y="1513873"/>
            <a:ext cx="2693226" cy="26908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5282D3-4D37-563F-C864-227D8AF5E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8">
            <a:extLst>
              <a:ext uri="{FF2B5EF4-FFF2-40B4-BE49-F238E27FC236}">
                <a16:creationId xmlns:a16="http://schemas.microsoft.com/office/drawing/2014/main" id="{1FF3D2A8-2BF9-E03E-ABDA-1468A8C31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90645" cy="52382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600" b="0">
                <a:solidFill>
                  <a:schemeClr val="tx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97526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01148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805" y="1707750"/>
            <a:ext cx="7272392" cy="1728000"/>
          </a:xfrm>
        </p:spPr>
        <p:txBody>
          <a:bodyPr wrap="square" lIns="72000" rIns="720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53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unka answer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92427F2-B3E6-9847-90D1-02AA21ADE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4422140"/>
          </a:xfrm>
          <a:prstGeom prst="rect">
            <a:avLst/>
          </a:prstGeom>
          <a:solidFill>
            <a:srgbClr val="E1E2E1">
              <a:alpha val="5041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D1AE29-7482-7141-9A1F-59976B7B2A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1119" y="98693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för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3327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ron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766" y="3034533"/>
            <a:ext cx="7425639" cy="6155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31119" y="3651648"/>
            <a:ext cx="4536504" cy="812530"/>
          </a:xfrm>
          <a:prstGeom prst="rect">
            <a:avLst/>
          </a:prstGeom>
        </p:spPr>
        <p:txBody>
          <a:bodyPr lIns="0" rIns="0"/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1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text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7157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tor grön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9898" y="3244113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2863" y="3268402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95829" y="3252937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9898" y="771550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2863" y="795841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95829" y="780375"/>
            <a:ext cx="2198275" cy="10315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för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6052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8014883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74899" y="1595653"/>
            <a:ext cx="4205933" cy="649837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6535" y="2178441"/>
            <a:ext cx="4626514" cy="658901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squar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170725" y="2692572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86665" y="3321801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30881" y="3900354"/>
            <a:ext cx="4205933" cy="658901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lnSpc>
                <a:spcPct val="100000"/>
              </a:lnSpc>
              <a:buNone/>
              <a:defRPr lang="en-US" dirty="0" smtClean="0"/>
            </a:lvl1pPr>
          </a:lstStyle>
          <a:p>
            <a:pPr marL="0" lvl="0" algn="ctr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0309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4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5" y="757594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5" y="1851671"/>
            <a:ext cx="3908696" cy="2644075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30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6049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7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1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689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D185741C-D26C-0D4A-A6EE-6A1BC2EC3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7563" y="1563639"/>
            <a:ext cx="7980603" cy="713863"/>
          </a:xfrm>
          <a:prstGeom prst="roundRect">
            <a:avLst>
              <a:gd name="adj" fmla="val 48316"/>
            </a:avLst>
          </a:prstGeom>
          <a:solidFill>
            <a:schemeClr val="accent4">
              <a:lumMod val="60000"/>
              <a:lumOff val="4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E8D6D958-035C-6D47-AD79-777CA2CF92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1272237" y="2132236"/>
            <a:ext cx="7980603" cy="723819"/>
          </a:xfrm>
          <a:prstGeom prst="roundRect">
            <a:avLst>
              <a:gd name="adj" fmla="val 50000"/>
            </a:avLst>
          </a:prstGeom>
          <a:solidFill>
            <a:srgbClr val="F7CFE1">
              <a:alpha val="71000"/>
            </a:srgb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B83B635-5B6D-1D42-AF29-398650ED008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72179" y="2710789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B961F4B5-3D8C-EC4F-817C-D69025C7278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-300669" y="3289342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F5FD72D9-91E6-8A4D-A4AB-91A14072CA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43547" y="3867895"/>
            <a:ext cx="7980603" cy="723819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12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3779" y="1985415"/>
            <a:ext cx="7676443" cy="836807"/>
          </a:xfrm>
        </p:spPr>
        <p:txBody>
          <a:bodyPr wrap="square" lIns="72000" rIns="72000">
            <a:noAutofit/>
          </a:bodyPr>
          <a:lstStyle>
            <a:lvl1pPr algn="ctr">
              <a:defRPr b="0"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2082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tbubbla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627534"/>
            <a:ext cx="7185992" cy="3932204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9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4B6F81AD-AB0B-B241-86F4-E20CC0D62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0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400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20698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 d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30C0C966-A5D2-2943-926A-AA9164CDC9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1" name="Platshållare för text 19">
            <a:extLst>
              <a:ext uri="{FF2B5EF4-FFF2-40B4-BE49-F238E27FC236}">
                <a16:creationId xmlns:a16="http://schemas.microsoft.com/office/drawing/2014/main" id="{61978FE8-7F68-8549-864A-53576990E3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78815" y="1419622"/>
            <a:ext cx="3671887" cy="3214688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sz="2100"/>
            </a:lvl1pPr>
            <a:lvl2pPr>
              <a:spcAft>
                <a:spcPts val="600"/>
              </a:spcAft>
              <a:defRPr sz="2100"/>
            </a:lvl2pPr>
            <a:lvl3pPr>
              <a:spcAft>
                <a:spcPts val="600"/>
              </a:spcAft>
              <a:defRPr sz="2100"/>
            </a:lvl3pPr>
            <a:lvl4pPr>
              <a:spcAft>
                <a:spcPts val="600"/>
              </a:spcAft>
              <a:defRPr sz="2100"/>
            </a:lvl4pPr>
            <a:lvl5pPr>
              <a:spcAft>
                <a:spcPts val="600"/>
              </a:spcAft>
              <a:defRPr sz="21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748BDDC2-334D-F742-959B-22982E164B89}"/>
              </a:ext>
            </a:extLst>
          </p:cNvPr>
          <p:cNvSpPr/>
          <p:nvPr userDrawn="1"/>
        </p:nvSpPr>
        <p:spPr>
          <a:xfrm>
            <a:off x="1943760" y="417072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</a:t>
            </a:r>
            <a:endParaRPr lang="sv-SE" sz="360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860B6B29-72D6-4E47-B748-3948EAE6E850}"/>
              </a:ext>
            </a:extLst>
          </p:cNvPr>
          <p:cNvSpPr/>
          <p:nvPr userDrawn="1"/>
        </p:nvSpPr>
        <p:spPr>
          <a:xfrm>
            <a:off x="6316184" y="417072"/>
            <a:ext cx="16401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/>
              <a:t>DON´T</a:t>
            </a:r>
            <a:endParaRPr lang="sv-SE" sz="3600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9162FB6-0AB3-594B-A38A-1D275833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23680" y="411511"/>
            <a:ext cx="638949" cy="638949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8DCDC4F8-EA38-FF41-A3A7-CD8FFAF53B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4159" y="411510"/>
            <a:ext cx="651892" cy="6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8938407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4320024" cy="314798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3575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_pic_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2893313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16688" y="1511300"/>
            <a:ext cx="2627312" cy="289401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90315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sub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6300192" y="1563638"/>
            <a:ext cx="2304256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635647"/>
            <a:ext cx="5400000" cy="2952328"/>
          </a:xfrm>
        </p:spPr>
        <p:txBody>
          <a:bodyPr/>
          <a:lstStyle>
            <a:lvl1pPr>
              <a:spcBef>
                <a:spcPts val="576"/>
              </a:spcBef>
              <a:spcAft>
                <a:spcPts val="0"/>
              </a:spcAft>
              <a:defRPr lang="en-US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6300192" y="1635646"/>
            <a:ext cx="2304256" cy="339362"/>
          </a:xfrm>
        </p:spPr>
        <p:txBody>
          <a:bodyPr wrap="square"/>
          <a:lstStyle>
            <a:lvl1pPr marL="0" indent="0">
              <a:buNone/>
              <a:defRPr lang="en-US" sz="20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1"/>
          </p:nvPr>
        </p:nvSpPr>
        <p:spPr>
          <a:xfrm>
            <a:off x="6300192" y="2063230"/>
            <a:ext cx="2304256" cy="2236712"/>
          </a:xfrm>
        </p:spPr>
        <p:txBody>
          <a:bodyPr wrap="square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</p:spTree>
    <p:extLst>
      <p:ext uri="{BB962C8B-B14F-4D97-AF65-F5344CB8AC3E}">
        <p14:creationId xmlns:p14="http://schemas.microsoft.com/office/powerpoint/2010/main" val="23440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ig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4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599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4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 mall - plats fö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4914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7698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854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rutor gul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97078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D948471-79DE-D747-ADF8-2DFE2B7A93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1415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B6B20D-3D89-DF4A-B07C-148D34324D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4451" y="235146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E6DFD1A-41AC-D64D-B3D6-6B8A105DCD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079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8D722433-B37C-6048-BB05-A1D70AAAB0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1415" y="95450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B2BE593-3EE6-DB4B-9E76-5D18A66BC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74451" y="9302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C86A5C5-D28D-A743-8183-403B88FD67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078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5252255D-20E7-5A47-B2A3-BFF3668057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1415" y="3772719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B74EDF7E-FFE8-4548-9744-65749250B9C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74451" y="3756535"/>
            <a:ext cx="2198275" cy="959015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067950-268B-2247-B193-9A0C42147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197" y="112779"/>
            <a:ext cx="5027371" cy="514738"/>
          </a:xfrm>
        </p:spPr>
        <p:txBody>
          <a:bodyPr wrap="none" rIns="324000"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776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bullet_pic_landscac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</p:spPr>
        <p:txBody>
          <a:bodyPr wrap="none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320024" cy="2196000"/>
          </a:xfrm>
        </p:spPr>
        <p:txBody>
          <a:bodyPr/>
          <a:lstStyle>
            <a:lvl1pPr marL="342892" indent="-342892"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64164" y="1511301"/>
            <a:ext cx="3779837" cy="2644775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8159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283574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örmågor aprik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8FF5F6-A17F-AA4B-8ED4-2FAD20B4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730" y="2073007"/>
            <a:ext cx="763447" cy="1068736"/>
          </a:xfrm>
        </p:spPr>
        <p:txBody>
          <a:bodyPr wrap="none" rIns="324000" anchor="ctr" anchorCtr="0"/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0F4325D2-C873-804E-85B6-A1E853EFD4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1550" y="804862"/>
            <a:ext cx="3600450" cy="3600000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092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78515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0878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33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AG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2187384-D1B0-E749-8958-4CF78FBBF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8236"/>
            <a:ext cx="9144000" cy="729155"/>
          </a:xfrm>
          <a:prstGeom prst="rect">
            <a:avLst/>
          </a:prstGeom>
          <a:solidFill>
            <a:srgbClr val="D6E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highlight>
                <a:srgbClr val="E3F5EA"/>
              </a:highlight>
            </a:endParaRPr>
          </a:p>
        </p:txBody>
      </p:sp>
      <p:pic>
        <p:nvPicPr>
          <p:cNvPr id="9" name="Bildobjekt 8" descr="Laws. Illustration.">
            <a:extLst>
              <a:ext uri="{FF2B5EF4-FFF2-40B4-BE49-F238E27FC236}">
                <a16:creationId xmlns:a16="http://schemas.microsoft.com/office/drawing/2014/main" id="{D0AF11BC-CAD4-694A-AC00-AC62E685F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59234"/>
            <a:ext cx="998156" cy="99815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4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mmend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13" name="Bildobjekt 12" descr="Funkas logotype.">
            <a:extLst>
              <a:ext uri="{FF2B5EF4-FFF2-40B4-BE49-F238E27FC236}">
                <a16:creationId xmlns:a16="http://schemas.microsoft.com/office/drawing/2014/main" id="{7399F866-87B4-DC42-A6D0-C60C80215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24" y="4139845"/>
            <a:ext cx="998156" cy="998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C2BDB5C-D4AA-9147-9595-B598EC7F9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67303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FE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7" name="Bildobjekt 6" descr="A lightbulb/solution/idé. Illustration.">
            <a:extLst>
              <a:ext uri="{FF2B5EF4-FFF2-40B4-BE49-F238E27FC236}">
                <a16:creationId xmlns:a16="http://schemas.microsoft.com/office/drawing/2014/main" id="{4203E7C3-A333-AE4E-9DBC-AEF7C4F5B3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95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6775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0" y="682916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583CF1D-8165-2140-AC1C-88F3E3F942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6" y="1576840"/>
            <a:ext cx="7147688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6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nee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305A0AF-E935-0E4C-B4D0-C577D4E07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424506"/>
            <a:ext cx="9144000" cy="729155"/>
          </a:xfrm>
          <a:prstGeom prst="rect">
            <a:avLst/>
          </a:prstGeom>
          <a:solidFill>
            <a:srgbClr val="FCE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FBA5354-7843-C045-BBA7-D521680916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29" y="4122014"/>
            <a:ext cx="1005414" cy="1005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2561246"/>
          </a:xfrm>
        </p:spPr>
        <p:txBody>
          <a:bodyPr>
            <a:normAutofit/>
          </a:bodyPr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latshållare för text 9">
            <a:extLst>
              <a:ext uri="{FF2B5EF4-FFF2-40B4-BE49-F238E27FC236}">
                <a16:creationId xmlns:a16="http://schemas.microsoft.com/office/drawing/2014/main" id="{66DF2B6F-CB84-3648-A636-5534E2FEB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63155" y="4688516"/>
            <a:ext cx="6994525" cy="28069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863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 within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9218018-04BD-9741-8832-C38F06FE7C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 userDrawn="1"/>
        </p:nvSpPr>
        <p:spPr>
          <a:xfrm>
            <a:off x="1" y="3571658"/>
            <a:ext cx="9144000" cy="1571842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sv-SE" sz="36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0A0E62BE-4B11-634F-8B9A-275ACC297C4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1" y="4009916"/>
            <a:ext cx="8134350" cy="657225"/>
          </a:xfrm>
          <a:noFill/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189" indent="0">
              <a:buNone/>
              <a:defRPr sz="3600" b="1"/>
            </a:lvl2pPr>
          </a:lstStyle>
          <a:p>
            <a:pPr lvl="0"/>
            <a:r>
              <a:rPr lang="sv-SE" err="1"/>
              <a:t>Click</a:t>
            </a:r>
            <a:r>
              <a:rPr lang="sv-SE"/>
              <a:t> to </a:t>
            </a:r>
            <a:r>
              <a:rPr lang="sv-SE" err="1"/>
              <a:t>edit</a:t>
            </a:r>
            <a:r>
              <a:rPr lang="sv-SE"/>
              <a:t> text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FED8971E-21AF-364F-9A23-A7942D11F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4000" cy="3571875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6540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prat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19672" y="1347615"/>
            <a:ext cx="5832648" cy="2304256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6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26041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C2B84-4DAF-1B4E-B029-127FC3739E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F7A44AC8-D6DB-9846-A97F-A2AF7D38D9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7625" y="1347614"/>
            <a:ext cx="6199172" cy="252376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257175" indent="-257175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  <a:defRPr sz="18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Avsnitt1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Avsnitt2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Avsnitt3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Avsnitt4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Avsnitt5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SE">
                <a:solidFill>
                  <a:schemeClr val="bg1"/>
                </a:solidFill>
              </a:rPr>
              <a:t>Avsnitt6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6202E8E-4BA3-D743-A019-3D253DCDD8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27209" y="2177135"/>
            <a:ext cx="576064" cy="59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vart tankebubb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634952" y="1779662"/>
            <a:ext cx="5832648" cy="2160240"/>
          </a:xfrm>
          <a:prstGeom prst="rect">
            <a:avLst/>
          </a:prstGeom>
        </p:spPr>
        <p:txBody>
          <a:bodyPr wrap="square"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Lorem ipsum sit dolor </a:t>
            </a:r>
            <a:r>
              <a:rPr lang="en-US" err="1"/>
              <a:t>amet</a:t>
            </a:r>
            <a:r>
              <a:rPr lang="en-US"/>
              <a:t> lorem ipsum do?</a:t>
            </a:r>
          </a:p>
        </p:txBody>
      </p:sp>
    </p:spTree>
    <p:extLst>
      <p:ext uri="{BB962C8B-B14F-4D97-AF65-F5344CB8AC3E}">
        <p14:creationId xmlns:p14="http://schemas.microsoft.com/office/powerpoint/2010/main" val="31369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29685"/>
            <a:ext cx="6960104" cy="663053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3395175" y="1563639"/>
            <a:ext cx="4765378" cy="713863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 algn="ctr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>
          <a:xfrm>
            <a:off x="335375" y="2132236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2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>
          <a:xfrm>
            <a:off x="4079792" y="2710789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5">
              <a:alpha val="58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1306943" y="3289342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3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3251159" y="3867895"/>
            <a:ext cx="4765378" cy="723819"/>
          </a:xfrm>
          <a:prstGeom prst="roundRect">
            <a:avLst>
              <a:gd name="adj" fmla="val 50000"/>
            </a:avLst>
          </a:prstGeom>
          <a:solidFill>
            <a:schemeClr val="accent1">
              <a:alpha val="71000"/>
            </a:schemeClr>
          </a:solidFill>
        </p:spPr>
        <p:txBody>
          <a:bodyPr vert="horz" wrap="none" lIns="108000" tIns="72000" rIns="108000" bIns="72000" rtlCol="0" anchor="ctr" anchorCtr="0">
            <a:spAutoFit/>
          </a:bodyPr>
          <a:lstStyle>
            <a:lvl1pPr marL="0" indent="0">
              <a:buNone/>
              <a:defRPr lang="en-US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56614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32" y="3507854"/>
            <a:ext cx="6696744" cy="6480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 err="1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1600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09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5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39968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AF42BF-B4FD-CF45-9AE5-6C07BF2F0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92" y="1562400"/>
            <a:ext cx="7272392" cy="1728000"/>
          </a:xfrm>
        </p:spPr>
        <p:txBody>
          <a:bodyPr wrap="square" rIns="72000">
            <a:no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8880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l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2024-03-20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26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atbubbla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Oval pratbubbla 1">
            <a:extLst>
              <a:ext uri="{FF2B5EF4-FFF2-40B4-BE49-F238E27FC236}">
                <a16:creationId xmlns:a16="http://schemas.microsoft.com/office/drawing/2014/main" id="{8780AD40-B313-624C-8019-6464B4CD5462}"/>
              </a:ext>
            </a:extLst>
          </p:cNvPr>
          <p:cNvSpPr/>
          <p:nvPr userDrawn="1"/>
        </p:nvSpPr>
        <p:spPr>
          <a:xfrm flipH="1">
            <a:off x="1043608" y="555526"/>
            <a:ext cx="7185992" cy="4292245"/>
          </a:xfrm>
          <a:custGeom>
            <a:avLst/>
            <a:gdLst>
              <a:gd name="connsiteX0" fmla="*/ 1953239 w 6696744"/>
              <a:gd name="connsiteY0" fmla="*/ 4587753 h 4078003"/>
              <a:gd name="connsiteX1" fmla="*/ 1702879 w 6696744"/>
              <a:gd name="connsiteY1" fmla="*/ 3814802 h 4078003"/>
              <a:gd name="connsiteX2" fmla="*/ 1157491 w 6696744"/>
              <a:gd name="connsiteY2" fmla="*/ 497059 h 4078003"/>
              <a:gd name="connsiteX3" fmla="*/ 4358501 w 6696744"/>
              <a:gd name="connsiteY3" fmla="*/ 94997 h 4078003"/>
              <a:gd name="connsiteX4" fmla="*/ 6231670 w 6696744"/>
              <a:gd name="connsiteY4" fmla="*/ 3075688 h 4078003"/>
              <a:gd name="connsiteX5" fmla="*/ 2915106 w 6696744"/>
              <a:gd name="connsiteY5" fmla="*/ 4060863 h 4078003"/>
              <a:gd name="connsiteX6" fmla="*/ 1953239 w 6696744"/>
              <a:gd name="connsiteY6" fmla="*/ 4587753 h 4078003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416757 w 6698624"/>
              <a:gd name="connsiteY0" fmla="*/ 4528149 h 4528149"/>
              <a:gd name="connsiteX1" fmla="*/ 1703110 w 6698624"/>
              <a:gd name="connsiteY1" fmla="*/ 3814833 h 4528149"/>
              <a:gd name="connsiteX2" fmla="*/ 1157722 w 6698624"/>
              <a:gd name="connsiteY2" fmla="*/ 497090 h 4528149"/>
              <a:gd name="connsiteX3" fmla="*/ 4358732 w 6698624"/>
              <a:gd name="connsiteY3" fmla="*/ 95028 h 4528149"/>
              <a:gd name="connsiteX4" fmla="*/ 6231901 w 6698624"/>
              <a:gd name="connsiteY4" fmla="*/ 3075719 h 4528149"/>
              <a:gd name="connsiteX5" fmla="*/ 2915337 w 6698624"/>
              <a:gd name="connsiteY5" fmla="*/ 4060894 h 4528149"/>
              <a:gd name="connsiteX6" fmla="*/ 1416757 w 6698624"/>
              <a:gd name="connsiteY6" fmla="*/ 4528149 h 452814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  <a:gd name="connsiteX0" fmla="*/ 1310740 w 6698624"/>
              <a:gd name="connsiteY0" fmla="*/ 4495019 h 4495019"/>
              <a:gd name="connsiteX1" fmla="*/ 1703110 w 6698624"/>
              <a:gd name="connsiteY1" fmla="*/ 3814833 h 4495019"/>
              <a:gd name="connsiteX2" fmla="*/ 1157722 w 6698624"/>
              <a:gd name="connsiteY2" fmla="*/ 497090 h 4495019"/>
              <a:gd name="connsiteX3" fmla="*/ 4358732 w 6698624"/>
              <a:gd name="connsiteY3" fmla="*/ 95028 h 4495019"/>
              <a:gd name="connsiteX4" fmla="*/ 6231901 w 6698624"/>
              <a:gd name="connsiteY4" fmla="*/ 3075719 h 4495019"/>
              <a:gd name="connsiteX5" fmla="*/ 2915337 w 6698624"/>
              <a:gd name="connsiteY5" fmla="*/ 4060894 h 4495019"/>
              <a:gd name="connsiteX6" fmla="*/ 1310740 w 6698624"/>
              <a:gd name="connsiteY6" fmla="*/ 4495019 h 4495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8624" h="4495019">
                <a:moveTo>
                  <a:pt x="1310740" y="4495019"/>
                </a:moveTo>
                <a:cubicBezTo>
                  <a:pt x="1730869" y="4217490"/>
                  <a:pt x="1786563" y="4072483"/>
                  <a:pt x="1703110" y="3814833"/>
                </a:cubicBezTo>
                <a:cubicBezTo>
                  <a:pt x="-314448" y="3121573"/>
                  <a:pt x="-594141" y="1420126"/>
                  <a:pt x="1157722" y="497090"/>
                </a:cubicBezTo>
                <a:cubicBezTo>
                  <a:pt x="2037554" y="33517"/>
                  <a:pt x="3249484" y="-118707"/>
                  <a:pt x="4358732" y="95028"/>
                </a:cubicBezTo>
                <a:cubicBezTo>
                  <a:pt x="6411840" y="490630"/>
                  <a:pt x="7326769" y="1946517"/>
                  <a:pt x="6231901" y="3075719"/>
                </a:cubicBezTo>
                <a:cubicBezTo>
                  <a:pt x="5550091" y="3778911"/>
                  <a:pt x="4245080" y="4166561"/>
                  <a:pt x="2915337" y="4060894"/>
                </a:cubicBezTo>
                <a:cubicBezTo>
                  <a:pt x="2415810" y="4216646"/>
                  <a:pt x="2393363" y="4485042"/>
                  <a:pt x="1310740" y="449501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288000" tIns="0" rIns="288000" bIns="216000" rtlCol="0" anchor="ctr"/>
          <a:lstStyle/>
          <a:p>
            <a:pPr algn="ctr"/>
            <a:endParaRPr lang="en-US" sz="3200"/>
          </a:p>
        </p:txBody>
      </p:sp>
      <p:sp>
        <p:nvSpPr>
          <p:cNvPr id="7" name="Platshållare för text 8">
            <a:extLst>
              <a:ext uri="{FF2B5EF4-FFF2-40B4-BE49-F238E27FC236}">
                <a16:creationId xmlns:a16="http://schemas.microsoft.com/office/drawing/2014/main" id="{EB6427BD-32F4-BA4A-B4BE-D1926E25F2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3768" y="1492251"/>
            <a:ext cx="4248471" cy="22320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/>
            </a:lvl1pPr>
            <a:lvl2pPr marL="457189" indent="0">
              <a:buFont typeface="Arial" panose="020B0604020202020204" pitchFamily="34" charset="0"/>
              <a:buNone/>
              <a:defRPr/>
            </a:lvl2pPr>
            <a:lvl3pPr marL="914378" indent="0">
              <a:buFont typeface="Arial" panose="020B0604020202020204" pitchFamily="34" charset="0"/>
              <a:buNone/>
              <a:defRPr/>
            </a:lvl3pPr>
            <a:lvl4pPr marL="1371566" indent="0">
              <a:buFont typeface="Arial" panose="020B0604020202020204" pitchFamily="34" charset="0"/>
              <a:buNone/>
              <a:defRPr/>
            </a:lvl4pPr>
            <a:lvl5pPr marL="1828754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sv-SE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36350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vänd (DO)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0257EF4-58E7-9A49-9699-DD342DEA5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330" y="649050"/>
            <a:ext cx="5911800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4EB44A-9DFC-7B4D-A441-92B6208AD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42" y="415463"/>
            <a:ext cx="1358404" cy="1358404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C5E056C-A229-3D46-9890-975B5F71D5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66" y="1497666"/>
            <a:ext cx="6594446" cy="3075974"/>
          </a:xfrm>
        </p:spPr>
        <p:txBody>
          <a:bodyPr/>
          <a:lstStyle>
            <a:lvl1pPr marL="342892" indent="-342892">
              <a:spcBef>
                <a:spcPts val="11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4799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A059A8-7340-8E4F-B4B8-32B7F1822B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1601" y="682917"/>
            <a:ext cx="7148144" cy="699404"/>
          </a:xfrm>
        </p:spPr>
        <p:txBody>
          <a:bodyPr wrap="none" rIns="32400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53ACEA-204C-FC4D-B771-C3E250BD90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8157" y="1576840"/>
            <a:ext cx="7147688" cy="3075974"/>
          </a:xfrm>
        </p:spPr>
        <p:txBody>
          <a:bodyPr/>
          <a:lstStyle>
            <a:lvl1pPr marL="342892" indent="-342892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378" indent="-457189">
              <a:buFont typeface="Arial" panose="020B0604020202020204" pitchFamily="34" charset="0"/>
              <a:buChar char="•"/>
              <a:defRPr sz="2000"/>
            </a:lvl2pPr>
            <a:lvl3pPr marL="1257269" indent="-342892">
              <a:buFont typeface="Arial" panose="020B0604020202020204" pitchFamily="34" charset="0"/>
              <a:buChar char="•"/>
              <a:defRPr/>
            </a:lvl3pPr>
            <a:lvl4pPr marL="1714457" indent="-342892">
              <a:buFont typeface="Arial" panose="020B0604020202020204" pitchFamily="34" charset="0"/>
              <a:buChar char="•"/>
              <a:defRPr/>
            </a:lvl4pPr>
            <a:lvl5pPr marL="2171646" indent="-342892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93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subheader_WC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3"/>
          <p:cNvSpPr>
            <a:spLocks noGrp="1"/>
          </p:cNvSpPr>
          <p:nvPr>
            <p:ph type="body" sz="quarter" idx="21" hasCustomPrompt="1"/>
          </p:nvPr>
        </p:nvSpPr>
        <p:spPr>
          <a:xfrm>
            <a:off x="5724128" y="1425680"/>
            <a:ext cx="2952328" cy="2946270"/>
          </a:xfrm>
          <a:solidFill>
            <a:schemeClr val="bg1">
              <a:lumMod val="95000"/>
            </a:schemeClr>
          </a:solidFill>
        </p:spPr>
        <p:txBody>
          <a:bodyPr wrap="square" lIns="144000" tIns="468000" rIns="108000"/>
          <a:lstStyle>
            <a:lvl1pPr marL="0" indent="0">
              <a:buNone/>
              <a:defRPr lang="en-US" sz="1600" u="none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>
              <a:defRPr lang="en-US" sz="1600" u="sng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58932"/>
            <a:ext cx="9144000" cy="835380"/>
          </a:xfrm>
        </p:spPr>
        <p:txBody>
          <a:bodyPr wrap="square" rIns="324000">
            <a:no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style. Lorem ipsum sit dolor </a:t>
            </a:r>
            <a:r>
              <a:rPr lang="en-US" err="1"/>
              <a:t>amet</a:t>
            </a:r>
            <a:r>
              <a:rPr lang="en-US"/>
              <a:t> lorem </a:t>
            </a:r>
            <a:r>
              <a:rPr lang="en-US" err="1"/>
              <a:t>isum</a:t>
            </a:r>
            <a:r>
              <a:rPr lang="en-US"/>
              <a:t> sit dolor </a:t>
            </a:r>
            <a:r>
              <a:rPr lang="en-US" err="1"/>
              <a:t>amet</a:t>
            </a:r>
            <a:r>
              <a:rPr lang="en-US"/>
              <a:t> ipsum sit dolor 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9" hasCustomPrompt="1"/>
          </p:nvPr>
        </p:nvSpPr>
        <p:spPr>
          <a:xfrm>
            <a:off x="467544" y="1425680"/>
            <a:ext cx="4968552" cy="3090286"/>
          </a:xfrm>
        </p:spPr>
        <p:txBody>
          <a:bodyPr>
            <a:normAutofit/>
          </a:bodyPr>
          <a:lstStyle>
            <a:lvl1pPr marL="0" indent="0">
              <a:spcBef>
                <a:spcPts val="576"/>
              </a:spcBef>
              <a:spcAft>
                <a:spcPts val="0"/>
              </a:spcAft>
              <a:buNone/>
              <a:defRPr lang="en-US" sz="19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0" hasCustomPrompt="1"/>
          </p:nvPr>
        </p:nvSpPr>
        <p:spPr>
          <a:xfrm>
            <a:off x="5868144" y="1563638"/>
            <a:ext cx="2564640" cy="288032"/>
          </a:xfrm>
        </p:spPr>
        <p:txBody>
          <a:bodyPr wrap="square"/>
          <a:lstStyle>
            <a:lvl1pPr marL="0" indent="0">
              <a:buNone/>
              <a:defRPr lang="en-US" sz="1600" b="1" kern="1200" cap="all" baseline="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0ADDE49-3F98-4F48-ADC7-506969349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544" y="4677889"/>
            <a:ext cx="2785613" cy="277445"/>
          </a:xfrm>
          <a:prstGeom prst="roundRect">
            <a:avLst>
              <a:gd name="adj" fmla="val 48316"/>
            </a:avLst>
          </a:prstGeom>
          <a:solidFill>
            <a:schemeClr val="accent4">
              <a:alpha val="71000"/>
            </a:schemeClr>
          </a:solidFill>
        </p:spPr>
        <p:txBody>
          <a:bodyPr vert="horz" wrap="none" lIns="180000" tIns="0" rIns="180000" bIns="0" rtlCol="0" anchor="ctr" anchorCtr="0">
            <a:spAutoFit/>
          </a:bodyPr>
          <a:lstStyle>
            <a:lvl1pPr marL="0" indent="0" algn="l">
              <a:buNone/>
              <a:defRPr lang="en-US" sz="1300" dirty="0" smtClean="0"/>
            </a:lvl1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2238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970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140031" y="1347614"/>
            <a:ext cx="6816345" cy="2448272"/>
          </a:xfrm>
          <a:prstGeom prst="rect">
            <a:avLst/>
          </a:prstGeom>
        </p:spPr>
        <p:txBody>
          <a:bodyPr wrap="square">
            <a:normAutofit/>
          </a:bodyPr>
          <a:lstStyle>
            <a:lvl1pPr marL="0" indent="0">
              <a:spcBef>
                <a:spcPts val="0"/>
              </a:spcBef>
              <a:buNone/>
              <a:defRPr sz="3600" b="0"/>
            </a:lvl1pPr>
            <a:lvl2pPr>
              <a:defRPr sz="2400" b="1"/>
            </a:lvl2pPr>
            <a:lvl3pPr>
              <a:defRPr sz="2400" b="1"/>
            </a:lvl3pPr>
            <a:lvl4pPr>
              <a:defRPr sz="2400" b="1"/>
            </a:lvl4pPr>
            <a:lvl5pPr>
              <a:defRPr sz="2400" b="1"/>
            </a:lvl5pPr>
          </a:lstStyle>
          <a:p>
            <a:pPr lvl="0"/>
            <a:r>
              <a:rPr lang="en-US"/>
              <a:t>“</a:t>
            </a:r>
            <a:r>
              <a:rPr lang="en-US" err="1"/>
              <a:t>Klicka</a:t>
            </a:r>
            <a:r>
              <a:rPr lang="en-US"/>
              <a:t>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att</a:t>
            </a:r>
            <a:r>
              <a:rPr lang="en-US"/>
              <a:t> </a:t>
            </a:r>
            <a:r>
              <a:rPr lang="en-US" err="1"/>
              <a:t>ändra</a:t>
            </a:r>
            <a:r>
              <a:rPr lang="en-US"/>
              <a:t> text. Plats </a:t>
            </a:r>
            <a:r>
              <a:rPr lang="en-US" err="1"/>
              <a:t>för</a:t>
            </a:r>
            <a:r>
              <a:rPr lang="en-US"/>
              <a:t> </a:t>
            </a:r>
            <a:r>
              <a:rPr lang="en-US" err="1"/>
              <a:t>citat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liknande</a:t>
            </a:r>
            <a:r>
              <a:rPr lang="en-US"/>
              <a:t>. Lorem ipsum sit dolor </a:t>
            </a:r>
            <a:r>
              <a:rPr lang="en-US" err="1"/>
              <a:t>amet</a:t>
            </a:r>
            <a:r>
              <a:rPr lang="en-US"/>
              <a:t>. Lorem ipsum dolor </a:t>
            </a:r>
            <a:r>
              <a:rPr lang="en-US" err="1"/>
              <a:t>loremips</a:t>
            </a:r>
            <a:r>
              <a:rPr lang="en-US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495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Header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0" indent="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125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54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51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objekt 13">
            <a:extLst>
              <a:ext uri="{FF2B5EF4-FFF2-40B4-BE49-F238E27FC236}">
                <a16:creationId xmlns:a16="http://schemas.microsoft.com/office/drawing/2014/main" id="{392AF137-A22B-A148-B2EF-505DCC07BD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757593"/>
            <a:ext cx="3479960" cy="3564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8024" y="757593"/>
            <a:ext cx="3129062" cy="800219"/>
          </a:xfrm>
          <a:noFill/>
        </p:spPr>
        <p:txBody>
          <a:bodyPr wrap="none" lIns="0" tIns="0" rIns="0" bIns="0"/>
          <a:lstStyle>
            <a:lvl1pPr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err="1"/>
              <a:t>Förnamn</a:t>
            </a:r>
            <a:r>
              <a:rPr lang="en-US"/>
              <a:t> </a:t>
            </a:r>
            <a:r>
              <a:rPr lang="en-US" err="1"/>
              <a:t>Efternamn</a:t>
            </a:r>
            <a:br>
              <a:rPr lang="en-US"/>
            </a:br>
            <a:r>
              <a:rPr lang="en-US" err="1"/>
              <a:t>Titel</a:t>
            </a:r>
            <a:r>
              <a:rPr lang="en-US"/>
              <a:t> om du </a:t>
            </a:r>
            <a:r>
              <a:rPr lang="en-US" err="1"/>
              <a:t>vill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88024" y="1851670"/>
            <a:ext cx="3908696" cy="2644075"/>
          </a:xfrm>
        </p:spPr>
        <p:txBody>
          <a:bodyPr>
            <a:normAutofit/>
          </a:bodyPr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1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40602" y="1149929"/>
            <a:ext cx="2736304" cy="2736304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6086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Header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411510"/>
            <a:ext cx="7148144" cy="699404"/>
          </a:xfrm>
        </p:spPr>
        <p:txBody>
          <a:bodyPr wrap="none" rIns="324000"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74CE6-B9F9-4AEA-8A11-E335EA8A72B5}" type="datetimeFigureOut">
              <a:rPr lang="sv-SE" smtClean="0"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0A6E8-2466-47AF-9A39-DCAAADCC3B01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12000"/>
            <a:ext cx="5400000" cy="3075974"/>
          </a:xfrm>
        </p:spPr>
        <p:txBody>
          <a:bodyPr/>
          <a:lstStyle>
            <a:lvl1pPr marL="342900" indent="-342900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/>
            </a:lvl3pPr>
            <a:lvl4pPr marL="1714500" indent="-342900">
              <a:buFont typeface="Arial" panose="020B0604020202020204" pitchFamily="34" charset="0"/>
              <a:buChar char="•"/>
              <a:defRPr/>
            </a:lvl4pPr>
            <a:lvl5pPr marL="2171700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166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27.xml"/><Relationship Id="rId21" Type="http://schemas.openxmlformats.org/officeDocument/2006/relationships/theme" Target="../theme/theme10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image" Target="../media/image4.w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image" Target="../media/image4.wmf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theme" Target="../theme/theme16.xml"/><Relationship Id="rId5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image" Target="../media/image4.wmf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theme" Target="../theme/theme20.xml"/><Relationship Id="rId5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image" Target="../media/image4.wmf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4.wmf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image" Target="../media/image4.wmf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02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992" r:id="rId2"/>
    <p:sldLayoutId id="2147483993" r:id="rId3"/>
    <p:sldLayoutId id="214748399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8964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9" r:id="rId1"/>
    <p:sldLayoutId id="2147485160" r:id="rId2"/>
    <p:sldLayoutId id="2147485161" r:id="rId3"/>
    <p:sldLayoutId id="2147485162" r:id="rId4"/>
    <p:sldLayoutId id="2147485163" r:id="rId5"/>
    <p:sldLayoutId id="2147485164" r:id="rId6"/>
    <p:sldLayoutId id="2147485165" r:id="rId7"/>
    <p:sldLayoutId id="2147485166" r:id="rId8"/>
    <p:sldLayoutId id="2147485167" r:id="rId9"/>
    <p:sldLayoutId id="2147485168" r:id="rId10"/>
    <p:sldLayoutId id="2147485169" r:id="rId11"/>
    <p:sldLayoutId id="2147485170" r:id="rId12"/>
    <p:sldLayoutId id="2147485171" r:id="rId13"/>
    <p:sldLayoutId id="2147485172" r:id="rId14"/>
    <p:sldLayoutId id="2147485173" r:id="rId15"/>
    <p:sldLayoutId id="2147485174" r:id="rId16"/>
    <p:sldLayoutId id="2147485175" r:id="rId17"/>
    <p:sldLayoutId id="2147485176" r:id="rId18"/>
    <p:sldLayoutId id="2147485177" r:id="rId19"/>
    <p:sldLayoutId id="2147485178" r:id="rId20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82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83" r:id="rId4"/>
    <p:sldLayoutId id="2147485184" r:id="rId5"/>
    <p:sldLayoutId id="2147485185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FB37544-D083-7E49-B63E-C608C680644E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9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188" r:id="rId2"/>
    <p:sldLayoutId id="2147485189" r:id="rId3"/>
    <p:sldLayoutId id="2147485190" r:id="rId4"/>
    <p:sldLayoutId id="2147485191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89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3" r:id="rId1"/>
    <p:sldLayoutId id="2147485194" r:id="rId2"/>
    <p:sldLayoutId id="2147485195" r:id="rId3"/>
    <p:sldLayoutId id="2147485196" r:id="rId4"/>
    <p:sldLayoutId id="2147485197" r:id="rId5"/>
    <p:sldLayoutId id="2147485198" r:id="rId6"/>
    <p:sldLayoutId id="2147485199" r:id="rId7"/>
    <p:sldLayoutId id="2147485200" r:id="rId8"/>
    <p:sldLayoutId id="2147485201" r:id="rId9"/>
    <p:sldLayoutId id="2147485202" r:id="rId10"/>
    <p:sldLayoutId id="2147485203" r:id="rId11"/>
    <p:sldLayoutId id="2147485204" r:id="rId12"/>
    <p:sldLayoutId id="2147485205" r:id="rId13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1"/>
            <a:ext cx="9144000" cy="51615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F94087B-924F-A14F-A1B4-EB4E548529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54244" y="3096647"/>
            <a:ext cx="214313" cy="226219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C4312186-A9C2-3C4D-8C43-AAB800C12D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089" y="3309255"/>
            <a:ext cx="250031" cy="273844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32547188-827D-2F4C-B4B8-C0282B1A05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5576" y="3096647"/>
            <a:ext cx="251460" cy="4000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A8BEC51-D71F-A74F-BD02-AF855D7B34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0829" y="2738903"/>
            <a:ext cx="3429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4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7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1"/>
            <a:ext cx="9144000" cy="51696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10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8581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1" r:id="rId1"/>
    <p:sldLayoutId id="2147485212" r:id="rId2"/>
    <p:sldLayoutId id="2147485213" r:id="rId3"/>
    <p:sldLayoutId id="2147485214" r:id="rId4"/>
    <p:sldLayoutId id="2147485215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7973711" y="4570640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002738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780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93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9" r:id="rId1"/>
    <p:sldLayoutId id="2147485233" r:id="rId2"/>
    <p:sldLayoutId id="2147485234" r:id="rId3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189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EE3293A-95BE-F3F0-6AC8-81005949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2" y="602455"/>
            <a:ext cx="7840903" cy="7519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v-SE" dirty="0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EB0856-1C7B-0C67-5671-DAEE50A39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1982" y="1310051"/>
            <a:ext cx="7840903" cy="3128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1D6C64-A145-26AB-A8BE-6E3680F90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44" y="4777895"/>
            <a:ext cx="37612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998DE93-7944-4E79-AD72-DA1F1D1A6E7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735854C2-151B-432B-ACB8-AD096C6EF1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1981" y="172557"/>
            <a:ext cx="39207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Presentationens namn / DATUM 20ÅR</a:t>
            </a:r>
          </a:p>
        </p:txBody>
      </p:sp>
    </p:spTree>
    <p:extLst>
      <p:ext uri="{BB962C8B-B14F-4D97-AF65-F5344CB8AC3E}">
        <p14:creationId xmlns:p14="http://schemas.microsoft.com/office/powerpoint/2010/main" val="1799205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6" r:id="rId1"/>
    <p:sldLayoutId id="2147485237" r:id="rId2"/>
    <p:sldLayoutId id="2147485238" r:id="rId3"/>
    <p:sldLayoutId id="2147485239" r:id="rId4"/>
    <p:sldLayoutId id="2147485240" r:id="rId5"/>
    <p:sldLayoutId id="2147485241" r:id="rId6"/>
    <p:sldLayoutId id="2147485242" r:id="rId7"/>
    <p:sldLayoutId id="2147485243" r:id="rId8"/>
    <p:sldLayoutId id="2147485244" r:id="rId9"/>
    <p:sldLayoutId id="2147485245" r:id="rId10"/>
    <p:sldLayoutId id="2147485246" r:id="rId11"/>
    <p:sldLayoutId id="2147485247" r:id="rId12"/>
    <p:sldLayoutId id="214748524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6472" indent="-153591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08397" indent="-140494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57225" indent="-135731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791766" indent="-121444" algn="l" defTabSz="685800" rtl="0" eaLnBrk="1" latinLnBrk="0" hangingPunct="1">
        <a:lnSpc>
          <a:spcPct val="120000"/>
        </a:lnSpc>
        <a:spcBef>
          <a:spcPts val="22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91">
          <p15:clr>
            <a:srgbClr val="A4A3A4"/>
          </p15:clr>
        </p15:guide>
        <p15:guide id="2" orient="horz" pos="554">
          <p15:clr>
            <a:srgbClr val="A4A3A4"/>
          </p15:clr>
        </p15:guide>
        <p15:guide id="3" orient="horz" pos="1583">
          <p15:clr>
            <a:srgbClr val="A4A3A4"/>
          </p15:clr>
        </p15:guide>
        <p15:guide id="4" orient="horz" pos="1648">
          <p15:clr>
            <a:srgbClr val="A4A3A4"/>
          </p15:clr>
        </p15:guide>
        <p15:guide id="5" orient="horz" pos="2683">
          <p15:clr>
            <a:srgbClr val="A4A3A4"/>
          </p15:clr>
        </p15:guide>
        <p15:guide id="6" orient="horz" pos="2744">
          <p15:clr>
            <a:srgbClr val="A4A3A4"/>
          </p15:clr>
        </p15:guide>
        <p15:guide id="7" orient="horz" pos="3776">
          <p15:clr>
            <a:srgbClr val="A4A3A4"/>
          </p15:clr>
        </p15:guide>
        <p15:guide id="8" orient="horz" pos="3841">
          <p15:clr>
            <a:srgbClr val="A4A3A4"/>
          </p15:clr>
        </p15:guide>
        <p15:guide id="9" pos="514">
          <p15:clr>
            <a:srgbClr val="A4A3A4"/>
          </p15:clr>
        </p15:guide>
        <p15:guide id="10" pos="579">
          <p15:clr>
            <a:srgbClr val="A4A3A4"/>
          </p15:clr>
        </p15:guide>
        <p15:guide id="11" pos="1617">
          <p15:clr>
            <a:srgbClr val="A4A3A4"/>
          </p15:clr>
        </p15:guide>
        <p15:guide id="12" pos="1682">
          <p15:clr>
            <a:srgbClr val="A4A3A4"/>
          </p15:clr>
        </p15:guide>
        <p15:guide id="13" pos="2714">
          <p15:clr>
            <a:srgbClr val="A4A3A4"/>
          </p15:clr>
        </p15:guide>
        <p15:guide id="14" pos="2778">
          <p15:clr>
            <a:srgbClr val="A4A3A4"/>
          </p15:clr>
        </p15:guide>
        <p15:guide id="15" pos="3807">
          <p15:clr>
            <a:srgbClr val="A4A3A4"/>
          </p15:clr>
        </p15:guide>
        <p15:guide id="16" pos="3872">
          <p15:clr>
            <a:srgbClr val="A4A3A4"/>
          </p15:clr>
        </p15:guide>
        <p15:guide id="17" pos="4907">
          <p15:clr>
            <a:srgbClr val="A4A3A4"/>
          </p15:clr>
        </p15:guide>
        <p15:guide id="18" pos="4968">
          <p15:clr>
            <a:srgbClr val="A4A3A4"/>
          </p15:clr>
        </p15:guide>
        <p15:guide id="19" pos="6003">
          <p15:clr>
            <a:srgbClr val="A4A3A4"/>
          </p15:clr>
        </p15:guide>
        <p15:guide id="20" pos="6062">
          <p15:clr>
            <a:srgbClr val="A4A3A4"/>
          </p15:clr>
        </p15:guide>
        <p15:guide id="21" pos="7103">
          <p15:clr>
            <a:srgbClr val="A4A3A4"/>
          </p15:clr>
        </p15:guide>
        <p15:guide id="22" pos="7165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2A25A2B-B211-914D-934B-7F8D8F31DE3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6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916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1F6B124-8894-5D42-A0D8-5CD189586679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5D3B729-5067-7C45-93C8-CC3E230D37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21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0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6" r:id="rId1"/>
    <p:sldLayoutId id="2147485257" r:id="rId2"/>
    <p:sldLayoutId id="2147485258" r:id="rId3"/>
    <p:sldLayoutId id="2147485259" r:id="rId4"/>
    <p:sldLayoutId id="2147485260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15D8F3-3A26-DC45-81C2-E171ABF7EFEF}"/>
              </a:ext>
            </a:extLst>
          </p:cNvPr>
          <p:cNvSpPr/>
          <p:nvPr userDrawn="1"/>
        </p:nvSpPr>
        <p:spPr>
          <a:xfrm>
            <a:off x="0" y="0"/>
            <a:ext cx="9144000" cy="5161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0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941" r:id="rId2"/>
    <p:sldLayoutId id="2147483989" r:id="rId3"/>
    <p:sldLayoutId id="2147483910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E4C50DE-333B-1246-ADD7-A455AE92ABA2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31F054C-5639-A142-A6EB-3E013EDC88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7" y="3507854"/>
            <a:ext cx="1508777" cy="780732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E3A9D67A-5C44-A543-8A31-C75CD674328B}"/>
              </a:ext>
            </a:extLst>
          </p:cNvPr>
          <p:cNvCxnSpPr/>
          <p:nvPr userDrawn="1"/>
        </p:nvCxnSpPr>
        <p:spPr>
          <a:xfrm flipV="1">
            <a:off x="467544" y="3579862"/>
            <a:ext cx="8208912" cy="926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AC4A7DE-EF06-DF4F-B519-5CAF74A74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4" r="17551" b="-2169"/>
          <a:stretch/>
        </p:blipFill>
        <p:spPr>
          <a:xfrm>
            <a:off x="5874774" y="0"/>
            <a:ext cx="3269226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0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5C4FD5D-F209-1240-B26B-526F619DF9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40A697-0C44-AD4D-8476-AAE3AD42E7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70" y="-92546"/>
            <a:ext cx="3215759" cy="1664027"/>
          </a:xfrm>
          <a:prstGeom prst="rect">
            <a:avLst/>
          </a:prstGeom>
        </p:spPr>
      </p:pic>
      <p:cxnSp>
        <p:nvCxnSpPr>
          <p:cNvPr id="16" name="Rak 15">
            <a:extLst>
              <a:ext uri="{FF2B5EF4-FFF2-40B4-BE49-F238E27FC236}">
                <a16:creationId xmlns:a16="http://schemas.microsoft.com/office/drawing/2014/main" id="{8478153D-05DD-984B-882B-C29465F0D131}"/>
              </a:ext>
            </a:extLst>
          </p:cNvPr>
          <p:cNvCxnSpPr/>
          <p:nvPr userDrawn="1"/>
        </p:nvCxnSpPr>
        <p:spPr>
          <a:xfrm>
            <a:off x="680948" y="3655866"/>
            <a:ext cx="7776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0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2573"/>
          <a:stretch/>
        </p:blipFill>
        <p:spPr>
          <a:xfrm>
            <a:off x="7954267" y="4618877"/>
            <a:ext cx="1062785" cy="3653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17" y="393781"/>
            <a:ext cx="8337617" cy="699404"/>
          </a:xfrm>
          <a:prstGeom prst="rect">
            <a:avLst/>
          </a:prstGeom>
          <a:noFill/>
        </p:spPr>
        <p:txBody>
          <a:bodyPr vert="horz" wrap="square" lIns="1044000" tIns="72000" rIns="324000" bIns="72000" rtlCol="0" anchor="ctr">
            <a:spAutoFit/>
          </a:bodyPr>
          <a:lstStyle/>
          <a:p>
            <a:endParaRPr lang="nb-NO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1766" y="1497040"/>
            <a:ext cx="5400414" cy="2695151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endParaRPr lang="nb-NO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119" y="4872145"/>
            <a:ext cx="9453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7422" y="487214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236" y="4887247"/>
            <a:ext cx="928950" cy="258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6864096-64FD-624C-919F-FF807AF7D1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70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6" r:id="rId12"/>
    <p:sldLayoutId id="2147484697" r:id="rId13"/>
    <p:sldLayoutId id="2147484698" r:id="rId14"/>
    <p:sldLayoutId id="2147484699" r:id="rId15"/>
    <p:sldLayoutId id="2147484700" r:id="rId16"/>
    <p:sldLayoutId id="2147484701" r:id="rId17"/>
    <p:sldLayoutId id="2147484702" r:id="rId18"/>
    <p:sldLayoutId id="2147484703" r:id="rId19"/>
    <p:sldLayoutId id="2147484704" r:id="rId20"/>
    <p:sldLayoutId id="2147484705" r:id="rId21"/>
    <p:sldLayoutId id="2147484706" r:id="rId22"/>
    <p:sldLayoutId id="2147484707" r:id="rId23"/>
    <p:sldLayoutId id="2147484708" r:id="rId24"/>
    <p:sldLayoutId id="2147484709" r:id="rId25"/>
    <p:sldLayoutId id="2147484710" r:id="rId26"/>
    <p:sldLayoutId id="2147484711" r:id="rId27"/>
    <p:sldLayoutId id="2147484712" r:id="rId28"/>
    <p:sldLayoutId id="2147484713" r:id="rId29"/>
    <p:sldLayoutId id="2147484714" r:id="rId30"/>
    <p:sldLayoutId id="2147484715" r:id="rId31"/>
    <p:sldLayoutId id="2147484716" r:id="rId32"/>
    <p:sldLayoutId id="2147484717" r:id="rId33"/>
    <p:sldLayoutId id="2147484718" r:id="rId34"/>
    <p:sldLayoutId id="2147484719" r:id="rId35"/>
    <p:sldLayoutId id="2147484720" r:id="rId36"/>
    <p:sldLayoutId id="2147484721" r:id="rId37"/>
    <p:sldLayoutId id="2147484722" r:id="rId38"/>
    <p:sldLayoutId id="2147484723" r:id="rId39"/>
    <p:sldLayoutId id="2147484724" r:id="rId40"/>
    <p:sldLayoutId id="2147484725" r:id="rId41"/>
    <p:sldLayoutId id="2147484726" r:id="rId42"/>
  </p:sldLayoutIdLs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lnSpc>
          <a:spcPct val="150000"/>
        </a:lnSpc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8" indent="-457189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71553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28741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85929" indent="-257175" algn="l" defTabSz="914378" rtl="0" eaLnBrk="1" latinLnBrk="0" hangingPunct="1">
        <a:lnSpc>
          <a:spcPct val="150000"/>
        </a:lnSpc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5654">
          <p15:clr>
            <a:srgbClr val="F26B43"/>
          </p15:clr>
        </p15:guide>
        <p15:guide id="3" orient="horz" pos="2103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pos="6562">
          <p15:clr>
            <a:srgbClr val="F26B43"/>
          </p15:clr>
        </p15:guide>
        <p15:guide id="6" orient="horz" pos="3067">
          <p15:clr>
            <a:srgbClr val="F26B43"/>
          </p15:clr>
        </p15:guide>
        <p15:guide id="7" pos="5768">
          <p15:clr>
            <a:srgbClr val="F26B43"/>
          </p15:clr>
        </p15:guide>
        <p15:guide id="8" pos="1005">
          <p15:clr>
            <a:srgbClr val="F26B43"/>
          </p15:clr>
        </p15:guide>
        <p15:guide id="9" orient="horz" pos="346">
          <p15:clr>
            <a:srgbClr val="F26B43"/>
          </p15:clr>
        </p15:guide>
        <p15:guide id="10" pos="1912">
          <p15:clr>
            <a:srgbClr val="F26B43"/>
          </p15:clr>
        </p15:guide>
        <p15:guide id="11" pos="1118">
          <p15:clr>
            <a:srgbClr val="F26B43"/>
          </p15:clr>
        </p15:guide>
        <p15:guide id="12" orient="horz" pos="1253">
          <p15:clr>
            <a:srgbClr val="F26B43"/>
          </p15:clr>
        </p15:guide>
        <p15:guide id="13" orient="horz" pos="1139">
          <p15:clr>
            <a:srgbClr val="F26B43"/>
          </p15:clr>
        </p15:guide>
        <p15:guide id="14" pos="4861">
          <p15:clr>
            <a:srgbClr val="F26B43"/>
          </p15:clr>
        </p15:guide>
        <p15:guide id="15" pos="4747">
          <p15:clr>
            <a:srgbClr val="F26B43"/>
          </p15:clr>
        </p15:guide>
        <p15:guide id="16" pos="2819">
          <p15:clr>
            <a:srgbClr val="F26B43"/>
          </p15:clr>
        </p15:guide>
        <p15:guide id="17" pos="2933">
          <p15:clr>
            <a:srgbClr val="F26B43"/>
          </p15:clr>
        </p15:guide>
        <p15:guide id="18" pos="3783">
          <p15:clr>
            <a:srgbClr val="F26B43"/>
          </p15:clr>
        </p15:guide>
        <p15:guide id="19" pos="3897">
          <p15:clr>
            <a:srgbClr val="F26B43"/>
          </p15:clr>
        </p15:guide>
        <p15:guide id="20" pos="2026">
          <p15:clr>
            <a:srgbClr val="F26B43"/>
          </p15:clr>
        </p15:guide>
        <p15:guide id="21" pos="6675">
          <p15:clr>
            <a:srgbClr val="F26B43"/>
          </p15:clr>
        </p15:guide>
        <p15:guide id="22" orient="horz" pos="2217">
          <p15:clr>
            <a:srgbClr val="F26B43"/>
          </p15:clr>
        </p15:guide>
        <p15:guide id="23" orient="horz" pos="4088">
          <p15:clr>
            <a:srgbClr val="F26B43"/>
          </p15:clr>
        </p15:guide>
        <p15:guide id="24" orient="horz" pos="3181">
          <p15:clr>
            <a:srgbClr val="F26B43"/>
          </p15:clr>
        </p15:guide>
        <p15:guide id="25" pos="211">
          <p15:clr>
            <a:srgbClr val="F26B43"/>
          </p15:clr>
        </p15:guide>
        <p15:guide id="26" pos="746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9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10504832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67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4" r:id="rId12"/>
    <p:sldLayoutId id="2147484785" r:id="rId13"/>
    <p:sldLayoutId id="2147484787" r:id="rId14"/>
    <p:sldLayoutId id="2147484788" r:id="rId15"/>
    <p:sldLayoutId id="2147484789" r:id="rId16"/>
    <p:sldLayoutId id="2147484790" r:id="rId17"/>
    <p:sldLayoutId id="2147484791" r:id="rId18"/>
    <p:sldLayoutId id="2147484792" r:id="rId19"/>
    <p:sldLayoutId id="2147484793" r:id="rId20"/>
    <p:sldLayoutId id="2147484794" r:id="rId2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4847335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864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6" r:id="rId1"/>
    <p:sldLayoutId id="2147484877" r:id="rId2"/>
    <p:sldLayoutId id="2147484878" r:id="rId3"/>
    <p:sldLayoutId id="2147484879" r:id="rId4"/>
    <p:sldLayoutId id="2147484880" r:id="rId5"/>
    <p:sldLayoutId id="2147484881" r:id="rId6"/>
    <p:sldLayoutId id="2147484882" r:id="rId7"/>
    <p:sldLayoutId id="2147484883" r:id="rId8"/>
    <p:sldLayoutId id="2147484884" r:id="rId9"/>
    <p:sldLayoutId id="2147484885" r:id="rId10"/>
    <p:sldLayoutId id="2147484886" r:id="rId11"/>
    <p:sldLayoutId id="2147484887" r:id="rId12"/>
    <p:sldLayoutId id="2147484888" r:id="rId13"/>
    <p:sldLayoutId id="2147484889" r:id="rId14"/>
    <p:sldLayoutId id="2147484890" r:id="rId15"/>
    <p:sldLayoutId id="2147484892" r:id="rId16"/>
    <p:sldLayoutId id="2147484893" r:id="rId17"/>
    <p:sldLayoutId id="2147484894" r:id="rId18"/>
    <p:sldLayoutId id="2147484895" r:id="rId19"/>
    <p:sldLayoutId id="2147484896" r:id="rId20"/>
    <p:sldLayoutId id="2147484897" r:id="rId21"/>
    <p:sldLayoutId id="2147484899" r:id="rId2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8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378" indent="-457189" algn="l" defTabSz="914378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378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566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754" indent="0" algn="l" defTabSz="914378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573"/>
          <a:stretch/>
        </p:blipFill>
        <p:spPr>
          <a:xfrm>
            <a:off x="8346889" y="4771018"/>
            <a:ext cx="648072" cy="22280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411510"/>
            <a:ext cx="7148144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324000" bIns="72000" rtlCol="0" anchor="ctr">
            <a:sp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512000"/>
            <a:ext cx="5400000" cy="25200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1600" y="4847334"/>
            <a:ext cx="115212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8C74CE6-B9F9-4AEA-8A11-E335EA8A72B5}" type="datetimeFigureOut">
              <a:rPr lang="sv-SE" smtClean="0"/>
              <a:pPr/>
              <a:t>2024-03-20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67744" y="484733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4847334"/>
            <a:ext cx="576064" cy="2880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C80A6E8-2466-47AF-9A39-DCAAADCC3B01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7" r:id="rId1"/>
    <p:sldLayoutId id="2147484928" r:id="rId2"/>
    <p:sldLayoutId id="2147484929" r:id="rId3"/>
    <p:sldLayoutId id="2147484930" r:id="rId4"/>
    <p:sldLayoutId id="2147484931" r:id="rId5"/>
    <p:sldLayoutId id="2147484932" r:id="rId6"/>
    <p:sldLayoutId id="2147484933" r:id="rId7"/>
    <p:sldLayoutId id="2147484934" r:id="rId8"/>
    <p:sldLayoutId id="2147484935" r:id="rId9"/>
    <p:sldLayoutId id="2147484936" r:id="rId10"/>
    <p:sldLayoutId id="2147484937" r:id="rId11"/>
    <p:sldLayoutId id="2147484938" r:id="rId12"/>
    <p:sldLayoutId id="2147484939" r:id="rId13"/>
    <p:sldLayoutId id="2147484940" r:id="rId14"/>
    <p:sldLayoutId id="2147484942" r:id="rId15"/>
    <p:sldLayoutId id="2147484943" r:id="rId16"/>
    <p:sldLayoutId id="2147484944" r:id="rId17"/>
    <p:sldLayoutId id="2147484945" r:id="rId18"/>
    <p:sldLayoutId id="2147484946" r:id="rId19"/>
    <p:sldLayoutId id="2147484947" r:id="rId20"/>
    <p:sldLayoutId id="2147484948" r:id="rId21"/>
    <p:sldLayoutId id="2147484949" r:id="rId22"/>
    <p:sldLayoutId id="2147484950" r:id="rId23"/>
    <p:sldLayoutId id="2147484951" r:id="rId24"/>
    <p:sldLayoutId id="2147484952" r:id="rId25"/>
    <p:sldLayoutId id="2147484953" r:id="rId26"/>
    <p:sldLayoutId id="2147485254" r:id="rId2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576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spcBef>
          <a:spcPct val="20000"/>
        </a:spcBef>
        <a:buFont typeface="Arial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han.kling@funka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0.xml"/><Relationship Id="rId1" Type="http://schemas.openxmlformats.org/officeDocument/2006/relationships/tags" Target="../tags/tag1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(null)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9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6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tranet.lansstyrelsen.se/nationellt-innehall/stod-i-arbetet/digital-tillganglighet.html" TargetMode="External"/><Relationship Id="rId1" Type="http://schemas.openxmlformats.org/officeDocument/2006/relationships/slideLayout" Target="../slideLayouts/slideLayout19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179.xml"/><Relationship Id="rId1" Type="http://schemas.openxmlformats.org/officeDocument/2006/relationships/tags" Target="../tags/tag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127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7.xml"/><Relationship Id="rId1" Type="http://schemas.openxmlformats.org/officeDocument/2006/relationships/tags" Target="../tags/tag16.xml"/><Relationship Id="rId4" Type="http://schemas.openxmlformats.org/officeDocument/2006/relationships/image" Target="../media/image9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6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emf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pgi.com/color-contrast-checker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xi.github.io/a11y-outline/" TargetMode="External"/><Relationship Id="rId4" Type="http://schemas.openxmlformats.org/officeDocument/2006/relationships/hyperlink" Target="https://www.pauljadam.com/bookmarklets.html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ka.com/lsu" TargetMode="External"/><Relationship Id="rId1" Type="http://schemas.openxmlformats.org/officeDocument/2006/relationships/slideLayout" Target="../slideLayouts/slideLayout4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ubrik 9">
            <a:extLst>
              <a:ext uri="{FF2B5EF4-FFF2-40B4-BE49-F238E27FC236}">
                <a16:creationId xmlns:a16="http://schemas.microsoft.com/office/drawing/2014/main" id="{C29FC4E7-2728-0E48-800B-16449065F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761414"/>
            <a:ext cx="8204400" cy="1846659"/>
          </a:xfrm>
        </p:spPr>
        <p:txBody>
          <a:bodyPr/>
          <a:lstStyle/>
          <a:p>
            <a:r>
              <a:rPr lang="sv-SE" dirty="0">
                <a:latin typeface="Century Gothic"/>
              </a:rPr>
              <a:t>Digital tillgänglighet: </a:t>
            </a:r>
            <a:br>
              <a:rPr lang="sv-SE" dirty="0">
                <a:latin typeface="Century Gothic"/>
              </a:rPr>
            </a:br>
            <a:r>
              <a:rPr lang="sv-SE" sz="4000" dirty="0"/>
              <a:t>Lag om tillgänglighet </a:t>
            </a:r>
            <a:br>
              <a:rPr lang="sv-SE" sz="4000" dirty="0"/>
            </a:br>
            <a:r>
              <a:rPr lang="sv-SE" sz="4000" dirty="0"/>
              <a:t>till digital offentlig service </a:t>
            </a:r>
            <a:endParaRPr lang="sv-SE" sz="3600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A363B728-1A01-EA42-92D4-976537E87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568" y="3723877"/>
            <a:ext cx="4536504" cy="1596267"/>
          </a:xfrm>
        </p:spPr>
        <p:txBody>
          <a:bodyPr lIns="0" tIns="45720" rIns="0" bIns="45720" anchor="t"/>
          <a:lstStyle/>
          <a:p>
            <a:r>
              <a:rPr lang="sv-SE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johan.kling@funka.com</a:t>
            </a:r>
            <a:endParaRPr lang="sv-SE" u="sng" dirty="0"/>
          </a:p>
          <a:p>
            <a:endParaRPr lang="sv-SE" u="sng" dirty="0"/>
          </a:p>
        </p:txBody>
      </p:sp>
    </p:spTree>
    <p:extLst>
      <p:ext uri="{BB962C8B-B14F-4D97-AF65-F5344CB8AC3E}">
        <p14:creationId xmlns:p14="http://schemas.microsoft.com/office/powerpoint/2010/main" val="272140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8E06F72-511C-7F45-9153-8F6D5E6E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9632" y="3507855"/>
            <a:ext cx="7886700" cy="993775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sv-SE" sz="3400" b="0">
                <a:solidFill>
                  <a:srgbClr val="FFFFFF"/>
                </a:solidFill>
                <a:ea typeface="+mn-ea"/>
                <a:cs typeface="+mn-cs"/>
              </a:rPr>
              <a:t>Överblick: EU-nivå</a:t>
            </a:r>
            <a:endParaRPr lang="sv-SE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3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31"/>
    </mc:Choice>
    <mc:Fallback xmlns="">
      <p:transition advTm="243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 6" descr="Pratbubbla.">
            <a:extLst>
              <a:ext uri="{FF2B5EF4-FFF2-40B4-BE49-F238E27FC236}">
                <a16:creationId xmlns:a16="http://schemas.microsoft.com/office/drawing/2014/main" id="{6703F745-71C6-634A-9182-41D09C4CE42D}"/>
              </a:ext>
            </a:extLst>
          </p:cNvPr>
          <p:cNvGrpSpPr/>
          <p:nvPr/>
        </p:nvGrpSpPr>
        <p:grpSpPr>
          <a:xfrm>
            <a:off x="535720" y="555527"/>
            <a:ext cx="4036281" cy="2499742"/>
            <a:chOff x="535719" y="555526"/>
            <a:chExt cx="4036281" cy="2499742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1CCE3525-7E64-4C42-8147-0991F0DB5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5719" y="555526"/>
              <a:ext cx="4036281" cy="2499742"/>
            </a:xfrm>
            <a:prstGeom prst="rect">
              <a:avLst/>
            </a:prstGeom>
          </p:spPr>
        </p:pic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9883736D-0484-8C43-B6AE-878FCDC75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75917" y="1400599"/>
              <a:ext cx="320472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8">
                <a:defRPr/>
              </a:pPr>
              <a:r>
                <a:rPr lang="sv-SE" sz="2100">
                  <a:solidFill>
                    <a:prstClr val="white"/>
                  </a:solidFill>
                  <a:latin typeface="Century Gothic"/>
                </a:rPr>
                <a:t>Varför pratar vi om EU?</a:t>
              </a:r>
            </a:p>
          </p:txBody>
        </p:sp>
      </p:grpSp>
      <p:grpSp>
        <p:nvGrpSpPr>
          <p:cNvPr id="6" name="Grupp 5" descr="Pratbubbla.">
            <a:extLst>
              <a:ext uri="{FF2B5EF4-FFF2-40B4-BE49-F238E27FC236}">
                <a16:creationId xmlns:a16="http://schemas.microsoft.com/office/drawing/2014/main" id="{57D0446F-91C1-2146-B6AD-646782B31FC8}"/>
              </a:ext>
            </a:extLst>
          </p:cNvPr>
          <p:cNvGrpSpPr/>
          <p:nvPr/>
        </p:nvGrpSpPr>
        <p:grpSpPr>
          <a:xfrm>
            <a:off x="4139952" y="2546954"/>
            <a:ext cx="4668892" cy="2499742"/>
            <a:chOff x="4139952" y="2546953"/>
            <a:chExt cx="4668892" cy="2499742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CE805576-8473-2849-BAB5-AD3E63B46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9952" y="2546953"/>
              <a:ext cx="4668892" cy="2499742"/>
            </a:xfrm>
            <a:prstGeom prst="rect">
              <a:avLst/>
            </a:prstGeom>
          </p:spPr>
        </p:pic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421FB64F-F2DE-2C4D-AEB6-1AD5DF2B42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572000" y="3506589"/>
              <a:ext cx="40366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8">
                <a:defRPr/>
              </a:pPr>
              <a:r>
                <a:rPr lang="sv-SE" sz="2100">
                  <a:solidFill>
                    <a:prstClr val="white"/>
                  </a:solidFill>
                  <a:latin typeface="Century Gothic"/>
                </a:rPr>
                <a:t>För att det är där det händer.</a:t>
              </a:r>
            </a:p>
          </p:txBody>
        </p:sp>
      </p:grpSp>
      <p:sp>
        <p:nvSpPr>
          <p:cNvPr id="8" name="Rubrik 7">
            <a:extLst>
              <a:ext uri="{FF2B5EF4-FFF2-40B4-BE49-F238E27FC236}">
                <a16:creationId xmlns:a16="http://schemas.microsoft.com/office/drawing/2014/main" id="{B738A3FC-828D-0F48-8231-DF930B2B0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239" y="-1085777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sv-SE" err="1">
                <a:solidFill>
                  <a:schemeClr val="tx1"/>
                </a:solidFill>
              </a:rPr>
              <a:t>Question</a:t>
            </a:r>
            <a:r>
              <a:rPr lang="sv-SE">
                <a:solidFill>
                  <a:schemeClr val="tx1"/>
                </a:solidFill>
              </a:rPr>
              <a:t> &amp;</a:t>
            </a:r>
            <a:r>
              <a:rPr lang="sv-SE" baseline="0">
                <a:solidFill>
                  <a:schemeClr val="tx1"/>
                </a:solidFill>
              </a:rPr>
              <a:t> </a:t>
            </a:r>
            <a:r>
              <a:rPr lang="sv-SE" baseline="0" err="1">
                <a:solidFill>
                  <a:schemeClr val="tx1"/>
                </a:solidFill>
              </a:rPr>
              <a:t>answer</a:t>
            </a:r>
            <a:endParaRPr lang="sv-SE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1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880"/>
    </mc:Choice>
    <mc:Fallback xmlns="">
      <p:transition advTm="20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FC4F2B-759A-5043-AE48-30486837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7104862" cy="699404"/>
          </a:xfrm>
        </p:spPr>
        <p:txBody>
          <a:bodyPr/>
          <a:lstStyle/>
          <a:p>
            <a:r>
              <a:rPr lang="sv-SE"/>
              <a:t>Digital tillgänglighet inom EU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F8748D-7441-6F45-BEE3-265E84B1F5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0063" y="1563639"/>
            <a:ext cx="2926814" cy="713863"/>
          </a:xfrm>
        </p:spPr>
        <p:txBody>
          <a:bodyPr/>
          <a:lstStyle/>
          <a:p>
            <a:r>
              <a:rPr lang="sv-SE"/>
              <a:t>FN-konventionen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13EA15A-B5B2-BA49-B66A-6A9BD50FDB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35697" y="2088859"/>
            <a:ext cx="3982933" cy="723819"/>
          </a:xfrm>
        </p:spPr>
        <p:txBody>
          <a:bodyPr/>
          <a:lstStyle/>
          <a:p>
            <a:r>
              <a:rPr lang="sv-SE"/>
              <a:t>Funktionshinderstrategin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4B31873-541C-D64E-9011-998C9105D3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40848" y="2681871"/>
            <a:ext cx="3808159" cy="723819"/>
          </a:xfrm>
        </p:spPr>
        <p:txBody>
          <a:bodyPr/>
          <a:lstStyle/>
          <a:p>
            <a:r>
              <a:rPr lang="sv-SE"/>
              <a:t>Upphandlingsdirektivet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FFC9E814-BF02-B940-8900-5CFEF85A73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818" y="3274883"/>
            <a:ext cx="4707102" cy="723819"/>
          </a:xfrm>
        </p:spPr>
        <p:txBody>
          <a:bodyPr/>
          <a:lstStyle/>
          <a:p>
            <a:r>
              <a:rPr lang="sv-SE"/>
              <a:t>Webbtillgänglighetsdirektivet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76A2FDC-00CF-604B-BEBE-2D28DAAE99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03849" y="3867895"/>
            <a:ext cx="3819923" cy="723819"/>
          </a:xfrm>
        </p:spPr>
        <p:txBody>
          <a:bodyPr/>
          <a:lstStyle/>
          <a:p>
            <a:r>
              <a:rPr lang="sv-SE"/>
              <a:t>Tillgänglighetsdirektivet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591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06"/>
    </mc:Choice>
    <mc:Fallback xmlns="">
      <p:transition spd="slow" advTm="5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5" grpId="0" uiExpand="1" build="p" animBg="1"/>
      <p:bldP spid="6" grpId="0" uiExpand="1" build="p" animBg="1"/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3EFA19A-A413-E8B6-BE1E-91A44DD83A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sv-SE" sz="3150" b="1"/>
              <a:t>EU förordning</a:t>
            </a:r>
          </a:p>
          <a:p>
            <a:r>
              <a:rPr lang="sv-SE" sz="3150"/>
              <a:t>Gäller direkt i alla medlemsländer </a:t>
            </a:r>
          </a:p>
          <a:p>
            <a:r>
              <a:rPr lang="sv-SE" sz="3150" b="1"/>
              <a:t>EU direktiv</a:t>
            </a:r>
          </a:p>
          <a:p>
            <a:r>
              <a:rPr lang="sv-SE" sz="3150"/>
              <a:t>Transponeras till nationell lag</a:t>
            </a:r>
          </a:p>
          <a:p>
            <a:br>
              <a:rPr lang="sv-SE" sz="3150"/>
            </a:br>
            <a:endParaRPr lang="sv-SE" sz="3150"/>
          </a:p>
          <a:p>
            <a:endParaRPr lang="sv-SE" sz="3150"/>
          </a:p>
        </p:txBody>
      </p:sp>
    </p:spTree>
    <p:extLst>
      <p:ext uri="{BB962C8B-B14F-4D97-AF65-F5344CB8AC3E}">
        <p14:creationId xmlns:p14="http://schemas.microsoft.com/office/powerpoint/2010/main" val="365346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9338"/>
    </mc:Choice>
    <mc:Fallback xmlns="">
      <p:transition advTm="5933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Documents. Illustration.">
            <a:extLst>
              <a:ext uri="{FF2B5EF4-FFF2-40B4-BE49-F238E27FC236}">
                <a16:creationId xmlns:a16="http://schemas.microsoft.com/office/drawing/2014/main" id="{E95B373F-D1AC-20E0-1580-8881C3E9D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75" y="1510896"/>
            <a:ext cx="1941682" cy="194168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A8208DC-6A9C-8E0B-ACC6-2D30FE252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34" y="2385380"/>
            <a:ext cx="1280542" cy="372740"/>
          </a:xfrm>
          <a:prstGeom prst="rect">
            <a:avLst/>
          </a:prstGeom>
        </p:spPr>
      </p:pic>
      <p:pic>
        <p:nvPicPr>
          <p:cNvPr id="4" name="Bildobjekt 3" descr="Laws. Illustration.">
            <a:extLst>
              <a:ext uri="{FF2B5EF4-FFF2-40B4-BE49-F238E27FC236}">
                <a16:creationId xmlns:a16="http://schemas.microsoft.com/office/drawing/2014/main" id="{3A0DE9D8-84AE-94FB-163A-13CA6F919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13" y="1510896"/>
            <a:ext cx="1941682" cy="1941682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C02AC3AC-F98D-8948-CEAF-2B7D7998C290}"/>
              </a:ext>
            </a:extLst>
          </p:cNvPr>
          <p:cNvSpPr txBox="1"/>
          <p:nvPr/>
        </p:nvSpPr>
        <p:spPr>
          <a:xfrm>
            <a:off x="1476173" y="3721308"/>
            <a:ext cx="241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sv-SE">
                <a:solidFill>
                  <a:prstClr val="black"/>
                </a:solidFill>
                <a:latin typeface="Century Gothic"/>
              </a:rPr>
              <a:t>Rekommendationer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E0B2A01-242E-9F58-E382-1097A9AFC064}"/>
              </a:ext>
            </a:extLst>
          </p:cNvPr>
          <p:cNvSpPr txBox="1"/>
          <p:nvPr/>
        </p:nvSpPr>
        <p:spPr>
          <a:xfrm>
            <a:off x="6076170" y="3717054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sv-SE">
                <a:solidFill>
                  <a:prstClr val="black"/>
                </a:solidFill>
                <a:latin typeface="Century Gothic"/>
              </a:rPr>
              <a:t>Lagkrav</a:t>
            </a:r>
          </a:p>
        </p:txBody>
      </p:sp>
    </p:spTree>
    <p:extLst>
      <p:ext uri="{BB962C8B-B14F-4D97-AF65-F5344CB8AC3E}">
        <p14:creationId xmlns:p14="http://schemas.microsoft.com/office/powerpoint/2010/main" val="1150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00"/>
    </mc:Choice>
    <mc:Fallback xmlns="">
      <p:transition spd="slow" advTm="342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3B4E641-2420-764A-9EDA-431299FB71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82932" y="1347614"/>
            <a:ext cx="6816345" cy="2448272"/>
          </a:xfrm>
        </p:spPr>
        <p:txBody>
          <a:bodyPr/>
          <a:lstStyle/>
          <a:p>
            <a:r>
              <a:rPr lang="sv-SE"/>
              <a:t>Europeisk lag pekar på </a:t>
            </a:r>
            <a:r>
              <a:rPr lang="sv-SE" b="1"/>
              <a:t>Europeisk standard </a:t>
            </a:r>
            <a:r>
              <a:rPr lang="sv-SE"/>
              <a:t>(EN)</a:t>
            </a:r>
          </a:p>
        </p:txBody>
      </p:sp>
    </p:spTree>
    <p:extLst>
      <p:ext uri="{BB962C8B-B14F-4D97-AF65-F5344CB8AC3E}">
        <p14:creationId xmlns:p14="http://schemas.microsoft.com/office/powerpoint/2010/main" val="7248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6"/>
    </mc:Choice>
    <mc:Fallback xmlns="">
      <p:transition spd="slow" advTm="4052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6EBEB65-F3D8-B67B-078B-A889F98B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8775"/>
            <a:ext cx="9143999" cy="58610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455088" y="770167"/>
            <a:ext cx="6233823" cy="3603167"/>
          </a:xfrm>
          <a:prstGeom prst="rect">
            <a:avLst/>
          </a:prstGeom>
          <a:solidFill>
            <a:schemeClr val="tx1">
              <a:alpha val="79839"/>
            </a:schemeClr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Europeisk standard </a:t>
            </a:r>
            <a:b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EN 301 549 V3.2.1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som i sin tur bygger på WCAG 2.1 (Web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Content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Accessibility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Guidelines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)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1626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7D06B1-8D9F-0A96-BCFD-6CE8C388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3" y="1820849"/>
            <a:ext cx="3794011" cy="332265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E18D35D-2BBF-F706-2B11-94548CFC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67" y="0"/>
            <a:ext cx="587317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D69A78E-2E80-C2F1-F505-2F50FB71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67" y="-95417"/>
            <a:ext cx="5873170" cy="82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A7D06B1-8D9F-0A96-BCFD-6CE8C3888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93" y="1820849"/>
            <a:ext cx="3794011" cy="332265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E18D35D-2BBF-F706-2B11-94548CFC5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867" y="0"/>
            <a:ext cx="5873170" cy="51435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D69A78E-2E80-C2F1-F505-2F50FB71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67" y="-95417"/>
            <a:ext cx="5873170" cy="829904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FE305CA-FF80-632E-5A40-B13C43CD4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67" y="-311711"/>
            <a:ext cx="5873170" cy="829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8E06F72-511C-7F45-9153-8F6D5E6E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9632" y="3507855"/>
            <a:ext cx="7886700" cy="993775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sv-SE" sz="3400" b="0">
                <a:solidFill>
                  <a:srgbClr val="FFFFFF"/>
                </a:solidFill>
                <a:ea typeface="+mn-ea"/>
                <a:cs typeface="+mn-cs"/>
              </a:rPr>
              <a:t>Upphandlingsdirektivet</a:t>
            </a:r>
            <a:endParaRPr lang="sv-SE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68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96"/>
    </mc:Choice>
    <mc:Fallback xmlns="">
      <p:transition advTm="31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927" y="368523"/>
            <a:ext cx="8194088" cy="826929"/>
          </a:xfrm>
        </p:spPr>
        <p:txBody>
          <a:bodyPr/>
          <a:lstStyle/>
          <a:p>
            <a:r>
              <a:rPr lang="sv-SE" dirty="0"/>
              <a:t>Ansvarskarta – digital tillgänglighet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D950EF2-56F9-0A08-19FA-78C3A86A0DF2}"/>
              </a:ext>
            </a:extLst>
          </p:cNvPr>
          <p:cNvSpPr/>
          <p:nvPr/>
        </p:nvSpPr>
        <p:spPr>
          <a:xfrm>
            <a:off x="3096209" y="1351369"/>
            <a:ext cx="1377000" cy="1377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Respektive länsstyrelse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73F9B9C-2123-1AB6-1345-155656766746}"/>
              </a:ext>
            </a:extLst>
          </p:cNvPr>
          <p:cNvSpPr/>
          <p:nvPr/>
        </p:nvSpPr>
        <p:spPr>
          <a:xfrm>
            <a:off x="4498392" y="1351369"/>
            <a:ext cx="1377000" cy="1377000"/>
          </a:xfrm>
          <a:prstGeom prst="rect">
            <a:avLst/>
          </a:prstGeom>
          <a:solidFill>
            <a:schemeClr val="accent1">
              <a:alpha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Stödet på respektive länsstyrelse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D591995-0331-8D76-FAE2-F46D63B3A8AB}"/>
              </a:ext>
            </a:extLst>
          </p:cNvPr>
          <p:cNvSpPr/>
          <p:nvPr/>
        </p:nvSpPr>
        <p:spPr>
          <a:xfrm>
            <a:off x="4498392" y="2754484"/>
            <a:ext cx="1377000" cy="1376999"/>
          </a:xfrm>
          <a:prstGeom prst="rect">
            <a:avLst/>
          </a:prstGeom>
          <a:solidFill>
            <a:schemeClr val="accent2">
              <a:alpha val="77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Förvaltnings-objekt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A1ABB30-ED70-122E-D369-8C971C1854B0}"/>
              </a:ext>
            </a:extLst>
          </p:cNvPr>
          <p:cNvSpPr txBox="1"/>
          <p:nvPr/>
        </p:nvSpPr>
        <p:spPr>
          <a:xfrm>
            <a:off x="775705" y="1357005"/>
            <a:ext cx="23458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Medarbetare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 som upphandlar 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Chefer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5EA4EC4-77B6-01A6-8A98-CAC20789B2BA}"/>
              </a:ext>
            </a:extLst>
          </p:cNvPr>
          <p:cNvSpPr/>
          <p:nvPr/>
        </p:nvSpPr>
        <p:spPr>
          <a:xfrm>
            <a:off x="3096209" y="2754483"/>
            <a:ext cx="1377000" cy="1377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Gemensam förvaltning och utveckling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0C5299D7-557D-D516-AA6A-19A098898A3E}"/>
              </a:ext>
            </a:extLst>
          </p:cNvPr>
          <p:cNvSpPr txBox="1"/>
          <p:nvPr/>
        </p:nvSpPr>
        <p:spPr>
          <a:xfrm>
            <a:off x="705927" y="2738857"/>
            <a:ext cx="2209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Länsledningar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Gemensamma kansliet 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Chefsnätverk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A5B9894-DF30-07E7-BB2B-D64CA2702B92}"/>
              </a:ext>
            </a:extLst>
          </p:cNvPr>
          <p:cNvSpPr txBox="1"/>
          <p:nvPr/>
        </p:nvSpPr>
        <p:spPr>
          <a:xfrm>
            <a:off x="6028861" y="1332705"/>
            <a:ext cx="2247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Webborganisation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" action="ppaction://noaction"/>
              </a:rPr>
              <a:t>Upphandling  - stöd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013452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HR/personal</a:t>
            </a:r>
            <a:endParaRPr lang="sv-SE" sz="1500" b="1" dirty="0">
              <a:solidFill>
                <a:srgbClr val="013452"/>
              </a:solidFill>
              <a:latin typeface="Open Sans"/>
            </a:endParaRP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FDFDFFBF-75B5-3D54-9F59-FD3DEB10F3EE}"/>
              </a:ext>
            </a:extLst>
          </p:cNvPr>
          <p:cNvSpPr txBox="1"/>
          <p:nvPr/>
        </p:nvSpPr>
        <p:spPr>
          <a:xfrm>
            <a:off x="6028861" y="2789108"/>
            <a:ext cx="242834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Förvaltningsobjekt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Objektsägare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Förvaltningsledare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Objektsspecialister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b="1" dirty="0">
                <a:solidFill>
                  <a:srgbClr val="28607E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IT-utvecklare</a:t>
            </a:r>
            <a:endParaRPr lang="sv-SE" sz="1500" b="1" dirty="0">
              <a:solidFill>
                <a:srgbClr val="28607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76105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32" y="-92546"/>
            <a:ext cx="9261829" cy="60093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94064" y="1574881"/>
            <a:ext cx="5955873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defTabSz="914378">
              <a:defRPr/>
            </a:pPr>
            <a:r>
              <a:rPr lang="sv-SE" sz="3200">
                <a:solidFill>
                  <a:prstClr val="white"/>
                </a:solidFill>
              </a:rPr>
              <a:t>Upphandlingsdirektivet</a:t>
            </a:r>
          </a:p>
        </p:txBody>
      </p:sp>
    </p:spTree>
    <p:extLst>
      <p:ext uri="{BB962C8B-B14F-4D97-AF65-F5344CB8AC3E}">
        <p14:creationId xmlns:p14="http://schemas.microsoft.com/office/powerpoint/2010/main" val="318908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0"/>
    </mc:Choice>
    <mc:Fallback xmlns="">
      <p:transition spd="slow" advTm="1392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4" y="699542"/>
            <a:ext cx="4546390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300"/>
              <a:t>Lagen om offentlig upphandling (LOU)</a:t>
            </a:r>
            <a:endParaRPr lang="sv-SE" sz="3200"/>
          </a:p>
        </p:txBody>
      </p:sp>
    </p:spTree>
    <p:extLst>
      <p:ext uri="{BB962C8B-B14F-4D97-AF65-F5344CB8AC3E}">
        <p14:creationId xmlns:p14="http://schemas.microsoft.com/office/powerpoint/2010/main" val="7299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6"/>
    </mc:Choice>
    <mc:Fallback xmlns="">
      <p:transition spd="slow" advTm="1045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LOU (2017)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 dirty="0"/>
              <a:t>Skärpning av kraven, från bör till ska.</a:t>
            </a:r>
          </a:p>
          <a:p>
            <a:r>
              <a:rPr lang="sv-SE" dirty="0"/>
              <a:t>Konkurrenter kan klaga</a:t>
            </a:r>
          </a:p>
          <a:p>
            <a:r>
              <a:rPr lang="sv-SE" dirty="0"/>
              <a:t>Ytterligare skärpning 2025</a:t>
            </a:r>
          </a:p>
          <a:p>
            <a:pPr marL="457189" lvl="1" indent="0">
              <a:buNone/>
            </a:pPr>
            <a:r>
              <a:rPr lang="sv-SE" b="1" dirty="0"/>
              <a:t>obligatoriska krav på tillgänglighet</a:t>
            </a:r>
            <a:r>
              <a:rPr lang="sv-SE" dirty="0"/>
              <a:t>, enligt tekniska specifikationer i tillgänglighetsdirektivet.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Lagen om offentlig upphandling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70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756"/>
    </mc:Choice>
    <mc:Fallback xmlns="">
      <p:transition advTm="7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8E06F72-511C-7F45-9153-8F6D5E6E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9632" y="3507855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sv-SE" sz="3300" b="0" dirty="0"/>
              <a:t>Webbtillgänglighetsdirektivet</a:t>
            </a:r>
            <a:endParaRPr lang="sv-S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494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28"/>
    </mc:Choice>
    <mc:Fallback xmlns="">
      <p:transition advTm="432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32" y="-92546"/>
            <a:ext cx="9261829" cy="600936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39406" y="1563638"/>
            <a:ext cx="6768752" cy="1510286"/>
          </a:xfrm>
          <a:prstGeom prst="rect">
            <a:avLst/>
          </a:prstGeom>
          <a:solidFill>
            <a:schemeClr val="tx1"/>
          </a:solidFill>
        </p:spPr>
        <p:txBody>
          <a:bodyPr wrap="square" lIns="612000" tIns="432000" rIns="288000" bIns="576000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defTabSz="914378"/>
            <a:r>
              <a:rPr lang="sv-SE" sz="3200">
                <a:solidFill>
                  <a:prstClr val="white"/>
                </a:solidFill>
              </a:rPr>
              <a:t>Webbtillgänglighetsdirektivet</a:t>
            </a:r>
          </a:p>
        </p:txBody>
      </p:sp>
    </p:spTree>
    <p:extLst>
      <p:ext uri="{BB962C8B-B14F-4D97-AF65-F5344CB8AC3E}">
        <p14:creationId xmlns:p14="http://schemas.microsoft.com/office/powerpoint/2010/main" val="162385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6"/>
    </mc:Choice>
    <mc:Fallback xmlns="">
      <p:transition spd="slow" advTm="1035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4" y="699542"/>
            <a:ext cx="5770286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200" dirty="0"/>
              <a:t>Lag om tillgänglighet </a:t>
            </a:r>
            <a:br>
              <a:rPr lang="sv-SE" sz="3200" dirty="0"/>
            </a:br>
            <a:r>
              <a:rPr lang="sv-SE" sz="3200" dirty="0"/>
              <a:t>till digital offentlig service </a:t>
            </a:r>
          </a:p>
        </p:txBody>
      </p:sp>
    </p:spTree>
    <p:extLst>
      <p:ext uri="{BB962C8B-B14F-4D97-AF65-F5344CB8AC3E}">
        <p14:creationId xmlns:p14="http://schemas.microsoft.com/office/powerpoint/2010/main" val="7952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1"/>
    </mc:Choice>
    <mc:Fallback xmlns="">
      <p:transition spd="slow" advTm="1585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DOS-lagen (2018)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/>
              <a:t>Offentlig sektor</a:t>
            </a:r>
          </a:p>
          <a:p>
            <a:r>
              <a:rPr lang="sv-SE"/>
              <a:t>Statliga och kommunala bolag</a:t>
            </a:r>
          </a:p>
          <a:p>
            <a:r>
              <a:rPr lang="sv-SE"/>
              <a:t>Skattefinansierade aktörer som utför samhällstjänster</a:t>
            </a:r>
          </a:p>
          <a:p>
            <a:endParaRPr lang="sv-SE"/>
          </a:p>
          <a:p>
            <a:pPr>
              <a:buFont typeface="Wingdings" pitchFamily="2" charset="2"/>
              <a:buChar char="Ø"/>
            </a:pPr>
            <a:r>
              <a:rPr lang="sv-SE"/>
              <a:t>Offentligt styrt organ</a:t>
            </a: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extLst>
      <p:ext uri="{BB962C8B-B14F-4D97-AF65-F5344CB8AC3E}">
        <p14:creationId xmlns:p14="http://schemas.microsoft.com/office/powerpoint/2010/main" val="163748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7665"/>
    </mc:Choice>
    <mc:Fallback xmlns="">
      <p:transition advTm="6766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I Sverige omfattas även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v-SE"/>
              <a:t>Privata  aktörer som yrkesmässigt bedriver verksamhet som till någon del är offentligt finansierad inom:</a:t>
            </a:r>
            <a:br>
              <a:rPr lang="sv-SE"/>
            </a:br>
            <a:endParaRPr lang="sv-SE" sz="1350"/>
          </a:p>
          <a:p>
            <a:r>
              <a:rPr lang="sv-SE"/>
              <a:t>Skola och utbildning</a:t>
            </a:r>
          </a:p>
          <a:p>
            <a:r>
              <a:rPr lang="sv-SE"/>
              <a:t>Hälso- och sjukvård eller tandvård</a:t>
            </a:r>
          </a:p>
          <a:p>
            <a:r>
              <a:rPr lang="sv-SE"/>
              <a:t>LSS, personlig assistans</a:t>
            </a:r>
          </a:p>
          <a:p>
            <a:r>
              <a:rPr lang="sv-SE"/>
              <a:t>Socialtjänstlagen, LVM, LVU</a:t>
            </a:r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extLst>
      <p:ext uri="{BB962C8B-B14F-4D97-AF65-F5344CB8AC3E}">
        <p14:creationId xmlns:p14="http://schemas.microsoft.com/office/powerpoint/2010/main" val="15872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06"/>
    </mc:Choice>
    <mc:Fallback xmlns="">
      <p:transition advTm="26906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Vilka omfattas inte?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4" y="1470996"/>
            <a:ext cx="6223253" cy="3075974"/>
          </a:xfrm>
        </p:spPr>
        <p:txBody>
          <a:bodyPr>
            <a:normAutofit/>
          </a:bodyPr>
          <a:lstStyle/>
          <a:p>
            <a:r>
              <a:rPr lang="sv-SE" err="1"/>
              <a:t>TV-bolag</a:t>
            </a:r>
            <a:endParaRPr lang="sv-SE"/>
          </a:p>
          <a:p>
            <a:r>
              <a:rPr lang="sv-SE"/>
              <a:t>Ideella föreningar</a:t>
            </a:r>
          </a:p>
          <a:p>
            <a:r>
              <a:rPr lang="sv-SE"/>
              <a:t>Skolor och förskolor – men innehåll som berör </a:t>
            </a:r>
            <a:r>
              <a:rPr lang="sv-SE" b="1"/>
              <a:t>väsentliga administrativa funktioner omfattas</a:t>
            </a:r>
            <a:r>
              <a:rPr lang="sv-SE"/>
              <a:t> </a:t>
            </a:r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extLst>
      <p:ext uri="{BB962C8B-B14F-4D97-AF65-F5344CB8AC3E}">
        <p14:creationId xmlns:p14="http://schemas.microsoft.com/office/powerpoint/2010/main" val="23276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508"/>
    </mc:Choice>
    <mc:Fallback xmlns="">
      <p:transition advTm="25508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Vad ska vara tillgängligt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 fontScale="92500" lnSpcReduction="10000"/>
          </a:bodyPr>
          <a:lstStyle/>
          <a:p>
            <a:r>
              <a:rPr lang="sv-SE"/>
              <a:t>Webbplatser </a:t>
            </a:r>
          </a:p>
          <a:p>
            <a:r>
              <a:rPr lang="sv-SE"/>
              <a:t>Intranät</a:t>
            </a:r>
          </a:p>
          <a:p>
            <a:r>
              <a:rPr lang="sv-SE"/>
              <a:t>Extranät</a:t>
            </a:r>
          </a:p>
          <a:p>
            <a:r>
              <a:rPr lang="sv-SE"/>
              <a:t>Dokument</a:t>
            </a:r>
          </a:p>
          <a:p>
            <a:r>
              <a:rPr lang="sv-SE" err="1"/>
              <a:t>Appar</a:t>
            </a:r>
            <a:endParaRPr lang="sv-SE"/>
          </a:p>
          <a:p>
            <a:endParaRPr lang="sv-SE"/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90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86"/>
    </mc:Choice>
    <mc:Fallback xmlns="">
      <p:transition advTm="1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84597"/>
            <a:ext cx="6277916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Chefsnätverk </a:t>
            </a:r>
            <a:br>
              <a:rPr lang="sv-SE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SE" b="0" dirty="0">
                <a:latin typeface="Source Sans Pro" panose="020B05030304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formella och informella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0" y="1688118"/>
            <a:ext cx="5501437" cy="2870785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Säkrar tillgängligheten i exempelvis:</a:t>
            </a:r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mallar i handläggningen</a:t>
            </a:r>
            <a:endParaRPr lang="sv-SE" dirty="0"/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informationsmaterial </a:t>
            </a:r>
            <a:endParaRPr lang="sv-SE" dirty="0"/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rapportmallar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Beaktar tillgänglighet i relation till andra myndigheter och kommuner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Ställer krav på tillgänglighetsanpassning i utvecklingsprojekt</a:t>
            </a:r>
          </a:p>
          <a:p>
            <a:pPr marL="0" indent="0">
              <a:spcBef>
                <a:spcPts val="900"/>
              </a:spcBef>
              <a:spcAft>
                <a:spcPts val="150"/>
              </a:spcAft>
              <a:buNone/>
            </a:pPr>
            <a:r>
              <a:rPr lang="sv-SE" b="1" dirty="0"/>
              <a:t>Juristchefsnätverket 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Bistår med kompetens kring juridiska frågor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endParaRPr lang="sv-SE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A857958-9B92-9679-395B-02583741A5B4}"/>
              </a:ext>
            </a:extLst>
          </p:cNvPr>
          <p:cNvSpPr/>
          <p:nvPr/>
        </p:nvSpPr>
        <p:spPr>
          <a:xfrm>
            <a:off x="6987651" y="584597"/>
            <a:ext cx="1377000" cy="1377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Gemensam förvaltning och utveckling</a:t>
            </a:r>
          </a:p>
        </p:txBody>
      </p:sp>
    </p:spTree>
    <p:extLst>
      <p:ext uri="{BB962C8B-B14F-4D97-AF65-F5344CB8AC3E}">
        <p14:creationId xmlns:p14="http://schemas.microsoft.com/office/powerpoint/2010/main" val="565692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Undantag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6994524" cy="4003580"/>
          </a:xfrm>
        </p:spPr>
        <p:txBody>
          <a:bodyPr>
            <a:normAutofit/>
          </a:bodyPr>
          <a:lstStyle/>
          <a:p>
            <a:r>
              <a:rPr lang="sv-SE" sz="2325"/>
              <a:t>Direktsändningar</a:t>
            </a:r>
          </a:p>
          <a:p>
            <a:r>
              <a:rPr lang="sv-SE" sz="2325"/>
              <a:t>Kartor (om alternativ för navigering finns)</a:t>
            </a:r>
          </a:p>
          <a:p>
            <a:r>
              <a:rPr lang="sv-SE" sz="2325"/>
              <a:t>Reproduktion av kulturarv</a:t>
            </a:r>
          </a:p>
          <a:p>
            <a:r>
              <a:rPr lang="sv-SE" sz="2325"/>
              <a:t>Digital service från tredje part</a:t>
            </a:r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3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9375"/>
    </mc:Choice>
    <mc:Fallback xmlns="">
      <p:transition advTm="5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Undantag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6994524" cy="4003580"/>
          </a:xfrm>
        </p:spPr>
        <p:txBody>
          <a:bodyPr>
            <a:normAutofit/>
          </a:bodyPr>
          <a:lstStyle/>
          <a:p>
            <a:r>
              <a:rPr lang="sv-SE" sz="2325"/>
              <a:t>Dokument publicerade </a:t>
            </a:r>
            <a:r>
              <a:rPr lang="sv-SE" sz="2325" b="1"/>
              <a:t>före</a:t>
            </a:r>
            <a:r>
              <a:rPr lang="sv-SE" sz="2325"/>
              <a:t> 23 sep 2018 som inte krävs för administrativa uppgifter </a:t>
            </a:r>
          </a:p>
          <a:p>
            <a:r>
              <a:rPr lang="sv-SE" sz="2325"/>
              <a:t>Arkiverat material som inte uppdateras eller krävs för administrativa uppgifter </a:t>
            </a:r>
            <a:r>
              <a:rPr lang="sv-SE" sz="2325" b="1"/>
              <a:t>efter</a:t>
            </a:r>
            <a:r>
              <a:rPr lang="sv-SE" sz="2325"/>
              <a:t> 23 sep 2019</a:t>
            </a:r>
          </a:p>
          <a:p>
            <a:r>
              <a:rPr lang="sv-SE" sz="2325"/>
              <a:t>Innehåll för slutna grupper är undantaget - tills det genomgår en </a:t>
            </a:r>
            <a:r>
              <a:rPr lang="sv-SE" sz="2325" b="1"/>
              <a:t>omfattande översyn</a:t>
            </a:r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54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1908"/>
    </mc:Choice>
    <mc:Fallback xmlns="">
      <p:transition advTm="9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2782294-95BB-ACDE-3BE5-17F4315ED2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Oskäligt betungande</a:t>
            </a:r>
          </a:p>
        </p:txBody>
      </p:sp>
    </p:spTree>
    <p:extLst>
      <p:ext uri="{BB962C8B-B14F-4D97-AF65-F5344CB8AC3E}">
        <p14:creationId xmlns:p14="http://schemas.microsoft.com/office/powerpoint/2010/main" val="156087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401"/>
    </mc:Choice>
    <mc:Fallback xmlns="">
      <p:transition advTm="3140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 dirty="0"/>
              <a:t>Oskäligt betungande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v-SE" sz="2500" dirty="0"/>
              <a:t>Oskäligt betungande anpassning innebär att under vissa förutsättningar kan en offentlig aktör skjuta upp att göra delar av den digitala servicen tillgänglig.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sz="2400" dirty="0"/>
              <a:t>”Oskäligt betungande är alltid ett undantag som ska vara tillfälligt och ha en begränsad omfattning.”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33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97"/>
    </mc:Choice>
    <mc:Fallback xmlns="">
      <p:transition advTm="8129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pPr algn="l"/>
            <a: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  <a:t>Oskäligt betungande bedöms </a:t>
            </a:r>
            <a:b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</a:br>
            <a: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  <a:t>från fall till fall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742" y="1972801"/>
            <a:ext cx="5752845" cy="3075974"/>
          </a:xfrm>
        </p:spPr>
        <p:txBody>
          <a:bodyPr>
            <a:normAutofit fontScale="62500" lnSpcReduction="20000"/>
          </a:bodyPr>
          <a:lstStyle/>
          <a:p>
            <a:r>
              <a:rPr lang="sv-SE" sz="2500" dirty="0"/>
              <a:t>En förbättring kommer att ske i närtid, till exempel byte av publiceringsverktyg. Därför rättas inte brister nu.</a:t>
            </a:r>
          </a:p>
          <a:p>
            <a:r>
              <a:rPr lang="sv-SE" sz="2500" dirty="0"/>
              <a:t>En förbättring är mycket kostsam i förhållande till den totala budgeten.</a:t>
            </a:r>
          </a:p>
          <a:p>
            <a:r>
              <a:rPr lang="sv-SE" sz="2500" dirty="0"/>
              <a:t>En förbättring måste prioriteras ner till förmån för andra åtgärder som är uppenbart verksamhetskritiska.</a:t>
            </a:r>
          </a:p>
          <a:p>
            <a:r>
              <a:rPr lang="sv-SE" sz="2500" dirty="0"/>
              <a:t>En tillgänglighetsbrist som uppenbart endast drabbar ett fåtal personer vid mycket speciella situationer och kostnaden för att åtgärda denna brist är stor i förhållande till den totala budgeten.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0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97"/>
    </mc:Choice>
    <mc:Fallback xmlns="">
      <p:transition advTm="8129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pPr algn="l"/>
            <a: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  <a:t>Inte ok att hävda som oskäligt </a:t>
            </a:r>
            <a:b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</a:br>
            <a:r>
              <a:rPr lang="sv-SE" b="1" i="0" u="none" strike="noStrike" dirty="0">
                <a:solidFill>
                  <a:srgbClr val="292A2B"/>
                </a:solidFill>
                <a:effectLst/>
                <a:latin typeface="ubuntu" panose="020B0504030602030204" pitchFamily="34" charset="0"/>
              </a:rPr>
              <a:t>betungande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0742" y="1972801"/>
            <a:ext cx="5752845" cy="3075974"/>
          </a:xfrm>
        </p:spPr>
        <p:txBody>
          <a:bodyPr>
            <a:normAutofit fontScale="92500" lnSpcReduction="10000"/>
          </a:bodyPr>
          <a:lstStyle/>
          <a:p>
            <a:r>
              <a:rPr lang="sv-SE" dirty="0"/>
              <a:t>En förbättring prioriteras ner till förmån för ordinarie verksamhet</a:t>
            </a:r>
          </a:p>
          <a:p>
            <a:r>
              <a:rPr lang="sv-SE" dirty="0"/>
              <a:t>En förbättring ryms inte i vår budget.</a:t>
            </a:r>
          </a:p>
          <a:p>
            <a:r>
              <a:rPr lang="sv-SE" dirty="0"/>
              <a:t>En förbättring planeras in om ett år.</a:t>
            </a:r>
          </a:p>
          <a:p>
            <a:r>
              <a:rPr lang="sv-SE" dirty="0"/>
              <a:t>”Tillgänglighetsbristen drabbar knappast någon.”</a:t>
            </a:r>
          </a:p>
          <a:p>
            <a:r>
              <a:rPr lang="sv-SE" dirty="0"/>
              <a:t>”Om vi måste åtgärda bristen så stänger vi ner tjänsten”</a:t>
            </a:r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3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97"/>
    </mc:Choice>
    <mc:Fallback xmlns="">
      <p:transition advTm="8129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Utöver tillgängliga gränssnitt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/>
              <a:t>Tillgänglighetsredogörelse</a:t>
            </a:r>
          </a:p>
          <a:p>
            <a:r>
              <a:rPr lang="sv-SE"/>
              <a:t>Alternativa format</a:t>
            </a:r>
          </a:p>
          <a:p>
            <a:r>
              <a:rPr lang="sv-SE"/>
              <a:t>Återkoppling från användare</a:t>
            </a:r>
          </a:p>
          <a:p>
            <a:r>
              <a:rPr lang="sv-SE"/>
              <a:t>Länk till klagomålshantering</a:t>
            </a:r>
          </a:p>
          <a:p>
            <a:pPr marL="0" indent="0">
              <a:buNone/>
            </a:pPr>
            <a:endParaRPr lang="sv-SE"/>
          </a:p>
          <a:p>
            <a:endParaRPr lang="sv-SE"/>
          </a:p>
          <a:p>
            <a:pPr marL="0" indent="0">
              <a:buNone/>
            </a:pPr>
            <a:br>
              <a:rPr lang="sv-SE"/>
            </a:b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6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97"/>
    </mc:Choice>
    <mc:Fallback xmlns="">
      <p:transition advTm="8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 dirty="0"/>
              <a:t>Tillgänglighetsredogörelse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Deklarera er tillgänglighetsstatus</a:t>
            </a:r>
          </a:p>
          <a:p>
            <a:endParaRPr lang="sv-SE" dirty="0"/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FDDE54A9-AF67-7914-FDB3-A6F5FCC1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15" y="2036457"/>
            <a:ext cx="3277468" cy="1720857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9401144D-B136-3AD1-EB42-BF5EB2A4D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0775" y="2350495"/>
            <a:ext cx="3571875" cy="1875437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36EE5F9-0764-85F7-96CC-6B4D5315B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885" y="2187199"/>
            <a:ext cx="3436626" cy="18044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34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97"/>
    </mc:Choice>
    <mc:Fallback xmlns="">
      <p:transition advTm="8129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 dirty="0"/>
              <a:t>Tillgänglighetsredogörelse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/>
          </a:bodyPr>
          <a:lstStyle/>
          <a:p>
            <a:r>
              <a:rPr lang="sv-SE" dirty="0"/>
              <a:t>I ett tillgängligt format</a:t>
            </a:r>
          </a:p>
          <a:p>
            <a:r>
              <a:rPr lang="sv-SE" dirty="0"/>
              <a:t>Lätt att hitta och placerad på en framträdande plats 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29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97"/>
    </mc:Choice>
    <mc:Fallback xmlns="">
      <p:transition advTm="8129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 dirty="0"/>
              <a:t>Tillgänglighetsredogörelse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5" y="1470996"/>
            <a:ext cx="5752845" cy="3075974"/>
          </a:xfrm>
        </p:spPr>
        <p:txBody>
          <a:bodyPr>
            <a:normAutofit fontScale="85000" lnSpcReduction="20000"/>
          </a:bodyPr>
          <a:lstStyle/>
          <a:p>
            <a:r>
              <a:rPr lang="sv-SE" dirty="0"/>
              <a:t>Vad</a:t>
            </a:r>
          </a:p>
          <a:p>
            <a:r>
              <a:rPr lang="sv-SE" dirty="0"/>
              <a:t>Status</a:t>
            </a:r>
          </a:p>
          <a:p>
            <a:r>
              <a:rPr lang="sv-SE" dirty="0"/>
              <a:t>Otillgängligt innehåll (tillgänglighetsbrister)</a:t>
            </a:r>
          </a:p>
          <a:p>
            <a:r>
              <a:rPr lang="sv-SE" dirty="0"/>
              <a:t>Om redogörelsen</a:t>
            </a:r>
          </a:p>
          <a:p>
            <a:r>
              <a:rPr lang="sv-SE" dirty="0"/>
              <a:t>Återkoppling från användare</a:t>
            </a:r>
          </a:p>
          <a:p>
            <a:r>
              <a:rPr lang="sv-SE" dirty="0"/>
              <a:t>Länk till klagomålshantering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pPr marL="0" indent="0">
              <a:buNone/>
            </a:pPr>
            <a:br>
              <a:rPr lang="sv-SE" dirty="0"/>
            </a:b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 dirty="0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14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1297"/>
    </mc:Choice>
    <mc:Fallback xmlns="">
      <p:transition advTm="81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936C7-4870-4DC3-8651-704B39DA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552554"/>
            <a:ext cx="4078260" cy="826929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Alla medarbetare</a:t>
            </a:r>
            <a:endParaRPr lang="sv-SE" dirty="0">
              <a:latin typeface="Source Sans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21E869-BA99-4C5E-ABE3-1160E46EF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82" y="1254289"/>
            <a:ext cx="5798758" cy="2870785"/>
          </a:xfrm>
        </p:spPr>
        <p:txBody>
          <a:bodyPr/>
          <a:lstStyle/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A</a:t>
            </a:r>
            <a:r>
              <a:rPr lang="sv-SE" dirty="0">
                <a:effectLst/>
              </a:rPr>
              <a:t>nsvarar för att dokumentet är skapat i korrekt mall och är digitalt tillgängligt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Planerar tiden så att utrymme finns att tillgänglighetsanpassa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Arbetar enligt guider på intranätet</a:t>
            </a: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Deltar i relevanta utbildningar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sv-SE" b="1" dirty="0">
                <a:effectLst/>
              </a:rPr>
              <a:t>Stöd till målgruppen</a:t>
            </a:r>
            <a:endParaRPr lang="sv-SE" dirty="0"/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/>
              <a:t>Det finns u</a:t>
            </a:r>
            <a:r>
              <a:rPr lang="sv-SE" dirty="0">
                <a:effectLst/>
              </a:rPr>
              <a:t>ppdaterade guider på intranätet:</a:t>
            </a:r>
          </a:p>
          <a:p>
            <a:pPr lvl="1">
              <a:spcBef>
                <a:spcPts val="150"/>
              </a:spcBef>
              <a:spcAft>
                <a:spcPts val="150"/>
              </a:spcAft>
            </a:pPr>
            <a:r>
              <a:rPr lang="sv-SE" sz="1500" dirty="0"/>
              <a:t> </a:t>
            </a:r>
            <a:r>
              <a:rPr lang="sv-SE" sz="1500" dirty="0">
                <a:solidFill>
                  <a:schemeClr val="accent2">
                    <a:lumMod val="90000"/>
                    <a:lumOff val="1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Stöd i arbetet -&gt; Digital tillgänglighet </a:t>
            </a:r>
            <a:endParaRPr lang="sv-SE" sz="15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pPr>
              <a:spcBef>
                <a:spcPts val="150"/>
              </a:spcBef>
              <a:spcAft>
                <a:spcPts val="150"/>
              </a:spcAft>
            </a:pPr>
            <a:r>
              <a:rPr lang="sv-SE" dirty="0">
                <a:effectLst/>
              </a:rPr>
              <a:t>Utbildningar om tillgängliga dokument - gemensam upphandling pågår</a:t>
            </a:r>
            <a:endParaRPr lang="sv-SE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D68C02A-0FB8-B953-64AB-5A8C14815136}"/>
              </a:ext>
            </a:extLst>
          </p:cNvPr>
          <p:cNvSpPr/>
          <p:nvPr/>
        </p:nvSpPr>
        <p:spPr>
          <a:xfrm>
            <a:off x="7060893" y="552554"/>
            <a:ext cx="1377000" cy="137700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685800"/>
            <a:r>
              <a:rPr lang="sv-SE" sz="1350" b="1" dirty="0">
                <a:solidFill>
                  <a:prstClr val="white"/>
                </a:solidFill>
                <a:latin typeface="Open Sans"/>
              </a:rPr>
              <a:t>Respektive länsstyrelse</a:t>
            </a:r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1B587BC0-7677-56C5-F685-723A26BF5093}"/>
              </a:ext>
            </a:extLst>
          </p:cNvPr>
          <p:cNvSpPr txBox="1">
            <a:spLocks/>
          </p:cNvSpPr>
          <p:nvPr/>
        </p:nvSpPr>
        <p:spPr>
          <a:xfrm>
            <a:off x="4690241" y="2272716"/>
            <a:ext cx="3920729" cy="287078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04788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7863" indent="-187325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76300" indent="-180975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55688" indent="-161925" algn="l" defTabSz="914400" rtl="0" eaLnBrk="1" latinLnBrk="0" hangingPunct="1">
              <a:lnSpc>
                <a:spcPct val="12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150"/>
              </a:spcBef>
              <a:spcAft>
                <a:spcPts val="150"/>
              </a:spcAft>
              <a:buNone/>
            </a:pPr>
            <a:endParaRPr lang="sv-SE" sz="1500" dirty="0">
              <a:solidFill>
                <a:prstClr val="black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32723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1A6861-B4D0-BB43-A9D8-67B29087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Exempel Tillgänglighetsbrister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F73A97A-2683-E148-A7C6-2571A45CD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1.4.3 Contrast (Minimum) (Level AA)</a:t>
            </a:r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BFCF17B-F3E7-6452-D0F7-1991C1092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 dirty="0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  <a:p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C1769368-6D32-E947-8C56-D1C3819D03B5}"/>
              </a:ext>
            </a:extLst>
          </p:cNvPr>
          <p:cNvSpPr txBox="1"/>
          <p:nvPr/>
        </p:nvSpPr>
        <p:spPr>
          <a:xfrm rot="20054153">
            <a:off x="3281643" y="1981526"/>
            <a:ext cx="631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sv-SE" sz="4400" b="1" dirty="0">
                <a:solidFill>
                  <a:srgbClr val="FF0000"/>
                </a:solidFill>
                <a:latin typeface="Century Gothic"/>
              </a:rPr>
              <a:t>Inget bra exempel</a:t>
            </a:r>
          </a:p>
        </p:txBody>
      </p:sp>
    </p:spTree>
    <p:extLst>
      <p:ext uri="{BB962C8B-B14F-4D97-AF65-F5344CB8AC3E}">
        <p14:creationId xmlns:p14="http://schemas.microsoft.com/office/powerpoint/2010/main" val="4456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1A6861-B4D0-BB43-A9D8-67B29087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Exempel Tillgänglighetsbrister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F73A97A-2683-E148-A7C6-2571A45CDF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/>
              <a:t>När du använder formulär på webbplatsen och fyller i dem och råkar göra ett fel så visas texten för felmeddelandet med dålig kontrast vilket det kan göra det svårt att läsa felmeddelandet. 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Vi kommer att åtgärda kontraster i nästa version av webbplatsen som kommer att släppas i maj 2021.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601835F-FE22-361A-3257-D8076DC10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sv-SE" dirty="0">
                <a:solidFill>
                  <a:prstClr val="black"/>
                </a:solidFill>
                <a:latin typeface="Century Gothic"/>
              </a:rPr>
              <a:t>Lag om tillgänglighet till digital offentlig service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19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8E06F72-511C-7F45-9153-8F6D5E6ED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9632" y="3507855"/>
            <a:ext cx="7886700" cy="993775"/>
          </a:xfrm>
          <a:prstGeom prst="rect">
            <a:avLst/>
          </a:prstGeom>
        </p:spPr>
        <p:txBody>
          <a:bodyPr/>
          <a:lstStyle/>
          <a:p>
            <a:pPr rtl="0" eaLnBrk="1" latinLnBrk="0" hangingPunct="1"/>
            <a:r>
              <a:rPr lang="sv-SE" sz="3400" b="0">
                <a:solidFill>
                  <a:srgbClr val="FFFFFF"/>
                </a:solidFill>
                <a:ea typeface="+mn-ea"/>
                <a:cs typeface="+mn-cs"/>
              </a:rPr>
              <a:t>Fler svenska lagar</a:t>
            </a:r>
            <a:endParaRPr lang="sv-SE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28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30"/>
    </mc:Choice>
    <mc:Fallback xmlns="">
      <p:transition advTm="313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" y="411510"/>
            <a:ext cx="7964539" cy="699404"/>
          </a:xfrm>
        </p:spPr>
        <p:txBody>
          <a:bodyPr/>
          <a:lstStyle/>
          <a:p>
            <a:r>
              <a:rPr lang="sv-SE"/>
              <a:t>Tre lagar som berör tillgänglighet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>
          <a:xfrm>
            <a:off x="503473" y="1763170"/>
            <a:ext cx="5112112" cy="3744416"/>
          </a:xfrm>
        </p:spPr>
        <p:txBody>
          <a:bodyPr>
            <a:normAutofit/>
          </a:bodyPr>
          <a:lstStyle/>
          <a:p>
            <a:pPr marL="457189" indent="-457189">
              <a:spcAft>
                <a:spcPts val="600"/>
              </a:spcAft>
            </a:pPr>
            <a:r>
              <a:rPr lang="sv-SE"/>
              <a:t>Diskrimineringslagen</a:t>
            </a:r>
          </a:p>
          <a:p>
            <a:pPr marL="457189" indent="-457189">
              <a:spcAft>
                <a:spcPts val="600"/>
              </a:spcAft>
            </a:pPr>
            <a:r>
              <a:rPr lang="sv-SE">
                <a:ea typeface="Verdana" pitchFamily="34" charset="0"/>
                <a:cs typeface="Verdana" pitchFamily="34" charset="0"/>
              </a:rPr>
              <a:t>Arbetsmiljölagen </a:t>
            </a:r>
            <a:endParaRPr lang="sv-SE"/>
          </a:p>
          <a:p>
            <a:pPr marL="457189" indent="-457189">
              <a:spcAft>
                <a:spcPts val="600"/>
              </a:spcAft>
            </a:pPr>
            <a:r>
              <a:rPr lang="sv-SE">
                <a:ea typeface="Verdana" pitchFamily="34" charset="0"/>
                <a:cs typeface="Verdana" pitchFamily="34" charset="0"/>
              </a:rPr>
              <a:t>Språklagen</a:t>
            </a:r>
          </a:p>
          <a:p>
            <a:pPr marL="0" indent="0">
              <a:spcAft>
                <a:spcPts val="600"/>
              </a:spcAft>
              <a:buNone/>
            </a:pPr>
            <a:endParaRPr lang="sv-SE"/>
          </a:p>
          <a:p>
            <a:endParaRPr lang="sv-SE"/>
          </a:p>
        </p:txBody>
      </p:sp>
      <p:pic>
        <p:nvPicPr>
          <p:cNvPr id="8" name="Bildobjekt 7" descr="Laws. Illustration.">
            <a:extLst>
              <a:ext uri="{FF2B5EF4-FFF2-40B4-BE49-F238E27FC236}">
                <a16:creationId xmlns:a16="http://schemas.microsoft.com/office/drawing/2014/main" id="{6AB34856-7411-F09F-97CE-9045E8F72C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585" y="1651206"/>
            <a:ext cx="1841088" cy="184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1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83"/>
    </mc:Choice>
    <mc:Fallback xmlns="">
      <p:transition spd="slow" advTm="1658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5" y="699542"/>
            <a:ext cx="5072313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200"/>
              <a:t>Diskrimineringslagen</a:t>
            </a:r>
          </a:p>
        </p:txBody>
      </p:sp>
    </p:spTree>
    <p:extLst>
      <p:ext uri="{BB962C8B-B14F-4D97-AF65-F5344CB8AC3E}">
        <p14:creationId xmlns:p14="http://schemas.microsoft.com/office/powerpoint/2010/main" val="19258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"/>
    </mc:Choice>
    <mc:Fallback xmlns="">
      <p:transition spd="slow" advTm="739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9365564" cy="699404"/>
          </a:xfrm>
        </p:spPr>
        <p:txBody>
          <a:bodyPr/>
          <a:lstStyle/>
          <a:p>
            <a:r>
              <a:rPr lang="sv-SE"/>
              <a:t>Diskrimineringslagen (2008+2015+2017)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sv-SE" dirty="0"/>
              <a:t>Motverka diskriminering</a:t>
            </a:r>
          </a:p>
          <a:p>
            <a:r>
              <a:rPr lang="sv-SE" dirty="0"/>
              <a:t>Arbetsliv och utbildning</a:t>
            </a:r>
          </a:p>
          <a:p>
            <a:r>
              <a:rPr lang="sv-SE" dirty="0"/>
              <a:t>Aktiva åtgärder</a:t>
            </a:r>
          </a:p>
        </p:txBody>
      </p:sp>
      <p:pic>
        <p:nvPicPr>
          <p:cNvPr id="8" name="Bildobjekt 7" descr="Laws. Illustration.">
            <a:extLst>
              <a:ext uri="{FF2B5EF4-FFF2-40B4-BE49-F238E27FC236}">
                <a16:creationId xmlns:a16="http://schemas.microsoft.com/office/drawing/2014/main" id="{127FB82B-27C0-2183-78A5-24685AA14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585" y="1651206"/>
            <a:ext cx="1841088" cy="1841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27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18"/>
    </mc:Choice>
    <mc:Fallback xmlns="">
      <p:transition spd="slow" advTm="4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30046"/>
            <a:ext cx="7148144" cy="699404"/>
          </a:xfrm>
        </p:spPr>
        <p:txBody>
          <a:bodyPr/>
          <a:lstStyle/>
          <a:p>
            <a:r>
              <a:rPr lang="sv-SE"/>
              <a:t>Diskriminering §4:3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4" y="1470996"/>
            <a:ext cx="6026660" cy="307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/>
              <a:t>bristande tillgänglighet: att en person med en funktionsnedsättning </a:t>
            </a:r>
            <a:r>
              <a:rPr lang="sv-SE" b="1"/>
              <a:t>missgynnas</a:t>
            </a:r>
            <a:r>
              <a:rPr lang="sv-SE"/>
              <a:t> genom att sådana åtgärder för tillgänglighet inte har vidtagits för att den personen ska komma i en </a:t>
            </a:r>
            <a:r>
              <a:rPr lang="sv-SE" b="1"/>
              <a:t>jämförbar situation </a:t>
            </a:r>
            <a:r>
              <a:rPr lang="sv-SE"/>
              <a:t>med personer utan denna funktionsnedsättning …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Diskrimineringslagen</a:t>
            </a:r>
          </a:p>
        </p:txBody>
      </p:sp>
    </p:spTree>
    <p:extLst>
      <p:ext uri="{BB962C8B-B14F-4D97-AF65-F5344CB8AC3E}">
        <p14:creationId xmlns:p14="http://schemas.microsoft.com/office/powerpoint/2010/main" val="386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1691"/>
    </mc:Choice>
    <mc:Fallback xmlns="">
      <p:transition advTm="4169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93" y="623412"/>
            <a:ext cx="7148144" cy="699404"/>
          </a:xfrm>
        </p:spPr>
        <p:txBody>
          <a:bodyPr/>
          <a:lstStyle/>
          <a:p>
            <a:r>
              <a:rPr lang="sv-SE"/>
              <a:t>Diskriminering §4:3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6914" y="1419391"/>
            <a:ext cx="6221279" cy="30759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/>
              <a:t>(åtgärder) … som är </a:t>
            </a:r>
            <a:r>
              <a:rPr lang="sv-SE" b="1"/>
              <a:t>skäliga</a:t>
            </a:r>
            <a:r>
              <a:rPr lang="sv-SE"/>
              <a:t> utifrån krav på tillgänglighet i lag och annan författning, och med hänsyn till</a:t>
            </a:r>
          </a:p>
          <a:p>
            <a:r>
              <a:rPr lang="sv-SE"/>
              <a:t>de </a:t>
            </a:r>
            <a:r>
              <a:rPr lang="sv-SE" b="1"/>
              <a:t>ekonomiska</a:t>
            </a:r>
            <a:r>
              <a:rPr lang="sv-SE"/>
              <a:t> och </a:t>
            </a:r>
            <a:r>
              <a:rPr lang="sv-SE" b="1"/>
              <a:t>praktiska</a:t>
            </a:r>
            <a:r>
              <a:rPr lang="sv-SE"/>
              <a:t> förutsättningarna,</a:t>
            </a:r>
          </a:p>
          <a:p>
            <a:r>
              <a:rPr lang="sv-SE" b="1"/>
              <a:t>varaktigheten</a:t>
            </a:r>
            <a:r>
              <a:rPr lang="sv-SE"/>
              <a:t> och </a:t>
            </a:r>
            <a:r>
              <a:rPr lang="sv-SE" b="1"/>
              <a:t>omfattningen</a:t>
            </a:r>
            <a:r>
              <a:rPr lang="sv-SE"/>
              <a:t> av förhållandet eller kontakten mellan verksamhetsutövaren och den enskilde, samt</a:t>
            </a:r>
          </a:p>
          <a:p>
            <a:r>
              <a:rPr lang="sv-SE" b="1"/>
              <a:t>andra omständigheter </a:t>
            </a:r>
            <a:r>
              <a:rPr lang="sv-SE"/>
              <a:t>av betydelse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Diskrimineringslagen</a:t>
            </a:r>
          </a:p>
        </p:txBody>
      </p:sp>
    </p:spTree>
    <p:extLst>
      <p:ext uri="{BB962C8B-B14F-4D97-AF65-F5344CB8AC3E}">
        <p14:creationId xmlns:p14="http://schemas.microsoft.com/office/powerpoint/2010/main" val="86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2823"/>
    </mc:Choice>
    <mc:Fallback xmlns="">
      <p:transition advTm="42823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5" y="699542"/>
            <a:ext cx="4204977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200"/>
              <a:t>Arbetsmiljölagen</a:t>
            </a:r>
          </a:p>
        </p:txBody>
      </p:sp>
    </p:spTree>
    <p:extLst>
      <p:ext uri="{BB962C8B-B14F-4D97-AF65-F5344CB8AC3E}">
        <p14:creationId xmlns:p14="http://schemas.microsoft.com/office/powerpoint/2010/main" val="28449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8"/>
    </mc:Choice>
    <mc:Fallback xmlns="">
      <p:transition spd="slow" advTm="12288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4A8D0A-3B36-368B-2287-882FE47F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1510"/>
            <a:ext cx="6067720" cy="699404"/>
          </a:xfrm>
        </p:spPr>
        <p:txBody>
          <a:bodyPr/>
          <a:lstStyle/>
          <a:p>
            <a:r>
              <a:rPr lang="sv-SE"/>
              <a:t>Arbetsmiljölagen (2018)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8763BFE-7F08-1B72-CF58-805CD4FDB1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Arbetsmiljö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Arbete och utbildning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Arbetsförhållanden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Planering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Rehabilitering</a:t>
            </a:r>
          </a:p>
          <a:p>
            <a:endParaRPr lang="sv-SE"/>
          </a:p>
        </p:txBody>
      </p:sp>
      <p:pic>
        <p:nvPicPr>
          <p:cNvPr id="5" name="Bildobjekt 4" descr="Laws. Illustration.">
            <a:extLst>
              <a:ext uri="{FF2B5EF4-FFF2-40B4-BE49-F238E27FC236}">
                <a16:creationId xmlns:a16="http://schemas.microsoft.com/office/drawing/2014/main" id="{F0700FBE-199A-BD9B-2B21-B535BBCA6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585" y="1651206"/>
            <a:ext cx="1841088" cy="1841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22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68"/>
    </mc:Choice>
    <mc:Fallback xmlns="">
      <p:transition spd="slow" advTm="32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680681-55D1-2449-A812-9617E07E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5" y="834538"/>
            <a:ext cx="1873911" cy="646331"/>
          </a:xfrm>
        </p:spPr>
        <p:txBody>
          <a:bodyPr/>
          <a:lstStyle/>
          <a:p>
            <a:r>
              <a:rPr lang="sv-SE"/>
              <a:t>Johan Kling</a:t>
            </a:r>
            <a:br>
              <a:rPr lang="sv-SE"/>
            </a:br>
            <a:r>
              <a:rPr lang="sv-SE" sz="1600"/>
              <a:t>COO &amp; CQO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E702EC-6B55-8442-B0FB-5F922BF5D5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Webbutvecklare sidan mitten av 90- talet.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Tillgänglighetsexpert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Operativ chef &amp; kvalitetschef för alla våra leveranser, produkter och konsulter. 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Plus, jobbar aktivt med projektledning, användningstester, interaktionsdesign, systemarkitektur, utbildning och utveckling.</a:t>
            </a:r>
          </a:p>
          <a:p>
            <a:pPr marL="285743" indent="-285743">
              <a:lnSpc>
                <a:spcPct val="150000"/>
              </a:lnSpc>
              <a:buFont typeface="Arial" charset="0"/>
              <a:buChar char="•"/>
            </a:pPr>
            <a:r>
              <a:rPr lang="sv-SE"/>
              <a:t>Certifierad via IAAP - CPWA &amp; ADS</a:t>
            </a:r>
            <a:endParaRPr lang="en-US"/>
          </a:p>
        </p:txBody>
      </p:sp>
      <p:pic>
        <p:nvPicPr>
          <p:cNvPr id="7" name="Platshållare för bild 6" descr="Photo of Johan Kling">
            <a:extLst>
              <a:ext uri="{FF2B5EF4-FFF2-40B4-BE49-F238E27FC236}">
                <a16:creationId xmlns:a16="http://schemas.microsoft.com/office/drawing/2014/main" id="{C08FE928-8352-9C42-BF10-1C23B9DB3C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037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36" y="719987"/>
            <a:ext cx="7148144" cy="699404"/>
          </a:xfrm>
        </p:spPr>
        <p:txBody>
          <a:bodyPr/>
          <a:lstStyle/>
          <a:p>
            <a:r>
              <a:rPr lang="sv-SE"/>
              <a:t>Kapitel 2: Arbetsmiljöns beskaffenhet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081368" cy="307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/>
              <a:t>1 §</a:t>
            </a:r>
            <a:r>
              <a:rPr lang="sv-SE"/>
              <a:t>   Arbetsförhållandena skall </a:t>
            </a:r>
            <a:r>
              <a:rPr lang="sv-SE" b="1"/>
              <a:t>anpassas</a:t>
            </a:r>
            <a:r>
              <a:rPr lang="sv-SE"/>
              <a:t> till människors olika </a:t>
            </a:r>
            <a:r>
              <a:rPr lang="sv-SE" b="1"/>
              <a:t>förutsättningar</a:t>
            </a:r>
            <a:r>
              <a:rPr lang="sv-SE"/>
              <a:t> i fysiskt och psykiskt avseende.</a:t>
            </a:r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Arbetsmiljölagen</a:t>
            </a:r>
          </a:p>
        </p:txBody>
      </p:sp>
    </p:spTree>
    <p:extLst>
      <p:ext uri="{BB962C8B-B14F-4D97-AF65-F5344CB8AC3E}">
        <p14:creationId xmlns:p14="http://schemas.microsoft.com/office/powerpoint/2010/main" val="258901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173"/>
    </mc:Choice>
    <mc:Fallback xmlns="">
      <p:transition advTm="27173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36" y="719987"/>
            <a:ext cx="7148144" cy="699404"/>
          </a:xfrm>
        </p:spPr>
        <p:txBody>
          <a:bodyPr/>
          <a:lstStyle/>
          <a:p>
            <a:r>
              <a:rPr lang="sv-SE"/>
              <a:t>Kapitel 3: Allmänna skyldigheter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6026660" cy="307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/>
              <a:t>§3 </a:t>
            </a:r>
            <a:r>
              <a:rPr lang="sv-SE"/>
              <a:t>Arbetsgivaren skall genom att </a:t>
            </a:r>
            <a:r>
              <a:rPr lang="sv-SE" b="1"/>
              <a:t>anpassa</a:t>
            </a:r>
            <a:r>
              <a:rPr lang="sv-SE"/>
              <a:t> arbetsförhållandena eller vidta </a:t>
            </a:r>
            <a:r>
              <a:rPr lang="sv-SE" b="1"/>
              <a:t>annan lämplig åtgärd </a:t>
            </a:r>
            <a:r>
              <a:rPr lang="sv-SE"/>
              <a:t>ta </a:t>
            </a:r>
            <a:r>
              <a:rPr lang="sv-SE" b="1"/>
              <a:t>hänsyn</a:t>
            </a:r>
            <a:r>
              <a:rPr lang="sv-SE"/>
              <a:t> till arbetstagarens särskilda </a:t>
            </a:r>
            <a:r>
              <a:rPr lang="sv-SE" b="1"/>
              <a:t>förutsättningar</a:t>
            </a:r>
            <a:r>
              <a:rPr lang="sv-SE"/>
              <a:t> för arbetet. </a:t>
            </a:r>
          </a:p>
          <a:p>
            <a:pPr marL="0" indent="0">
              <a:buNone/>
            </a:pPr>
            <a:r>
              <a:rPr lang="sv-SE"/>
              <a:t>Vid arbetets planläggning och anordnande skall beaktas att människors </a:t>
            </a:r>
            <a:r>
              <a:rPr lang="sv-SE" b="1"/>
              <a:t>förutsättningar</a:t>
            </a:r>
            <a:r>
              <a:rPr lang="sv-SE"/>
              <a:t> att utföra arbetsuppgifter är </a:t>
            </a:r>
            <a:r>
              <a:rPr lang="sv-SE" b="1"/>
              <a:t>olika</a:t>
            </a:r>
            <a:r>
              <a:rPr lang="sv-SE"/>
              <a:t>.</a:t>
            </a:r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Arbetsmiljölagen</a:t>
            </a:r>
          </a:p>
        </p:txBody>
      </p:sp>
    </p:spTree>
    <p:extLst>
      <p:ext uri="{BB962C8B-B14F-4D97-AF65-F5344CB8AC3E}">
        <p14:creationId xmlns:p14="http://schemas.microsoft.com/office/powerpoint/2010/main" val="32738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5221"/>
    </mc:Choice>
    <mc:Fallback xmlns="">
      <p:transition advTm="45221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tps://nilmasbokhylla.files.wordpress.com/2014/06/svenska_flagg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27585" y="699542"/>
            <a:ext cx="3125851" cy="17280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sv-SE" sz="3200"/>
              <a:t>Språklagen</a:t>
            </a:r>
          </a:p>
        </p:txBody>
      </p:sp>
    </p:spTree>
    <p:extLst>
      <p:ext uri="{BB962C8B-B14F-4D97-AF65-F5344CB8AC3E}">
        <p14:creationId xmlns:p14="http://schemas.microsoft.com/office/powerpoint/2010/main" val="72659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6"/>
    </mc:Choice>
    <mc:Fallback xmlns="">
      <p:transition spd="slow" advTm="14886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84A8D0A-3B36-368B-2287-882FE47F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4831804" cy="699404"/>
          </a:xfrm>
        </p:spPr>
        <p:txBody>
          <a:bodyPr/>
          <a:lstStyle/>
          <a:p>
            <a:r>
              <a:rPr lang="sv-SE"/>
              <a:t>Språklagen (2009)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8763BFE-7F08-1B72-CF58-805CD4FDB1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Svenska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Minoritetsspråk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Teckenspråk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/>
              <a:t>Det allmännas ansvar</a:t>
            </a:r>
          </a:p>
          <a:p>
            <a:endParaRPr lang="sv-SE"/>
          </a:p>
        </p:txBody>
      </p:sp>
      <p:pic>
        <p:nvPicPr>
          <p:cNvPr id="5" name="Bildobjekt 4" descr="Laws. Illustration.">
            <a:extLst>
              <a:ext uri="{FF2B5EF4-FFF2-40B4-BE49-F238E27FC236}">
                <a16:creationId xmlns:a16="http://schemas.microsoft.com/office/drawing/2014/main" id="{DF532AD1-F4CA-E28D-D26C-CA99252933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585" y="1651206"/>
            <a:ext cx="1841088" cy="1841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2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0"/>
    </mc:Choice>
    <mc:Fallback xmlns="">
      <p:transition spd="slow" advTm="2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17" y="719987"/>
            <a:ext cx="7148144" cy="699404"/>
          </a:xfrm>
        </p:spPr>
        <p:txBody>
          <a:bodyPr/>
          <a:lstStyle/>
          <a:p>
            <a:r>
              <a:rPr lang="sv-SE"/>
              <a:t>Språkanvändning i offentlig verksamhet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4970157" cy="307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/>
              <a:t>11 §</a:t>
            </a:r>
            <a:r>
              <a:rPr lang="sv-SE"/>
              <a:t>   Språket i offentlig verksamhet ska vara vårdat, enkelt och begripligt.</a:t>
            </a:r>
          </a:p>
          <a:p>
            <a:pPr marL="0" indent="0">
              <a:buNone/>
            </a:pPr>
            <a:endParaRPr lang="sv-SE" b="1"/>
          </a:p>
          <a:p>
            <a:pPr marL="0" indent="0">
              <a:buNone/>
            </a:pPr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Språklagen</a:t>
            </a:r>
          </a:p>
        </p:txBody>
      </p:sp>
    </p:spTree>
    <p:extLst>
      <p:ext uri="{BB962C8B-B14F-4D97-AF65-F5344CB8AC3E}">
        <p14:creationId xmlns:p14="http://schemas.microsoft.com/office/powerpoint/2010/main" val="10056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841"/>
    </mc:Choice>
    <mc:Fallback xmlns="">
      <p:transition advTm="25841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C70DB8-6955-6B48-83AB-4A6AAA77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336" y="719987"/>
            <a:ext cx="7148144" cy="699404"/>
          </a:xfrm>
        </p:spPr>
        <p:txBody>
          <a:bodyPr/>
          <a:lstStyle/>
          <a:p>
            <a:r>
              <a:rPr lang="sv-SE"/>
              <a:t>Det svenska teckenspråket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A6A06DD-9997-5043-9A3C-C6D6A76F88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8157" y="1576840"/>
            <a:ext cx="5322325" cy="307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b="1"/>
              <a:t>9 §</a:t>
            </a:r>
            <a:r>
              <a:rPr lang="sv-SE"/>
              <a:t>   Det allmänna har ett särskilt ansvar för att skydda och främja det svenska teckenspråket.</a:t>
            </a:r>
          </a:p>
          <a:p>
            <a:pPr marL="0" indent="0">
              <a:buNone/>
            </a:pPr>
            <a:endParaRPr lang="sv-SE" b="1"/>
          </a:p>
          <a:p>
            <a:endParaRPr lang="sv-SE"/>
          </a:p>
          <a:p>
            <a:pPr marL="0" indent="0">
              <a:buNone/>
            </a:pPr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414323A-1DE9-B847-93D1-8478A8D36B4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63155" y="4688516"/>
            <a:ext cx="6994525" cy="280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v-SE">
                <a:solidFill>
                  <a:prstClr val="black"/>
                </a:solidFill>
                <a:latin typeface="Century Gothic"/>
              </a:rPr>
              <a:t>Språklagen</a:t>
            </a:r>
          </a:p>
        </p:txBody>
      </p:sp>
    </p:spTree>
    <p:extLst>
      <p:ext uri="{BB962C8B-B14F-4D97-AF65-F5344CB8AC3E}">
        <p14:creationId xmlns:p14="http://schemas.microsoft.com/office/powerpoint/2010/main" val="93263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53"/>
    </mc:Choice>
    <mc:Fallback xmlns="">
      <p:transition advTm="13053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E29E09E-F067-623C-1DE5-EA5B03ECA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Tips för dig </a:t>
            </a:r>
            <a:r>
              <a:rPr lang="sv-SE"/>
              <a:t>som chef!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5960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0818C9EC-0448-446D-1134-CE19C5E68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Ge rätt förutsättningar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8E2006C-B809-535D-3887-A5F739E264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Tydlighet, alla har samma mål</a:t>
            </a:r>
          </a:p>
          <a:p>
            <a:r>
              <a:rPr lang="sv-SE" dirty="0"/>
              <a:t>Tid</a:t>
            </a:r>
          </a:p>
          <a:p>
            <a:r>
              <a:rPr lang="sv-SE" dirty="0"/>
              <a:t>Förberedelser</a:t>
            </a:r>
          </a:p>
          <a:p>
            <a:pPr lvl="1"/>
            <a:r>
              <a:rPr lang="sv-SE" dirty="0"/>
              <a:t>Träffa målgruppen</a:t>
            </a:r>
          </a:p>
          <a:p>
            <a:pPr lvl="1"/>
            <a:r>
              <a:rPr lang="sv-SE" dirty="0"/>
              <a:t>Utbildning</a:t>
            </a:r>
          </a:p>
          <a:p>
            <a:pPr lvl="1"/>
            <a:r>
              <a:rPr lang="sv-SE" dirty="0"/>
              <a:t>Mallar</a:t>
            </a:r>
          </a:p>
          <a:p>
            <a:pPr lvl="1"/>
            <a:r>
              <a:rPr lang="sv-SE" dirty="0"/>
              <a:t>Manualer</a:t>
            </a:r>
          </a:p>
          <a:p>
            <a:r>
              <a:rPr lang="sv-SE" dirty="0"/>
              <a:t>Uppföljning</a:t>
            </a:r>
          </a:p>
        </p:txBody>
      </p:sp>
    </p:spTree>
    <p:extLst>
      <p:ext uri="{BB962C8B-B14F-4D97-AF65-F5344CB8AC3E}">
        <p14:creationId xmlns:p14="http://schemas.microsoft.com/office/powerpoint/2010/main" val="56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6867A049-9C5F-964B-AE9C-AE61B658F2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Hur ställs kraven?</a:t>
            </a:r>
          </a:p>
        </p:txBody>
      </p:sp>
    </p:spTree>
    <p:extLst>
      <p:ext uri="{BB962C8B-B14F-4D97-AF65-F5344CB8AC3E}">
        <p14:creationId xmlns:p14="http://schemas.microsoft.com/office/powerpoint/2010/main" val="37140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mp bara som går halvvägs upp för en trapp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3283"/>
            <a:ext cx="9144000" cy="63019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899130" cy="699404"/>
          </a:xfrm>
        </p:spPr>
        <p:txBody>
          <a:bodyPr/>
          <a:lstStyle/>
          <a:p>
            <a:r>
              <a:rPr lang="sv-SE"/>
              <a:t>Hur tänkte de här?</a:t>
            </a:r>
          </a:p>
        </p:txBody>
      </p:sp>
    </p:spTree>
    <p:extLst>
      <p:ext uri="{BB962C8B-B14F-4D97-AF65-F5344CB8AC3E}">
        <p14:creationId xmlns:p14="http://schemas.microsoft.com/office/powerpoint/2010/main" val="23050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771D2-B080-E2B4-D820-7A7B9ED53C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132875"/>
            <a:ext cx="5832648" cy="1392754"/>
          </a:xfrm>
        </p:spPr>
        <p:txBody>
          <a:bodyPr wrap="square" numCol="1">
            <a:spAutoFit/>
          </a:bodyPr>
          <a:lstStyle/>
          <a:p>
            <a:r>
              <a:rPr lang="sv-SE" sz="2100" b="1" dirty="0"/>
              <a:t>Är det något som är otydligt eller som du inte förstår: </a:t>
            </a: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Skriv i chatten så svarar på frågestunden.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2BD15F-659A-9A60-685A-BE2A11F674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8051" y="519322"/>
            <a:ext cx="8337947" cy="663179"/>
          </a:xfrm>
        </p:spPr>
        <p:txBody>
          <a:bodyPr wrap="square" anchor="ctr">
            <a:normAutofit fontScale="90000"/>
          </a:bodyPr>
          <a:lstStyle/>
          <a:p>
            <a:r>
              <a:rPr lang="sv-SE" dirty="0"/>
              <a:t>Under presentationen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9A4CE3-22EC-BED8-D2C6-83618F1DA4EA}"/>
              </a:ext>
            </a:extLst>
          </p:cNvPr>
          <p:cNvSpPr txBox="1">
            <a:spLocks/>
          </p:cNvSpPr>
          <p:nvPr/>
        </p:nvSpPr>
        <p:spPr>
          <a:xfrm>
            <a:off x="791765" y="2571750"/>
            <a:ext cx="3377745" cy="2439194"/>
          </a:xfrm>
          <a:prstGeom prst="rect">
            <a:avLst/>
          </a:prstGeom>
        </p:spPr>
        <p:txBody>
          <a:bodyPr vert="horz" wrap="square" lIns="0" tIns="0" rIns="0" bIns="0" numCol="1" rtlCol="0" anchor="t">
            <a:spAutoFit/>
          </a:bodyPr>
          <a:lstStyle>
            <a:lvl1pPr marL="457189" indent="-457189" algn="l" defTabSz="1219170" rtl="0" eaLnBrk="1" latinLnBrk="0" hangingPunct="1">
              <a:lnSpc>
                <a:spcPct val="15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lang="en-US" sz="2400" kern="120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1219170" indent="-609585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67635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2285943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895528" indent="-457189" algn="l" defTabSz="1219170" rtl="0" eaLnBrk="1" latinLnBrk="0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Om du har vanliga andra frågor:</a:t>
            </a:r>
          </a:p>
          <a:p>
            <a:pPr marL="342265" marR="0" lvl="0" indent="-342265" algn="l" defTabSz="914378" rtl="0" eaLnBrk="1" fontAlgn="auto" latinLnBrk="0" hangingPunct="1">
              <a:lnSpc>
                <a:spcPct val="15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Skriv i chatten så svarar vi under frågestunden på slutet.</a:t>
            </a:r>
            <a:endParaRPr lang="sv-SE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3" name="Bildobjekt 3">
            <a:extLst>
              <a:ext uri="{FF2B5EF4-FFF2-40B4-BE49-F238E27FC236}">
                <a16:creationId xmlns:a16="http://schemas.microsoft.com/office/drawing/2014/main" id="{6097A7C1-8E16-2CE1-47BC-A0FE33B0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4037227" y="2940372"/>
            <a:ext cx="1832493" cy="1832493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3BC7AAC9-FFDE-5D83-B221-AD93BBAF0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29" y="1538021"/>
            <a:ext cx="2190126" cy="2190126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500CF26B-2DC0-47D6-AC84-21F1BB9C2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7120543" y="2803396"/>
            <a:ext cx="1798706" cy="15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E29E09E-F067-623C-1DE5-EA5B03ECA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2108" y="1235772"/>
            <a:ext cx="5299783" cy="2232025"/>
          </a:xfrm>
        </p:spPr>
        <p:txBody>
          <a:bodyPr/>
          <a:lstStyle/>
          <a:p>
            <a:r>
              <a:rPr lang="sv-SE" dirty="0"/>
              <a:t>”Tillgänglighetsanpassa”</a:t>
            </a:r>
          </a:p>
        </p:txBody>
      </p:sp>
    </p:spTree>
    <p:extLst>
      <p:ext uri="{BB962C8B-B14F-4D97-AF65-F5344CB8AC3E}">
        <p14:creationId xmlns:p14="http://schemas.microsoft.com/office/powerpoint/2010/main" val="2995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amp för rullstol">
            <a:extLst>
              <a:ext uri="{FF2B5EF4-FFF2-40B4-BE49-F238E27FC236}">
                <a16:creationId xmlns:a16="http://schemas.microsoft.com/office/drawing/2014/main" id="{3A4307DB-ABBF-404E-ABF2-7EAD8E703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21589"/>
            <a:ext cx="9252520" cy="710594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5907420" cy="699404"/>
          </a:xfrm>
        </p:spPr>
        <p:txBody>
          <a:bodyPr/>
          <a:lstStyle/>
          <a:p>
            <a:r>
              <a:rPr lang="sv-SE"/>
              <a:t>Anpassning i efterhand</a:t>
            </a:r>
          </a:p>
        </p:txBody>
      </p:sp>
    </p:spTree>
    <p:extLst>
      <p:ext uri="{BB962C8B-B14F-4D97-AF65-F5344CB8AC3E}">
        <p14:creationId xmlns:p14="http://schemas.microsoft.com/office/powerpoint/2010/main" val="15240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E29E09E-F067-623C-1DE5-EA5B03ECA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2108" y="1235772"/>
            <a:ext cx="5299783" cy="2232025"/>
          </a:xfrm>
        </p:spPr>
        <p:txBody>
          <a:bodyPr/>
          <a:lstStyle/>
          <a:p>
            <a:r>
              <a:rPr lang="sv-SE" dirty="0"/>
              <a:t>”Tillgänglighetssäkra”</a:t>
            </a:r>
          </a:p>
        </p:txBody>
      </p:sp>
    </p:spTree>
    <p:extLst>
      <p:ext uri="{BB962C8B-B14F-4D97-AF65-F5344CB8AC3E}">
        <p14:creationId xmlns:p14="http://schemas.microsoft.com/office/powerpoint/2010/main" val="20238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0" y="411510"/>
            <a:ext cx="4752122" cy="699404"/>
          </a:xfrm>
          <a:solidFill>
            <a:schemeClr val="bg1"/>
          </a:solidFill>
        </p:spPr>
        <p:txBody>
          <a:bodyPr/>
          <a:lstStyle/>
          <a:p>
            <a:r>
              <a:rPr lang="sv-SE"/>
              <a:t>Tillgänglig trappa?</a:t>
            </a:r>
          </a:p>
        </p:txBody>
      </p:sp>
      <p:pic>
        <p:nvPicPr>
          <p:cNvPr id="3" name="Bildobjekt 2" descr="Spiraltrappa med hiss i mitten. Lovre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666"/>
            <a:ext cx="9144000" cy="6858000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57EB9339-6FAE-A341-BCE2-15F830326E57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6518631" cy="699404"/>
          </a:xfrm>
          <a:prstGeom prst="rect">
            <a:avLst/>
          </a:prstGeom>
          <a:solidFill>
            <a:schemeClr val="tx1"/>
          </a:solidFill>
        </p:spPr>
        <p:txBody>
          <a:bodyPr vert="horz" wrap="none" lIns="432000" tIns="72000" rIns="180000" bIns="7200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När man planerar i förväg!</a:t>
            </a:r>
          </a:p>
        </p:txBody>
      </p:sp>
    </p:spTree>
    <p:extLst>
      <p:ext uri="{BB962C8B-B14F-4D97-AF65-F5344CB8AC3E}">
        <p14:creationId xmlns:p14="http://schemas.microsoft.com/office/powerpoint/2010/main" val="177628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75007F6-3D6C-B846-8C1D-9CE952FCF7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4000"/>
              <a:t>Hur kan man jobba med tillgänglighet?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85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CCC99D9-3F0C-F843-8A81-5D10907FB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360" y="1499848"/>
            <a:ext cx="2520280" cy="18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6175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0300994C-E245-9B41-BED8-26AE8FED51AB}"/>
              </a:ext>
            </a:extLst>
          </p:cNvPr>
          <p:cNvSpPr txBox="1">
            <a:spLocks/>
          </p:cNvSpPr>
          <p:nvPr/>
        </p:nvSpPr>
        <p:spPr>
          <a:xfrm>
            <a:off x="2257985" y="1029270"/>
            <a:ext cx="1512168" cy="462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Designer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B7BAC6B-E4ED-D74A-9B32-544DA6580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946" y="1491630"/>
            <a:ext cx="7142108" cy="2708685"/>
          </a:xfrm>
          <a:prstGeom prst="rect">
            <a:avLst/>
          </a:prstGeom>
        </p:spPr>
      </p:pic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6CC088C5-FB64-6840-8CB2-44C41180A5EB}"/>
              </a:ext>
            </a:extLst>
          </p:cNvPr>
          <p:cNvSpPr txBox="1">
            <a:spLocks/>
          </p:cNvSpPr>
          <p:nvPr/>
        </p:nvSpPr>
        <p:spPr>
          <a:xfrm>
            <a:off x="818367" y="1029270"/>
            <a:ext cx="1512168" cy="462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UX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8C53D182-16AA-B940-8260-13450C7271D7}"/>
              </a:ext>
            </a:extLst>
          </p:cNvPr>
          <p:cNvSpPr txBox="1">
            <a:spLocks/>
          </p:cNvSpPr>
          <p:nvPr/>
        </p:nvSpPr>
        <p:spPr>
          <a:xfrm>
            <a:off x="3861442" y="1010236"/>
            <a:ext cx="1728187" cy="462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Utvecklare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0DDC1BCD-F64E-E04D-BDEE-57EB952563FD}"/>
              </a:ext>
            </a:extLst>
          </p:cNvPr>
          <p:cNvSpPr txBox="1">
            <a:spLocks/>
          </p:cNvSpPr>
          <p:nvPr/>
        </p:nvSpPr>
        <p:spPr>
          <a:xfrm>
            <a:off x="5411088" y="1010236"/>
            <a:ext cx="1512168" cy="462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Testare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0305BAA6-63F1-AF4D-BEAA-02FD226E49FD}"/>
              </a:ext>
            </a:extLst>
          </p:cNvPr>
          <p:cNvSpPr txBox="1">
            <a:spLocks/>
          </p:cNvSpPr>
          <p:nvPr/>
        </p:nvSpPr>
        <p:spPr>
          <a:xfrm>
            <a:off x="6759773" y="1010236"/>
            <a:ext cx="1663464" cy="46236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576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Redaktör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84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210D4AF8-C30C-F34A-86BD-E619B0699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31" y="370181"/>
            <a:ext cx="4403137" cy="440313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A8EA6D05-D7D3-4B46-A592-D780F5999CF8}"/>
              </a:ext>
            </a:extLst>
          </p:cNvPr>
          <p:cNvSpPr txBox="1"/>
          <p:nvPr/>
        </p:nvSpPr>
        <p:spPr>
          <a:xfrm>
            <a:off x="3626004" y="1475804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Tillgänglighet</a:t>
            </a:r>
          </a:p>
        </p:txBody>
      </p:sp>
    </p:spTree>
    <p:extLst>
      <p:ext uri="{BB962C8B-B14F-4D97-AF65-F5344CB8AC3E}">
        <p14:creationId xmlns:p14="http://schemas.microsoft.com/office/powerpoint/2010/main" val="306712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A494C-1162-43F6-800A-06A157B7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675" y="2221260"/>
            <a:ext cx="7148144" cy="699404"/>
          </a:xfrm>
        </p:spPr>
        <p:txBody>
          <a:bodyPr wrap="none" lIns="91440" tIns="45720" rIns="324000" bIns="45720" anchor="t"/>
          <a:lstStyle/>
          <a:p>
            <a:pPr algn="ctr"/>
            <a:r>
              <a:rPr lang="sv-SE" b="0">
                <a:solidFill>
                  <a:schemeClr val="tx1"/>
                </a:solidFill>
              </a:rPr>
              <a:t>Skapa ett tillgänglighetsteam </a:t>
            </a:r>
            <a:endParaRPr lang="sv-SE" b="0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45060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2609C47A-24D5-144B-9582-B6C05BD7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0" y="771550"/>
            <a:ext cx="8172400" cy="328109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6C2B9785-AC28-2843-82D5-647F1F9F4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00" y="771550"/>
            <a:ext cx="8172400" cy="328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30EB9-15BB-A6EF-53A6-6459FD097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766" y="1289108"/>
            <a:ext cx="5221408" cy="3032697"/>
          </a:xfrm>
        </p:spPr>
        <p:txBody>
          <a:bodyPr wrap="square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Genomgång av gällande och kommande direktiv/lagar.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Lite tips och och tankesätt för dig som chef!</a:t>
            </a:r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29007-E6D3-8C58-A06C-EA52EE48B3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84411" y="490105"/>
            <a:ext cx="8337947" cy="663179"/>
          </a:xfrm>
        </p:spPr>
        <p:txBody>
          <a:bodyPr wrap="none" anchor="ctr">
            <a:normAutofit fontScale="90000"/>
          </a:bodyPr>
          <a:lstStyle/>
          <a:p>
            <a:r>
              <a:rPr lang="sv-SE" dirty="0"/>
              <a:t>Målet för dagen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A385E5-68E6-F672-5FCD-FBA7624306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/>
          <a:stretch/>
        </p:blipFill>
        <p:spPr>
          <a:xfrm>
            <a:off x="6244925" y="1765759"/>
            <a:ext cx="2693194" cy="1852613"/>
          </a:xfrm>
          <a:noFill/>
        </p:spPr>
      </p:pic>
    </p:spTree>
    <p:extLst>
      <p:ext uri="{BB962C8B-B14F-4D97-AF65-F5344CB8AC3E}">
        <p14:creationId xmlns:p14="http://schemas.microsoft.com/office/powerpoint/2010/main" val="5978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A494C-1162-43F6-800A-06A157B7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221260"/>
            <a:ext cx="7148144" cy="699404"/>
          </a:xfrm>
        </p:spPr>
        <p:txBody>
          <a:bodyPr wrap="none" lIns="91440" tIns="45720" rIns="324000" bIns="45720" anchor="t"/>
          <a:lstStyle/>
          <a:p>
            <a:pPr algn="ctr"/>
            <a:r>
              <a:rPr lang="sv-SE" b="0" err="1">
                <a:solidFill>
                  <a:schemeClr val="tx1"/>
                </a:solidFill>
                <a:latin typeface="Century Gothic"/>
              </a:rPr>
              <a:t>Onboarding</a:t>
            </a:r>
            <a:r>
              <a:rPr lang="sv-SE" b="0">
                <a:solidFill>
                  <a:schemeClr val="tx1"/>
                </a:solidFill>
                <a:latin typeface="Century Gothic"/>
              </a:rPr>
              <a:t> för medarbetare</a:t>
            </a:r>
            <a:endParaRPr lang="sv-SE"/>
          </a:p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9C9CAD1-2181-7146-B64E-0124DCE9C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606" y="3191860"/>
            <a:ext cx="3023592" cy="16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73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A494C-1162-43F6-800A-06A157B7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221260"/>
            <a:ext cx="7148144" cy="699404"/>
          </a:xfrm>
        </p:spPr>
        <p:txBody>
          <a:bodyPr wrap="none" lIns="91440" tIns="45720" rIns="324000" bIns="45720" anchor="t"/>
          <a:lstStyle/>
          <a:p>
            <a:pPr algn="ctr"/>
            <a:r>
              <a:rPr lang="sv-SE" b="0">
                <a:solidFill>
                  <a:schemeClr val="tx1"/>
                </a:solidFill>
                <a:latin typeface="Century Gothic"/>
              </a:rPr>
              <a:t>Användningstester</a:t>
            </a:r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55866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 8">
            <a:extLst>
              <a:ext uri="{FF2B5EF4-FFF2-40B4-BE49-F238E27FC236}">
                <a16:creationId xmlns:a16="http://schemas.microsoft.com/office/drawing/2014/main" id="{50B15340-E775-4A44-B178-25093986D613}"/>
              </a:ext>
            </a:extLst>
          </p:cNvPr>
          <p:cNvGrpSpPr/>
          <p:nvPr/>
        </p:nvGrpSpPr>
        <p:grpSpPr>
          <a:xfrm>
            <a:off x="3931779" y="2217974"/>
            <a:ext cx="1234099" cy="1533899"/>
            <a:chOff x="3874382" y="1516647"/>
            <a:chExt cx="1234099" cy="1533899"/>
          </a:xfrm>
        </p:grpSpPr>
        <p:sp>
          <p:nvSpPr>
            <p:cNvPr id="16" name="Rektangel 15"/>
            <p:cNvSpPr/>
            <p:nvPr/>
          </p:nvSpPr>
          <p:spPr>
            <a:xfrm>
              <a:off x="3874382" y="2711992"/>
              <a:ext cx="10406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Koncept</a:t>
              </a:r>
            </a:p>
          </p:txBody>
        </p:sp>
        <p:pic>
          <p:nvPicPr>
            <p:cNvPr id="22" name="Bildobjekt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8824" y="1516647"/>
              <a:ext cx="1149657" cy="1149657"/>
            </a:xfrm>
            <a:prstGeom prst="rect">
              <a:avLst/>
            </a:prstGeom>
          </p:spPr>
        </p:pic>
      </p:grpSp>
      <p:grpSp>
        <p:nvGrpSpPr>
          <p:cNvPr id="8" name="Grupp 7">
            <a:extLst>
              <a:ext uri="{FF2B5EF4-FFF2-40B4-BE49-F238E27FC236}">
                <a16:creationId xmlns:a16="http://schemas.microsoft.com/office/drawing/2014/main" id="{608524A1-E6B0-1C46-B56C-EDC358D278F0}"/>
              </a:ext>
            </a:extLst>
          </p:cNvPr>
          <p:cNvGrpSpPr/>
          <p:nvPr/>
        </p:nvGrpSpPr>
        <p:grpSpPr>
          <a:xfrm>
            <a:off x="1676373" y="2217974"/>
            <a:ext cx="2113079" cy="1536364"/>
            <a:chOff x="1819001" y="1516647"/>
            <a:chExt cx="2113079" cy="1536364"/>
          </a:xfrm>
        </p:grpSpPr>
        <p:sp>
          <p:nvSpPr>
            <p:cNvPr id="15" name="Rektangel 14"/>
            <p:cNvSpPr/>
            <p:nvPr/>
          </p:nvSpPr>
          <p:spPr>
            <a:xfrm>
              <a:off x="1819001" y="2714457"/>
              <a:ext cx="21130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Informationsstruktur</a:t>
              </a:r>
            </a:p>
          </p:txBody>
        </p:sp>
        <p:pic>
          <p:nvPicPr>
            <p:cNvPr id="21" name="Bildobjekt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9014" y="1516647"/>
              <a:ext cx="1149657" cy="1149657"/>
            </a:xfrm>
            <a:prstGeom prst="rect">
              <a:avLst/>
            </a:prstGeom>
          </p:spPr>
        </p:pic>
      </p:grpSp>
      <p:pic>
        <p:nvPicPr>
          <p:cNvPr id="42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D74F10EE-EE14-8748-8A00-FAE9CED9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0550" y="1825815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2013D75A-4908-9545-8ECD-82F35B71F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204" y="1825815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p 10">
            <a:extLst>
              <a:ext uri="{FF2B5EF4-FFF2-40B4-BE49-F238E27FC236}">
                <a16:creationId xmlns:a16="http://schemas.microsoft.com/office/drawing/2014/main" id="{38B03F78-01C5-F049-B98D-8C7E8CFD1A74}"/>
              </a:ext>
            </a:extLst>
          </p:cNvPr>
          <p:cNvGrpSpPr/>
          <p:nvPr/>
        </p:nvGrpSpPr>
        <p:grpSpPr>
          <a:xfrm>
            <a:off x="7150365" y="2217974"/>
            <a:ext cx="1250459" cy="1525300"/>
            <a:chOff x="6988193" y="1516647"/>
            <a:chExt cx="1250459" cy="1525300"/>
          </a:xfrm>
        </p:grpSpPr>
        <p:sp>
          <p:nvSpPr>
            <p:cNvPr id="18" name="Rektangel 17"/>
            <p:cNvSpPr/>
            <p:nvPr/>
          </p:nvSpPr>
          <p:spPr>
            <a:xfrm>
              <a:off x="7005621" y="2703393"/>
              <a:ext cx="123303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Utveckling</a:t>
              </a:r>
              <a:endParaRPr kumimoji="0" lang="sv-SE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B8A54964-AA3B-9145-9B23-50C85112C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193" y="1516647"/>
              <a:ext cx="1186744" cy="1186744"/>
            </a:xfrm>
            <a:prstGeom prst="rect">
              <a:avLst/>
            </a:prstGeom>
          </p:spPr>
        </p:pic>
      </p:grpSp>
      <p:pic>
        <p:nvPicPr>
          <p:cNvPr id="51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D59494EC-129D-B941-9D60-749E1BE8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5389" y="1837094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 3">
            <a:extLst>
              <a:ext uri="{FF2B5EF4-FFF2-40B4-BE49-F238E27FC236}">
                <a16:creationId xmlns:a16="http://schemas.microsoft.com/office/drawing/2014/main" id="{09039EE1-3368-2E41-B4F5-7B23047A655B}"/>
              </a:ext>
            </a:extLst>
          </p:cNvPr>
          <p:cNvGrpSpPr/>
          <p:nvPr/>
        </p:nvGrpSpPr>
        <p:grpSpPr>
          <a:xfrm>
            <a:off x="392606" y="2217974"/>
            <a:ext cx="1165043" cy="1532384"/>
            <a:chOff x="763834" y="1516647"/>
            <a:chExt cx="1165043" cy="1532384"/>
          </a:xfrm>
        </p:grpSpPr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E489B7A5-E031-504C-95D7-246E8509F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34" y="1516647"/>
              <a:ext cx="1165043" cy="1165043"/>
            </a:xfrm>
            <a:prstGeom prst="rect">
              <a:avLst/>
            </a:prstGeom>
          </p:spPr>
        </p:pic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68397CF4-994F-E246-823E-4FC1F3ABB1FB}"/>
                </a:ext>
              </a:extLst>
            </p:cNvPr>
            <p:cNvSpPr/>
            <p:nvPr/>
          </p:nvSpPr>
          <p:spPr>
            <a:xfrm>
              <a:off x="881366" y="2710477"/>
              <a:ext cx="8098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Behov</a:t>
              </a:r>
            </a:p>
          </p:txBody>
        </p:sp>
      </p:grpSp>
      <p:pic>
        <p:nvPicPr>
          <p:cNvPr id="41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A404EBB3-3601-2745-8323-6AA5F825F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428" y="1825815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10852493-02F0-454C-8908-6FE81BF58549}"/>
              </a:ext>
            </a:extLst>
          </p:cNvPr>
          <p:cNvGrpSpPr/>
          <p:nvPr/>
        </p:nvGrpSpPr>
        <p:grpSpPr>
          <a:xfrm>
            <a:off x="5569693" y="2207690"/>
            <a:ext cx="1170224" cy="1526686"/>
            <a:chOff x="5436096" y="1506363"/>
            <a:chExt cx="1170224" cy="1526686"/>
          </a:xfrm>
        </p:grpSpPr>
        <p:sp>
          <p:nvSpPr>
            <p:cNvPr id="17" name="Rektangel 16"/>
            <p:cNvSpPr/>
            <p:nvPr/>
          </p:nvSpPr>
          <p:spPr>
            <a:xfrm>
              <a:off x="5500827" y="2694495"/>
              <a:ext cx="8547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Design</a:t>
              </a:r>
              <a:endParaRPr kumimoji="0" lang="sv-SE" sz="19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C060C994-5BD4-3E42-B466-4153CB665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1506363"/>
              <a:ext cx="1170224" cy="1170224"/>
            </a:xfrm>
            <a:prstGeom prst="rect">
              <a:avLst/>
            </a:prstGeom>
          </p:spPr>
        </p:pic>
      </p:grpSp>
      <p:pic>
        <p:nvPicPr>
          <p:cNvPr id="50" name="Picture 2" descr="https://lh4.googleusercontent.com/MC5rUmDA8arG30LD9gYSaAwMys2Xhpp7j1rDgEEjR9UKXkYN9VpyKFwFkdGsWeiNElds-nbYzXB3i8FOwYZm-A8aV1cSKe6VIjLHJ0GgyHQxv0fSH2ebMkNooKSe9H1fekglJXwOJk8">
            <a:extLst>
              <a:ext uri="{FF2B5EF4-FFF2-40B4-BE49-F238E27FC236}">
                <a16:creationId xmlns:a16="http://schemas.microsoft.com/office/drawing/2014/main" id="{B93BAD0E-0540-BD49-A8B1-27EC92C0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153" y="1825815"/>
            <a:ext cx="758289" cy="74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ubrik 1">
            <a:extLst>
              <a:ext uri="{FF2B5EF4-FFF2-40B4-BE49-F238E27FC236}">
                <a16:creationId xmlns:a16="http://schemas.microsoft.com/office/drawing/2014/main" id="{6AA45735-7344-6442-BEDB-4E7805FA9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442549" cy="699404"/>
          </a:xfrm>
        </p:spPr>
        <p:txBody>
          <a:bodyPr/>
          <a:lstStyle/>
          <a:p>
            <a:r>
              <a:rPr lang="sv-SE"/>
              <a:t>Involvera användare</a:t>
            </a:r>
          </a:p>
        </p:txBody>
      </p:sp>
    </p:spTree>
    <p:extLst>
      <p:ext uri="{BB962C8B-B14F-4D97-AF65-F5344CB8AC3E}">
        <p14:creationId xmlns:p14="http://schemas.microsoft.com/office/powerpoint/2010/main" val="363065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BB31CA-5F7D-9F42-9C21-4950004B8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510"/>
            <a:ext cx="5519960" cy="699404"/>
          </a:xfrm>
        </p:spPr>
        <p:txBody>
          <a:bodyPr/>
          <a:lstStyle/>
          <a:p>
            <a:r>
              <a:rPr lang="sv-SE"/>
              <a:t>Testa med användare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E3BD0C5-6DEC-3645-B920-1493E46C26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536048" cy="2931958"/>
          </a:xfrm>
        </p:spPr>
        <p:txBody>
          <a:bodyPr>
            <a:normAutofit/>
          </a:bodyPr>
          <a:lstStyle/>
          <a:p>
            <a:r>
              <a:rPr lang="sv-SE"/>
              <a:t>Testa i olika faser, prototyp, design och mer utvecklat</a:t>
            </a:r>
          </a:p>
          <a:p>
            <a:r>
              <a:rPr lang="sv-SE"/>
              <a:t>Varierad deltagargrupp</a:t>
            </a:r>
          </a:p>
          <a:p>
            <a:r>
              <a:rPr lang="sv-SE"/>
              <a:t>Iterera</a:t>
            </a:r>
          </a:p>
          <a:p>
            <a:r>
              <a:rPr lang="sv-SE"/>
              <a:t>Behöver inte vara krångligt och tidskrävande</a:t>
            </a:r>
          </a:p>
        </p:txBody>
      </p:sp>
      <p:pic>
        <p:nvPicPr>
          <p:cNvPr id="6" name="Bildobjekt 5" descr="Användartest. ">
            <a:extLst>
              <a:ext uri="{FF2B5EF4-FFF2-40B4-BE49-F238E27FC236}">
                <a16:creationId xmlns:a16="http://schemas.microsoft.com/office/drawing/2014/main" id="{C82A68DD-9D0F-4F48-91E7-8C6ED5EA60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4845" y="1419622"/>
            <a:ext cx="3672408" cy="25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8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A494C-1162-43F6-800A-06A157B76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2221260"/>
            <a:ext cx="7148144" cy="699404"/>
          </a:xfrm>
        </p:spPr>
        <p:txBody>
          <a:bodyPr wrap="none" lIns="91440" tIns="45720" rIns="324000" bIns="45720" anchor="t"/>
          <a:lstStyle/>
          <a:p>
            <a:pPr algn="ctr"/>
            <a:r>
              <a:rPr lang="sv-SE" b="0">
                <a:solidFill>
                  <a:schemeClr val="tx1"/>
                </a:solidFill>
                <a:latin typeface="Century Gothic"/>
              </a:rPr>
              <a:t>Testa själv</a:t>
            </a:r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5819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2C9459E-0E69-1E43-A970-96D698E487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0255" y="105174"/>
            <a:ext cx="8302245" cy="1180036"/>
          </a:xfrm>
        </p:spPr>
        <p:txBody>
          <a:bodyPr wrap="square" lIns="91440" tIns="45720" rIns="91440" bIns="45720" anchor="ctr">
            <a:normAutofit/>
          </a:bodyPr>
          <a:lstStyle/>
          <a:p>
            <a:r>
              <a:rPr lang="sv-SE" sz="2400" dirty="0">
                <a:latin typeface="Century Gothic"/>
              </a:rPr>
              <a:t>Ett par snabba tips för att testa tillgängligheten på en webbplats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AD25CD7-88AB-E942-B180-08328C8BF10F}"/>
              </a:ext>
            </a:extLst>
          </p:cNvPr>
          <p:cNvSpPr txBox="1"/>
          <p:nvPr/>
        </p:nvSpPr>
        <p:spPr>
          <a:xfrm>
            <a:off x="1012442" y="1213773"/>
            <a:ext cx="8076349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Tangentbordsnavigering</a:t>
            </a: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Tabba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dig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igenom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webbplatsen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kan du nå alla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interaktiva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objekt?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Zooma i </a:t>
            </a:r>
            <a:r>
              <a:rPr kumimoji="0" lang="nb-NO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gränssnittet</a:t>
            </a:r>
            <a:endParaRPr kumimoji="0" lang="nb-NO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Kan man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ändra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textstorlek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utan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att objekt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och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text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överlappar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varandra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Kontrollera</a:t>
            </a: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kontraster 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Text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grafiska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objekt,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interaktiva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objekt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prstClr val="black"/>
                </a:solidFill>
                <a:hlinkClick r:id="rId3"/>
              </a:rPr>
              <a:t>https://www.tpgi.com/color-contrast-checker</a:t>
            </a:r>
            <a:r>
              <a:rPr lang="nb-NO" sz="1600">
                <a:solidFill>
                  <a:prstClr val="black"/>
                </a:solidFill>
                <a:hlinkClick r:id="rId3"/>
              </a:rPr>
              <a:t>/</a:t>
            </a:r>
            <a:r>
              <a:rPr lang="nb-NO" sz="1600">
                <a:solidFill>
                  <a:prstClr val="black"/>
                </a:solidFill>
              </a:rPr>
              <a:t> </a:t>
            </a:r>
            <a:endParaRPr lang="nb-NO" sz="1600" noProof="0" dirty="0">
              <a:solidFill>
                <a:prstClr val="black"/>
              </a:solidFill>
              <a:latin typeface="Century Gothic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nb-NO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nb-NO" sz="1600" b="1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Verktyg</a:t>
            </a:r>
            <a:endParaRPr kumimoji="0" lang="nb-NO" sz="1600" b="1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prstClr val="black"/>
                </a:solidFill>
                <a:hlinkClick r:id="rId4"/>
              </a:rPr>
              <a:t>https://www.pauljadam.com/bookmarklets.html</a:t>
            </a:r>
            <a:r>
              <a:rPr lang="nb-NO" sz="1600" dirty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nb-NO" sz="1600" dirty="0">
                <a:solidFill>
                  <a:prstClr val="black"/>
                </a:solidFill>
                <a:hlinkClick r:id="rId5"/>
              </a:rPr>
              <a:t>https://xi.github.io/a11y-outline/</a:t>
            </a:r>
            <a:r>
              <a:rPr lang="nb-NO" sz="1600" dirty="0">
                <a:solidFill>
                  <a:prstClr val="black"/>
                </a:solidFill>
              </a:rPr>
              <a:t> 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424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5A8F-6076-9800-CBD0-CD66340F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BD1326-531B-6083-44D5-BD53C56B1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968" y="2411363"/>
            <a:ext cx="7838132" cy="1107996"/>
          </a:xfrm>
        </p:spPr>
        <p:txBody>
          <a:bodyPr/>
          <a:lstStyle/>
          <a:p>
            <a:br>
              <a:rPr lang="sv-SE" b="0" dirty="0"/>
            </a:br>
            <a:r>
              <a:rPr lang="sv-SE" sz="3200" b="0" dirty="0"/>
              <a:t>3: </a:t>
            </a:r>
            <a:r>
              <a:rPr lang="sv-SE" sz="3200" b="0" dirty="0">
                <a:solidFill>
                  <a:srgbClr val="FFFFFF"/>
                </a:solidFill>
                <a:ea typeface="+mn-ea"/>
                <a:cs typeface="+mn-cs"/>
              </a:rPr>
              <a:t>Diskussion och frågor </a:t>
            </a:r>
            <a:endParaRPr lang="sv-SE" sz="3200" b="0" dirty="0"/>
          </a:p>
        </p:txBody>
      </p:sp>
    </p:spTree>
    <p:extLst>
      <p:ext uri="{BB962C8B-B14F-4D97-AF65-F5344CB8AC3E}">
        <p14:creationId xmlns:p14="http://schemas.microsoft.com/office/powerpoint/2010/main" val="145088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0B5B-A610-741D-C4EC-69158A00F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552AD1E2-15FA-EFAC-928D-E8CEAD455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046">
            <a:off x="658074" y="1669875"/>
            <a:ext cx="3597578" cy="3597578"/>
          </a:xfrm>
          <a:prstGeom prst="rect">
            <a:avLst/>
          </a:prstGeom>
        </p:spPr>
      </p:pic>
      <p:pic>
        <p:nvPicPr>
          <p:cNvPr id="6" name="Bildobjekt 6">
            <a:extLst>
              <a:ext uri="{FF2B5EF4-FFF2-40B4-BE49-F238E27FC236}">
                <a16:creationId xmlns:a16="http://schemas.microsoft.com/office/drawing/2014/main" id="{A3E6EB9E-935E-0C22-9CB5-6BA22B2D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34" y="-94116"/>
            <a:ext cx="4299689" cy="4299689"/>
          </a:xfrm>
          <a:prstGeom prst="rect">
            <a:avLst/>
          </a:prstGeom>
        </p:spPr>
      </p:pic>
      <p:pic>
        <p:nvPicPr>
          <p:cNvPr id="7" name="Bildobjekt 12">
            <a:extLst>
              <a:ext uri="{FF2B5EF4-FFF2-40B4-BE49-F238E27FC236}">
                <a16:creationId xmlns:a16="http://schemas.microsoft.com/office/drawing/2014/main" id="{74AED635-55CA-847E-45CB-162C74F1F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9765">
            <a:off x="4507256" y="1256326"/>
            <a:ext cx="3531247" cy="30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88C0F8F6-B338-C0C0-75D0-CD0B8C978C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9671" y="1347615"/>
            <a:ext cx="6260071" cy="2304256"/>
          </a:xfrm>
        </p:spPr>
        <p:txBody>
          <a:bodyPr/>
          <a:lstStyle/>
          <a:p>
            <a:r>
              <a:rPr lang="sv-SE" dirty="0">
                <a:hlinkClick r:id="rId2"/>
              </a:rPr>
              <a:t>https://www.funka.com/lsu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31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6C6F1168-FDE6-3D42-8CE5-699A8185DE2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sz="3200"/>
            </a:lvl1pPr>
          </a:lstStyle>
          <a:p>
            <a:pPr lvl="0"/>
            <a:r>
              <a:rPr lang="en-US" err="1"/>
              <a:t>Det</a:t>
            </a:r>
            <a:r>
              <a:rPr lang="en-US"/>
              <a:t> </a:t>
            </a:r>
            <a:r>
              <a:rPr lang="en-US" err="1"/>
              <a:t>finns</a:t>
            </a:r>
            <a:r>
              <a:rPr lang="en-US"/>
              <a:t> </a:t>
            </a:r>
            <a:r>
              <a:rPr lang="en-US" err="1"/>
              <a:t>inga</a:t>
            </a:r>
            <a:r>
              <a:rPr lang="en-US"/>
              <a:t> </a:t>
            </a:r>
            <a:r>
              <a:rPr lang="en-US" err="1"/>
              <a:t>normalanvändare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784CDF39-4E1E-3457-0717-AFD41D1696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Få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överblick</a:t>
            </a:r>
            <a:r>
              <a:rPr lang="en-US"/>
              <a:t> </a:t>
            </a:r>
            <a:r>
              <a:rPr lang="en-US" err="1"/>
              <a:t>över</a:t>
            </a:r>
            <a:r>
              <a:rPr lang="en-US"/>
              <a:t> </a:t>
            </a:r>
            <a:r>
              <a:rPr lang="en-US" err="1"/>
              <a:t>vilka</a:t>
            </a:r>
            <a:r>
              <a:rPr lang="en-US"/>
              <a:t> </a:t>
            </a:r>
            <a:r>
              <a:rPr lang="en-US" err="1"/>
              <a:t>krav</a:t>
            </a:r>
            <a:r>
              <a:rPr lang="en-US"/>
              <a:t> </a:t>
            </a:r>
            <a:r>
              <a:rPr lang="en-US" err="1"/>
              <a:t>och</a:t>
            </a:r>
            <a:r>
              <a:rPr lang="en-US"/>
              <a:t> </a:t>
            </a:r>
            <a:r>
              <a:rPr lang="en-US" err="1"/>
              <a:t>regler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gäller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tillgänglighetsområdet</a:t>
            </a:r>
            <a:r>
              <a:rPr lang="en-US"/>
              <a:t>.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664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388"/>
    </mc:Choice>
    <mc:Fallback xmlns="">
      <p:transition advTm="1138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A09AF5-A642-F146-B449-424A17E0F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11510"/>
            <a:ext cx="2675766" cy="699404"/>
          </a:xfrm>
        </p:spPr>
        <p:txBody>
          <a:bodyPr/>
          <a:lstStyle/>
          <a:p>
            <a:r>
              <a:rPr lang="sv-SE"/>
              <a:t>Innehåll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64C9A68-17A6-A54F-9816-9F9D3D81D7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1512000"/>
            <a:ext cx="4756182" cy="3147983"/>
          </a:xfrm>
        </p:spPr>
        <p:txBody>
          <a:bodyPr/>
          <a:lstStyle/>
          <a:p>
            <a:r>
              <a:rPr lang="sv-SE" dirty="0"/>
              <a:t>Överblick: EU-nivå</a:t>
            </a:r>
          </a:p>
          <a:p>
            <a:r>
              <a:rPr lang="sv-SE" dirty="0"/>
              <a:t>Upphandlingsdirektivet</a:t>
            </a:r>
          </a:p>
          <a:p>
            <a:r>
              <a:rPr lang="sv-SE" dirty="0"/>
              <a:t>Webbtillgänglighetsdirektivet</a:t>
            </a:r>
          </a:p>
          <a:p>
            <a:r>
              <a:rPr lang="sv-SE" dirty="0"/>
              <a:t>Fler svenska lagar</a:t>
            </a:r>
          </a:p>
          <a:p>
            <a:r>
              <a:rPr lang="sv-SE" dirty="0"/>
              <a:t>Tips!</a:t>
            </a:r>
          </a:p>
          <a:p>
            <a:r>
              <a:rPr lang="sv-SE" dirty="0"/>
              <a:t>Frågestund?</a:t>
            </a:r>
          </a:p>
        </p:txBody>
      </p:sp>
      <p:pic>
        <p:nvPicPr>
          <p:cNvPr id="5" name="Platshållare för bild 8" descr="A calendar. Photo.">
            <a:extLst>
              <a:ext uri="{FF2B5EF4-FFF2-40B4-BE49-F238E27FC236}">
                <a16:creationId xmlns:a16="http://schemas.microsoft.com/office/drawing/2014/main" id="{449AD66C-3053-3140-8B33-ED7A2C3537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3" b="1743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414496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310"/>
    </mc:Choice>
    <mc:Fallback xmlns="">
      <p:transition advTm="2331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4|14.9|2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4|14.9|29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4|14.9|2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4|14.9|29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4.7|10.8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6.9|10.3|3|1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3|2.2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5|28.2|3.7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20.3|25.1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1|1.5|1.7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7.3|9.6|16.7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5.3|11.7|3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4|14.9|29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4|14.9|2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0.4|14.9|29.3"/>
</p:tagLst>
</file>

<file path=ppt/theme/theme1.xml><?xml version="1.0" encoding="utf-8"?>
<a:theme xmlns:a="http://schemas.openxmlformats.org/drawingml/2006/main" name="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236ABA83-D6D1-6F43-83A9-9287EEF0FE11}"/>
    </a:ext>
  </a:extLst>
</a:theme>
</file>

<file path=ppt/theme/theme10.xml><?xml version="1.0" encoding="utf-8"?>
<a:theme xmlns:a="http://schemas.openxmlformats.org/drawingml/2006/main" name="3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968F9F47-0E88-7640-9D84-C80A050E612C}"/>
    </a:ext>
  </a:extLst>
</a:theme>
</file>

<file path=ppt/theme/theme11.xml><?xml version="1.0" encoding="utf-8"?>
<a:theme xmlns:a="http://schemas.openxmlformats.org/drawingml/2006/main" name="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EW template Academy" id="{A2234E79-B3BB-7F45-96BB-C890CB03160B}" vid="{769563EF-898F-F145-BBF4-59C59650539C}"/>
    </a:ext>
  </a:extLst>
</a:theme>
</file>

<file path=ppt/theme/theme12.xml><?xml version="1.0" encoding="utf-8"?>
<a:theme xmlns:a="http://schemas.openxmlformats.org/drawingml/2006/main" name="Blue them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8A7AE156-3730-9E4E-A819-AC9B509DAE81}"/>
    </a:ext>
  </a:extLst>
</a:theme>
</file>

<file path=ppt/theme/theme13.xml><?xml version="1.0" encoding="utf-8"?>
<a:theme xmlns:a="http://schemas.openxmlformats.org/drawingml/2006/main" name="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D3B56E4D-C7A2-774E-A70C-21604BDB30D3}"/>
    </a:ext>
  </a:extLst>
</a:theme>
</file>

<file path=ppt/theme/theme14.xml><?xml version="1.0" encoding="utf-8"?>
<a:theme xmlns:a="http://schemas.openxmlformats.org/drawingml/2006/main" name="Chapter nam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BDE328E0-8A04-1B45-A021-ADAC1F03450D}"/>
    </a:ext>
  </a:extLst>
</a:theme>
</file>

<file path=ppt/theme/theme15.xml><?xml version="1.0" encoding="utf-8"?>
<a:theme xmlns:a="http://schemas.openxmlformats.org/drawingml/2006/main" name="Question and answer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287C1548-528F-5A49-BE59-2476EB8A478E}"/>
    </a:ext>
  </a:extLst>
</a:theme>
</file>

<file path=ppt/theme/theme16.xml><?xml version="1.0" encoding="utf-8"?>
<a:theme xmlns:a="http://schemas.openxmlformats.org/drawingml/2006/main" name="Pink them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template Academy" id="{A2234E79-B3BB-7F45-96BB-C890CB03160B}" vid="{C8F5AE4C-E4A4-0044-9304-483A4A356662}"/>
    </a:ext>
  </a:extLst>
</a:theme>
</file>

<file path=ppt/theme/theme17.xml><?xml version="1.0" encoding="utf-8"?>
<a:theme xmlns:a="http://schemas.openxmlformats.org/drawingml/2006/main" name="2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_mall__180508" id="{C7EA0C94-E8B1-5A46-8ED6-254E5C31FBE7}" vid="{4996652F-CF5D-1942-A246-769C74A677AF}"/>
    </a:ext>
  </a:extLst>
</a:theme>
</file>

<file path=ppt/theme/theme19.xml><?xml version="1.0" encoding="utf-8"?>
<a:theme xmlns:a="http://schemas.openxmlformats.org/drawingml/2006/main" name="Länsstyrelsen 2023 Formell, lugn &amp; naturlig">
  <a:themeElements>
    <a:clrScheme name="Lst_formell_värdig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13452"/>
      </a:accent1>
      <a:accent2>
        <a:srgbClr val="7BA2B2"/>
      </a:accent2>
      <a:accent3>
        <a:srgbClr val="28607E"/>
      </a:accent3>
      <a:accent4>
        <a:srgbClr val="595954"/>
      </a:accent4>
      <a:accent5>
        <a:srgbClr val="EEEEEE"/>
      </a:accent5>
      <a:accent6>
        <a:srgbClr val="C2AB61"/>
      </a:accent6>
      <a:hlink>
        <a:srgbClr val="28607E"/>
      </a:hlink>
      <a:folHlink>
        <a:srgbClr val="7BA2B2"/>
      </a:folHlink>
    </a:clrScheme>
    <a:fontScheme name="Anpassat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_formell_värdig_Länsstyrelserna.potx" id="{1D5858A2-F6E4-46A2-899B-1A4616F9B474}" vid="{F4621D7C-4446-4E61-8095-477278CAF1EE}"/>
    </a:ext>
  </a:extLst>
</a:theme>
</file>

<file path=ppt/theme/theme2.xml><?xml version="1.0" encoding="utf-8"?>
<a:theme xmlns:a="http://schemas.openxmlformats.org/drawingml/2006/main" name="Citat grön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C825BB50-95F9-E74D-8EB7-50086225E2B4}"/>
    </a:ext>
  </a:extLst>
</a:theme>
</file>

<file path=ppt/theme/theme20.xml><?xml version="1.0" encoding="utf-8"?>
<a:theme xmlns:a="http://schemas.openxmlformats.org/drawingml/2006/main" name="4_Process rosa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ssible content design_190528" id="{BA9FE791-7B25-664D-8F2E-D98FAE37340C}" vid="{A6FC4140-5C42-7044-B012-DBBFDBEE5F11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tat gul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63CF2D5-C2DA-9241-8E4D-C65DAE9791C1}"/>
    </a:ext>
  </a:extLst>
</a:theme>
</file>

<file path=ppt/theme/theme4.xml><?xml version="1.0" encoding="utf-8"?>
<a:theme xmlns:a="http://schemas.openxmlformats.org/drawingml/2006/main" name="Las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" id="{6D224B5D-2B7E-E040-871C-B62E7FE02DEA}" vid="{BE61245D-2351-F84F-82BF-99F431DEA616}"/>
    </a:ext>
  </a:extLst>
</a:theme>
</file>

<file path=ppt/theme/theme5.xml><?xml version="1.0" encoding="utf-8"?>
<a:theme xmlns:a="http://schemas.openxmlformats.org/drawingml/2006/main" name="1_Front Page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0919.potx" id="{6000F854-F6CD-0540-8D9A-C74A846C7799}" vid="{E404A343-A26A-E044-A333-DA138312C5AB}"/>
    </a:ext>
  </a:extLst>
</a:theme>
</file>

<file path=ppt/theme/theme6.xml><?xml version="1.0" encoding="utf-8"?>
<a:theme xmlns:a="http://schemas.openxmlformats.org/drawingml/2006/main" name="tema4">
  <a:themeElements>
    <a:clrScheme name="Custom 1">
      <a:dk1>
        <a:srgbClr val="000000"/>
      </a:dk1>
      <a:lt1>
        <a:srgbClr val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05908DDE-796F-E844-99CF-72123AEA4D53}" vid="{D8B4C50A-E9C0-4D42-B1C6-C26BCF2526C0}"/>
    </a:ext>
  </a:extLst>
</a:theme>
</file>

<file path=ppt/theme/theme7.xml><?xml version="1.0" encoding="utf-8"?>
<a:theme xmlns:a="http://schemas.openxmlformats.org/drawingml/2006/main" name="26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ppt/theme/theme8.xml><?xml version="1.0" encoding="utf-8"?>
<a:theme xmlns:a="http://schemas.openxmlformats.org/drawingml/2006/main" name="1_White_no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4925" cap="flat" cmpd="sng" algn="ctr">
          <a:solidFill>
            <a:schemeClr val="dk1"/>
          </a:solidFill>
          <a:prstDash val="solid"/>
          <a:round/>
          <a:headEnd type="none" w="med" len="med"/>
          <a:tailEnd type="triangle" w="lg" len="med"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tt skapa tillgänglig UX-design" id="{1C252DD6-3744-C04E-95C2-B30A10EF0245}" vid="{AF661B20-58F7-4741-B92C-5B72F1297B47}"/>
    </a:ext>
  </a:extLst>
</a:theme>
</file>

<file path=ppt/theme/theme9.xml><?xml version="1.0" encoding="utf-8"?>
<a:theme xmlns:a="http://schemas.openxmlformats.org/drawingml/2006/main" name="7_Funka_logo">
  <a:themeElements>
    <a:clrScheme name="Funka Nu">
      <a:dk1>
        <a:sysClr val="windowText" lastClr="000000"/>
      </a:dk1>
      <a:lt1>
        <a:sysClr val="window" lastClr="FFFFFF"/>
      </a:lt1>
      <a:dk2>
        <a:srgbClr val="7D7D7D"/>
      </a:dk2>
      <a:lt2>
        <a:srgbClr val="D9D7D6"/>
      </a:lt2>
      <a:accent1>
        <a:srgbClr val="179DCF"/>
      </a:accent1>
      <a:accent2>
        <a:srgbClr val="E3689E"/>
      </a:accent2>
      <a:accent3>
        <a:srgbClr val="76BC7E"/>
      </a:accent3>
      <a:accent4>
        <a:srgbClr val="FFE53D"/>
      </a:accent4>
      <a:accent5>
        <a:srgbClr val="EA7C03"/>
      </a:accent5>
      <a:accent6>
        <a:srgbClr val="D9D7D6"/>
      </a:accent6>
      <a:hlink>
        <a:srgbClr val="000000"/>
      </a:hlink>
      <a:folHlink>
        <a:srgbClr val="000000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a mall 191121" id="{6CCDAB9D-A392-0F4F-9455-27C76D6515C6}" vid="{DE08A100-3197-5C4C-B409-9F09651C1C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Funka_logo</Template>
  <TotalTime>0</TotalTime>
  <Words>1455</Words>
  <Application>Microsoft Macintosh PowerPoint</Application>
  <PresentationFormat>Bildspel på skärmen (16:9)</PresentationFormat>
  <Paragraphs>351</Paragraphs>
  <Slides>79</Slides>
  <Notes>39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20</vt:i4>
      </vt:variant>
      <vt:variant>
        <vt:lpstr>Bildrubriker</vt:lpstr>
      </vt:variant>
      <vt:variant>
        <vt:i4>79</vt:i4>
      </vt:variant>
    </vt:vector>
  </HeadingPairs>
  <TitlesOfParts>
    <vt:vector size="108" baseType="lpstr">
      <vt:lpstr>Arial</vt:lpstr>
      <vt:lpstr>Calibri</vt:lpstr>
      <vt:lpstr>Century Gothic</vt:lpstr>
      <vt:lpstr>Open Sans</vt:lpstr>
      <vt:lpstr>Segoe UI Semibold</vt:lpstr>
      <vt:lpstr>Source Sans Pro</vt:lpstr>
      <vt:lpstr>ubuntu</vt:lpstr>
      <vt:lpstr>Verdana</vt:lpstr>
      <vt:lpstr>Wingdings</vt:lpstr>
      <vt:lpstr>Front Page</vt:lpstr>
      <vt:lpstr>Citat grön</vt:lpstr>
      <vt:lpstr>Citat gul</vt:lpstr>
      <vt:lpstr>Last page</vt:lpstr>
      <vt:lpstr>1_Front Page</vt:lpstr>
      <vt:lpstr>tema4</vt:lpstr>
      <vt:lpstr>26_Funka_logo</vt:lpstr>
      <vt:lpstr>1_White_no_logo</vt:lpstr>
      <vt:lpstr>7_Funka_logo</vt:lpstr>
      <vt:lpstr>3_Funka_logo</vt:lpstr>
      <vt:lpstr>White_no_logo</vt:lpstr>
      <vt:lpstr>Blue theme</vt:lpstr>
      <vt:lpstr>Funka_logo</vt:lpstr>
      <vt:lpstr>Chapter name</vt:lpstr>
      <vt:lpstr>Question and answer</vt:lpstr>
      <vt:lpstr>Pink theme</vt:lpstr>
      <vt:lpstr>2_Funka_logo</vt:lpstr>
      <vt:lpstr>1_Citat grön</vt:lpstr>
      <vt:lpstr>Länsstyrelsen 2023 Formell, lugn &amp; naturlig</vt:lpstr>
      <vt:lpstr>4_Process rosagul</vt:lpstr>
      <vt:lpstr>Digital tillgänglighet:  Lag om tillgänglighet  till digital offentlig service </vt:lpstr>
      <vt:lpstr>Ansvarskarta – digital tillgänglighet</vt:lpstr>
      <vt:lpstr>Chefsnätverk  - formella och informella</vt:lpstr>
      <vt:lpstr>Alla medarbetare</vt:lpstr>
      <vt:lpstr>Johan Kling COO &amp; CQO</vt:lpstr>
      <vt:lpstr>Under presentationen</vt:lpstr>
      <vt:lpstr>Målet för dagen</vt:lpstr>
      <vt:lpstr>PowerPoint-presentation</vt:lpstr>
      <vt:lpstr>Innehåll </vt:lpstr>
      <vt:lpstr>Överblick: EU-nivå</vt:lpstr>
      <vt:lpstr>Question &amp; answer</vt:lpstr>
      <vt:lpstr>Digital tillgänglighet inom EU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Upphandlingsdirektivet</vt:lpstr>
      <vt:lpstr>PowerPoint-presentation</vt:lpstr>
      <vt:lpstr>Lagen om offentlig upphandling (LOU)</vt:lpstr>
      <vt:lpstr>LOU (2017)</vt:lpstr>
      <vt:lpstr>Webbtillgänglighetsdirektivet</vt:lpstr>
      <vt:lpstr>PowerPoint-presentation</vt:lpstr>
      <vt:lpstr>Lag om tillgänglighet  till digital offentlig service </vt:lpstr>
      <vt:lpstr>DOS-lagen (2018)</vt:lpstr>
      <vt:lpstr>I Sverige omfattas även</vt:lpstr>
      <vt:lpstr>Vilka omfattas inte?</vt:lpstr>
      <vt:lpstr>Vad ska vara tillgängligt</vt:lpstr>
      <vt:lpstr>Undantag</vt:lpstr>
      <vt:lpstr>Undantag</vt:lpstr>
      <vt:lpstr>PowerPoint-presentation</vt:lpstr>
      <vt:lpstr>Oskäligt betungande</vt:lpstr>
      <vt:lpstr>Oskäligt betungande bedöms  från fall till fall</vt:lpstr>
      <vt:lpstr>Inte ok att hävda som oskäligt  betungande</vt:lpstr>
      <vt:lpstr>Utöver tillgängliga gränssnitt</vt:lpstr>
      <vt:lpstr>Tillgänglighetsredogörelse</vt:lpstr>
      <vt:lpstr>Tillgänglighetsredogörelse</vt:lpstr>
      <vt:lpstr>Tillgänglighetsredogörelse</vt:lpstr>
      <vt:lpstr>Exempel Tillgänglighetsbrister</vt:lpstr>
      <vt:lpstr>Exempel Tillgänglighetsbrister</vt:lpstr>
      <vt:lpstr>Fler svenska lagar</vt:lpstr>
      <vt:lpstr>Tre lagar som berör tillgänglighet</vt:lpstr>
      <vt:lpstr>Diskrimineringslagen</vt:lpstr>
      <vt:lpstr>Diskrimineringslagen (2008+2015+2017)</vt:lpstr>
      <vt:lpstr>Diskriminering §4:3</vt:lpstr>
      <vt:lpstr>Diskriminering §4:3</vt:lpstr>
      <vt:lpstr>Arbetsmiljölagen</vt:lpstr>
      <vt:lpstr>Arbetsmiljölagen (2018)</vt:lpstr>
      <vt:lpstr>Kapitel 2: Arbetsmiljöns beskaffenhet</vt:lpstr>
      <vt:lpstr>Kapitel 3: Allmänna skyldigheter</vt:lpstr>
      <vt:lpstr>Språklagen</vt:lpstr>
      <vt:lpstr>Språklagen (2009)</vt:lpstr>
      <vt:lpstr>Språkanvändning i offentlig verksamhet</vt:lpstr>
      <vt:lpstr>Det svenska teckenspråket</vt:lpstr>
      <vt:lpstr>PowerPoint-presentation</vt:lpstr>
      <vt:lpstr>Ge rätt förutsättningar</vt:lpstr>
      <vt:lpstr>PowerPoint-presentation</vt:lpstr>
      <vt:lpstr>Hur tänkte de här?</vt:lpstr>
      <vt:lpstr>PowerPoint-presentation</vt:lpstr>
      <vt:lpstr>Anpassning i efterhand</vt:lpstr>
      <vt:lpstr>PowerPoint-presentation</vt:lpstr>
      <vt:lpstr>Tillgänglig trappa?</vt:lpstr>
      <vt:lpstr>PowerPoint-presentation</vt:lpstr>
      <vt:lpstr>PowerPoint-presentation</vt:lpstr>
      <vt:lpstr>PowerPoint-presentation</vt:lpstr>
      <vt:lpstr>PowerPoint-presentation</vt:lpstr>
      <vt:lpstr>Skapa ett tillgänglighetsteam  </vt:lpstr>
      <vt:lpstr>PowerPoint-presentation</vt:lpstr>
      <vt:lpstr>Onboarding för medarbetare </vt:lpstr>
      <vt:lpstr>Användningstester </vt:lpstr>
      <vt:lpstr>Involvera användare</vt:lpstr>
      <vt:lpstr>Testa med användare</vt:lpstr>
      <vt:lpstr>Testa själv </vt:lpstr>
      <vt:lpstr>PowerPoint-presentation</vt:lpstr>
      <vt:lpstr> 3: Diskussion och frågor </vt:lpstr>
      <vt:lpstr>PowerPoint-presentation</vt:lpstr>
      <vt:lpstr>PowerPoint-presentation</vt:lpstr>
      <vt:lpstr>Det finns inga normalanvändare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2024-03-20T11:47:15Z</dcterms:created>
  <dcterms:modified xsi:type="dcterms:W3CDTF">2024-03-20T13:00:52Z</dcterms:modified>
  <cp:category/>
</cp:coreProperties>
</file>