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54" r:id="rId2"/>
    <p:sldMasterId id="2147483677" r:id="rId3"/>
    <p:sldMasterId id="2147483724" r:id="rId4"/>
    <p:sldMasterId id="2147483766" r:id="rId5"/>
    <p:sldMasterId id="2147483794" r:id="rId6"/>
  </p:sldMasterIdLst>
  <p:notesMasterIdLst>
    <p:notesMasterId r:id="rId40"/>
  </p:notesMasterIdLst>
  <p:handoutMasterIdLst>
    <p:handoutMasterId r:id="rId41"/>
  </p:handoutMasterIdLst>
  <p:sldIdLst>
    <p:sldId id="1065" r:id="rId7"/>
    <p:sldId id="1054" r:id="rId8"/>
    <p:sldId id="1003" r:id="rId9"/>
    <p:sldId id="1039" r:id="rId10"/>
    <p:sldId id="1066" r:id="rId11"/>
    <p:sldId id="1079" r:id="rId12"/>
    <p:sldId id="1071" r:id="rId13"/>
    <p:sldId id="1064" r:id="rId14"/>
    <p:sldId id="1037" r:id="rId15"/>
    <p:sldId id="1041" r:id="rId16"/>
    <p:sldId id="1031" r:id="rId17"/>
    <p:sldId id="1068" r:id="rId18"/>
    <p:sldId id="1042" r:id="rId19"/>
    <p:sldId id="256" r:id="rId20"/>
    <p:sldId id="1043" r:id="rId21"/>
    <p:sldId id="1059" r:id="rId22"/>
    <p:sldId id="1073" r:id="rId23"/>
    <p:sldId id="1036" r:id="rId24"/>
    <p:sldId id="471" r:id="rId25"/>
    <p:sldId id="477" r:id="rId26"/>
    <p:sldId id="354" r:id="rId27"/>
    <p:sldId id="1076" r:id="rId28"/>
    <p:sldId id="353" r:id="rId29"/>
    <p:sldId id="1075" r:id="rId30"/>
    <p:sldId id="1072" r:id="rId31"/>
    <p:sldId id="1078" r:id="rId32"/>
    <p:sldId id="1048" r:id="rId33"/>
    <p:sldId id="1074" r:id="rId34"/>
    <p:sldId id="484" r:id="rId35"/>
    <p:sldId id="1062" r:id="rId36"/>
    <p:sldId id="1051" r:id="rId37"/>
    <p:sldId id="1052" r:id="rId38"/>
    <p:sldId id="272" r:id="rId39"/>
  </p:sldIdLst>
  <p:sldSz cx="16254413" cy="9144000"/>
  <p:notesSz cx="6858000" cy="142875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119" userDrawn="1">
          <p15:clr>
            <a:srgbClr val="A4A3A4"/>
          </p15:clr>
        </p15:guide>
        <p15:guide id="3" orient="horz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57C"/>
    <a:srgbClr val="D2E5E9"/>
    <a:srgbClr val="F3F3F5"/>
    <a:srgbClr val="C54673"/>
    <a:srgbClr val="408B9D"/>
    <a:srgbClr val="FFFFFF"/>
    <a:srgbClr val="17657C"/>
    <a:srgbClr val="F0E6D8"/>
    <a:srgbClr val="CEE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6C1FC-7261-4508-9498-9CBB2FA5F3E5}" v="17" dt="2019-04-09T12:49:19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Mørk stil 2 – utheving 1 /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ddels stil 3 – uthevin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iddels stil 3 – utheving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8" autoAdjust="0"/>
    <p:restoredTop sz="67754" autoAdjust="0"/>
  </p:normalViewPr>
  <p:slideViewPr>
    <p:cSldViewPr snapToGrid="0">
      <p:cViewPr varScale="1">
        <p:scale>
          <a:sx n="43" d="100"/>
          <a:sy n="43" d="100"/>
        </p:scale>
        <p:origin x="1314" y="54"/>
      </p:cViewPr>
      <p:guideLst>
        <p:guide pos="5119"/>
        <p:guide orient="horz"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68"/>
    </p:cViewPr>
  </p:sorterViewPr>
  <p:notesViewPr>
    <p:cSldViewPr snapToGrid="0" showGuides="1">
      <p:cViewPr varScale="1">
        <p:scale>
          <a:sx n="320" d="100"/>
          <a:sy n="320" d="100"/>
        </p:scale>
        <p:origin x="176" y="2784"/>
      </p:cViewPr>
      <p:guideLst>
        <p:guide orient="horz" pos="45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DIFI\bruker\ert\Documents\Utkast%20dokumenter\Statusm&#229;ling%202018\Difi-rapport%20SM2018\Figurer%20SM%202018%20Difi-rap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Sektortilsyn – antall feil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5.0458366617216329E-4"/>
                  <c:y val="1.004773529142881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A88-4481-9BAD-05B9063F4E15}"/>
                </c:ext>
              </c:extLst>
            </c:dLbl>
            <c:dLbl>
              <c:idx val="2"/>
              <c:layout>
                <c:manualLayout>
                  <c:x val="3.118604739624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A88-4481-9BAD-05B9063F4E15}"/>
                </c:ext>
              </c:extLst>
            </c:dLbl>
            <c:dLbl>
              <c:idx val="3"/>
              <c:layout>
                <c:manualLayout>
                  <c:x val="1.4061965080451901E-3"/>
                  <c:y val="-2.74032309919763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A88-4481-9BAD-05B9063F4E15}"/>
                </c:ext>
              </c:extLst>
            </c:dLbl>
            <c:dLbl>
              <c:idx val="4"/>
              <c:layout>
                <c:manualLayout>
                  <c:x val="-3.677013199437027E-3"/>
                  <c:y val="-1.004773529142881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A88-4481-9BAD-05B9063F4E15}"/>
                </c:ext>
              </c:extLst>
            </c:dLbl>
            <c:dLbl>
              <c:idx val="5"/>
              <c:layout>
                <c:manualLayout>
                  <c:x val="2.258454106280193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88-4481-9BAD-05B9063F4E15}"/>
                </c:ext>
              </c:extLst>
            </c:dLbl>
            <c:dLbl>
              <c:idx val="6"/>
              <c:layout>
                <c:manualLayout>
                  <c:x val="-2.572463768115986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A88-4481-9BAD-05B9063F4E15}"/>
                </c:ext>
              </c:extLst>
            </c:dLbl>
            <c:dLbl>
              <c:idx val="7"/>
              <c:layout>
                <c:manualLayout>
                  <c:x val="1.0507246376811595E-3"/>
                  <c:y val="-1.0961292396790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88-4481-9BAD-05B9063F4E15}"/>
                </c:ext>
              </c:extLst>
            </c:dLbl>
            <c:dLbl>
              <c:idx val="8"/>
              <c:layout>
                <c:manualLayout>
                  <c:x val="-3.780193236714976E-3"/>
                  <c:y val="-1.004773529142881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A88-4481-9BAD-05B9063F4E15}"/>
                </c:ext>
              </c:extLst>
            </c:dLbl>
            <c:dLbl>
              <c:idx val="9"/>
              <c:layout>
                <c:manualLayout>
                  <c:x val="-2.572463768115942E-3"/>
                  <c:y val="-1.004773529142881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88-4481-9BAD-05B9063F4E15}"/>
                </c:ext>
              </c:extLst>
            </c:dLbl>
            <c:dLbl>
              <c:idx val="10"/>
              <c:layout>
                <c:manualLayout>
                  <c:x val="-1.3647342995169083E-3"/>
                  <c:y val="-5.48064619839507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88-4481-9BAD-05B9063F4E15}"/>
                </c:ext>
              </c:extLst>
            </c:dLbl>
            <c:dLbl>
              <c:idx val="11"/>
              <c:layout>
                <c:manualLayout>
                  <c:x val="-1.3647342995169083E-3"/>
                  <c:y val="-5.023867645714407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21-4574-8DBF-55A0EA3551EA}"/>
                </c:ext>
              </c:extLst>
            </c:dLbl>
            <c:dLbl>
              <c:idx val="12"/>
              <c:layout>
                <c:manualLayout>
                  <c:x val="5.8816425120772949E-3"/>
                  <c:y val="-5.023867645714407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88-4481-9BAD-05B9063F4E15}"/>
                </c:ext>
              </c:extLst>
            </c:dLbl>
            <c:dLbl>
              <c:idx val="13"/>
              <c:layout>
                <c:manualLayout>
                  <c:x val="-1.443284263380121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A88-4481-9BAD-05B9063F4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'Ark1'!$A$2:$A$15</c:f>
              <c:strCache>
                <c:ptCount val="14"/>
                <c:pt idx="0">
                  <c:v>Fokusrekkefølge</c:v>
                </c:pt>
                <c:pt idx="1">
                  <c:v>Bruk av farge</c:v>
                </c:pt>
                <c:pt idx="2">
                  <c:v>Alternativ til ikkje-tekstleg innhold</c:v>
                </c:pt>
                <c:pt idx="3">
                  <c:v>Sidetitler</c:v>
                </c:pt>
                <c:pt idx="4">
                  <c:v>Lenkeformål</c:v>
                </c:pt>
                <c:pt idx="5">
                  <c:v>Hoppe til innhald</c:v>
                </c:pt>
                <c:pt idx="6">
                  <c:v>Forstørring</c:v>
                </c:pt>
                <c:pt idx="7">
                  <c:v>Nå alt med tastatur</c:v>
                </c:pt>
                <c:pt idx="8">
                  <c:v>Koding av innhald</c:v>
                </c:pt>
                <c:pt idx="9">
                  <c:v>Kodesyntaks</c:v>
                </c:pt>
                <c:pt idx="10">
                  <c:v>Koding av skjema</c:v>
                </c:pt>
                <c:pt idx="11">
                  <c:v>Inndatahjelp</c:v>
                </c:pt>
                <c:pt idx="12">
                  <c:v>Synleg fokus</c:v>
                </c:pt>
                <c:pt idx="13">
                  <c:v>Kontrast</c:v>
                </c:pt>
              </c:strCache>
            </c:strRef>
          </c:cat>
          <c:val>
            <c:numRef>
              <c:f>'Ark1'!$B$2:$B$15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14</c:v>
                </c:pt>
                <c:pt idx="6">
                  <c:v>47</c:v>
                </c:pt>
                <c:pt idx="7">
                  <c:v>53</c:v>
                </c:pt>
                <c:pt idx="8">
                  <c:v>57</c:v>
                </c:pt>
                <c:pt idx="9">
                  <c:v>63</c:v>
                </c:pt>
                <c:pt idx="10">
                  <c:v>68</c:v>
                </c:pt>
                <c:pt idx="11">
                  <c:v>68</c:v>
                </c:pt>
                <c:pt idx="12">
                  <c:v>83</c:v>
                </c:pt>
                <c:pt idx="13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8-4481-9BAD-05B9063F4E1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21839336"/>
        <c:axId val="221843272"/>
      </c:barChart>
      <c:catAx>
        <c:axId val="221839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21843272"/>
        <c:crosses val="autoZero"/>
        <c:auto val="1"/>
        <c:lblAlgn val="ctr"/>
        <c:lblOffset val="100"/>
        <c:noMultiLvlLbl val="0"/>
      </c:catAx>
      <c:valAx>
        <c:axId val="221843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21839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7657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765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C-4540-9C28-61870FED6E64}"/>
              </c:ext>
            </c:extLst>
          </c:dPt>
          <c:dPt>
            <c:idx val="2"/>
            <c:invertIfNegative val="0"/>
            <c:bubble3D val="0"/>
            <c:spPr>
              <a:solidFill>
                <a:srgbClr val="A9C8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76C-4540-9C28-61870FED6E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'Samla resultat per tema'!$A$1:$A$6</c:f>
              <c:strCache>
                <c:ptCount val="6"/>
                <c:pt idx="0">
                  <c:v>Navigasjon</c:v>
                </c:pt>
                <c:pt idx="1">
                  <c:v>Tastaturbetjening</c:v>
                </c:pt>
                <c:pt idx="2">
                  <c:v>Samla resultat</c:v>
                </c:pt>
                <c:pt idx="3">
                  <c:v>Koding av innhald</c:v>
                </c:pt>
                <c:pt idx="4">
                  <c:v>Bruk av skjema</c:v>
                </c:pt>
                <c:pt idx="5">
                  <c:v>Alternativt format</c:v>
                </c:pt>
              </c:strCache>
            </c:strRef>
          </c:cat>
          <c:val>
            <c:numRef>
              <c:f>'Samla resultat per tema'!$B$1:$B$6</c:f>
              <c:numCache>
                <c:formatCode>0%</c:formatCode>
                <c:ptCount val="6"/>
                <c:pt idx="0">
                  <c:v>0.68482543132726537</c:v>
                </c:pt>
                <c:pt idx="1">
                  <c:v>0.63983050847457623</c:v>
                </c:pt>
                <c:pt idx="2">
                  <c:v>0.6</c:v>
                </c:pt>
                <c:pt idx="3">
                  <c:v>0.59461404049748179</c:v>
                </c:pt>
                <c:pt idx="4">
                  <c:v>0.50574035914041804</c:v>
                </c:pt>
                <c:pt idx="5">
                  <c:v>0.44822644213543533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6C-4540-9C28-61870FED6E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4"/>
        <c:overlap val="-19"/>
        <c:axId val="356580080"/>
        <c:axId val="387648464"/>
      </c:barChart>
      <c:catAx>
        <c:axId val="35658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7648464"/>
        <c:crosses val="autoZero"/>
        <c:auto val="1"/>
        <c:lblAlgn val="ctr"/>
        <c:lblOffset val="100"/>
        <c:noMultiLvlLbl val="0"/>
      </c:catAx>
      <c:valAx>
        <c:axId val="387648464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600" dirty="0">
                    <a:solidFill>
                      <a:schemeClr val="tx1"/>
                    </a:solidFill>
                  </a:rPr>
                  <a:t>Prosent samsvar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0%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565800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D11578-7768-4262-A9BC-72E4ED2A131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393636F-528D-4E1C-B40B-DA99258BB003}">
      <dgm:prSet phldrT="[Tekst]"/>
      <dgm:spPr>
        <a:solidFill>
          <a:srgbClr val="408B9D"/>
        </a:solidFill>
        <a:ln>
          <a:noFill/>
        </a:ln>
      </dgm:spPr>
      <dgm:t>
        <a:bodyPr/>
        <a:lstStyle/>
        <a:p>
          <a:pPr algn="l">
            <a:buNone/>
          </a:pPr>
          <a:endParaRPr lang="nb-NO" sz="2300" kern="1200" dirty="0"/>
        </a:p>
      </dgm:t>
    </dgm:pt>
    <dgm:pt modelId="{50390DD4-BAF8-417F-8403-B817E4A9669E}" type="parTrans" cxnId="{01CCD85D-F93E-4B31-839C-28C7BD1FE43B}">
      <dgm:prSet/>
      <dgm:spPr/>
      <dgm:t>
        <a:bodyPr/>
        <a:lstStyle/>
        <a:p>
          <a:endParaRPr lang="nb-NO"/>
        </a:p>
      </dgm:t>
    </dgm:pt>
    <dgm:pt modelId="{ACC0FF68-76BE-4391-98E4-026CA9814E30}" type="sibTrans" cxnId="{01CCD85D-F93E-4B31-839C-28C7BD1FE43B}">
      <dgm:prSet/>
      <dgm:spPr/>
      <dgm:t>
        <a:bodyPr/>
        <a:lstStyle/>
        <a:p>
          <a:endParaRPr lang="nb-NO"/>
        </a:p>
      </dgm:t>
    </dgm:pt>
    <dgm:pt modelId="{39E5B770-D032-4244-89E7-295BFD822028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Måling</a:t>
          </a:r>
        </a:p>
      </dgm:t>
    </dgm:pt>
    <dgm:pt modelId="{EF604EF3-5054-4B05-A291-F1D88FDEB460}" type="parTrans" cxnId="{6AFFF910-55CE-40A3-8A62-4B16742F2BFC}">
      <dgm:prSet/>
      <dgm:spPr/>
      <dgm:t>
        <a:bodyPr/>
        <a:lstStyle/>
        <a:p>
          <a:endParaRPr lang="nb-NO"/>
        </a:p>
      </dgm:t>
    </dgm:pt>
    <dgm:pt modelId="{B8A71BFA-CBA4-4DD5-BAAB-69563D8A6A29}" type="sibTrans" cxnId="{6AFFF910-55CE-40A3-8A62-4B16742F2BFC}">
      <dgm:prSet/>
      <dgm:spPr/>
      <dgm:t>
        <a:bodyPr/>
        <a:lstStyle/>
        <a:p>
          <a:endParaRPr lang="nb-NO"/>
        </a:p>
      </dgm:t>
    </dgm:pt>
    <dgm:pt modelId="{4F734C48-12AF-499F-9CD8-17A98C6F7860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Dialog</a:t>
          </a:r>
        </a:p>
      </dgm:t>
    </dgm:pt>
    <dgm:pt modelId="{1DE52090-8F19-4C40-8EBB-B6D961FB3D8C}" type="parTrans" cxnId="{C85AB31A-0C60-449A-9169-AE4C5303F629}">
      <dgm:prSet/>
      <dgm:spPr/>
      <dgm:t>
        <a:bodyPr/>
        <a:lstStyle/>
        <a:p>
          <a:endParaRPr lang="nb-NO"/>
        </a:p>
      </dgm:t>
    </dgm:pt>
    <dgm:pt modelId="{F9CD7FD4-E168-45C0-B545-D7B6FAFA70C1}" type="sibTrans" cxnId="{C85AB31A-0C60-449A-9169-AE4C5303F629}">
      <dgm:prSet/>
      <dgm:spPr/>
      <dgm:t>
        <a:bodyPr/>
        <a:lstStyle/>
        <a:p>
          <a:endParaRPr lang="nb-NO"/>
        </a:p>
      </dgm:t>
    </dgm:pt>
    <dgm:pt modelId="{ABAD09C4-20DA-449B-9A67-C1E57A7289A4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Overvåking</a:t>
          </a:r>
          <a:endParaRPr lang="nb-NO" sz="6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</dgm:t>
    </dgm:pt>
    <dgm:pt modelId="{43249FFE-41E9-4728-B6BD-8B6833D9791A}" type="parTrans" cxnId="{6833ACA7-68B1-4689-A449-2783095E1A88}">
      <dgm:prSet/>
      <dgm:spPr/>
      <dgm:t>
        <a:bodyPr/>
        <a:lstStyle/>
        <a:p>
          <a:endParaRPr lang="nb-NO"/>
        </a:p>
      </dgm:t>
    </dgm:pt>
    <dgm:pt modelId="{E04DFAD3-FD64-4D0D-944F-C6E4F9F4CAF7}" type="sibTrans" cxnId="{6833ACA7-68B1-4689-A449-2783095E1A88}">
      <dgm:prSet/>
      <dgm:spPr>
        <a:solidFill>
          <a:schemeClr val="bg1"/>
        </a:solidFill>
      </dgm:spPr>
      <dgm:t>
        <a:bodyPr/>
        <a:lstStyle/>
        <a:p>
          <a:endParaRPr lang="nb-NO"/>
        </a:p>
      </dgm:t>
    </dgm:pt>
    <dgm:pt modelId="{DB520C7C-7A60-4EE4-B04D-D102B722A454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Viktige </a:t>
          </a:r>
          <a:r>
            <a:rPr lang="nb-NO" sz="4600" b="1" kern="1200" dirty="0" err="1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tenester</a:t>
          </a:r>
          <a:endParaRPr lang="nb-NO" sz="4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</dgm:t>
    </dgm:pt>
    <dgm:pt modelId="{F4C9E285-3496-49BD-BECC-684877422587}" type="parTrans" cxnId="{6AF8B063-C1FF-440D-A9C8-1770B92D1D9F}">
      <dgm:prSet/>
      <dgm:spPr/>
      <dgm:t>
        <a:bodyPr/>
        <a:lstStyle/>
        <a:p>
          <a:endParaRPr lang="nb-NO"/>
        </a:p>
      </dgm:t>
    </dgm:pt>
    <dgm:pt modelId="{3AA27C02-9678-489B-9BE7-AE03BB296BE1}" type="sibTrans" cxnId="{6AF8B063-C1FF-440D-A9C8-1770B92D1D9F}">
      <dgm:prSet/>
      <dgm:spPr/>
      <dgm:t>
        <a:bodyPr/>
        <a:lstStyle/>
        <a:p>
          <a:endParaRPr lang="nb-NO"/>
        </a:p>
      </dgm:t>
    </dgm:pt>
    <dgm:pt modelId="{F4EB55F9-AA8A-462E-899C-6BCB92466C42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Mange </a:t>
          </a:r>
          <a:r>
            <a:rPr lang="nb-NO" sz="4600" b="1" kern="1200" dirty="0" err="1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brukarar</a:t>
          </a:r>
          <a:endParaRPr lang="nb-NO" sz="4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</dgm:t>
    </dgm:pt>
    <dgm:pt modelId="{740CB8C9-EBE3-434E-9294-FA97764E41CF}" type="parTrans" cxnId="{62712E91-9F16-4DE2-B88A-1C0FC4CE2EFB}">
      <dgm:prSet/>
      <dgm:spPr/>
      <dgm:t>
        <a:bodyPr/>
        <a:lstStyle/>
        <a:p>
          <a:endParaRPr lang="nb-NO"/>
        </a:p>
      </dgm:t>
    </dgm:pt>
    <dgm:pt modelId="{5694D923-0547-41D4-B4FB-2FF4E3C6BFEC}" type="sibTrans" cxnId="{62712E91-9F16-4DE2-B88A-1C0FC4CE2EFB}">
      <dgm:prSet/>
      <dgm:spPr/>
      <dgm:t>
        <a:bodyPr/>
        <a:lstStyle/>
        <a:p>
          <a:endParaRPr lang="nb-NO"/>
        </a:p>
      </dgm:t>
    </dgm:pt>
    <dgm:pt modelId="{7B1F5FA2-E7FC-4D25-B49C-C6080F1DAEB9}">
      <dgm:prSet phldrT="[Tekst]" custT="1"/>
      <dgm:spPr>
        <a:solidFill>
          <a:srgbClr val="408B9D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Fare for feil</a:t>
          </a:r>
        </a:p>
      </dgm:t>
    </dgm:pt>
    <dgm:pt modelId="{1EEB6BCE-3140-4C69-8B79-DE08834F1FF2}" type="parTrans" cxnId="{43DEF655-D78D-419A-847A-BAF08991A800}">
      <dgm:prSet/>
      <dgm:spPr/>
      <dgm:t>
        <a:bodyPr/>
        <a:lstStyle/>
        <a:p>
          <a:endParaRPr lang="nb-NO"/>
        </a:p>
      </dgm:t>
    </dgm:pt>
    <dgm:pt modelId="{4FDEAD0A-EAAD-41FA-9282-2D071B81506D}" type="sibTrans" cxnId="{43DEF655-D78D-419A-847A-BAF08991A800}">
      <dgm:prSet/>
      <dgm:spPr/>
      <dgm:t>
        <a:bodyPr/>
        <a:lstStyle/>
        <a:p>
          <a:endParaRPr lang="nb-NO"/>
        </a:p>
      </dgm:t>
    </dgm:pt>
    <dgm:pt modelId="{9466BE90-F09E-47A0-849D-5E37A64CC544}" type="pres">
      <dgm:prSet presAssocID="{FDD11578-7768-4262-A9BC-72E4ED2A1314}" presName="linearFlow" presStyleCnt="0">
        <dgm:presLayoutVars>
          <dgm:resizeHandles val="exact"/>
        </dgm:presLayoutVars>
      </dgm:prSet>
      <dgm:spPr/>
    </dgm:pt>
    <dgm:pt modelId="{48F94A2E-E650-491C-9C60-1BEB97216981}" type="pres">
      <dgm:prSet presAssocID="{ABAD09C4-20DA-449B-9A67-C1E57A7289A4}" presName="node" presStyleLbl="node1" presStyleIdx="0" presStyleCnt="2" custScaleY="129182">
        <dgm:presLayoutVars>
          <dgm:bulletEnabled val="1"/>
        </dgm:presLayoutVars>
      </dgm:prSet>
      <dgm:spPr/>
    </dgm:pt>
    <dgm:pt modelId="{C1DE2E37-B4B3-4BB7-B002-A7DA1C6AE762}" type="pres">
      <dgm:prSet presAssocID="{E04DFAD3-FD64-4D0D-944F-C6E4F9F4CAF7}" presName="sibTrans" presStyleLbl="sibTrans2D1" presStyleIdx="0" presStyleCnt="1"/>
      <dgm:spPr/>
    </dgm:pt>
    <dgm:pt modelId="{AF001D7C-9D8C-4F33-9605-12A6AAB5961D}" type="pres">
      <dgm:prSet presAssocID="{E04DFAD3-FD64-4D0D-944F-C6E4F9F4CAF7}" presName="connectorText" presStyleLbl="sibTrans2D1" presStyleIdx="0" presStyleCnt="1"/>
      <dgm:spPr/>
    </dgm:pt>
    <dgm:pt modelId="{CA4974F6-AE05-4772-9523-D9026D9F6CE0}" type="pres">
      <dgm:prSet presAssocID="{7393636F-528D-4E1C-B40B-DA99258BB003}" presName="node" presStyleLbl="node1" presStyleIdx="1" presStyleCnt="2">
        <dgm:presLayoutVars>
          <dgm:bulletEnabled val="1"/>
        </dgm:presLayoutVars>
      </dgm:prSet>
      <dgm:spPr/>
    </dgm:pt>
  </dgm:ptLst>
  <dgm:cxnLst>
    <dgm:cxn modelId="{6AFFF910-55CE-40A3-8A62-4B16742F2BFC}" srcId="{ABAD09C4-20DA-449B-9A67-C1E57A7289A4}" destId="{39E5B770-D032-4244-89E7-295BFD822028}" srcOrd="0" destOrd="0" parTransId="{EF604EF3-5054-4B05-A291-F1D88FDEB460}" sibTransId="{B8A71BFA-CBA4-4DD5-BAAB-69563D8A6A29}"/>
    <dgm:cxn modelId="{A829C515-EFF3-42C8-ACD0-50F57408624E}" type="presOf" srcId="{E04DFAD3-FD64-4D0D-944F-C6E4F9F4CAF7}" destId="{AF001D7C-9D8C-4F33-9605-12A6AAB5961D}" srcOrd="1" destOrd="0" presId="urn:microsoft.com/office/officeart/2005/8/layout/process2"/>
    <dgm:cxn modelId="{C85AB31A-0C60-449A-9169-AE4C5303F629}" srcId="{ABAD09C4-20DA-449B-9A67-C1E57A7289A4}" destId="{4F734C48-12AF-499F-9CD8-17A98C6F7860}" srcOrd="1" destOrd="0" parTransId="{1DE52090-8F19-4C40-8EBB-B6D961FB3D8C}" sibTransId="{F9CD7FD4-E168-45C0-B545-D7B6FAFA70C1}"/>
    <dgm:cxn modelId="{A165C32B-8F1C-4155-8A4D-67EC357D1DF3}" type="presOf" srcId="{7B1F5FA2-E7FC-4D25-B49C-C6080F1DAEB9}" destId="{CA4974F6-AE05-4772-9523-D9026D9F6CE0}" srcOrd="0" destOrd="3" presId="urn:microsoft.com/office/officeart/2005/8/layout/process2"/>
    <dgm:cxn modelId="{01CCD85D-F93E-4B31-839C-28C7BD1FE43B}" srcId="{FDD11578-7768-4262-A9BC-72E4ED2A1314}" destId="{7393636F-528D-4E1C-B40B-DA99258BB003}" srcOrd="1" destOrd="0" parTransId="{50390DD4-BAF8-417F-8403-B817E4A9669E}" sibTransId="{ACC0FF68-76BE-4391-98E4-026CA9814E30}"/>
    <dgm:cxn modelId="{0CE82A5E-A4EB-4142-803F-638532C7D844}" type="presOf" srcId="{ABAD09C4-20DA-449B-9A67-C1E57A7289A4}" destId="{48F94A2E-E650-491C-9C60-1BEB97216981}" srcOrd="0" destOrd="0" presId="urn:microsoft.com/office/officeart/2005/8/layout/process2"/>
    <dgm:cxn modelId="{6AF8B063-C1FF-440D-A9C8-1770B92D1D9F}" srcId="{7393636F-528D-4E1C-B40B-DA99258BB003}" destId="{DB520C7C-7A60-4EE4-B04D-D102B722A454}" srcOrd="0" destOrd="0" parTransId="{F4C9E285-3496-49BD-BECC-684877422587}" sibTransId="{3AA27C02-9678-489B-9BE7-AE03BB296BE1}"/>
    <dgm:cxn modelId="{FFAE3968-66C8-4BE2-BE33-904C97E0D729}" type="presOf" srcId="{DB520C7C-7A60-4EE4-B04D-D102B722A454}" destId="{CA4974F6-AE05-4772-9523-D9026D9F6CE0}" srcOrd="0" destOrd="1" presId="urn:microsoft.com/office/officeart/2005/8/layout/process2"/>
    <dgm:cxn modelId="{F1510571-EA0E-4FD1-A77E-7E1732032706}" type="presOf" srcId="{E04DFAD3-FD64-4D0D-944F-C6E4F9F4CAF7}" destId="{C1DE2E37-B4B3-4BB7-B002-A7DA1C6AE762}" srcOrd="0" destOrd="0" presId="urn:microsoft.com/office/officeart/2005/8/layout/process2"/>
    <dgm:cxn modelId="{43DEF655-D78D-419A-847A-BAF08991A800}" srcId="{7393636F-528D-4E1C-B40B-DA99258BB003}" destId="{7B1F5FA2-E7FC-4D25-B49C-C6080F1DAEB9}" srcOrd="2" destOrd="0" parTransId="{1EEB6BCE-3140-4C69-8B79-DE08834F1FF2}" sibTransId="{4FDEAD0A-EAAD-41FA-9282-2D071B81506D}"/>
    <dgm:cxn modelId="{62712E91-9F16-4DE2-B88A-1C0FC4CE2EFB}" srcId="{7393636F-528D-4E1C-B40B-DA99258BB003}" destId="{F4EB55F9-AA8A-462E-899C-6BCB92466C42}" srcOrd="1" destOrd="0" parTransId="{740CB8C9-EBE3-434E-9294-FA97764E41CF}" sibTransId="{5694D923-0547-41D4-B4FB-2FF4E3C6BFEC}"/>
    <dgm:cxn modelId="{28CE1296-66DE-4E53-A540-5DAF3EF6CB86}" type="presOf" srcId="{F4EB55F9-AA8A-462E-899C-6BCB92466C42}" destId="{CA4974F6-AE05-4772-9523-D9026D9F6CE0}" srcOrd="0" destOrd="2" presId="urn:microsoft.com/office/officeart/2005/8/layout/process2"/>
    <dgm:cxn modelId="{6833ACA7-68B1-4689-A449-2783095E1A88}" srcId="{FDD11578-7768-4262-A9BC-72E4ED2A1314}" destId="{ABAD09C4-20DA-449B-9A67-C1E57A7289A4}" srcOrd="0" destOrd="0" parTransId="{43249FFE-41E9-4728-B6BD-8B6833D9791A}" sibTransId="{E04DFAD3-FD64-4D0D-944F-C6E4F9F4CAF7}"/>
    <dgm:cxn modelId="{CAF612B6-925B-43C4-8AD7-3CE35A67C5EF}" type="presOf" srcId="{39E5B770-D032-4244-89E7-295BFD822028}" destId="{48F94A2E-E650-491C-9C60-1BEB97216981}" srcOrd="0" destOrd="1" presId="urn:microsoft.com/office/officeart/2005/8/layout/process2"/>
    <dgm:cxn modelId="{E9C99BBE-FCAB-4D83-8E69-CAF714ADE3D8}" type="presOf" srcId="{4F734C48-12AF-499F-9CD8-17A98C6F7860}" destId="{48F94A2E-E650-491C-9C60-1BEB97216981}" srcOrd="0" destOrd="2" presId="urn:microsoft.com/office/officeart/2005/8/layout/process2"/>
    <dgm:cxn modelId="{F0C87AD3-F75E-4DC0-80B8-04805CFD29D2}" type="presOf" srcId="{7393636F-528D-4E1C-B40B-DA99258BB003}" destId="{CA4974F6-AE05-4772-9523-D9026D9F6CE0}" srcOrd="0" destOrd="0" presId="urn:microsoft.com/office/officeart/2005/8/layout/process2"/>
    <dgm:cxn modelId="{93AFFBF9-4FB1-48C6-99F4-FF2523887F5A}" type="presOf" srcId="{FDD11578-7768-4262-A9BC-72E4ED2A1314}" destId="{9466BE90-F09E-47A0-849D-5E37A64CC544}" srcOrd="0" destOrd="0" presId="urn:microsoft.com/office/officeart/2005/8/layout/process2"/>
    <dgm:cxn modelId="{2F05F3B6-4B32-4A9A-ABEF-C9625F75286F}" type="presParOf" srcId="{9466BE90-F09E-47A0-849D-5E37A64CC544}" destId="{48F94A2E-E650-491C-9C60-1BEB97216981}" srcOrd="0" destOrd="0" presId="urn:microsoft.com/office/officeart/2005/8/layout/process2"/>
    <dgm:cxn modelId="{32462E36-6035-42D6-A968-B35DC9832EDB}" type="presParOf" srcId="{9466BE90-F09E-47A0-849D-5E37A64CC544}" destId="{C1DE2E37-B4B3-4BB7-B002-A7DA1C6AE762}" srcOrd="1" destOrd="0" presId="urn:microsoft.com/office/officeart/2005/8/layout/process2"/>
    <dgm:cxn modelId="{42878B10-3B7E-41D8-8561-DD400DD5B461}" type="presParOf" srcId="{C1DE2E37-B4B3-4BB7-B002-A7DA1C6AE762}" destId="{AF001D7C-9D8C-4F33-9605-12A6AAB5961D}" srcOrd="0" destOrd="0" presId="urn:microsoft.com/office/officeart/2005/8/layout/process2"/>
    <dgm:cxn modelId="{5EBCA2D1-FB0E-47E5-9C23-BF09E8288F55}" type="presParOf" srcId="{9466BE90-F09E-47A0-849D-5E37A64CC544}" destId="{CA4974F6-AE05-4772-9523-D9026D9F6CE0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94A2E-E650-491C-9C60-1BEB97216981}">
      <dsp:nvSpPr>
        <dsp:cNvPr id="0" name=""/>
        <dsp:cNvSpPr/>
      </dsp:nvSpPr>
      <dsp:spPr>
        <a:xfrm>
          <a:off x="2861852" y="6970"/>
          <a:ext cx="5112570" cy="3669178"/>
        </a:xfrm>
        <a:prstGeom prst="roundRect">
          <a:avLst>
            <a:gd name="adj" fmla="val 10000"/>
          </a:avLst>
        </a:prstGeom>
        <a:solidFill>
          <a:srgbClr val="408B9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Overvåking</a:t>
          </a:r>
          <a:endParaRPr lang="nb-NO" sz="6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Måling</a:t>
          </a:r>
        </a:p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600" b="1" kern="1200" dirty="0">
              <a:solidFill>
                <a:schemeClr val="bg1"/>
              </a:solidFill>
              <a:latin typeface="Sofia Pro" panose="020B0000000000000000" pitchFamily="34" charset="0"/>
              <a:ea typeface="+mj-ea"/>
              <a:cs typeface="+mj-cs"/>
            </a:rPr>
            <a:t>Dialog</a:t>
          </a:r>
        </a:p>
      </dsp:txBody>
      <dsp:txXfrm>
        <a:off x="2969319" y="114437"/>
        <a:ext cx="4897636" cy="3454244"/>
      </dsp:txXfrm>
    </dsp:sp>
    <dsp:sp modelId="{C1DE2E37-B4B3-4BB7-B002-A7DA1C6AE762}">
      <dsp:nvSpPr>
        <dsp:cNvPr id="0" name=""/>
        <dsp:cNvSpPr/>
      </dsp:nvSpPr>
      <dsp:spPr>
        <a:xfrm rot="5400000">
          <a:off x="4885578" y="3747156"/>
          <a:ext cx="1065118" cy="1278142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500" kern="1200"/>
        </a:p>
      </dsp:txBody>
      <dsp:txXfrm rot="-5400000">
        <a:off x="5034695" y="3853668"/>
        <a:ext cx="766886" cy="745583"/>
      </dsp:txXfrm>
    </dsp:sp>
    <dsp:sp modelId="{CA4974F6-AE05-4772-9523-D9026D9F6CE0}">
      <dsp:nvSpPr>
        <dsp:cNvPr id="0" name=""/>
        <dsp:cNvSpPr/>
      </dsp:nvSpPr>
      <dsp:spPr>
        <a:xfrm>
          <a:off x="2861852" y="5096307"/>
          <a:ext cx="5112570" cy="2840316"/>
        </a:xfrm>
        <a:prstGeom prst="roundRect">
          <a:avLst>
            <a:gd name="adj" fmla="val 10000"/>
          </a:avLst>
        </a:prstGeom>
        <a:solidFill>
          <a:srgbClr val="408B9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300" kern="1200" dirty="0"/>
        </a:p>
        <a:p>
          <a:pPr marL="285750" lvl="1" indent="-285750" algn="ctr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Viktige </a:t>
          </a:r>
          <a:r>
            <a:rPr lang="nb-NO" sz="4600" b="1" kern="1200" dirty="0" err="1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tenester</a:t>
          </a:r>
          <a:endParaRPr lang="nb-NO" sz="4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  <a:p>
          <a:pPr marL="285750" lvl="1" indent="-285750" algn="ctr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Mange </a:t>
          </a:r>
          <a:r>
            <a:rPr lang="nb-NO" sz="4600" b="1" kern="1200" dirty="0" err="1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brukarar</a:t>
          </a:r>
          <a:endParaRPr lang="nb-NO" sz="4600" b="1" kern="1200" dirty="0">
            <a:solidFill>
              <a:prstClr val="white"/>
            </a:solidFill>
            <a:latin typeface="Sofia Pro" panose="020B0000000000000000" pitchFamily="34" charset="0"/>
            <a:ea typeface="+mn-ea"/>
            <a:cs typeface="+mn-cs"/>
          </a:endParaRPr>
        </a:p>
        <a:p>
          <a:pPr marL="285750" lvl="1" indent="-285750" algn="ctr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4600" b="1" kern="1200" dirty="0">
              <a:solidFill>
                <a:prstClr val="white"/>
              </a:solidFill>
              <a:latin typeface="Sofia Pro" panose="020B0000000000000000" pitchFamily="34" charset="0"/>
              <a:ea typeface="+mn-ea"/>
              <a:cs typeface="+mn-cs"/>
            </a:rPr>
            <a:t>Fare for feil</a:t>
          </a:r>
        </a:p>
      </dsp:txBody>
      <dsp:txXfrm>
        <a:off x="2945042" y="5179497"/>
        <a:ext cx="4946190" cy="2673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47EFB-7314-604A-88BF-DE82F0A610C7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2FFB-D84A-1745-BEA6-8564482AB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9C698-DC47-459F-B2F4-450FE2B85F21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9B975-F363-4D22-97F5-0A3230038D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314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309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388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685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7875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58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776288" y="730250"/>
            <a:ext cx="5265737" cy="2962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D9F30-BE86-4E31-A4D2-52D65D10ADE3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4522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776288" y="730250"/>
            <a:ext cx="5265737" cy="2962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D9F30-BE86-4E31-A4D2-52D65D10ADE3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7218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0B9CB-E0A9-4D39-A8DA-0EB70EE17CC2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59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E0DE8-B7E2-43E1-831C-3ECCF73E8E1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2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E0DE8-B7E2-43E1-831C-3ECCF73E8E1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5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ssholder for lysbild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14413" y="673100"/>
            <a:ext cx="4849812" cy="2728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dirty="0"/>
          </a:p>
        </p:txBody>
      </p:sp>
      <p:sp>
        <p:nvSpPr>
          <p:cNvPr id="22531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723815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219054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714293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209532" indent="-247620" defTabSz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6A9B7-411D-4F49-A10A-51D494E7D936}" type="slidenum">
              <a:rPr kumimoji="0" lang="nb-NO" altLang="nb-NO" sz="13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altLang="nb-NO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16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149831"/>
            <a:fld id="{3400B9CB-E0A9-4D39-A8DA-0EB70EE17CC2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 defTabSz="1149831"/>
              <a:t>21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9197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149831"/>
            <a:fld id="{3400B9CB-E0A9-4D39-A8DA-0EB70EE17CC2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 defTabSz="1149831"/>
              <a:t>22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8829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149831"/>
            <a:fld id="{3400B9CB-E0A9-4D39-A8DA-0EB70EE17CC2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 defTabSz="1149831"/>
              <a:t>23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143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149831"/>
            <a:fld id="{3400B9CB-E0A9-4D39-A8DA-0EB70EE17CC2}" type="slidenum">
              <a:rPr lang="en-US" sz="2300">
                <a:solidFill>
                  <a:prstClr val="black"/>
                </a:solidFill>
                <a:latin typeface="Calibri" panose="020F0502020204030204"/>
              </a:rPr>
              <a:pPr defTabSz="1149831"/>
              <a:t>24</a:t>
            </a:fld>
            <a:endParaRPr lang="en-US" sz="2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9189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1271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1120311" algn="l"/>
              </a:tabLst>
              <a:defRPr/>
            </a:pP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7707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B975-F363-4D22-97F5-0A3230038D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445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B975-F363-4D22-97F5-0A3230038D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50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724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74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22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7771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4656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0077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60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171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3260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31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704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B975-F363-4D22-97F5-0A3230038D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720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0B9CB-E0A9-4D39-A8DA-0EB70EE17CC2}" type="slidenum"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8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1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Utilsynet_ppt_fjorbla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64467" cy="9154410"/>
          </a:xfrm>
          <a:prstGeom prst="rect">
            <a:avLst/>
          </a:prstGeom>
        </p:spPr>
      </p:pic>
      <p:pic>
        <p:nvPicPr>
          <p:cNvPr id="10" name="Picture 9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Klikk for å endre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Sofia Pro" panose="020B0000000000000000" pitchFamily="34" charset="0"/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latin typeface="Sofia Pro" panose="020B0000000000000000" pitchFamily="34" charset="0"/>
              </a:defRPr>
            </a:lvl1pPr>
            <a:lvl2pPr>
              <a:defRPr>
                <a:latin typeface="Sofia Pro" panose="020B0000000000000000" pitchFamily="34" charset="0"/>
              </a:defRPr>
            </a:lvl2pPr>
            <a:lvl3pPr>
              <a:defRPr>
                <a:latin typeface="Sofia Pro" panose="020B0000000000000000" pitchFamily="34" charset="0"/>
              </a:defRPr>
            </a:lvl3pPr>
            <a:lvl4pPr>
              <a:defRPr>
                <a:latin typeface="Sofia Pro" panose="020B0000000000000000" pitchFamily="34" charset="0"/>
              </a:defRPr>
            </a:lvl4pPr>
            <a:lvl5pPr>
              <a:defRPr>
                <a:latin typeface="Sofia Pro" panose="020B0000000000000000" pitchFamily="34" charset="0"/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fia Pro" panose="020B0000000000000000" pitchFamily="34" charset="0"/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24265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8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n_iPa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87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00225" y="1440180"/>
            <a:ext cx="6480810" cy="6300788"/>
          </a:xfrm>
        </p:spPr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702042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5313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F6CBEE6-56DC-47C1-98B7-6D4C13A7E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45" y="3125191"/>
            <a:ext cx="2752350" cy="27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07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506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040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6B9730-2948-4F2E-93BA-EA1B8C5F1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802" y="1496484"/>
            <a:ext cx="12190810" cy="3183467"/>
          </a:xfrm>
        </p:spPr>
        <p:txBody>
          <a:bodyPr anchor="b"/>
          <a:lstStyle>
            <a:lvl1pPr algn="ctr"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8649D9E-58E0-4E63-9BF7-3F631C83C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802" y="4802717"/>
            <a:ext cx="1219081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AC6AD2F-F2BD-475D-A3FB-8AF1DCFEF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38899B-945E-45A1-9FF8-30F67125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50EECB-80E8-4830-AA2E-EFA1A7ED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49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E8ECB7-10E5-4DB9-82F1-67CFE782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5E5260-A029-4920-AA65-C82550ADB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393909-FF75-486B-A0D6-BF55C1D3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2796C3-3A33-4C60-9990-E4F69465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6FB63A-9112-4DCE-80EF-395F9EE4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2352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B3F5E3-B8F9-4170-8DF8-D38F182D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25" y="2279652"/>
            <a:ext cx="14019431" cy="3803649"/>
          </a:xfrm>
        </p:spPr>
        <p:txBody>
          <a:bodyPr anchor="b"/>
          <a:lstStyle>
            <a:lvl1pPr>
              <a:defRPr sz="7999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CEC8E1-B156-47E9-B6C9-ECF1D3FE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025" y="6119285"/>
            <a:ext cx="14019431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32240A-4BC5-4C09-B294-FB5A493E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E4234F-2EE1-4091-80B4-8C46E127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8028ED7-1687-4900-8C4B-76CF920C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8591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126D10-B777-4C77-946E-EBF3E6C0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4611CE-A2D1-452E-8419-373E7B3A8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491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AD6FB3F-B5AE-48C9-8454-C8A7B825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8796" y="2434167"/>
            <a:ext cx="6908126" cy="58017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BE2A8B2-AC93-4F17-9D13-5DEDB372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22AE9F-4C35-46D1-BC6D-D6AAFB69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1E4FA48-0E4A-4E8E-93DD-4A19EE7A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93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37D579-C832-405D-8D92-9123776B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07183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9C6E04-21E8-427A-B278-D0F7558C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8" y="486834"/>
            <a:ext cx="14019431" cy="17674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D8E960-CCDD-4D3B-8F67-51D6D1F55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09" y="2241551"/>
            <a:ext cx="687637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A62998E-3208-41CB-AB0E-746DCFC5F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609" y="3340100"/>
            <a:ext cx="6876378" cy="49127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607F86D-BB26-4A78-918C-FFAE82EE4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8796" y="2241551"/>
            <a:ext cx="69102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7A3CFC9-4108-4D52-AD01-46B639A60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8796" y="3340100"/>
            <a:ext cx="6910243" cy="49127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8691114-CF11-405C-B659-322F462BF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1B79BF4-EF68-4F7F-88A1-3BFE2228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9A9F719-77A6-486C-83E8-6E38E380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6648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6636C-ACA3-4BB0-9EF7-A79B3B34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BE7B242-7497-4E1D-A1C7-AF29DF30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41D4DA5-8903-4CFE-AEDB-B0A652EF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CBAE5C-059A-4452-9C55-74F7F208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566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1CE112E-0C0D-464E-AE8A-5AEC429C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2D304FD-D839-47E7-A34F-9611145A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593B2DB-D769-465A-B884-C85E8AF7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01907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044204-EA0A-417A-9F03-F9D792F1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C4EE87-2F42-4435-AF09-BA261AEDA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003200-5502-4883-8302-63CA6437A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84E82A4-0255-4B47-B2BD-736D5777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A6E285-395A-4C95-A1CC-967D5644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BE0ED4-844A-4AF1-BA05-34B46FF3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4850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51DE4D-1055-4693-931B-6DDE5F25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9" y="609600"/>
            <a:ext cx="5242471" cy="21336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391049E-01FF-4C51-8C33-BF388FBD5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242" y="1316567"/>
            <a:ext cx="8228797" cy="6498167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8D1C857-5BAC-4E3F-9905-670D688E4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609" y="2743200"/>
            <a:ext cx="5242471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39" indent="0">
              <a:buNone/>
              <a:defRPr sz="1866"/>
            </a:lvl2pPr>
            <a:lvl3pPr marL="1219078" indent="0">
              <a:buNone/>
              <a:defRPr sz="1600"/>
            </a:lvl3pPr>
            <a:lvl4pPr marL="1828617" indent="0">
              <a:buNone/>
              <a:defRPr sz="1333"/>
            </a:lvl4pPr>
            <a:lvl5pPr marL="2438156" indent="0">
              <a:buNone/>
              <a:defRPr sz="1333"/>
            </a:lvl5pPr>
            <a:lvl6pPr marL="3047695" indent="0">
              <a:buNone/>
              <a:defRPr sz="1333"/>
            </a:lvl6pPr>
            <a:lvl7pPr marL="3657234" indent="0">
              <a:buNone/>
              <a:defRPr sz="1333"/>
            </a:lvl7pPr>
            <a:lvl8pPr marL="4266773" indent="0">
              <a:buNone/>
              <a:defRPr sz="1333"/>
            </a:lvl8pPr>
            <a:lvl9pPr marL="4876312" indent="0">
              <a:buNone/>
              <a:defRPr sz="1333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0AA9572-FE32-4315-9D79-DAFD1C07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4539BB-4AB6-4B60-AE34-54FA1D77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677A77-8565-42B1-9567-8D15E377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48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F19ABF-0C95-4BB8-9FD0-BD792785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6730B7E-6CF9-418D-9844-DBDCF013B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F5ACC7-B16F-46FA-97E7-28E296B6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0D7CDB-0C10-45C4-B5D5-AC8D3867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FD966E-543B-47C5-BFB9-E914F9FC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79717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6948F05-8FC2-4EA7-A83E-72EBAF1BC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2064" y="486834"/>
            <a:ext cx="3504858" cy="7749117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C2FC30B-772E-4041-9125-190F86774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491" y="486834"/>
            <a:ext cx="10311393" cy="7749117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13534E-E530-4F7C-B291-CEFA2A35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CBED7D-784F-4E11-BC64-0E2D7051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20D460-A333-4911-BB8B-102D3EF1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11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5309936"/>
            <a:ext cx="11701463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1440179"/>
            <a:ext cx="6480810" cy="6300788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1428"/>
            <a:ext cx="812981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1440180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5169969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9435C06D-6B4A-4F64-97D2-2A45F4B3B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8209026"/>
            <a:ext cx="1213106" cy="475489"/>
          </a:xfrm>
          <a:prstGeom prst="rect">
            <a:avLst/>
          </a:prstGeom>
        </p:spPr>
      </p:pic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79E28BA1-4BA5-4AEB-A7CE-8449E4703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6E57979-1462-449A-895B-1309221383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9997B939-209C-4074-9AD5-3A86278954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771144" y="8595440"/>
            <a:ext cx="411708" cy="246221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0113" y="900111"/>
            <a:ext cx="14761845" cy="7020878"/>
          </a:xfrm>
        </p:spPr>
        <p:txBody>
          <a:bodyPr lIns="0" tIns="0" rIns="0" bIns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1" cy="92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9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Utilsynet_ppt_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223377"/>
          </a:xfrm>
          <a:prstGeom prst="rect">
            <a:avLst/>
          </a:prstGeom>
        </p:spPr>
      </p:pic>
      <p:pic>
        <p:nvPicPr>
          <p:cNvPr id="8" name="Picture 7" descr="tilsynforuniversellutformingavikt_farg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rgbClr val="000000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00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n_iPa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38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00225" y="1440180"/>
            <a:ext cx="6480810" cy="63007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text</a:t>
            </a:r>
            <a:r>
              <a:rPr lang="nb-NO" dirty="0"/>
              <a:t> styles</a:t>
            </a:r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702042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F6CBEE6-56DC-47C1-98B7-6D4C13A7E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45" y="3125191"/>
            <a:ext cx="2752350" cy="27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C700A-58D2-E847-8D69-6D241F910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0413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0475DF4-68E6-F54D-8B02-0597D880A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0413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1AEA7D-AF3C-3246-A43B-A2163C2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5444C6-EBA2-754B-8CE9-E2F57767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86DCD2-F3B4-7947-BD8F-D3FAFFA5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616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89E866-7579-BA4F-8923-E6B71495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0B5B0A-C883-2948-A08B-003192537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AB9DDD-1B63-A740-A1C4-3BA245C1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DBEED0-3728-054B-AB1F-006B432A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BD8F4A-92BC-8044-9D59-94F8B90B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86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tboard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6254413" cy="915157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27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BCDA7F-36CA-BE41-9467-920CBCCB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19212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DA7840E-901F-CA46-8295-4C2D3F956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19212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EB313B-3314-9447-B802-AB213CF2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E31E02-5864-764F-A31C-76EAB2278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70B2B3-F3BD-4147-9DD2-4F4A048D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3219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EE6046-042A-144B-8FA8-BA07C45C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BC192E-A924-D542-946C-8655F7729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2613" cy="58023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2074D4-5E8A-9541-BD1B-186746540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2613" y="2433638"/>
            <a:ext cx="6934200" cy="58023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4F2327-EF3C-2149-8C2B-DB07B54C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507CA2-225C-4647-8CBB-58A5CA01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ADAD90-A6C6-FA41-B613-647A2A84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982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D544DB-E9D9-4542-AF44-36D6D969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19212" cy="176688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5A37D2-8CFD-1841-AE4E-F541DECE7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7050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88A9911-EBEF-C040-A0F0-13CC1B572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7050" cy="4913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00C8434-614C-CA4D-A7CA-85A9DF559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8013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2223124-A604-9C4E-9228-83751219E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8013" y="3340100"/>
            <a:ext cx="6910387" cy="49133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9ED7A16-5A12-D24D-ACCC-58A3F9C2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D577BCD-6E72-4047-94BF-F1C48908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AF6B85-0A50-FF42-A673-E185253E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2115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24852C-BA6F-054A-BA7F-02B1DE74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CDF73C5-9DB9-D84F-9CF7-5481ECE8C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350DAA8-A635-BC4C-A2C6-112AB0CA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CF3ABE-6DB6-5240-A6F6-B7C92513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1696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3145BE2-2ABB-3444-85BF-37BA5AD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BB40AF-9A88-6A4E-99C3-686824A4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5F7418E-522B-6941-92F6-E5FF9A12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5379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AB823D-0A4E-5149-B116-59E9D41C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BCE699-ECFE-F741-A671-27A3F07D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388" y="1316038"/>
            <a:ext cx="8228012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A4C56EF-D14E-7A45-BBBE-CA3536779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9CB63EE-AB58-F243-B2E0-A8FD37C0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A2CB9E-CFB5-0847-B03C-86DCDEE2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E71F1D-1BFD-DB45-9DDE-01CEACE8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5121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7203BE-E0E1-D243-ACD3-AAF8878E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0B343E5-7F94-084D-B7B5-EDD4C5C43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388" y="1316038"/>
            <a:ext cx="8228012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7156A0-88E9-CD46-8017-71055566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3AD735-1072-4D4D-8AB2-3E04E576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B673A7-0EA7-B94E-9CFB-B0C042B5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13446F-F524-D042-A087-BFD20C0F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4573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A5C6E-4C78-FD47-B378-4CEFAD0E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DED268B-9226-9C47-92BE-F4BB496C1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E6BC3F-4E07-9646-ABF0-07B3FF78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1F3EA7-6141-6943-8906-804BCC01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F600B2-CF03-3B45-BA6C-68B45FF7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133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553C6C-F5CE-954A-AA46-216D2EAC3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7363"/>
            <a:ext cx="3503613" cy="7748587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0C83E89-8FE3-9544-B883-5962B277F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3200" cy="774858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D2A89C-DC7B-D945-BB4B-027AABA5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C6B496E-661E-B044-8D48-30FEBF7F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B7C301-9564-6642-BAD0-EC2E44AD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080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8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rn_iPa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rgbClr val="000000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  <a:noFill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ilsynforuniversellutformingavikt_farg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12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37D579-C832-405D-8D92-9123776B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32857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10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5309936"/>
            <a:ext cx="11701463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7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1440179"/>
            <a:ext cx="6480810" cy="6300788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83382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1428"/>
            <a:ext cx="812981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1440180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5169969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199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79E28BA1-4BA5-4AEB-A7CE-8449E4703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6E57979-1462-449A-895B-1309221383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9997B939-209C-4074-9AD5-3A86278954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771144" y="8595440"/>
            <a:ext cx="411708" cy="246221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0113" y="900111"/>
            <a:ext cx="14761845" cy="7020878"/>
          </a:xfr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D23F0CF-9CA8-4332-AEE2-58D55DB1A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8209026"/>
            <a:ext cx="1213106" cy="4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32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00225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702042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3781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80"/>
            <a:ext cx="6480810" cy="569387"/>
          </a:xfrm>
        </p:spPr>
        <p:txBody>
          <a:bodyPr anchor="t">
            <a:spAutoFit/>
          </a:bodyPr>
          <a:lstStyle>
            <a:lvl1pPr marL="0" indent="0">
              <a:buNone/>
              <a:defRPr sz="3700" b="1"/>
            </a:lvl1pPr>
            <a:lvl2pPr marL="609543" indent="0">
              <a:buNone/>
              <a:defRPr sz="2666" b="1"/>
            </a:lvl2pPr>
            <a:lvl3pPr marL="1219085" indent="0">
              <a:buNone/>
              <a:defRPr sz="2400" b="1"/>
            </a:lvl3pPr>
            <a:lvl4pPr marL="1828628" indent="0">
              <a:buNone/>
              <a:defRPr sz="2133" b="1"/>
            </a:lvl4pPr>
            <a:lvl5pPr marL="2438170" indent="0">
              <a:buNone/>
              <a:defRPr sz="2133" b="1"/>
            </a:lvl5pPr>
            <a:lvl6pPr marL="3047713" indent="0">
              <a:buNone/>
              <a:defRPr sz="2133" b="1"/>
            </a:lvl6pPr>
            <a:lvl7pPr marL="3657255" indent="0">
              <a:buNone/>
              <a:defRPr sz="2133" b="1"/>
            </a:lvl7pPr>
            <a:lvl8pPr marL="4266798" indent="0">
              <a:buNone/>
              <a:defRPr sz="2133" b="1"/>
            </a:lvl8pPr>
            <a:lvl9pPr marL="4876341" indent="0">
              <a:buNone/>
              <a:defRPr sz="2133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800225" y="2009566"/>
            <a:ext cx="6480810" cy="5731401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702042" y="1440180"/>
            <a:ext cx="6480810" cy="569387"/>
          </a:xfrm>
        </p:spPr>
        <p:txBody>
          <a:bodyPr wrap="square" anchor="t">
            <a:spAutoFit/>
          </a:bodyPr>
          <a:lstStyle>
            <a:lvl1pPr marL="0" indent="0">
              <a:buNone/>
              <a:defRPr sz="3700" b="1"/>
            </a:lvl1pPr>
            <a:lvl2pPr marL="609543" indent="0">
              <a:buNone/>
              <a:defRPr sz="2666" b="1"/>
            </a:lvl2pPr>
            <a:lvl3pPr marL="1219085" indent="0">
              <a:buNone/>
              <a:defRPr sz="2400" b="1"/>
            </a:lvl3pPr>
            <a:lvl4pPr marL="1828628" indent="0">
              <a:buNone/>
              <a:defRPr sz="2133" b="1"/>
            </a:lvl4pPr>
            <a:lvl5pPr marL="2438170" indent="0">
              <a:buNone/>
              <a:defRPr sz="2133" b="1"/>
            </a:lvl5pPr>
            <a:lvl6pPr marL="3047713" indent="0">
              <a:buNone/>
              <a:defRPr sz="2133" b="1"/>
            </a:lvl6pPr>
            <a:lvl7pPr marL="3657255" indent="0">
              <a:buNone/>
              <a:defRPr sz="2133" b="1"/>
            </a:lvl7pPr>
            <a:lvl8pPr marL="4266798" indent="0">
              <a:buNone/>
              <a:defRPr sz="2133" b="1"/>
            </a:lvl8pPr>
            <a:lvl9pPr marL="4876341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702042" y="2009566"/>
            <a:ext cx="6480810" cy="5731401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EA580FF1-391B-4CD4-9C27-516ACE01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83109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146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841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ksjonskille #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1" cy="922337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93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589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093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6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739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30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598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å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78"/>
            <a:ext cx="16251060" cy="914122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8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lla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1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n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tx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08126"/>
            <a:ext cx="3102870" cy="10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fi animert id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ident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lla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ilsynforuniversellutformingavikt_farge_negativ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59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37D579-C832-405D-8D92-9123776B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79013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70892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5309936"/>
            <a:ext cx="11701463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04008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1440179"/>
            <a:ext cx="6480810" cy="6300788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81468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1428"/>
            <a:ext cx="812981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1440180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5169969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713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9435C06D-6B4A-4F64-97D2-2A45F4B3B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8209026"/>
            <a:ext cx="1213106" cy="475489"/>
          </a:xfrm>
          <a:prstGeom prst="rect">
            <a:avLst/>
          </a:prstGeom>
        </p:spPr>
      </p:pic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79E28BA1-4BA5-4AEB-A7CE-8449E4703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6E57979-1462-449A-895B-1309221383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9997B939-209C-4074-9AD5-3A86278954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771144" y="8595440"/>
            <a:ext cx="411708" cy="246221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0113" y="900111"/>
            <a:ext cx="14761845" cy="7020878"/>
          </a:xfr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7464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01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2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n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tx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 dirty="0"/>
              <a:t>Navn Navnesen</a:t>
            </a:r>
            <a:br>
              <a:rPr lang="nb-NO" dirty="0"/>
            </a:br>
            <a:r>
              <a:rPr lang="nb-NO" dirty="0"/>
              <a:t>Stilling</a:t>
            </a:r>
            <a:br>
              <a:rPr lang="nb-NO" dirty="0"/>
            </a:br>
            <a:r>
              <a:rPr lang="nb-NO" dirty="0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ilsynforuniversellutformingavikt_farge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2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86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6"/>
            <a:ext cx="16256000" cy="91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03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00225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702042" y="1440180"/>
            <a:ext cx="6480810" cy="63007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285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80"/>
            <a:ext cx="6480810" cy="569387"/>
          </a:xfrm>
        </p:spPr>
        <p:txBody>
          <a:bodyPr anchor="t">
            <a:spAutoFit/>
          </a:bodyPr>
          <a:lstStyle>
            <a:lvl1pPr marL="0" indent="0">
              <a:buNone/>
              <a:defRPr sz="3700" b="1"/>
            </a:lvl1pPr>
            <a:lvl2pPr marL="609543" indent="0">
              <a:buNone/>
              <a:defRPr sz="2666" b="1"/>
            </a:lvl2pPr>
            <a:lvl3pPr marL="1219085" indent="0">
              <a:buNone/>
              <a:defRPr sz="2400" b="1"/>
            </a:lvl3pPr>
            <a:lvl4pPr marL="1828628" indent="0">
              <a:buNone/>
              <a:defRPr sz="2133" b="1"/>
            </a:lvl4pPr>
            <a:lvl5pPr marL="2438170" indent="0">
              <a:buNone/>
              <a:defRPr sz="2133" b="1"/>
            </a:lvl5pPr>
            <a:lvl6pPr marL="3047713" indent="0">
              <a:buNone/>
              <a:defRPr sz="2133" b="1"/>
            </a:lvl6pPr>
            <a:lvl7pPr marL="3657255" indent="0">
              <a:buNone/>
              <a:defRPr sz="2133" b="1"/>
            </a:lvl7pPr>
            <a:lvl8pPr marL="4266798" indent="0">
              <a:buNone/>
              <a:defRPr sz="2133" b="1"/>
            </a:lvl8pPr>
            <a:lvl9pPr marL="4876341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800225" y="2009566"/>
            <a:ext cx="6480810" cy="573140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702042" y="1440180"/>
            <a:ext cx="6480810" cy="569387"/>
          </a:xfrm>
        </p:spPr>
        <p:txBody>
          <a:bodyPr wrap="square" anchor="t">
            <a:spAutoFit/>
          </a:bodyPr>
          <a:lstStyle>
            <a:lvl1pPr marL="0" indent="0">
              <a:buNone/>
              <a:defRPr sz="3700" b="1"/>
            </a:lvl1pPr>
            <a:lvl2pPr marL="609543" indent="0">
              <a:buNone/>
              <a:defRPr sz="2666" b="1"/>
            </a:lvl2pPr>
            <a:lvl3pPr marL="1219085" indent="0">
              <a:buNone/>
              <a:defRPr sz="2400" b="1"/>
            </a:lvl3pPr>
            <a:lvl4pPr marL="1828628" indent="0">
              <a:buNone/>
              <a:defRPr sz="2133" b="1"/>
            </a:lvl4pPr>
            <a:lvl5pPr marL="2438170" indent="0">
              <a:buNone/>
              <a:defRPr sz="2133" b="1"/>
            </a:lvl5pPr>
            <a:lvl6pPr marL="3047713" indent="0">
              <a:buNone/>
              <a:defRPr sz="2133" b="1"/>
            </a:lvl6pPr>
            <a:lvl7pPr marL="3657255" indent="0">
              <a:buNone/>
              <a:defRPr sz="2133" b="1"/>
            </a:lvl7pPr>
            <a:lvl8pPr marL="4266798" indent="0">
              <a:buNone/>
              <a:defRPr sz="2133" b="1"/>
            </a:lvl8pPr>
            <a:lvl9pPr marL="4876341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702042" y="2009566"/>
            <a:ext cx="6480810" cy="573140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EA580FF1-391B-4CD4-9C27-516ACE01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29604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A5589B9-2A63-49AD-B4AF-B290ABF65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F6CBEE6-56DC-47C1-98B7-6D4C13A7E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45" y="3125191"/>
            <a:ext cx="2752350" cy="27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58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3503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546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53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Utilsynet_ppt_fjorbla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64467" cy="9154410"/>
          </a:xfrm>
          <a:prstGeom prst="rect">
            <a:avLst/>
          </a:prstGeom>
        </p:spPr>
      </p:pic>
      <p:pic>
        <p:nvPicPr>
          <p:cNvPr id="10" name="Picture 9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endre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36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fi animert id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ident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Utilsynet_ppt_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223377"/>
          </a:xfrm>
          <a:prstGeom prst="rect">
            <a:avLst/>
          </a:prstGeom>
        </p:spPr>
      </p:pic>
      <p:pic>
        <p:nvPicPr>
          <p:cNvPr id="8" name="Picture 7" descr="tilsynforuniversellutformingavikt_farg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rgbClr val="000000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7400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tboard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6254413" cy="915157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19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rn_iPa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rgbClr val="000000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  <a:noFill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ilsynforuniversellutformingavikt_farg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287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ksjonskille #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1" cy="922337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ilsynforuniversellutformingavikt_farge_negativ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103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lla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lt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ilsynforuniversellutformingavikt_farge_negativ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n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60270" y="3238500"/>
            <a:ext cx="10801350" cy="153035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160271" y="5940742"/>
            <a:ext cx="4140517" cy="1235392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 i="0">
                <a:solidFill>
                  <a:schemeClr val="tx1"/>
                </a:solidFill>
              </a:defRPr>
            </a:lvl1pPr>
            <a:lvl2pPr marL="609543" indent="0" algn="ctr">
              <a:buNone/>
              <a:defRPr sz="2666"/>
            </a:lvl2pPr>
            <a:lvl3pPr marL="1219085" indent="0" algn="ctr">
              <a:buNone/>
              <a:defRPr sz="2400"/>
            </a:lvl3pPr>
            <a:lvl4pPr marL="1828628" indent="0" algn="ctr">
              <a:buNone/>
              <a:defRPr sz="2133"/>
            </a:lvl4pPr>
            <a:lvl5pPr marL="2438170" indent="0" algn="ctr">
              <a:buNone/>
              <a:defRPr sz="2133"/>
            </a:lvl5pPr>
            <a:lvl6pPr marL="3047713" indent="0" algn="ctr">
              <a:buNone/>
              <a:defRPr sz="2133"/>
            </a:lvl6pPr>
            <a:lvl7pPr marL="3657255" indent="0" algn="ctr">
              <a:buNone/>
              <a:defRPr sz="2133"/>
            </a:lvl7pPr>
            <a:lvl8pPr marL="4266798" indent="0" algn="ctr">
              <a:buNone/>
              <a:defRPr sz="2133"/>
            </a:lvl8pPr>
            <a:lvl9pPr marL="4876341" indent="0" algn="ctr">
              <a:buNone/>
              <a:defRPr sz="2133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2160270" y="5670709"/>
            <a:ext cx="252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ilsynforuniversellutformingavikt_farge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4" y="671689"/>
            <a:ext cx="4545375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fi animert id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160270" y="8595440"/>
            <a:ext cx="1128185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3939372" y="8595440"/>
            <a:ext cx="411708" cy="246221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ident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9047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0286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37D579-C832-405D-8D92-9123776B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40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42102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5309936"/>
            <a:ext cx="11701463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32617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1440179"/>
            <a:ext cx="6480810" cy="6300788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2644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1428"/>
            <a:ext cx="812981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1440180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Drag picture to placeholder or click icon to add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5169969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0204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9435C06D-6B4A-4F64-97D2-2A45F4B3B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8209026"/>
            <a:ext cx="1213106" cy="475489"/>
          </a:xfrm>
          <a:prstGeom prst="rect">
            <a:avLst/>
          </a:prstGeom>
        </p:spPr>
      </p:pic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79E28BA1-4BA5-4AEB-A7CE-8449E4703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6E57979-1462-449A-895B-1309221383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9997B939-209C-4074-9AD5-3A86278954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4771144" y="8595440"/>
            <a:ext cx="411708" cy="246221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0113" y="900111"/>
            <a:ext cx="14761845" cy="7020878"/>
          </a:xfrm>
        </p:spPr>
        <p:txBody>
          <a:bodyPr lIns="0" tIns="0" rIns="0" bIns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765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56001" cy="92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602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582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0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4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ksjonskille #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2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800225" y="467404"/>
            <a:ext cx="11701463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800225" y="8595440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4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77941" y="8595440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71144" y="8595440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4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82F1666-BA64-4235-B583-5459C4BA00B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707" r:id="rId6"/>
    <p:sldLayoutId id="2147483708" r:id="rId7"/>
    <p:sldLayoutId id="2147483709" r:id="rId8"/>
    <p:sldLayoutId id="2147483650" r:id="rId9"/>
    <p:sldLayoutId id="2147483710" r:id="rId10"/>
    <p:sldLayoutId id="2147483670" r:id="rId11"/>
    <p:sldLayoutId id="2147483657" r:id="rId12"/>
    <p:sldLayoutId id="2147483656" r:id="rId13"/>
    <p:sldLayoutId id="2147483669" r:id="rId14"/>
    <p:sldLayoutId id="2147483658" r:id="rId15"/>
    <p:sldLayoutId id="2147483659" r:id="rId16"/>
    <p:sldLayoutId id="2147483672" r:id="rId17"/>
    <p:sldLayoutId id="2147483673" r:id="rId18"/>
    <p:sldLayoutId id="2147483651" r:id="rId19"/>
    <p:sldLayoutId id="2147483674" r:id="rId20"/>
    <p:sldLayoutId id="2147483675" r:id="rId21"/>
    <p:sldLayoutId id="2147483676" r:id="rId22"/>
    <p:sldLayoutId id="2147483711" r:id="rId23"/>
    <p:sldLayoutId id="2147483652" r:id="rId24"/>
    <p:sldLayoutId id="2147483671" r:id="rId25"/>
    <p:sldLayoutId id="2147483654" r:id="rId26"/>
    <p:sldLayoutId id="2147483655" r:id="rId27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chemeClr val="dk2"/>
          </a:solidFill>
          <a:latin typeface="Sofia Pro" panose="020B0000000000000000" pitchFamily="34" charset="0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rgbClr val="00ADEE"/>
        </a:buClr>
        <a:buFont typeface="Arial" panose="020B0604020202020204" pitchFamily="34" charset="0"/>
        <a:buChar char="•"/>
        <a:defRPr sz="3600" b="1" kern="1200">
          <a:solidFill>
            <a:schemeClr val="tx2"/>
          </a:solidFill>
          <a:latin typeface="Sofia Pro" panose="020B0000000000000000" pitchFamily="34" charset="0"/>
          <a:ea typeface="+mn-ea"/>
          <a:cs typeface="+mn-cs"/>
        </a:defRPr>
      </a:lvl1pPr>
      <a:lvl2pPr marL="90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Sofia Pro" panose="020B0000000000000000" pitchFamily="34" charset="0"/>
          <a:ea typeface="+mn-ea"/>
          <a:cs typeface="+mn-cs"/>
        </a:defRPr>
      </a:lvl2pPr>
      <a:lvl3pPr marL="126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Sofia Pro" panose="020B0000000000000000" pitchFamily="34" charset="0"/>
          <a:ea typeface="+mn-ea"/>
          <a:cs typeface="+mn-cs"/>
        </a:defRPr>
      </a:lvl3pPr>
      <a:lvl4pPr marL="162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ofia Pro" panose="020B0000000000000000" pitchFamily="34" charset="0"/>
          <a:ea typeface="+mn-ea"/>
          <a:cs typeface="+mn-cs"/>
        </a:defRPr>
      </a:lvl4pPr>
      <a:lvl5pPr marL="198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Sofia Pro" panose="020B0000000000000000" pitchFamily="34" charset="0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19" userDrawn="1">
          <p15:clr>
            <a:srgbClr val="F26B43"/>
          </p15:clr>
        </p15:guide>
        <p15:guide id="3" orient="horz" pos="903" userDrawn="1">
          <p15:clr>
            <a:srgbClr val="F26B43"/>
          </p15:clr>
        </p15:guide>
        <p15:guide id="4" pos="11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FA2250-970C-8043-B8CD-4995995D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19213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ED60E6-6588-B947-9958-CA499F6B3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19213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848FC-385B-C24D-BC14-0158747D5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39B41-807E-E143-9ECA-32E7575BA845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F47C1D-D966-5A4B-9D28-FC6011BA0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4813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18D372-92EC-1942-A96D-700E2EB43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9213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B6475-A3D6-FC4D-BE73-874567FA1C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71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800225" y="467404"/>
            <a:ext cx="11701463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800225" y="8595440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400"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77941" y="8595440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>
                <a:solidFill>
                  <a:schemeClr val="l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71144" y="8595440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400"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D2B7E75-14F8-422C-8CAD-4F83058FE1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701" r:id="rId8"/>
    <p:sldLayoutId id="2147483702" r:id="rId9"/>
    <p:sldLayoutId id="2147483704" r:id="rId10"/>
    <p:sldLayoutId id="2147483705" r:id="rId11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lt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rgbClr val="00ADEE"/>
        </a:buClr>
        <a:buFont typeface="Arial" panose="020B0604020202020204" pitchFamily="34" charset="0"/>
        <a:buChar char="•"/>
        <a:defRPr sz="3700" kern="1200">
          <a:solidFill>
            <a:schemeClr val="lt1"/>
          </a:solidFill>
          <a:latin typeface="+mn-lt"/>
          <a:ea typeface="+mn-ea"/>
          <a:cs typeface="+mn-cs"/>
        </a:defRPr>
      </a:lvl1pPr>
      <a:lvl2pPr marL="90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3200" kern="1200">
          <a:solidFill>
            <a:schemeClr val="lt1"/>
          </a:solidFill>
          <a:latin typeface="+mn-lt"/>
          <a:ea typeface="+mn-ea"/>
          <a:cs typeface="+mn-cs"/>
        </a:defRPr>
      </a:lvl2pPr>
      <a:lvl3pPr marL="126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800" kern="1200">
          <a:solidFill>
            <a:schemeClr val="lt1"/>
          </a:solidFill>
          <a:latin typeface="+mn-lt"/>
          <a:ea typeface="+mn-ea"/>
          <a:cs typeface="+mn-cs"/>
        </a:defRPr>
      </a:lvl3pPr>
      <a:lvl4pPr marL="162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400" kern="1200">
          <a:solidFill>
            <a:schemeClr val="lt1"/>
          </a:solidFill>
          <a:latin typeface="+mn-lt"/>
          <a:ea typeface="+mn-ea"/>
          <a:cs typeface="+mn-cs"/>
        </a:defRPr>
      </a:lvl4pPr>
      <a:lvl5pPr marL="198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000" kern="1200">
          <a:solidFill>
            <a:schemeClr val="lt1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800225" y="467404"/>
            <a:ext cx="11701463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800225" y="8595440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4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77941" y="8595440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71144" y="8595440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4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82F1666-BA64-4235-B583-5459C4BA00B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rgbClr val="00ADEE"/>
        </a:buClr>
        <a:buFont typeface="Arial" panose="020B0604020202020204" pitchFamily="34" charset="0"/>
        <a:buChar char="•"/>
        <a:defRPr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90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26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2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98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800225" y="467404"/>
            <a:ext cx="11701463" cy="69249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800225" y="1440179"/>
            <a:ext cx="11701463" cy="6840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800225" y="8595440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4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77941" y="8595440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71144" y="8595440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4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82F1666-BA64-4235-B583-5459C4BA00B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rgbClr val="00ADEE"/>
        </a:buClr>
        <a:buFont typeface="Arial" panose="020B0604020202020204" pitchFamily="34" charset="0"/>
        <a:buChar char="•"/>
        <a:defRPr sz="3700" kern="1200">
          <a:solidFill>
            <a:schemeClr val="tx2"/>
          </a:solidFill>
          <a:latin typeface="+mn-lt"/>
          <a:ea typeface="+mn-ea"/>
          <a:cs typeface="+mn-cs"/>
        </a:defRPr>
      </a:lvl1pPr>
      <a:lvl2pPr marL="90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26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2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980000" indent="-360000" algn="l" defTabSz="1219085" rtl="0" eaLnBrk="1" latinLnBrk="0" hangingPunct="1">
        <a:lnSpc>
          <a:spcPct val="90000"/>
        </a:lnSpc>
        <a:spcBef>
          <a:spcPts val="1500"/>
        </a:spcBef>
        <a:buClr>
          <a:srgbClr val="00ADEE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BC1A097-3F78-4DF5-8DEB-514C2A7C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91" y="486834"/>
            <a:ext cx="14019431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A15394-2456-41F4-8FD5-8E1B925E7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491" y="2434167"/>
            <a:ext cx="14019431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62E535-8371-4D73-8862-190E3171C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491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88A-9681-40C0-AAF7-BCC326B356D6}" type="datetimeFigureOut">
              <a:rPr lang="nb-NO" smtClean="0"/>
              <a:t>10.04.2019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2445AD-693A-4F7C-890E-B20848F0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275" y="8475134"/>
            <a:ext cx="548586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FCFA9C-66DB-4A21-BBAF-015C8DBCC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9679" y="8475134"/>
            <a:ext cx="365724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64B0E-591B-4029-A0D0-D5C815ACBB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469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70" indent="-304770" algn="l" defTabSz="121907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emf"/><Relationship Id="rId18" Type="http://schemas.openxmlformats.org/officeDocument/2006/relationships/image" Target="../media/image66.emf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69.emf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17" Type="http://schemas.openxmlformats.org/officeDocument/2006/relationships/image" Target="../media/image65.e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4.emf"/><Relationship Id="rId20" Type="http://schemas.openxmlformats.org/officeDocument/2006/relationships/image" Target="../media/image6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24" Type="http://schemas.openxmlformats.org/officeDocument/2006/relationships/image" Target="../media/image70.png"/><Relationship Id="rId5" Type="http://schemas.microsoft.com/office/2007/relationships/hdphoto" Target="../media/hdphoto1.wdp"/><Relationship Id="rId15" Type="http://schemas.openxmlformats.org/officeDocument/2006/relationships/image" Target="../media/image63.emf"/><Relationship Id="rId23" Type="http://schemas.openxmlformats.org/officeDocument/2006/relationships/image" Target="../media/image52.wmf"/><Relationship Id="rId10" Type="http://schemas.openxmlformats.org/officeDocument/2006/relationships/image" Target="../media/image58.emf"/><Relationship Id="rId19" Type="http://schemas.openxmlformats.org/officeDocument/2006/relationships/image" Target="../media/image67.emf"/><Relationship Id="rId4" Type="http://schemas.openxmlformats.org/officeDocument/2006/relationships/image" Target="../media/image53.png"/><Relationship Id="rId9" Type="http://schemas.openxmlformats.org/officeDocument/2006/relationships/image" Target="../media/image57.emf"/><Relationship Id="rId14" Type="http://schemas.openxmlformats.org/officeDocument/2006/relationships/image" Target="../media/image62.emf"/><Relationship Id="rId22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5.em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gif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Relationship Id="rId1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5E13CC5C-559D-5B4D-90AC-1D2E70729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54414" cy="9144000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319EF65E-67A9-6A40-8C23-3295EB350E99}"/>
              </a:ext>
            </a:extLst>
          </p:cNvPr>
          <p:cNvSpPr txBox="1">
            <a:spLocks/>
          </p:cNvSpPr>
          <p:nvPr/>
        </p:nvSpPr>
        <p:spPr>
          <a:xfrm>
            <a:off x="1831087" y="2531079"/>
            <a:ext cx="7473587" cy="14703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Sofia Pro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nb-NO" sz="4000" dirty="0" err="1">
                <a:solidFill>
                  <a:schemeClr val="bg1"/>
                </a:solidFill>
              </a:rPr>
              <a:t>Gjer</a:t>
            </a:r>
            <a:r>
              <a:rPr lang="nb-NO" sz="4000" dirty="0">
                <a:solidFill>
                  <a:schemeClr val="bg1"/>
                </a:solidFill>
              </a:rPr>
              <a:t> bøter IKT meir </a:t>
            </a:r>
            <a:r>
              <a:rPr lang="nb-NO" sz="4000" dirty="0" err="1">
                <a:solidFill>
                  <a:schemeClr val="bg1"/>
                </a:solidFill>
              </a:rPr>
              <a:t>tilgjengeleg</a:t>
            </a:r>
            <a:r>
              <a:rPr lang="nb-NO" sz="4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E1B3E4B7-CDD0-E440-AD73-C3BD0B1B5E61}"/>
              </a:ext>
            </a:extLst>
          </p:cNvPr>
          <p:cNvSpPr txBox="1">
            <a:spLocks/>
          </p:cNvSpPr>
          <p:nvPr/>
        </p:nvSpPr>
        <p:spPr>
          <a:xfrm>
            <a:off x="2160271" y="6042342"/>
            <a:ext cx="4772544" cy="18732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9085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DEE"/>
              </a:buClr>
              <a:buFont typeface="Arial" panose="020B0604020202020204" pitchFamily="34" charset="0"/>
              <a:buNone/>
              <a:defRPr sz="2000" b="1" i="0" kern="1200">
                <a:solidFill>
                  <a:srgbClr val="000000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609543" indent="0" algn="ctr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None/>
              <a:defRPr sz="2666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19085" indent="0" algn="ctr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828628" indent="0" algn="ctr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None/>
              <a:defRPr sz="2133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2438170" indent="0" algn="ctr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None/>
              <a:defRPr sz="2133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047713" indent="0" algn="ctr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255" indent="0" algn="ctr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98" indent="0" algn="ctr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341" indent="0" algn="ctr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Malin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Rygg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tilsynsdirektør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Difi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Stockholm, 10. </a:t>
            </a:r>
            <a:r>
              <a:rPr lang="en-US" sz="2400" dirty="0" err="1">
                <a:solidFill>
                  <a:schemeClr val="bg1"/>
                </a:solidFill>
              </a:rPr>
              <a:t>april</a:t>
            </a:r>
            <a:r>
              <a:rPr lang="en-US" sz="2400" dirty="0">
                <a:solidFill>
                  <a:schemeClr val="bg1"/>
                </a:solidFill>
              </a:rPr>
              <a:t> 2019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Funkas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Tilgjengelighetsdager</a:t>
            </a:r>
            <a:endParaRPr lang="en-US" sz="2400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7" name="Picture 9" descr="tilsynforuniversellutformingavikt_farge_negativ_RGB.png">
            <a:extLst>
              <a:ext uri="{FF2B5EF4-FFF2-40B4-BE49-F238E27FC236}">
                <a16:creationId xmlns:a16="http://schemas.microsoft.com/office/drawing/2014/main" id="{1A13FE0A-00C8-8742-A749-FBC7287BC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7" y="677333"/>
            <a:ext cx="4531654" cy="1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5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1CFD9105-26FB-B648-A8EB-D3C9C3240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31" y="1014176"/>
            <a:ext cx="8457523" cy="644916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E58238F-5981-48A3-9A30-9AA0784D5860}"/>
              </a:ext>
            </a:extLst>
          </p:cNvPr>
          <p:cNvSpPr/>
          <p:nvPr/>
        </p:nvSpPr>
        <p:spPr>
          <a:xfrm>
            <a:off x="0" y="0"/>
            <a:ext cx="7225553" cy="9144000"/>
          </a:xfrm>
          <a:prstGeom prst="rect">
            <a:avLst/>
          </a:prstGeom>
          <a:solidFill>
            <a:srgbClr val="408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020961-4D70-4AE2-AE33-36B01453D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59525"/>
              </p:ext>
            </p:extLst>
          </p:nvPr>
        </p:nvGraphicFramePr>
        <p:xfrm>
          <a:off x="-1805362" y="81847"/>
          <a:ext cx="10836275" cy="7943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084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e 36">
            <a:extLst>
              <a:ext uri="{FF2B5EF4-FFF2-40B4-BE49-F238E27FC236}">
                <a16:creationId xmlns:a16="http://schemas.microsoft.com/office/drawing/2014/main" id="{70F7056E-C5AA-4230-8906-C43891F4B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92" y="949033"/>
            <a:ext cx="13636499" cy="735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0BE7186-BD74-CE40-B237-507846B41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2369">
            <a:off x="6111275" y="991296"/>
            <a:ext cx="1928055" cy="1296171"/>
          </a:xfrm>
          <a:prstGeom prst="rect">
            <a:avLst/>
          </a:prstGeom>
          <a:noFill/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6823BD5-C784-2E4A-81C8-9D2B7205B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420" y="3739897"/>
            <a:ext cx="1442410" cy="804713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7349AFD6-C0DB-3F4F-9E6C-F268E6966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98285">
            <a:off x="4832464" y="3696632"/>
            <a:ext cx="1790400" cy="1311440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0D2F32F8-89A5-5D40-B1D7-0D578D55A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8987">
            <a:off x="1109846" y="4515285"/>
            <a:ext cx="1209197" cy="1591048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B06B40FA-88B3-4E4C-B5A1-2ABDB5A1E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8098" y="6264442"/>
            <a:ext cx="1042024" cy="1381560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B8DA39E4-A366-5046-9DA1-B89FE6D680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345" y="6238188"/>
            <a:ext cx="1746501" cy="138156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D0D6A04D-2ACC-584C-B522-28DB7E991D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4798" flipV="1">
            <a:off x="9034076" y="6747401"/>
            <a:ext cx="1261767" cy="415642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C22BC49E-0661-AD4F-B3BF-0CFC527A73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890860" flipV="1">
            <a:off x="2512425" y="6290267"/>
            <a:ext cx="1272826" cy="424276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18BA9CE0-11FE-414A-9104-1284D96B1C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705638" flipV="1">
            <a:off x="2970995" y="4416783"/>
            <a:ext cx="1257339" cy="419114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ECB1CE1A-6393-B943-93C7-47837309F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370383">
            <a:off x="6958945" y="3872410"/>
            <a:ext cx="1080528" cy="633909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3F0E4B86-EBE7-BF49-8634-B218669D83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10746751" y="3846539"/>
            <a:ext cx="1280476" cy="421804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E5DBC34B-EE1B-6640-A591-7DF7CA21F8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24212">
            <a:off x="13389956" y="2699259"/>
            <a:ext cx="1259276" cy="449741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94DF1357-08B3-CA43-B7E2-F59ADC4740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2737">
            <a:off x="8546544" y="1682959"/>
            <a:ext cx="1233276" cy="440456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99C6288F-C143-1844-896C-7AB9F3F945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822065">
            <a:off x="4188576" y="1372035"/>
            <a:ext cx="1147291" cy="524071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88C6F502-17DE-41DA-A661-37175959BE7E}"/>
              </a:ext>
            </a:extLst>
          </p:cNvPr>
          <p:cNvGrpSpPr/>
          <p:nvPr/>
        </p:nvGrpSpPr>
        <p:grpSpPr>
          <a:xfrm rot="21437541">
            <a:off x="12284743" y="3337407"/>
            <a:ext cx="1780587" cy="1398619"/>
            <a:chOff x="15035307" y="355846"/>
            <a:chExt cx="2438212" cy="2380472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AD1BE0CB-EA8F-4311-B229-4618015A7E17}"/>
                </a:ext>
              </a:extLst>
            </p:cNvPr>
            <p:cNvGrpSpPr/>
            <p:nvPr/>
          </p:nvGrpSpPr>
          <p:grpSpPr>
            <a:xfrm>
              <a:off x="15767637" y="851096"/>
              <a:ext cx="1110194" cy="1278740"/>
              <a:chOff x="8586071" y="777440"/>
              <a:chExt cx="1110194" cy="1278740"/>
            </a:xfrm>
          </p:grpSpPr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1B222619-3238-1347-A006-43B418FE3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6071" y="777440"/>
                <a:ext cx="99199" cy="178411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792EDF9F-5ECA-994A-A375-DD8F326706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81051" y="1877769"/>
                <a:ext cx="99199" cy="178411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tt linje 56">
                <a:extLst>
                  <a:ext uri="{FF2B5EF4-FFF2-40B4-BE49-F238E27FC236}">
                    <a16:creationId xmlns:a16="http://schemas.microsoft.com/office/drawing/2014/main" id="{E11FF780-526F-DF46-8B60-722A460A165C}"/>
                  </a:ext>
                </a:extLst>
              </p:cNvPr>
              <p:cNvCxnSpPr>
                <a:cxnSpLocks/>
              </p:cNvCxnSpPr>
              <p:nvPr/>
            </p:nvCxnSpPr>
            <p:spPr>
              <a:xfrm rot="162459" flipH="1">
                <a:off x="9598855" y="791273"/>
                <a:ext cx="97410" cy="13291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tt linje 57">
                <a:extLst>
                  <a:ext uri="{FF2B5EF4-FFF2-40B4-BE49-F238E27FC236}">
                    <a16:creationId xmlns:a16="http://schemas.microsoft.com/office/drawing/2014/main" id="{EB9C7717-256F-4A46-AA27-08A3E18265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5228" y="1858776"/>
                <a:ext cx="99199" cy="178411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olid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C7CF7400-2AB6-45EA-A869-C5C3CC5F99AB}"/>
                </a:ext>
              </a:extLst>
            </p:cNvPr>
            <p:cNvGrpSpPr/>
            <p:nvPr/>
          </p:nvGrpSpPr>
          <p:grpSpPr>
            <a:xfrm>
              <a:off x="15035307" y="355846"/>
              <a:ext cx="2438212" cy="2380472"/>
              <a:chOff x="10794461" y="154405"/>
              <a:chExt cx="2438212" cy="2380472"/>
            </a:xfrm>
          </p:grpSpPr>
          <p:grpSp>
            <p:nvGrpSpPr>
              <p:cNvPr id="60" name="Gruppe 59">
                <a:extLst>
                  <a:ext uri="{FF2B5EF4-FFF2-40B4-BE49-F238E27FC236}">
                    <a16:creationId xmlns:a16="http://schemas.microsoft.com/office/drawing/2014/main" id="{4485699F-B018-3C49-B2F6-852459505260}"/>
                  </a:ext>
                </a:extLst>
              </p:cNvPr>
              <p:cNvGrpSpPr/>
              <p:nvPr/>
            </p:nvGrpSpPr>
            <p:grpSpPr>
              <a:xfrm>
                <a:off x="11526971" y="821935"/>
                <a:ext cx="1181100" cy="939800"/>
                <a:chOff x="8586605" y="952048"/>
                <a:chExt cx="1181100" cy="939800"/>
              </a:xfrm>
            </p:grpSpPr>
            <p:pic>
              <p:nvPicPr>
                <p:cNvPr id="17" name="Bilde 16">
                  <a:extLst>
                    <a:ext uri="{FF2B5EF4-FFF2-40B4-BE49-F238E27FC236}">
                      <a16:creationId xmlns:a16="http://schemas.microsoft.com/office/drawing/2014/main" id="{00416DFB-6FC6-5246-A6F9-8A83A0C0C5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86605" y="952048"/>
                  <a:ext cx="1181100" cy="939800"/>
                </a:xfrm>
                <a:prstGeom prst="rect">
                  <a:avLst/>
                </a:prstGeom>
              </p:spPr>
            </p:pic>
            <p:sp>
              <p:nvSpPr>
                <p:cNvPr id="5" name="Tittel 1">
                  <a:extLst>
                    <a:ext uri="{FF2B5EF4-FFF2-40B4-BE49-F238E27FC236}">
                      <a16:creationId xmlns:a16="http://schemas.microsoft.com/office/drawing/2014/main" id="{8285E13E-61CF-E946-ABE1-CB08FB42A8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90210" y="1059918"/>
                  <a:ext cx="1175015" cy="723900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l" defTabSz="1219085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5000" kern="1200">
                      <a:solidFill>
                        <a:schemeClr val="dk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WCAG</a:t>
                  </a:r>
                </a:p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2.0</a:t>
                  </a:r>
                </a:p>
              </p:txBody>
            </p:sp>
          </p:grpSp>
          <p:grpSp>
            <p:nvGrpSpPr>
              <p:cNvPr id="10" name="Gruppe 9">
                <a:extLst>
                  <a:ext uri="{FF2B5EF4-FFF2-40B4-BE49-F238E27FC236}">
                    <a16:creationId xmlns:a16="http://schemas.microsoft.com/office/drawing/2014/main" id="{CB8A10FE-1B9A-4B27-9F48-09A276425F95}"/>
                  </a:ext>
                </a:extLst>
              </p:cNvPr>
              <p:cNvGrpSpPr/>
              <p:nvPr/>
            </p:nvGrpSpPr>
            <p:grpSpPr>
              <a:xfrm>
                <a:off x="10794461" y="154405"/>
                <a:ext cx="2438212" cy="2380472"/>
                <a:chOff x="7887404" y="208580"/>
                <a:chExt cx="2438212" cy="2380472"/>
              </a:xfrm>
            </p:grpSpPr>
            <p:sp>
              <p:nvSpPr>
                <p:cNvPr id="43" name="Tittel 1">
                  <a:extLst>
                    <a:ext uri="{FF2B5EF4-FFF2-40B4-BE49-F238E27FC236}">
                      <a16:creationId xmlns:a16="http://schemas.microsoft.com/office/drawing/2014/main" id="{BD99B73B-AE58-7646-B398-D27A3068CB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87404" y="1865152"/>
                  <a:ext cx="1175015" cy="723900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l" defTabSz="1219085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5000" kern="1200">
                      <a:solidFill>
                        <a:schemeClr val="dk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4.1.1</a:t>
                  </a:r>
                </a:p>
              </p:txBody>
            </p:sp>
            <p:sp>
              <p:nvSpPr>
                <p:cNvPr id="45" name="Tittel 1">
                  <a:extLst>
                    <a:ext uri="{FF2B5EF4-FFF2-40B4-BE49-F238E27FC236}">
                      <a16:creationId xmlns:a16="http://schemas.microsoft.com/office/drawing/2014/main" id="{926F0E80-373B-5A49-903A-7E72DD1734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87404" y="208580"/>
                  <a:ext cx="1175015" cy="723900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l" defTabSz="1219085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5000" kern="1200">
                      <a:solidFill>
                        <a:schemeClr val="dk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1.4.3</a:t>
                  </a:r>
                </a:p>
              </p:txBody>
            </p:sp>
            <p:sp>
              <p:nvSpPr>
                <p:cNvPr id="46" name="Tittel 1">
                  <a:extLst>
                    <a:ext uri="{FF2B5EF4-FFF2-40B4-BE49-F238E27FC236}">
                      <a16:creationId xmlns:a16="http://schemas.microsoft.com/office/drawing/2014/main" id="{1885732E-D226-344F-8A16-BE18CB446C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150601" y="1865152"/>
                  <a:ext cx="1175015" cy="723900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l" defTabSz="1219085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5000" kern="1200">
                      <a:solidFill>
                        <a:schemeClr val="dk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1.4.10</a:t>
                  </a:r>
                </a:p>
              </p:txBody>
            </p:sp>
            <p:sp>
              <p:nvSpPr>
                <p:cNvPr id="47" name="Tittel 1">
                  <a:extLst>
                    <a:ext uri="{FF2B5EF4-FFF2-40B4-BE49-F238E27FC236}">
                      <a16:creationId xmlns:a16="http://schemas.microsoft.com/office/drawing/2014/main" id="{15AF4E4F-7528-9943-BB14-444F1B9850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150601" y="208580"/>
                  <a:ext cx="1175015" cy="723900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Autofit/>
                </a:bodyPr>
                <a:lstStyle>
                  <a:lvl1pPr algn="l" defTabSz="1219085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5000" kern="1200">
                      <a:solidFill>
                        <a:schemeClr val="dk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nb-NO" sz="2000" b="1" dirty="0">
                      <a:solidFill>
                        <a:srgbClr val="17657C"/>
                      </a:solidFill>
                      <a:latin typeface="Sofia Pro" panose="020B0000000000000000" pitchFamily="34" charset="0"/>
                    </a:rPr>
                    <a:t>2.1.1</a:t>
                  </a:r>
                </a:p>
              </p:txBody>
            </p:sp>
          </p:grpSp>
        </p:grpSp>
      </p:grpSp>
      <p:pic>
        <p:nvPicPr>
          <p:cNvPr id="59" name="Bilde 58">
            <a:extLst>
              <a:ext uri="{FF2B5EF4-FFF2-40B4-BE49-F238E27FC236}">
                <a16:creationId xmlns:a16="http://schemas.microsoft.com/office/drawing/2014/main" id="{A31DC2E2-7F0D-B44B-96C9-BFA8702271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86609" y="707560"/>
            <a:ext cx="1484033" cy="1571329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3E740D95-8737-49C5-B13D-94E4B7CF6F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971300" flipV="1">
            <a:off x="5730101" y="6683570"/>
            <a:ext cx="1313721" cy="437908"/>
          </a:xfrm>
          <a:prstGeom prst="rect">
            <a:avLst/>
          </a:prstGeom>
        </p:spPr>
      </p:pic>
      <p:graphicFrame>
        <p:nvGraphicFramePr>
          <p:cNvPr id="51" name="Objekt 50">
            <a:extLst>
              <a:ext uri="{FF2B5EF4-FFF2-40B4-BE49-F238E27FC236}">
                <a16:creationId xmlns:a16="http://schemas.microsoft.com/office/drawing/2014/main" id="{21FF704E-2A4B-4CF9-A870-91260F3E5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056734"/>
              </p:ext>
            </p:extLst>
          </p:nvPr>
        </p:nvGraphicFramePr>
        <p:xfrm>
          <a:off x="10564663" y="1369863"/>
          <a:ext cx="2001134" cy="1368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22" imgW="7301520" imgH="4990320" progId="">
                  <p:embed/>
                </p:oleObj>
              </mc:Choice>
              <mc:Fallback>
                <p:oleObj r:id="rId22" imgW="7301520" imgH="4990320" progId="">
                  <p:embed/>
                  <p:pic>
                    <p:nvPicPr>
                      <p:cNvPr id="51" name="Objekt 50">
                        <a:extLst>
                          <a:ext uri="{FF2B5EF4-FFF2-40B4-BE49-F238E27FC236}">
                            <a16:creationId xmlns:a16="http://schemas.microsoft.com/office/drawing/2014/main" id="{21FF704E-2A4B-4CF9-A870-91260F3E58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564663" y="1369863"/>
                        <a:ext cx="2001134" cy="1368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Bilde 54">
            <a:extLst>
              <a:ext uri="{FF2B5EF4-FFF2-40B4-BE49-F238E27FC236}">
                <a16:creationId xmlns:a16="http://schemas.microsoft.com/office/drawing/2014/main" id="{31EE32E1-AF9A-44FF-A9B2-9E875D83A2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22">
            <a:off x="4328038" y="6032408"/>
            <a:ext cx="1142800" cy="15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5C6FDF7-A7D4-E041-8CFB-24ACEF001CF1}"/>
              </a:ext>
            </a:extLst>
          </p:cNvPr>
          <p:cNvSpPr txBox="1">
            <a:spLocks/>
          </p:cNvSpPr>
          <p:nvPr/>
        </p:nvSpPr>
        <p:spPr>
          <a:xfrm>
            <a:off x="1795463" y="-16623"/>
            <a:ext cx="9278937" cy="160235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600" b="1" dirty="0">
                <a:solidFill>
                  <a:schemeClr val="accent1"/>
                </a:solidFill>
                <a:latin typeface="Sofia Pro" panose="020B0000000000000000" pitchFamily="34" charset="0"/>
              </a:rPr>
              <a:t>Historikk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CEB4CC-F51E-2C46-B6A1-0F8E08F6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346" y="2245953"/>
            <a:ext cx="2146300" cy="21082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890494B-00D2-8040-B19D-1D565F3D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790" y="2245953"/>
            <a:ext cx="2146300" cy="21082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05E3B3B-84FA-7748-9FF1-4A0BA919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43" y="2463088"/>
            <a:ext cx="1997253" cy="1997253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A76B8C86-0CDB-4D45-A10F-A0354E906ED6}"/>
              </a:ext>
            </a:extLst>
          </p:cNvPr>
          <p:cNvGrpSpPr/>
          <p:nvPr/>
        </p:nvGrpSpPr>
        <p:grpSpPr>
          <a:xfrm>
            <a:off x="1510605" y="6586202"/>
            <a:ext cx="13233202" cy="1940475"/>
            <a:chOff x="1517096" y="7729158"/>
            <a:chExt cx="13233202" cy="1940475"/>
          </a:xfrm>
        </p:grpSpPr>
        <p:sp>
          <p:nvSpPr>
            <p:cNvPr id="9" name="Tittel 1">
              <a:extLst>
                <a:ext uri="{FF2B5EF4-FFF2-40B4-BE49-F238E27FC236}">
                  <a16:creationId xmlns:a16="http://schemas.microsoft.com/office/drawing/2014/main" id="{D263FDFA-4FC3-D14F-8C53-281C75D07295}"/>
                </a:ext>
              </a:extLst>
            </p:cNvPr>
            <p:cNvSpPr txBox="1">
              <a:spLocks/>
            </p:cNvSpPr>
            <p:nvPr/>
          </p:nvSpPr>
          <p:spPr>
            <a:xfrm>
              <a:off x="1517096" y="7729159"/>
              <a:ext cx="2350800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29 tilsyn</a:t>
              </a:r>
            </a:p>
          </p:txBody>
        </p:sp>
        <p:sp>
          <p:nvSpPr>
            <p:cNvPr id="10" name="Tittel 1">
              <a:extLst>
                <a:ext uri="{FF2B5EF4-FFF2-40B4-BE49-F238E27FC236}">
                  <a16:creationId xmlns:a16="http://schemas.microsoft.com/office/drawing/2014/main" id="{38214BC9-F057-3E46-B8A8-305DAFE44169}"/>
                </a:ext>
              </a:extLst>
            </p:cNvPr>
            <p:cNvSpPr txBox="1">
              <a:spLocks/>
            </p:cNvSpPr>
            <p:nvPr/>
          </p:nvSpPr>
          <p:spPr>
            <a:xfrm>
              <a:off x="8285375" y="7729159"/>
              <a:ext cx="2975076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Kode</a:t>
              </a:r>
            </a:p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Design</a:t>
              </a:r>
            </a:p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Innhald</a:t>
              </a:r>
            </a:p>
          </p:txBody>
        </p:sp>
        <p:sp>
          <p:nvSpPr>
            <p:cNvPr id="11" name="Tittel 1">
              <a:extLst>
                <a:ext uri="{FF2B5EF4-FFF2-40B4-BE49-F238E27FC236}">
                  <a16:creationId xmlns:a16="http://schemas.microsoft.com/office/drawing/2014/main" id="{2F02E4CA-176F-5644-BACC-4A47EB4C0598}"/>
                </a:ext>
              </a:extLst>
            </p:cNvPr>
            <p:cNvSpPr txBox="1">
              <a:spLocks/>
            </p:cNvSpPr>
            <p:nvPr/>
          </p:nvSpPr>
          <p:spPr>
            <a:xfrm>
              <a:off x="4383722" y="7729158"/>
              <a:ext cx="3630479" cy="194047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600" b="1" dirty="0" err="1">
                  <a:solidFill>
                    <a:schemeClr val="accent1"/>
                  </a:solidFill>
                  <a:latin typeface="Sofia Pro" panose="020B0000000000000000" pitchFamily="34" charset="0"/>
                </a:rPr>
                <a:t>Offentleg</a:t>
              </a:r>
              <a:endParaRPr lang="nb-NO" sz="3600" b="1" dirty="0">
                <a:solidFill>
                  <a:schemeClr val="accent1"/>
                </a:solidFill>
                <a:latin typeface="Sofia Pro" panose="020B0000000000000000" pitchFamily="34" charset="0"/>
              </a:endParaRPr>
            </a:p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Bank </a:t>
              </a:r>
            </a:p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Transport</a:t>
              </a:r>
            </a:p>
          </p:txBody>
        </p:sp>
        <p:sp>
          <p:nvSpPr>
            <p:cNvPr id="12" name="Tittel 1">
              <a:extLst>
                <a:ext uri="{FF2B5EF4-FFF2-40B4-BE49-F238E27FC236}">
                  <a16:creationId xmlns:a16="http://schemas.microsoft.com/office/drawing/2014/main" id="{36AF361E-6675-7749-B06A-89683D73E340}"/>
                </a:ext>
              </a:extLst>
            </p:cNvPr>
            <p:cNvSpPr txBox="1">
              <a:spLocks/>
            </p:cNvSpPr>
            <p:nvPr/>
          </p:nvSpPr>
          <p:spPr>
            <a:xfrm>
              <a:off x="11775222" y="7729159"/>
              <a:ext cx="2975076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6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Resultat</a:t>
              </a:r>
            </a:p>
          </p:txBody>
        </p: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18981993-1CE9-4B42-8756-575D409E2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3010" y="2887656"/>
            <a:ext cx="1079500" cy="10922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BD4528C-78B6-8641-9F46-48BDA5F0F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47" y="5159765"/>
            <a:ext cx="14962465" cy="551249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FBB8CC2A-CA25-364D-BD7E-001C2E9AD245}"/>
              </a:ext>
            </a:extLst>
          </p:cNvPr>
          <p:cNvGrpSpPr/>
          <p:nvPr/>
        </p:nvGrpSpPr>
        <p:grpSpPr>
          <a:xfrm>
            <a:off x="2692496" y="4649190"/>
            <a:ext cx="10566400" cy="1619999"/>
            <a:chOff x="2692496" y="5237018"/>
            <a:chExt cx="10566400" cy="814240"/>
          </a:xfrm>
        </p:grpSpPr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0DCD98AC-F146-194D-9217-9974A171ACFF}"/>
                </a:ext>
              </a:extLst>
            </p:cNvPr>
            <p:cNvCxnSpPr/>
            <p:nvPr/>
          </p:nvCxnSpPr>
          <p:spPr>
            <a:xfrm>
              <a:off x="2692496" y="5237018"/>
              <a:ext cx="0" cy="814240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3D81B66-412D-3940-9411-E5B6936A7651}"/>
                </a:ext>
              </a:extLst>
            </p:cNvPr>
            <p:cNvCxnSpPr/>
            <p:nvPr/>
          </p:nvCxnSpPr>
          <p:spPr>
            <a:xfrm>
              <a:off x="6214629" y="5237018"/>
              <a:ext cx="0" cy="814240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DD719D1A-669F-3E48-BF03-99FA08301600}"/>
                </a:ext>
              </a:extLst>
            </p:cNvPr>
            <p:cNvCxnSpPr/>
            <p:nvPr/>
          </p:nvCxnSpPr>
          <p:spPr>
            <a:xfrm>
              <a:off x="9725474" y="5237018"/>
              <a:ext cx="0" cy="814240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5E19128B-2519-A04A-AB92-85AB9A6089DE}"/>
                </a:ext>
              </a:extLst>
            </p:cNvPr>
            <p:cNvCxnSpPr/>
            <p:nvPr/>
          </p:nvCxnSpPr>
          <p:spPr>
            <a:xfrm>
              <a:off x="13258896" y="5237018"/>
              <a:ext cx="0" cy="814240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381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e 29">
            <a:extLst>
              <a:ext uri="{FF2B5EF4-FFF2-40B4-BE49-F238E27FC236}">
                <a16:creationId xmlns:a16="http://schemas.microsoft.com/office/drawing/2014/main" id="{56387E8B-B36F-BB48-A629-FEAAE5083EF4}"/>
              </a:ext>
            </a:extLst>
          </p:cNvPr>
          <p:cNvGrpSpPr/>
          <p:nvPr/>
        </p:nvGrpSpPr>
        <p:grpSpPr>
          <a:xfrm>
            <a:off x="5410134" y="5852790"/>
            <a:ext cx="8296828" cy="900000"/>
            <a:chOff x="6835978" y="6373991"/>
            <a:chExt cx="8296828" cy="900000"/>
          </a:xfrm>
        </p:grpSpPr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528ECB41-7596-904D-BF3B-40D87FE0C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978" y="6373991"/>
              <a:ext cx="900000" cy="900000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CCA36FF-DBC2-2944-8F6E-1DF3D70AF92D}"/>
                </a:ext>
              </a:extLst>
            </p:cNvPr>
            <p:cNvSpPr/>
            <p:nvPr/>
          </p:nvSpPr>
          <p:spPr>
            <a:xfrm>
              <a:off x="8127206" y="6373991"/>
              <a:ext cx="7005600" cy="900000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1 549 707 </a:t>
              </a:r>
              <a:r>
                <a:rPr lang="nb-NO" sz="3000" b="1" dirty="0" err="1">
                  <a:solidFill>
                    <a:schemeClr val="accent1"/>
                  </a:solidFill>
                  <a:latin typeface="Sofia Pro" panose="020B0000000000000000" pitchFamily="34" charset="0"/>
                </a:rPr>
                <a:t>innbyggarar</a:t>
              </a:r>
              <a:endParaRPr lang="nb-NO" sz="3000" b="1" dirty="0">
                <a:solidFill>
                  <a:schemeClr val="accent1"/>
                </a:solidFill>
                <a:latin typeface="Sofia Pro" panose="020B0000000000000000" pitchFamily="34" charset="0"/>
              </a:endParaRPr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3B4D2CEA-8535-8742-AE99-7A6A0D388BA0}"/>
              </a:ext>
            </a:extLst>
          </p:cNvPr>
          <p:cNvGrpSpPr/>
          <p:nvPr/>
        </p:nvGrpSpPr>
        <p:grpSpPr>
          <a:xfrm>
            <a:off x="3479036" y="2422755"/>
            <a:ext cx="10402958" cy="900000"/>
            <a:chOff x="4904880" y="2547447"/>
            <a:chExt cx="10402958" cy="900000"/>
          </a:xfrm>
        </p:grpSpPr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22BE891E-DEDD-3941-A566-A980A8A2B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4880" y="2547447"/>
              <a:ext cx="2837204" cy="900000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48A95662-72BC-7D43-BBA5-2B7E1497E189}"/>
                </a:ext>
              </a:extLst>
            </p:cNvPr>
            <p:cNvSpPr/>
            <p:nvPr/>
          </p:nvSpPr>
          <p:spPr>
            <a:xfrm>
              <a:off x="8129438" y="2720448"/>
              <a:ext cx="7178400" cy="553998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lvl="0" defTabSz="1219085">
                <a:defRPr/>
              </a:pPr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26 mill. reiser i 2015</a:t>
              </a:r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D76F323B-6D43-284B-9B60-36AF96FC96A7}"/>
              </a:ext>
            </a:extLst>
          </p:cNvPr>
          <p:cNvGrpSpPr/>
          <p:nvPr/>
        </p:nvGrpSpPr>
        <p:grpSpPr>
          <a:xfrm>
            <a:off x="5416240" y="3566100"/>
            <a:ext cx="8020791" cy="900000"/>
            <a:chOff x="6842084" y="3822702"/>
            <a:chExt cx="8020791" cy="900000"/>
          </a:xfrm>
        </p:grpSpPr>
        <p:pic>
          <p:nvPicPr>
            <p:cNvPr id="23" name="Bilde 22">
              <a:extLst>
                <a:ext uri="{FF2B5EF4-FFF2-40B4-BE49-F238E27FC236}">
                  <a16:creationId xmlns:a16="http://schemas.microsoft.com/office/drawing/2014/main" id="{DB772949-64D3-D54F-80CD-C1B03226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084" y="3822702"/>
              <a:ext cx="900000" cy="900000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67B5FAC-2526-FD4D-9387-5038496B4297}"/>
                </a:ext>
              </a:extLst>
            </p:cNvPr>
            <p:cNvSpPr/>
            <p:nvPr/>
          </p:nvSpPr>
          <p:spPr>
            <a:xfrm>
              <a:off x="8120075" y="3995703"/>
              <a:ext cx="6742800" cy="553998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lvl="0" defTabSz="1219085">
                <a:defRPr/>
              </a:pPr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61,7 mill. reiser i 2015</a:t>
              </a:r>
            </a:p>
          </p:txBody>
        </p: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3160C070-6923-C74A-983B-022C135B0AC8}"/>
              </a:ext>
            </a:extLst>
          </p:cNvPr>
          <p:cNvGrpSpPr/>
          <p:nvPr/>
        </p:nvGrpSpPr>
        <p:grpSpPr>
          <a:xfrm>
            <a:off x="5237625" y="4709445"/>
            <a:ext cx="6091636" cy="900000"/>
            <a:chOff x="6663469" y="5097653"/>
            <a:chExt cx="6091636" cy="900000"/>
          </a:xfrm>
        </p:grpSpPr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65FEE7D0-0C34-B846-843F-5DCDCF70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4"/>
            <a:stretch/>
          </p:blipFill>
          <p:spPr>
            <a:xfrm>
              <a:off x="6663469" y="5097653"/>
              <a:ext cx="1078615" cy="900000"/>
            </a:xfrm>
            <a:prstGeom prst="rect">
              <a:avLst/>
            </a:prstGeom>
          </p:spPr>
        </p:pic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4CEB8FF-79E2-2745-BC26-DD91FA39D520}"/>
                </a:ext>
              </a:extLst>
            </p:cNvPr>
            <p:cNvSpPr/>
            <p:nvPr/>
          </p:nvSpPr>
          <p:spPr>
            <a:xfrm>
              <a:off x="8127206" y="5270654"/>
              <a:ext cx="4627899" cy="553998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lvl="0" defTabSz="1219085">
                <a:defRPr/>
              </a:pPr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28,4 mill. reiser i 2017</a:t>
              </a:r>
            </a:p>
          </p:txBody>
        </p:sp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841D3419-5856-A148-8099-95B7564DFC1F}"/>
              </a:ext>
            </a:extLst>
          </p:cNvPr>
          <p:cNvGrpSpPr/>
          <p:nvPr/>
        </p:nvGrpSpPr>
        <p:grpSpPr>
          <a:xfrm>
            <a:off x="3568594" y="6938303"/>
            <a:ext cx="8525568" cy="1015663"/>
            <a:chOff x="4994438" y="7532239"/>
            <a:chExt cx="8525568" cy="1015663"/>
          </a:xfrm>
        </p:grpSpPr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3FBEC73F-04D0-DC43-8B6F-C25AF594E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438" y="7590070"/>
              <a:ext cx="2747646" cy="900000"/>
            </a:xfrm>
            <a:prstGeom prst="rect">
              <a:avLst/>
            </a:prstGeom>
          </p:spPr>
        </p:pic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BC680D6-61E4-2847-A0D5-16A2E3E6F737}"/>
                </a:ext>
              </a:extLst>
            </p:cNvPr>
            <p:cNvSpPr/>
            <p:nvPr/>
          </p:nvSpPr>
          <p:spPr>
            <a:xfrm>
              <a:off x="8127206" y="7532239"/>
              <a:ext cx="5392800" cy="1015663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lvl="0" defTabSz="1219085">
                <a:defRPr/>
              </a:pPr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Over 200 000 </a:t>
              </a:r>
              <a:r>
                <a:rPr lang="nb-NO" sz="3000" b="1" dirty="0" err="1">
                  <a:solidFill>
                    <a:schemeClr val="accent1"/>
                  </a:solidFill>
                  <a:latin typeface="Sofia Pro" panose="020B0000000000000000" pitchFamily="34" charset="0"/>
                </a:rPr>
                <a:t>personkundar</a:t>
              </a:r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 og 7700 </a:t>
              </a:r>
              <a:r>
                <a:rPr lang="nb-NO" sz="3000" b="1" dirty="0" err="1">
                  <a:solidFill>
                    <a:schemeClr val="accent1"/>
                  </a:solidFill>
                  <a:latin typeface="Sofia Pro" panose="020B0000000000000000" pitchFamily="34" charset="0"/>
                </a:rPr>
                <a:t>bedriftskundar</a:t>
              </a:r>
              <a:endParaRPr lang="nb-NO" sz="3000" b="1" dirty="0">
                <a:solidFill>
                  <a:schemeClr val="accent1"/>
                </a:solidFill>
                <a:latin typeface="Sofia Pro" panose="020B0000000000000000" pitchFamily="34" charset="0"/>
              </a:endParaRPr>
            </a:p>
          </p:txBody>
        </p:sp>
      </p:grpSp>
      <p:sp>
        <p:nvSpPr>
          <p:cNvPr id="35" name="Tittel 1">
            <a:extLst>
              <a:ext uri="{FF2B5EF4-FFF2-40B4-BE49-F238E27FC236}">
                <a16:creationId xmlns:a16="http://schemas.microsoft.com/office/drawing/2014/main" id="{C891D1A5-8895-8644-8DF5-C706892660F0}"/>
              </a:ext>
            </a:extLst>
          </p:cNvPr>
          <p:cNvSpPr txBox="1">
            <a:spLocks/>
          </p:cNvSpPr>
          <p:nvPr/>
        </p:nvSpPr>
        <p:spPr>
          <a:xfrm>
            <a:off x="1795463" y="1"/>
            <a:ext cx="14458950" cy="15576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dk2"/>
                </a:solidFill>
                <a:latin typeface="Sofia Pro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accent1"/>
                </a:solidFill>
              </a:rPr>
              <a:t>Kor mange brukar </a:t>
            </a:r>
            <a:r>
              <a:rPr lang="nb-NO" dirty="0" err="1">
                <a:solidFill>
                  <a:schemeClr val="accent1"/>
                </a:solidFill>
              </a:rPr>
              <a:t>desse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løysingane</a:t>
            </a:r>
            <a:r>
              <a:rPr lang="nb-NO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10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C1533C6-2704-448B-8C74-9640431E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600" b="1" dirty="0">
                <a:solidFill>
                  <a:srgbClr val="000066"/>
                </a:solidFill>
                <a:latin typeface="Sofia Pro" panose="020B0000000000000000" pitchFamily="34" charset="0"/>
              </a:rPr>
              <a:t>Kommunesektor 2017</a:t>
            </a:r>
          </a:p>
        </p:txBody>
      </p:sp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B4744FD5-8840-4F11-A71B-1BF2E09B7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064276"/>
              </p:ext>
            </p:extLst>
          </p:nvPr>
        </p:nvGraphicFramePr>
        <p:xfrm>
          <a:off x="1437653" y="1662829"/>
          <a:ext cx="14019431" cy="617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823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innhold 4">
            <a:extLst>
              <a:ext uri="{FF2B5EF4-FFF2-40B4-BE49-F238E27FC236}">
                <a16:creationId xmlns:a16="http://schemas.microsoft.com/office/drawing/2014/main" id="{67F93A78-58C2-1B46-B545-89EEAC00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05" y="0"/>
            <a:ext cx="13628663" cy="10991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2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463" y="1"/>
            <a:ext cx="14458950" cy="1573067"/>
          </a:xfrm>
        </p:spPr>
        <p:txBody>
          <a:bodyPr>
            <a:noAutofit/>
          </a:bodyPr>
          <a:lstStyle/>
          <a:p>
            <a:r>
              <a:rPr lang="nn-NO" sz="4600" b="1" dirty="0">
                <a:solidFill>
                  <a:schemeClr val="accent1"/>
                </a:solidFill>
              </a:rPr>
              <a:t>Oppfølging av avvik – eksempel SAS Norge AS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EDE906EA-1F44-5543-9D56-F005CC46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658" y="5794225"/>
            <a:ext cx="16254413" cy="598847"/>
          </a:xfrm>
          <a:prstGeom prst="rect">
            <a:avLst/>
          </a:prstGeom>
        </p:spPr>
      </p:pic>
      <p:grpSp>
        <p:nvGrpSpPr>
          <p:cNvPr id="53" name="Gruppe 52">
            <a:extLst>
              <a:ext uri="{FF2B5EF4-FFF2-40B4-BE49-F238E27FC236}">
                <a16:creationId xmlns:a16="http://schemas.microsoft.com/office/drawing/2014/main" id="{74BD34E5-455F-8248-9A76-A08D931B8A3B}"/>
              </a:ext>
            </a:extLst>
          </p:cNvPr>
          <p:cNvGrpSpPr/>
          <p:nvPr/>
        </p:nvGrpSpPr>
        <p:grpSpPr>
          <a:xfrm>
            <a:off x="3694569" y="2283908"/>
            <a:ext cx="2836126" cy="5942326"/>
            <a:chOff x="3635613" y="1434821"/>
            <a:chExt cx="2836126" cy="5942326"/>
          </a:xfrm>
        </p:grpSpPr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14588966-03D7-CE41-8585-2814A25E54A4}"/>
                </a:ext>
              </a:extLst>
            </p:cNvPr>
            <p:cNvCxnSpPr/>
            <p:nvPr/>
          </p:nvCxnSpPr>
          <p:spPr>
            <a:xfrm>
              <a:off x="5053676" y="4652169"/>
              <a:ext cx="0" cy="1276256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ittel 1">
              <a:extLst>
                <a:ext uri="{FF2B5EF4-FFF2-40B4-BE49-F238E27FC236}">
                  <a16:creationId xmlns:a16="http://schemas.microsoft.com/office/drawing/2014/main" id="{99218376-A07C-1740-82BB-A4200B4D2510}"/>
                </a:ext>
              </a:extLst>
            </p:cNvPr>
            <p:cNvSpPr txBox="1">
              <a:spLocks/>
            </p:cNvSpPr>
            <p:nvPr/>
          </p:nvSpPr>
          <p:spPr>
            <a:xfrm>
              <a:off x="3635613" y="1434821"/>
              <a:ext cx="2836126" cy="127625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Plan for retting</a:t>
              </a:r>
            </a:p>
          </p:txBody>
        </p:sp>
        <p:sp>
          <p:nvSpPr>
            <p:cNvPr id="22" name="Tittel 1">
              <a:extLst>
                <a:ext uri="{FF2B5EF4-FFF2-40B4-BE49-F238E27FC236}">
                  <a16:creationId xmlns:a16="http://schemas.microsoft.com/office/drawing/2014/main" id="{AF170447-1406-004F-8F03-41C4FBEC844B}"/>
                </a:ext>
              </a:extLst>
            </p:cNvPr>
            <p:cNvSpPr txBox="1">
              <a:spLocks/>
            </p:cNvSpPr>
            <p:nvPr/>
          </p:nvSpPr>
          <p:spPr>
            <a:xfrm>
              <a:off x="3887717" y="6220946"/>
              <a:ext cx="2331918" cy="115620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dk2"/>
                  </a:solidFill>
                  <a:latin typeface="Sofia Pro" panose="020B0000000000000000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000">
                  <a:solidFill>
                    <a:schemeClr val="accent1"/>
                  </a:solidFill>
                </a:rPr>
                <a:t>Januar  2018 </a:t>
              </a:r>
              <a:endParaRPr lang="nb-NO" sz="2000" dirty="0">
                <a:solidFill>
                  <a:schemeClr val="accent1"/>
                </a:solidFill>
              </a:endParaRPr>
            </a:p>
            <a:p>
              <a:pPr algn="ctr"/>
              <a:endParaRPr lang="nb-NO" sz="2000" b="0" dirty="0">
                <a:solidFill>
                  <a:schemeClr val="accent1"/>
                </a:solidFill>
              </a:endParaRPr>
            </a:p>
          </p:txBody>
        </p:sp>
        <p:pic>
          <p:nvPicPr>
            <p:cNvPr id="41" name="Bilde 40">
              <a:extLst>
                <a:ext uri="{FF2B5EF4-FFF2-40B4-BE49-F238E27FC236}">
                  <a16:creationId xmlns:a16="http://schemas.microsoft.com/office/drawing/2014/main" id="{581EF36D-84F4-E746-B788-DAF9AF7E6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214" y="2556299"/>
              <a:ext cx="2054924" cy="2132104"/>
            </a:xfrm>
            <a:prstGeom prst="rect">
              <a:avLst/>
            </a:prstGeom>
          </p:spPr>
        </p:pic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5A1A5BC4-5ACC-4149-B393-FA4586C73E55}"/>
              </a:ext>
            </a:extLst>
          </p:cNvPr>
          <p:cNvGrpSpPr/>
          <p:nvPr/>
        </p:nvGrpSpPr>
        <p:grpSpPr>
          <a:xfrm>
            <a:off x="6737197" y="2238302"/>
            <a:ext cx="3403349" cy="6364099"/>
            <a:chOff x="7463093" y="1389215"/>
            <a:chExt cx="3403349" cy="6364099"/>
          </a:xfrm>
        </p:grpSpPr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A2929C2F-1403-CA4C-8BE0-15BF80515128}"/>
                </a:ext>
              </a:extLst>
            </p:cNvPr>
            <p:cNvCxnSpPr/>
            <p:nvPr/>
          </p:nvCxnSpPr>
          <p:spPr>
            <a:xfrm>
              <a:off x="9345145" y="4652169"/>
              <a:ext cx="0" cy="1276255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tel 1">
              <a:extLst>
                <a:ext uri="{FF2B5EF4-FFF2-40B4-BE49-F238E27FC236}">
                  <a16:creationId xmlns:a16="http://schemas.microsoft.com/office/drawing/2014/main" id="{68A7E494-7267-5D4C-8F68-6FBBB86A86A9}"/>
                </a:ext>
              </a:extLst>
            </p:cNvPr>
            <p:cNvSpPr txBox="1">
              <a:spLocks/>
            </p:cNvSpPr>
            <p:nvPr/>
          </p:nvSpPr>
          <p:spPr>
            <a:xfrm>
              <a:off x="7463093" y="1389215"/>
              <a:ext cx="3403349" cy="127625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Pålegg om retting</a:t>
              </a:r>
            </a:p>
          </p:txBody>
        </p:sp>
        <p:sp>
          <p:nvSpPr>
            <p:cNvPr id="32" name="Tittel 1">
              <a:extLst>
                <a:ext uri="{FF2B5EF4-FFF2-40B4-BE49-F238E27FC236}">
                  <a16:creationId xmlns:a16="http://schemas.microsoft.com/office/drawing/2014/main" id="{B67683CA-BC4F-1441-8996-7DBDDD0C127D}"/>
                </a:ext>
              </a:extLst>
            </p:cNvPr>
            <p:cNvSpPr txBox="1">
              <a:spLocks/>
            </p:cNvSpPr>
            <p:nvPr/>
          </p:nvSpPr>
          <p:spPr>
            <a:xfrm>
              <a:off x="8674304" y="6220946"/>
              <a:ext cx="1341682" cy="153236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dk2"/>
                  </a:solidFill>
                  <a:latin typeface="Sofia Pro" panose="020B0000000000000000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000" dirty="0">
                  <a:solidFill>
                    <a:schemeClr val="accent1"/>
                  </a:solidFill>
                </a:rPr>
                <a:t>Juni 2018 </a:t>
              </a:r>
            </a:p>
          </p:txBody>
        </p:sp>
        <p:pic>
          <p:nvPicPr>
            <p:cNvPr id="48" name="Bilde 47">
              <a:extLst>
                <a:ext uri="{FF2B5EF4-FFF2-40B4-BE49-F238E27FC236}">
                  <a16:creationId xmlns:a16="http://schemas.microsoft.com/office/drawing/2014/main" id="{D16A57D1-1EA6-354E-BD1A-EB5C3A1A9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028" y="2556299"/>
              <a:ext cx="2402235" cy="2132104"/>
            </a:xfrm>
            <a:prstGeom prst="rect">
              <a:avLst/>
            </a:prstGeom>
          </p:spPr>
        </p:pic>
      </p:grp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9BCE7DEC-F0E3-0249-A70C-258308094109}"/>
              </a:ext>
            </a:extLst>
          </p:cNvPr>
          <p:cNvGrpSpPr/>
          <p:nvPr/>
        </p:nvGrpSpPr>
        <p:grpSpPr>
          <a:xfrm>
            <a:off x="527862" y="2281866"/>
            <a:ext cx="2836126" cy="6064423"/>
            <a:chOff x="527862" y="1432779"/>
            <a:chExt cx="2836126" cy="6064423"/>
          </a:xfrm>
        </p:grpSpPr>
        <p:sp>
          <p:nvSpPr>
            <p:cNvPr id="19" name="Tittel 1">
              <a:extLst>
                <a:ext uri="{FF2B5EF4-FFF2-40B4-BE49-F238E27FC236}">
                  <a16:creationId xmlns:a16="http://schemas.microsoft.com/office/drawing/2014/main" id="{73197991-80F6-D14A-877C-F279181E1988}"/>
                </a:ext>
              </a:extLst>
            </p:cNvPr>
            <p:cNvSpPr txBox="1">
              <a:spLocks/>
            </p:cNvSpPr>
            <p:nvPr/>
          </p:nvSpPr>
          <p:spPr>
            <a:xfrm>
              <a:off x="786444" y="6220946"/>
              <a:ext cx="2577543" cy="127625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dk2"/>
                  </a:solidFill>
                  <a:latin typeface="Sofia Pro" panose="020B0000000000000000" pitchFamily="34" charset="0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nb-NO" sz="2000" dirty="0">
                  <a:solidFill>
                    <a:schemeClr val="accent1"/>
                  </a:solidFill>
                </a:rPr>
                <a:t>Oktober 2017 </a:t>
              </a:r>
            </a:p>
          </p:txBody>
        </p:sp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D5AF72D3-6F24-684A-B664-988A3E7A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4" y="2556299"/>
              <a:ext cx="2054924" cy="2132104"/>
            </a:xfrm>
            <a:prstGeom prst="rect">
              <a:avLst/>
            </a:prstGeom>
          </p:spPr>
        </p:pic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458EB8D3-51D8-7247-8E2A-7D0C784ED8F7}"/>
                </a:ext>
              </a:extLst>
            </p:cNvPr>
            <p:cNvCxnSpPr/>
            <p:nvPr/>
          </p:nvCxnSpPr>
          <p:spPr>
            <a:xfrm>
              <a:off x="2075216" y="4652169"/>
              <a:ext cx="0" cy="1276256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ittel 1">
              <a:extLst>
                <a:ext uri="{FF2B5EF4-FFF2-40B4-BE49-F238E27FC236}">
                  <a16:creationId xmlns:a16="http://schemas.microsoft.com/office/drawing/2014/main" id="{9AF9F16D-487E-C141-8D38-72BD950939AC}"/>
                </a:ext>
              </a:extLst>
            </p:cNvPr>
            <p:cNvSpPr txBox="1">
              <a:spLocks/>
            </p:cNvSpPr>
            <p:nvPr/>
          </p:nvSpPr>
          <p:spPr>
            <a:xfrm>
              <a:off x="527862" y="1432779"/>
              <a:ext cx="2836126" cy="127625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Kontroll</a:t>
              </a:r>
            </a:p>
          </p:txBody>
        </p:sp>
      </p:grp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629B7C65-CADC-B043-951D-1836DDBE1ED3}"/>
              </a:ext>
            </a:extLst>
          </p:cNvPr>
          <p:cNvGrpSpPr/>
          <p:nvPr/>
        </p:nvGrpSpPr>
        <p:grpSpPr>
          <a:xfrm>
            <a:off x="13074992" y="2286225"/>
            <a:ext cx="2660803" cy="6106490"/>
            <a:chOff x="10573223" y="1389215"/>
            <a:chExt cx="2660803" cy="6106490"/>
          </a:xfrm>
        </p:grpSpPr>
        <p:sp>
          <p:nvSpPr>
            <p:cNvPr id="31" name="Tittel 1">
              <a:extLst>
                <a:ext uri="{FF2B5EF4-FFF2-40B4-BE49-F238E27FC236}">
                  <a16:creationId xmlns:a16="http://schemas.microsoft.com/office/drawing/2014/main" id="{B6C7098C-03DC-364E-BC03-B8E90008A893}"/>
                </a:ext>
              </a:extLst>
            </p:cNvPr>
            <p:cNvSpPr txBox="1">
              <a:spLocks/>
            </p:cNvSpPr>
            <p:nvPr/>
          </p:nvSpPr>
          <p:spPr>
            <a:xfrm>
              <a:off x="10707689" y="6219449"/>
              <a:ext cx="2454489" cy="127625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dk2"/>
                  </a:solidFill>
                  <a:latin typeface="Sofia Pro" panose="020B0000000000000000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000" dirty="0">
                  <a:solidFill>
                    <a:schemeClr val="accent1"/>
                  </a:solidFill>
                </a:rPr>
                <a:t>August 2018 </a:t>
              </a:r>
            </a:p>
          </p:txBody>
        </p:sp>
        <p:pic>
          <p:nvPicPr>
            <p:cNvPr id="47" name="Bilde 46">
              <a:extLst>
                <a:ext uri="{FF2B5EF4-FFF2-40B4-BE49-F238E27FC236}">
                  <a16:creationId xmlns:a16="http://schemas.microsoft.com/office/drawing/2014/main" id="{398729C0-AF89-CD43-8E8E-7DF1DFF4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1791" y="2556299"/>
              <a:ext cx="2402235" cy="2132104"/>
            </a:xfrm>
            <a:prstGeom prst="rect">
              <a:avLst/>
            </a:prstGeom>
          </p:spPr>
        </p:pic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DCB3C52C-53D1-3D41-8B50-DBA2A8D51C4D}"/>
                </a:ext>
              </a:extLst>
            </p:cNvPr>
            <p:cNvCxnSpPr/>
            <p:nvPr/>
          </p:nvCxnSpPr>
          <p:spPr>
            <a:xfrm>
              <a:off x="11934934" y="4652168"/>
              <a:ext cx="0" cy="1276256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tel 1">
              <a:extLst>
                <a:ext uri="{FF2B5EF4-FFF2-40B4-BE49-F238E27FC236}">
                  <a16:creationId xmlns:a16="http://schemas.microsoft.com/office/drawing/2014/main" id="{BDEAA949-B362-424B-ACC2-7280F6B0FFCF}"/>
                </a:ext>
              </a:extLst>
            </p:cNvPr>
            <p:cNvSpPr txBox="1">
              <a:spLocks/>
            </p:cNvSpPr>
            <p:nvPr/>
          </p:nvSpPr>
          <p:spPr>
            <a:xfrm>
              <a:off x="10573223" y="1389215"/>
              <a:ext cx="2268900" cy="127625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Retta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5D547FD3-D2DE-8F4D-BDE7-CE15D34095F5}"/>
              </a:ext>
            </a:extLst>
          </p:cNvPr>
          <p:cNvGrpSpPr/>
          <p:nvPr/>
        </p:nvGrpSpPr>
        <p:grpSpPr>
          <a:xfrm>
            <a:off x="10159308" y="2281866"/>
            <a:ext cx="3176538" cy="6110849"/>
            <a:chOff x="12725622" y="1384856"/>
            <a:chExt cx="3176538" cy="6110849"/>
          </a:xfrm>
        </p:grpSpPr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CE0598ED-7401-EB4B-BD0B-86F8BCAD526C}"/>
                </a:ext>
              </a:extLst>
            </p:cNvPr>
            <p:cNvCxnSpPr/>
            <p:nvPr/>
          </p:nvCxnSpPr>
          <p:spPr>
            <a:xfrm>
              <a:off x="14219648" y="4652168"/>
              <a:ext cx="0" cy="1276256"/>
            </a:xfrm>
            <a:prstGeom prst="line">
              <a:avLst/>
            </a:prstGeom>
            <a:ln w="38100">
              <a:solidFill>
                <a:srgbClr val="00657C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ittel 1">
              <a:extLst>
                <a:ext uri="{FF2B5EF4-FFF2-40B4-BE49-F238E27FC236}">
                  <a16:creationId xmlns:a16="http://schemas.microsoft.com/office/drawing/2014/main" id="{6C0A6C5A-BF04-F54F-AA08-8C8F4CDAFFF7}"/>
                </a:ext>
              </a:extLst>
            </p:cNvPr>
            <p:cNvSpPr txBox="1">
              <a:spLocks/>
            </p:cNvSpPr>
            <p:nvPr/>
          </p:nvSpPr>
          <p:spPr>
            <a:xfrm>
              <a:off x="12725622" y="1384856"/>
              <a:ext cx="3176538" cy="1276256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3000" b="1" dirty="0">
                  <a:solidFill>
                    <a:schemeClr val="accent1"/>
                  </a:solidFill>
                  <a:latin typeface="Sofia Pro" panose="020B0000000000000000" pitchFamily="34" charset="0"/>
                </a:rPr>
                <a:t>Varsel om dagbøter</a:t>
              </a:r>
            </a:p>
          </p:txBody>
        </p:sp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5B7AA505-2D0E-D845-9187-0CCCB4197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0176" y="2556299"/>
              <a:ext cx="2402235" cy="2132104"/>
            </a:xfrm>
            <a:prstGeom prst="rect">
              <a:avLst/>
            </a:prstGeom>
          </p:spPr>
        </p:pic>
        <p:sp>
          <p:nvSpPr>
            <p:cNvPr id="60" name="Tittel 1">
              <a:extLst>
                <a:ext uri="{FF2B5EF4-FFF2-40B4-BE49-F238E27FC236}">
                  <a16:creationId xmlns:a16="http://schemas.microsoft.com/office/drawing/2014/main" id="{66965FD4-ADD0-3B4B-ACBA-CA8E99F11C88}"/>
                </a:ext>
              </a:extLst>
            </p:cNvPr>
            <p:cNvSpPr txBox="1">
              <a:spLocks/>
            </p:cNvSpPr>
            <p:nvPr/>
          </p:nvSpPr>
          <p:spPr>
            <a:xfrm>
              <a:off x="12969671" y="6219449"/>
              <a:ext cx="2454489" cy="127625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dk2"/>
                  </a:solidFill>
                  <a:latin typeface="Sofia Pro" panose="020B0000000000000000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000" dirty="0">
                  <a:solidFill>
                    <a:schemeClr val="accent1"/>
                  </a:solidFill>
                </a:rPr>
                <a:t>August 2018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043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innhold 2">
            <a:extLst>
              <a:ext uri="{FF2B5EF4-FFF2-40B4-BE49-F238E27FC236}">
                <a16:creationId xmlns:a16="http://schemas.microsoft.com/office/drawing/2014/main" id="{5CF25FA5-7822-E943-9A44-8ADB2194F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463" y="2416190"/>
            <a:ext cx="5375275" cy="3679810"/>
          </a:xfrm>
        </p:spPr>
        <p:txBody>
          <a:bodyPr/>
          <a:lstStyle/>
          <a:p>
            <a:pPr>
              <a:buClr>
                <a:srgbClr val="00657C"/>
              </a:buClr>
            </a:pPr>
            <a:r>
              <a:rPr lang="nb-NO" dirty="0">
                <a:solidFill>
                  <a:schemeClr val="accent1"/>
                </a:solidFill>
              </a:rPr>
              <a:t>Kva er tvangsmulkt?</a:t>
            </a:r>
          </a:p>
          <a:p>
            <a:pPr>
              <a:buClr>
                <a:srgbClr val="00657C"/>
              </a:buClr>
            </a:pPr>
            <a:r>
              <a:rPr lang="nb-NO" dirty="0">
                <a:solidFill>
                  <a:schemeClr val="accent1"/>
                </a:solidFill>
              </a:rPr>
              <a:t>Kva er formålet?</a:t>
            </a:r>
          </a:p>
          <a:p>
            <a:pPr>
              <a:buClr>
                <a:srgbClr val="00657C"/>
              </a:buClr>
            </a:pPr>
            <a:r>
              <a:rPr lang="nb-NO" dirty="0">
                <a:solidFill>
                  <a:schemeClr val="accent1"/>
                </a:solidFill>
              </a:rPr>
              <a:t>Kva er nivået?</a:t>
            </a:r>
          </a:p>
          <a:p>
            <a:pPr>
              <a:buClr>
                <a:srgbClr val="00657C"/>
              </a:buClr>
            </a:pP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30" name="Tittel 1">
            <a:extLst>
              <a:ext uri="{FF2B5EF4-FFF2-40B4-BE49-F238E27FC236}">
                <a16:creationId xmlns:a16="http://schemas.microsoft.com/office/drawing/2014/main" id="{36413185-9FB1-5140-AC0B-072BC6E7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63" y="0"/>
            <a:ext cx="14458950" cy="1537855"/>
          </a:xfrm>
        </p:spPr>
        <p:txBody>
          <a:bodyPr>
            <a:noAutofit/>
          </a:bodyPr>
          <a:lstStyle/>
          <a:p>
            <a:r>
              <a:rPr lang="nn-NO" sz="4600" dirty="0">
                <a:solidFill>
                  <a:schemeClr val="accent1"/>
                </a:solidFill>
              </a:rPr>
              <a:t>Tvangsmulkt</a:t>
            </a:r>
            <a:endParaRPr lang="nn-NO" sz="4600" b="1" dirty="0">
              <a:solidFill>
                <a:schemeClr val="accent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7A0303-A455-594D-AC58-94D3A0FD5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26" y="844550"/>
            <a:ext cx="7581900" cy="74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297FAB4-AA31-B444-947C-A0E3E8B2A3A4}"/>
              </a:ext>
            </a:extLst>
          </p:cNvPr>
          <p:cNvSpPr/>
          <p:nvPr/>
        </p:nvSpPr>
        <p:spPr>
          <a:xfrm>
            <a:off x="0" y="0"/>
            <a:ext cx="16254413" cy="9144000"/>
          </a:xfrm>
          <a:prstGeom prst="rect">
            <a:avLst/>
          </a:prstGeom>
          <a:solidFill>
            <a:srgbClr val="C54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88D21BE5-3D65-E345-AD96-387B52A59B8A}"/>
              </a:ext>
            </a:extLst>
          </p:cNvPr>
          <p:cNvSpPr txBox="1"/>
          <p:nvPr/>
        </p:nvSpPr>
        <p:spPr>
          <a:xfrm>
            <a:off x="1073922" y="3316911"/>
            <a:ext cx="4320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nb-NO" sz="10000" b="1" kern="0" dirty="0">
                <a:solidFill>
                  <a:srgbClr val="FFFFFF"/>
                </a:solidFill>
                <a:latin typeface="Sofia Pro" panose="020B0000000000000000" pitchFamily="34" charset="0"/>
              </a:rPr>
              <a:t>278</a:t>
            </a:r>
            <a:r>
              <a:rPr lang="nb-NO" sz="7000" b="1" kern="0" dirty="0">
                <a:solidFill>
                  <a:srgbClr val="FFFFFF"/>
                </a:solidFill>
                <a:latin typeface="Sofia Pro" panose="020B0000000000000000" pitchFamily="34" charset="0"/>
              </a:rPr>
              <a:t> </a:t>
            </a:r>
          </a:p>
          <a:p>
            <a:pPr algn="ctr" defTabSz="1219078"/>
            <a:r>
              <a:rPr lang="nb-NO" sz="4600" b="1" kern="0" dirty="0" err="1">
                <a:solidFill>
                  <a:srgbClr val="FFFFFF"/>
                </a:solidFill>
                <a:latin typeface="Sofia Pro" panose="020B0000000000000000" pitchFamily="34" charset="0"/>
              </a:rPr>
              <a:t>nettstader</a:t>
            </a:r>
            <a:endParaRPr lang="nb-NO" sz="4600" b="1" kern="0" dirty="0">
              <a:solidFill>
                <a:srgbClr val="FFFFFF"/>
              </a:solidFill>
              <a:latin typeface="Sofia Pro" panose="020B0000000000000000" pitchFamily="34" charset="0"/>
            </a:endParaRPr>
          </a:p>
        </p:txBody>
      </p:sp>
      <p:sp>
        <p:nvSpPr>
          <p:cNvPr id="12" name="TekstSylinder 5">
            <a:extLst>
              <a:ext uri="{FF2B5EF4-FFF2-40B4-BE49-F238E27FC236}">
                <a16:creationId xmlns:a16="http://schemas.microsoft.com/office/drawing/2014/main" id="{797F9E15-105A-2E46-907C-F99B68BF1FDA}"/>
              </a:ext>
            </a:extLst>
          </p:cNvPr>
          <p:cNvSpPr txBox="1"/>
          <p:nvPr/>
        </p:nvSpPr>
        <p:spPr>
          <a:xfrm>
            <a:off x="5967206" y="3316911"/>
            <a:ext cx="4320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nb-NO" sz="10000" b="1" kern="0" dirty="0">
                <a:solidFill>
                  <a:srgbClr val="FFFFFF"/>
                </a:solidFill>
                <a:latin typeface="Sofia Pro" panose="020B0000000000000000" pitchFamily="34" charset="0"/>
              </a:rPr>
              <a:t>26 818 </a:t>
            </a:r>
          </a:p>
          <a:p>
            <a:pPr algn="ctr" defTabSz="1219078"/>
            <a:r>
              <a:rPr lang="nb-NO" sz="4600" b="1" kern="0" dirty="0" err="1">
                <a:solidFill>
                  <a:srgbClr val="FFFFFF"/>
                </a:solidFill>
                <a:latin typeface="Sofia Pro" panose="020B0000000000000000" pitchFamily="34" charset="0"/>
              </a:rPr>
              <a:t>testar</a:t>
            </a:r>
            <a:endParaRPr lang="nb-NO" sz="4600" b="1" kern="0" dirty="0">
              <a:solidFill>
                <a:srgbClr val="FFFFFF"/>
              </a:solidFill>
              <a:latin typeface="Sofia Pro" panose="020B0000000000000000" pitchFamily="34" charset="0"/>
            </a:endParaRP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DA5D1B93-9D97-FA41-A440-6AB75D533123}"/>
              </a:ext>
            </a:extLst>
          </p:cNvPr>
          <p:cNvSpPr txBox="1"/>
          <p:nvPr/>
        </p:nvSpPr>
        <p:spPr>
          <a:xfrm>
            <a:off x="10860491" y="3316911"/>
            <a:ext cx="4320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/>
            <a:r>
              <a:rPr lang="nb-NO" sz="10000" b="1" kern="0" dirty="0">
                <a:solidFill>
                  <a:srgbClr val="FFFFFF"/>
                </a:solidFill>
                <a:latin typeface="Sofia Pro" panose="020B0000000000000000" pitchFamily="34" charset="0"/>
              </a:rPr>
              <a:t>60 % </a:t>
            </a:r>
          </a:p>
          <a:p>
            <a:pPr algn="ctr" defTabSz="1219078"/>
            <a:r>
              <a:rPr lang="nb-NO" sz="4600" b="1" kern="0" dirty="0">
                <a:solidFill>
                  <a:srgbClr val="FFFFFF"/>
                </a:solidFill>
                <a:latin typeface="Sofia Pro" panose="020B0000000000000000" pitchFamily="34" charset="0"/>
              </a:rPr>
              <a:t>samsvar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50F9914A-6FA2-6540-94E4-3CE3292AD9CA}"/>
              </a:ext>
            </a:extLst>
          </p:cNvPr>
          <p:cNvGrpSpPr/>
          <p:nvPr/>
        </p:nvGrpSpPr>
        <p:grpSpPr>
          <a:xfrm>
            <a:off x="5680564" y="3132000"/>
            <a:ext cx="4892400" cy="2880000"/>
            <a:chOff x="5680564" y="2597727"/>
            <a:chExt cx="4893284" cy="3777471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3D09F163-F0D3-6548-A431-682B09944E15}"/>
                </a:ext>
              </a:extLst>
            </p:cNvPr>
            <p:cNvCxnSpPr/>
            <p:nvPr/>
          </p:nvCxnSpPr>
          <p:spPr>
            <a:xfrm>
              <a:off x="5680564" y="2597727"/>
              <a:ext cx="0" cy="37774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8F2CA58-9BFD-4341-9FF4-F418CD3EA4EE}"/>
                </a:ext>
              </a:extLst>
            </p:cNvPr>
            <p:cNvCxnSpPr/>
            <p:nvPr/>
          </p:nvCxnSpPr>
          <p:spPr>
            <a:xfrm>
              <a:off x="10573848" y="2597727"/>
              <a:ext cx="0" cy="37774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A21B66A7-4434-A94E-AC1A-0B4FBB572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93D45ED8-254D-3043-B85A-C40DAD7A9947}"/>
              </a:ext>
            </a:extLst>
          </p:cNvPr>
          <p:cNvSpPr txBox="1">
            <a:spLocks/>
          </p:cNvSpPr>
          <p:nvPr/>
        </p:nvSpPr>
        <p:spPr>
          <a:xfrm>
            <a:off x="1795463" y="0"/>
            <a:ext cx="14458950" cy="15675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dk2"/>
                </a:solidFill>
                <a:latin typeface="Sofia Pro" panose="020B0000000000000000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dirty="0">
                <a:solidFill>
                  <a:srgbClr val="FFFFFF"/>
                </a:solidFill>
              </a:rPr>
              <a:t>Statusmåling</a:t>
            </a:r>
          </a:p>
        </p:txBody>
      </p:sp>
    </p:spTree>
    <p:extLst>
      <p:ext uri="{BB962C8B-B14F-4D97-AF65-F5344CB8AC3E}">
        <p14:creationId xmlns:p14="http://schemas.microsoft.com/office/powerpoint/2010/main" val="334812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B21A7821-8F7A-460C-A0B8-BC228FADE9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01874" y="663880"/>
          <a:ext cx="14392405" cy="801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DED687FC-9B09-4EB1-8EB3-27D18532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4" y="458815"/>
            <a:ext cx="11701463" cy="692497"/>
          </a:xfrm>
        </p:spPr>
        <p:txBody>
          <a:bodyPr>
            <a:noAutofit/>
          </a:bodyPr>
          <a:lstStyle/>
          <a:p>
            <a:pPr algn="ctr"/>
            <a:r>
              <a:rPr lang="nb-NO" sz="4400" b="1" dirty="0">
                <a:solidFill>
                  <a:srgbClr val="00657C"/>
                </a:solidFill>
                <a:latin typeface="Sofia Pro" panose="020B0000000000000000" pitchFamily="34" charset="0"/>
              </a:rPr>
              <a:t>Samlet resultat per tema</a:t>
            </a:r>
          </a:p>
        </p:txBody>
      </p:sp>
    </p:spTree>
    <p:extLst>
      <p:ext uri="{BB962C8B-B14F-4D97-AF65-F5344CB8AC3E}">
        <p14:creationId xmlns:p14="http://schemas.microsoft.com/office/powerpoint/2010/main" val="50996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2691" r="35707" b="11495"/>
          <a:stretch/>
        </p:blipFill>
        <p:spPr>
          <a:xfrm>
            <a:off x="0" y="0"/>
            <a:ext cx="16254414" cy="9144000"/>
          </a:xfrm>
          <a:prstGeom prst="rect">
            <a:avLst/>
          </a:prstGeom>
        </p:spPr>
      </p:pic>
      <p:sp>
        <p:nvSpPr>
          <p:cNvPr id="21506" name="Plassholder for innhold 17"/>
          <p:cNvSpPr>
            <a:spLocks noGrp="1"/>
          </p:cNvSpPr>
          <p:nvPr>
            <p:ph idx="4294967295"/>
          </p:nvPr>
        </p:nvSpPr>
        <p:spPr>
          <a:xfrm>
            <a:off x="1795463" y="1554691"/>
            <a:ext cx="7899816" cy="6034617"/>
          </a:xfrm>
        </p:spPr>
        <p:txBody>
          <a:bodyPr wrap="none">
            <a:noAutofit/>
          </a:bodyPr>
          <a:lstStyle/>
          <a:p>
            <a:pPr indent="0" algn="ctr">
              <a:buNone/>
            </a:pPr>
            <a:r>
              <a:rPr lang="nb-NO" altLang="nb-NO" sz="4267" dirty="0">
                <a:solidFill>
                  <a:schemeClr val="bg1"/>
                </a:solidFill>
              </a:rPr>
              <a:t>«Internetts styrke er at det er universelt. </a:t>
            </a:r>
          </a:p>
          <a:p>
            <a:pPr indent="0" algn="ctr">
              <a:buNone/>
            </a:pPr>
            <a:r>
              <a:rPr lang="nb-NO" altLang="nb-NO" sz="4267" dirty="0">
                <a:solidFill>
                  <a:schemeClr val="bg1"/>
                </a:solidFill>
              </a:rPr>
              <a:t>Tilgjengelighet </a:t>
            </a:r>
            <a:br>
              <a:rPr lang="nb-NO" altLang="nb-NO" sz="4267" dirty="0">
                <a:solidFill>
                  <a:schemeClr val="bg1"/>
                </a:solidFill>
              </a:rPr>
            </a:br>
            <a:r>
              <a:rPr lang="nb-NO" altLang="nb-NO" sz="4267" dirty="0">
                <a:solidFill>
                  <a:schemeClr val="bg1"/>
                </a:solidFill>
              </a:rPr>
              <a:t>for alle er essensielt, uavhengig </a:t>
            </a:r>
            <a:br>
              <a:rPr lang="nb-NO" altLang="nb-NO" sz="4267" dirty="0">
                <a:solidFill>
                  <a:schemeClr val="bg1"/>
                </a:solidFill>
              </a:rPr>
            </a:br>
            <a:r>
              <a:rPr lang="nb-NO" altLang="nb-NO" sz="4267" dirty="0">
                <a:solidFill>
                  <a:schemeClr val="bg1"/>
                </a:solidFill>
              </a:rPr>
              <a:t>av funksjonshemning.»</a:t>
            </a:r>
          </a:p>
          <a:p>
            <a:pPr indent="0" algn="ctr">
              <a:buNone/>
            </a:pPr>
            <a:endParaRPr lang="nb-NO" altLang="nb-NO" sz="3000" dirty="0">
              <a:solidFill>
                <a:schemeClr val="bg1"/>
              </a:solidFill>
            </a:endParaRPr>
          </a:p>
          <a:p>
            <a:pPr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nb-NO" altLang="nb-NO" sz="2000" dirty="0">
                <a:solidFill>
                  <a:schemeClr val="bg1"/>
                </a:solidFill>
              </a:rPr>
              <a:t>Tim Berners-Lee, direktør for W3C, </a:t>
            </a:r>
          </a:p>
          <a:p>
            <a:pPr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nb-NO" altLang="nb-NO" sz="2000" dirty="0">
                <a:solidFill>
                  <a:schemeClr val="bg1"/>
                </a:solidFill>
              </a:rPr>
              <a:t>(oppfinner av World </a:t>
            </a:r>
            <a:r>
              <a:rPr lang="nb-NO" altLang="nb-NO" sz="2000" dirty="0" err="1">
                <a:solidFill>
                  <a:schemeClr val="bg1"/>
                </a:solidFill>
              </a:rPr>
              <a:t>Wide</a:t>
            </a:r>
            <a:r>
              <a:rPr lang="nb-NO" altLang="nb-NO" sz="2000" dirty="0">
                <a:solidFill>
                  <a:schemeClr val="bg1"/>
                </a:solidFill>
              </a:rPr>
              <a:t> Web)</a:t>
            </a:r>
            <a:endParaRPr lang="nn-NO" altLang="nb-NO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463" y="8315337"/>
            <a:ext cx="1830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1400" kern="0" dirty="0" err="1">
                <a:solidFill>
                  <a:schemeClr val="bg1"/>
                </a:solidFill>
                <a:latin typeface="Sofia Pro" panose="020B0000000000000000" pitchFamily="34" charset="0"/>
              </a:rPr>
              <a:t>Foto</a:t>
            </a:r>
            <a:r>
              <a:rPr lang="en-US" sz="1400" kern="0" dirty="0">
                <a:solidFill>
                  <a:schemeClr val="bg1"/>
                </a:solidFill>
                <a:latin typeface="Sofia Pro" panose="020B0000000000000000" pitchFamily="34" charset="0"/>
              </a:rPr>
              <a:t>: </a:t>
            </a:r>
            <a:r>
              <a:rPr lang="en-US" sz="1400" kern="0" dirty="0" err="1">
                <a:solidFill>
                  <a:schemeClr val="bg1"/>
                </a:solidFill>
                <a:latin typeface="Sofia Pro" panose="020B0000000000000000" pitchFamily="34" charset="0"/>
              </a:rPr>
              <a:t>Nadav</a:t>
            </a:r>
            <a:r>
              <a:rPr lang="en-US" sz="1400" kern="0" dirty="0">
                <a:solidFill>
                  <a:schemeClr val="bg1"/>
                </a:solidFill>
                <a:latin typeface="Sofia Pro" panose="020B0000000000000000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Sofia Pro" panose="020B0000000000000000" pitchFamily="34" charset="0"/>
              </a:rPr>
              <a:t>Kander</a:t>
            </a:r>
            <a:endParaRPr lang="en-US" sz="1400" kern="0" dirty="0">
              <a:solidFill>
                <a:schemeClr val="bg1"/>
              </a:solidFill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1AD561AB-BBCA-824A-BD85-1BC4C59F100D}"/>
              </a:ext>
            </a:extLst>
          </p:cNvPr>
          <p:cNvSpPr txBox="1">
            <a:spLocks/>
          </p:cNvSpPr>
          <p:nvPr/>
        </p:nvSpPr>
        <p:spPr>
          <a:xfrm>
            <a:off x="1795463" y="-1"/>
            <a:ext cx="14458950" cy="15745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Offentlege</a:t>
            </a:r>
            <a:r>
              <a:rPr lang="nb-NO" sz="4400" b="1" dirty="0">
                <a:solidFill>
                  <a:schemeClr val="accent1"/>
                </a:solidFill>
                <a:latin typeface="Sofia Pro" panose="020B0000000000000000" pitchFamily="34" charset="0"/>
              </a:rPr>
              <a:t> </a:t>
            </a:r>
            <a:r>
              <a:rPr lang="nb-NO" sz="44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nettstader</a:t>
            </a:r>
            <a:r>
              <a:rPr lang="nb-NO" sz="4400" b="1" dirty="0">
                <a:solidFill>
                  <a:schemeClr val="accent1"/>
                </a:solidFill>
                <a:latin typeface="Sofia Pro" panose="020B0000000000000000" pitchFamily="34" charset="0"/>
              </a:rPr>
              <a:t> er meir </a:t>
            </a:r>
            <a:r>
              <a:rPr lang="nb-NO" sz="44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tilgjengelege</a:t>
            </a:r>
            <a:r>
              <a:rPr lang="nb-NO" sz="4400" b="1" dirty="0">
                <a:solidFill>
                  <a:schemeClr val="accent1"/>
                </a:solidFill>
                <a:latin typeface="Sofia Pro" panose="020B0000000000000000" pitchFamily="34" charset="0"/>
              </a:rPr>
              <a:t> enn private </a:t>
            </a:r>
          </a:p>
        </p:txBody>
      </p: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578A02AA-B6BA-9541-A33B-94E74D6DCB60}"/>
              </a:ext>
            </a:extLst>
          </p:cNvPr>
          <p:cNvCxnSpPr>
            <a:cxnSpLocks/>
          </p:cNvCxnSpPr>
          <p:nvPr/>
        </p:nvCxnSpPr>
        <p:spPr>
          <a:xfrm>
            <a:off x="1795463" y="6649298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09E70B84-BAA4-4E40-9337-2C1B80AB3E57}"/>
              </a:ext>
            </a:extLst>
          </p:cNvPr>
          <p:cNvCxnSpPr>
            <a:cxnSpLocks/>
          </p:cNvCxnSpPr>
          <p:nvPr/>
        </p:nvCxnSpPr>
        <p:spPr>
          <a:xfrm>
            <a:off x="1795463" y="6010086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7C82F19E-1861-3243-805E-FEC404070FC5}"/>
              </a:ext>
            </a:extLst>
          </p:cNvPr>
          <p:cNvCxnSpPr>
            <a:cxnSpLocks/>
          </p:cNvCxnSpPr>
          <p:nvPr/>
        </p:nvCxnSpPr>
        <p:spPr>
          <a:xfrm>
            <a:off x="1795463" y="5370874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1909FD58-E7CC-DB4B-AB8D-39A2AFD571EA}"/>
              </a:ext>
            </a:extLst>
          </p:cNvPr>
          <p:cNvCxnSpPr>
            <a:cxnSpLocks/>
          </p:cNvCxnSpPr>
          <p:nvPr/>
        </p:nvCxnSpPr>
        <p:spPr>
          <a:xfrm>
            <a:off x="1795463" y="4731662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8473248C-5A1D-C045-8C1B-F094C5ACA50C}"/>
              </a:ext>
            </a:extLst>
          </p:cNvPr>
          <p:cNvCxnSpPr>
            <a:cxnSpLocks/>
          </p:cNvCxnSpPr>
          <p:nvPr/>
        </p:nvCxnSpPr>
        <p:spPr>
          <a:xfrm>
            <a:off x="1795463" y="4092450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2E6F5770-086C-A249-9154-6AB015179423}"/>
              </a:ext>
            </a:extLst>
          </p:cNvPr>
          <p:cNvCxnSpPr>
            <a:cxnSpLocks/>
          </p:cNvCxnSpPr>
          <p:nvPr/>
        </p:nvCxnSpPr>
        <p:spPr>
          <a:xfrm>
            <a:off x="1795463" y="3453238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08CFE5E1-A206-274E-B7A5-52FF2563C2F6}"/>
              </a:ext>
            </a:extLst>
          </p:cNvPr>
          <p:cNvCxnSpPr>
            <a:cxnSpLocks/>
          </p:cNvCxnSpPr>
          <p:nvPr/>
        </p:nvCxnSpPr>
        <p:spPr>
          <a:xfrm>
            <a:off x="1795463" y="2810814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4B74C0D7-7068-4548-A889-3B8FEF0BDD5D}"/>
              </a:ext>
            </a:extLst>
          </p:cNvPr>
          <p:cNvSpPr/>
          <p:nvPr/>
        </p:nvSpPr>
        <p:spPr>
          <a:xfrm>
            <a:off x="2928069" y="3130510"/>
            <a:ext cx="2034787" cy="41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0DA8D9A-B1B8-6D40-B6D1-FC61FBE0F38E}"/>
              </a:ext>
            </a:extLst>
          </p:cNvPr>
          <p:cNvSpPr/>
          <p:nvPr/>
        </p:nvSpPr>
        <p:spPr>
          <a:xfrm>
            <a:off x="7078555" y="3453238"/>
            <a:ext cx="2036257" cy="3835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F87933-CD0C-5944-84FA-BBC65E1740A0}"/>
              </a:ext>
            </a:extLst>
          </p:cNvPr>
          <p:cNvSpPr/>
          <p:nvPr/>
        </p:nvSpPr>
        <p:spPr>
          <a:xfrm>
            <a:off x="10721455" y="3680805"/>
            <a:ext cx="2036257" cy="3607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4A76037-ECAD-1A4F-9A83-045E45F3C9F1}"/>
              </a:ext>
            </a:extLst>
          </p:cNvPr>
          <p:cNvSpPr/>
          <p:nvPr/>
        </p:nvSpPr>
        <p:spPr>
          <a:xfrm>
            <a:off x="1635297" y="7288509"/>
            <a:ext cx="11512667" cy="1855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8A7E60A-ED2D-0547-B0BB-F30AF8F533F7}"/>
              </a:ext>
            </a:extLst>
          </p:cNvPr>
          <p:cNvSpPr txBox="1">
            <a:spLocks/>
          </p:cNvSpPr>
          <p:nvPr/>
        </p:nvSpPr>
        <p:spPr>
          <a:xfrm>
            <a:off x="2643670" y="6779316"/>
            <a:ext cx="2684274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" dirty="0">
                <a:solidFill>
                  <a:schemeClr val="tx1"/>
                </a:solidFill>
                <a:latin typeface="Sofia Pro" panose="020B0000000000000000" pitchFamily="34" charset="0"/>
              </a:rPr>
              <a:t>Offentleg sektor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D7723A6E-3FDE-3A4A-B98F-39B68FDCC805}"/>
              </a:ext>
            </a:extLst>
          </p:cNvPr>
          <p:cNvSpPr txBox="1">
            <a:spLocks/>
          </p:cNvSpPr>
          <p:nvPr/>
        </p:nvSpPr>
        <p:spPr>
          <a:xfrm>
            <a:off x="6170197" y="6779316"/>
            <a:ext cx="4110681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" dirty="0">
                <a:solidFill>
                  <a:schemeClr val="tx1"/>
                </a:solidFill>
                <a:latin typeface="Sofia Pro" panose="020B0000000000000000" pitchFamily="34" charset="0"/>
              </a:rPr>
              <a:t>Alle </a:t>
            </a:r>
            <a:r>
              <a:rPr lang="nb-NO" sz="2000" dirty="0" err="1">
                <a:solidFill>
                  <a:schemeClr val="tx1"/>
                </a:solidFill>
                <a:latin typeface="Sofia Pro" panose="020B0000000000000000" pitchFamily="34" charset="0"/>
              </a:rPr>
              <a:t>nettstader</a:t>
            </a:r>
            <a:r>
              <a:rPr lang="nb-NO" sz="2000" dirty="0">
                <a:solidFill>
                  <a:schemeClr val="tx1"/>
                </a:solidFill>
                <a:latin typeface="Sofia Pro" panose="020B0000000000000000" pitchFamily="34" charset="0"/>
              </a:rPr>
              <a:t> i målinga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2BA40612-4087-A749-9B64-1C8A4EC3573F}"/>
              </a:ext>
            </a:extLst>
          </p:cNvPr>
          <p:cNvSpPr txBox="1">
            <a:spLocks/>
          </p:cNvSpPr>
          <p:nvPr/>
        </p:nvSpPr>
        <p:spPr>
          <a:xfrm>
            <a:off x="9710207" y="6779316"/>
            <a:ext cx="4110681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" dirty="0">
                <a:solidFill>
                  <a:schemeClr val="tx1"/>
                </a:solidFill>
                <a:latin typeface="Sofia Pro" panose="020B0000000000000000" pitchFamily="34" charset="0"/>
              </a:rPr>
              <a:t>Privat sektor </a:t>
            </a:r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D6EB5CF6-F3A2-1241-93D4-0EE8BDDD34AE}"/>
              </a:ext>
            </a:extLst>
          </p:cNvPr>
          <p:cNvCxnSpPr>
            <a:cxnSpLocks/>
          </p:cNvCxnSpPr>
          <p:nvPr/>
        </p:nvCxnSpPr>
        <p:spPr>
          <a:xfrm>
            <a:off x="1795463" y="7288510"/>
            <a:ext cx="12289491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e 1">
            <a:extLst>
              <a:ext uri="{FF2B5EF4-FFF2-40B4-BE49-F238E27FC236}">
                <a16:creationId xmlns:a16="http://schemas.microsoft.com/office/drawing/2014/main" id="{2F33AF07-EDC2-3A42-9A81-FD0D82C41DE6}"/>
              </a:ext>
            </a:extLst>
          </p:cNvPr>
          <p:cNvGrpSpPr/>
          <p:nvPr/>
        </p:nvGrpSpPr>
        <p:grpSpPr>
          <a:xfrm>
            <a:off x="652321" y="2361118"/>
            <a:ext cx="970198" cy="5108706"/>
            <a:chOff x="652321" y="2361118"/>
            <a:chExt cx="970198" cy="5108706"/>
          </a:xfrm>
        </p:grpSpPr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7D7F3564-2C11-D74D-88EF-7F7C1892ACDB}"/>
                </a:ext>
              </a:extLst>
            </p:cNvPr>
            <p:cNvSpPr/>
            <p:nvPr/>
          </p:nvSpPr>
          <p:spPr>
            <a:xfrm rot="16200000">
              <a:off x="16699" y="4683804"/>
              <a:ext cx="15790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400" b="1" dirty="0">
                  <a:latin typeface="Sofia Pro" panose="020B0000000000000000" pitchFamily="34" charset="0"/>
                </a:rPr>
                <a:t>Prosent samsvar</a:t>
              </a:r>
            </a:p>
          </p:txBody>
        </p: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D77961E4-653F-FD4E-81FA-5589209AE355}"/>
                </a:ext>
              </a:extLst>
            </p:cNvPr>
            <p:cNvSpPr/>
            <p:nvPr/>
          </p:nvSpPr>
          <p:spPr>
            <a:xfrm>
              <a:off x="1013058" y="2361118"/>
              <a:ext cx="609461" cy="5108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70 %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60 %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50 %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40 %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30 %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20 %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10 %</a:t>
              </a:r>
            </a:p>
            <a:p>
              <a:pPr algn="r">
                <a:lnSpc>
                  <a:spcPts val="5000"/>
                </a:lnSpc>
                <a:defRPr sz="1400" b="0" i="0" u="none" strike="noStrike" kern="1200" baseline="0">
                  <a:solidFill>
                    <a:prstClr val="black"/>
                  </a:solidFill>
                  <a:latin typeface="Sofia Pro" panose="020B0000000000000000" pitchFamily="34" charset="0"/>
                  <a:ea typeface="+mn-ea"/>
                  <a:cs typeface="+mn-cs"/>
                </a:defRPr>
              </a:pPr>
              <a:r>
                <a:rPr lang="nb-NO" sz="1600" b="1" dirty="0">
                  <a:latin typeface="Sofia Pro" panose="020B0000000000000000" pitchFamily="34" charset="0"/>
                </a:rPr>
                <a:t>0 %</a:t>
              </a:r>
            </a:p>
          </p:txBody>
        </p:sp>
      </p:grpSp>
      <p:sp>
        <p:nvSpPr>
          <p:cNvPr id="15" name="Tittel 1">
            <a:extLst>
              <a:ext uri="{FF2B5EF4-FFF2-40B4-BE49-F238E27FC236}">
                <a16:creationId xmlns:a16="http://schemas.microsoft.com/office/drawing/2014/main" id="{F1A0C596-89AF-894E-9FB3-324FEC4EB17F}"/>
              </a:ext>
            </a:extLst>
          </p:cNvPr>
          <p:cNvSpPr txBox="1">
            <a:spLocks/>
          </p:cNvSpPr>
          <p:nvPr/>
        </p:nvSpPr>
        <p:spPr>
          <a:xfrm>
            <a:off x="2643670" y="3768814"/>
            <a:ext cx="2684274" cy="19062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b="1" dirty="0">
                <a:solidFill>
                  <a:schemeClr val="bg1"/>
                </a:solidFill>
                <a:latin typeface="Sofia Pro" panose="020B0000000000000000" pitchFamily="34" charset="0"/>
              </a:rPr>
              <a:t>65 %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EA2109ED-F1F0-8C4B-A483-CFCD8BF99770}"/>
              </a:ext>
            </a:extLst>
          </p:cNvPr>
          <p:cNvSpPr txBox="1">
            <a:spLocks/>
          </p:cNvSpPr>
          <p:nvPr/>
        </p:nvSpPr>
        <p:spPr>
          <a:xfrm>
            <a:off x="6794798" y="3768814"/>
            <a:ext cx="2684274" cy="19062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b="1" dirty="0">
                <a:solidFill>
                  <a:schemeClr val="bg1"/>
                </a:solidFill>
                <a:latin typeface="Sofia Pro" panose="020B0000000000000000" pitchFamily="34" charset="0"/>
              </a:rPr>
              <a:t>60 %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80188F95-90A9-2441-8748-E7E458A67296}"/>
              </a:ext>
            </a:extLst>
          </p:cNvPr>
          <p:cNvSpPr txBox="1">
            <a:spLocks/>
          </p:cNvSpPr>
          <p:nvPr/>
        </p:nvSpPr>
        <p:spPr>
          <a:xfrm>
            <a:off x="10334808" y="3768814"/>
            <a:ext cx="2684274" cy="19062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b="1" dirty="0">
                <a:solidFill>
                  <a:schemeClr val="bg1"/>
                </a:solidFill>
                <a:latin typeface="Sofia Pro" panose="020B0000000000000000" pitchFamily="34" charset="0"/>
              </a:rPr>
              <a:t>57 %</a:t>
            </a:r>
          </a:p>
        </p:txBody>
      </p:sp>
    </p:spTree>
    <p:extLst>
      <p:ext uri="{BB962C8B-B14F-4D97-AF65-F5344CB8AC3E}">
        <p14:creationId xmlns:p14="http://schemas.microsoft.com/office/powerpoint/2010/main" val="30548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5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1C666AF-1361-4CDA-9626-D2CCF640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93" y="0"/>
            <a:ext cx="11322879" cy="9144000"/>
          </a:xfrm>
          <a:prstGeom prst="rect">
            <a:avLst/>
          </a:prstGeom>
        </p:spPr>
      </p:pic>
      <p:pic>
        <p:nvPicPr>
          <p:cNvPr id="6" name="Picture 6" descr="A person sitting in front of a computer&#10;&#10;Description generated with high confidence">
            <a:extLst>
              <a:ext uri="{FF2B5EF4-FFF2-40B4-BE49-F238E27FC236}">
                <a16:creationId xmlns:a16="http://schemas.microsoft.com/office/drawing/2014/main" id="{D43CFC2B-DED0-49A9-A02F-5FBA7A16F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812" y="3601520"/>
            <a:ext cx="6926204" cy="554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590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D24B2CE0-9BC3-A146-874C-340974CCE57B}"/>
              </a:ext>
            </a:extLst>
          </p:cNvPr>
          <p:cNvSpPr txBox="1">
            <a:spLocks/>
          </p:cNvSpPr>
          <p:nvPr/>
        </p:nvSpPr>
        <p:spPr>
          <a:xfrm>
            <a:off x="1800225" y="4257836"/>
            <a:ext cx="1362959" cy="6283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600" b="1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buClr>
                <a:srgbClr val="C54673"/>
              </a:buClr>
              <a:buNone/>
            </a:pPr>
            <a:r>
              <a:rPr lang="nb-NO" dirty="0">
                <a:solidFill>
                  <a:srgbClr val="000066"/>
                </a:solidFill>
                <a:cs typeface="Arial"/>
              </a:rPr>
              <a:t>52 %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36FAC1F-5BAF-344D-AD35-E0CC9110ED5F}"/>
              </a:ext>
            </a:extLst>
          </p:cNvPr>
          <p:cNvSpPr txBox="1">
            <a:spLocks/>
          </p:cNvSpPr>
          <p:nvPr/>
        </p:nvSpPr>
        <p:spPr>
          <a:xfrm>
            <a:off x="6226310" y="4257836"/>
            <a:ext cx="1362959" cy="6283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600" b="1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1500"/>
              </a:spcBef>
              <a:buClr>
                <a:srgbClr val="C54673"/>
              </a:buClr>
              <a:buNone/>
            </a:pPr>
            <a:r>
              <a:rPr lang="nb-NO" dirty="0">
                <a:solidFill>
                  <a:srgbClr val="000066"/>
                </a:solidFill>
                <a:cs typeface="Arial"/>
              </a:rPr>
              <a:t>48 %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5ECA738-9F4F-6344-8080-BC600450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35" y="2909455"/>
            <a:ext cx="3519334" cy="3347278"/>
          </a:xfrm>
          <a:prstGeom prst="rect">
            <a:avLst/>
          </a:prstGeom>
        </p:spPr>
      </p:pic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E8EDBECE-3ED4-974A-80A5-F0019BF0BD22}"/>
              </a:ext>
            </a:extLst>
          </p:cNvPr>
          <p:cNvSpPr txBox="1">
            <a:spLocks/>
          </p:cNvSpPr>
          <p:nvPr/>
        </p:nvSpPr>
        <p:spPr>
          <a:xfrm>
            <a:off x="8729132" y="2746546"/>
            <a:ext cx="6198391" cy="36509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600" b="1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>
                <a:solidFill>
                  <a:srgbClr val="000066"/>
                </a:solidFill>
                <a:cs typeface="Arial"/>
              </a:rPr>
              <a:t>22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nettbutikkar</a:t>
            </a:r>
            <a:r>
              <a:rPr lang="nb-NO" dirty="0">
                <a:solidFill>
                  <a:srgbClr val="000066"/>
                </a:solidFill>
                <a:cs typeface="Arial"/>
              </a:rPr>
              <a:t> er testa</a:t>
            </a:r>
          </a:p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 err="1">
                <a:solidFill>
                  <a:srgbClr val="000066"/>
                </a:solidFill>
                <a:cs typeface="Arial"/>
              </a:rPr>
              <a:t>Fleire</a:t>
            </a:r>
            <a:r>
              <a:rPr lang="nb-NO" dirty="0">
                <a:solidFill>
                  <a:srgbClr val="000066"/>
                </a:solidFill>
                <a:cs typeface="Arial"/>
              </a:rPr>
              <a:t>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nettbutikkar</a:t>
            </a:r>
            <a:r>
              <a:rPr lang="nb-NO" dirty="0">
                <a:solidFill>
                  <a:srgbClr val="000066"/>
                </a:solidFill>
                <a:cs typeface="Arial"/>
              </a:rPr>
              <a:t> lite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tilgjengelege</a:t>
            </a:r>
            <a:r>
              <a:rPr lang="nb-NO" dirty="0">
                <a:solidFill>
                  <a:srgbClr val="000066"/>
                </a:solidFill>
                <a:cs typeface="Arial"/>
              </a:rPr>
              <a:t> for mange</a:t>
            </a:r>
          </a:p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>
                <a:solidFill>
                  <a:srgbClr val="000066"/>
                </a:solidFill>
                <a:cs typeface="Arial"/>
              </a:rPr>
              <a:t>Nesten halvparten av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testane</a:t>
            </a:r>
            <a:r>
              <a:rPr lang="nb-NO" dirty="0">
                <a:solidFill>
                  <a:srgbClr val="000066"/>
                </a:solidFill>
                <a:cs typeface="Arial"/>
              </a:rPr>
              <a:t> er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ikkje</a:t>
            </a:r>
            <a:r>
              <a:rPr lang="nb-NO" dirty="0">
                <a:solidFill>
                  <a:srgbClr val="000066"/>
                </a:solidFill>
                <a:cs typeface="Arial"/>
              </a:rPr>
              <a:t> i samsvar med krava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91815CD-D4B1-47BC-8B90-D5DE68F13767}"/>
              </a:ext>
            </a:extLst>
          </p:cNvPr>
          <p:cNvSpPr txBox="1">
            <a:spLocks/>
          </p:cNvSpPr>
          <p:nvPr/>
        </p:nvSpPr>
        <p:spPr>
          <a:xfrm>
            <a:off x="1800225" y="467404"/>
            <a:ext cx="11701463" cy="1084305"/>
          </a:xfrm>
          <a:prstGeom prst="rect">
            <a:avLst/>
          </a:prstGeom>
        </p:spPr>
        <p:txBody>
          <a:bodyPr/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chemeClr val="dk2"/>
                </a:solidFill>
                <a:latin typeface="Sofia Pro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rgbClr val="000066"/>
                </a:solidFill>
                <a:cs typeface="Arial"/>
              </a:rPr>
              <a:t>Varehandel på nett</a:t>
            </a:r>
          </a:p>
        </p:txBody>
      </p:sp>
    </p:spTree>
    <p:extLst>
      <p:ext uri="{BB962C8B-B14F-4D97-AF65-F5344CB8AC3E}">
        <p14:creationId xmlns:p14="http://schemas.microsoft.com/office/powerpoint/2010/main" val="46224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1CE4D66-FD72-1A45-AAEE-2004DD2048AB}"/>
              </a:ext>
            </a:extLst>
          </p:cNvPr>
          <p:cNvSpPr/>
          <p:nvPr/>
        </p:nvSpPr>
        <p:spPr>
          <a:xfrm>
            <a:off x="16254413" y="2239730"/>
            <a:ext cx="4129520" cy="6040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8E3941-82FF-4EE2-AA1F-3608C6D5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467404"/>
            <a:ext cx="11701463" cy="1084305"/>
          </a:xfrm>
        </p:spPr>
        <p:txBody>
          <a:bodyPr/>
          <a:lstStyle/>
          <a:p>
            <a:r>
              <a:rPr lang="nb-NO" dirty="0">
                <a:solidFill>
                  <a:srgbClr val="000066"/>
                </a:solidFill>
                <a:cs typeface="Arial"/>
              </a:rPr>
              <a:t>Nettavis og media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EF7BFE-28AE-4C47-9B5B-6F210976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9132" y="3160453"/>
            <a:ext cx="6198391" cy="3451420"/>
          </a:xfrm>
        </p:spPr>
        <p:txBody>
          <a:bodyPr vert="horz" lIns="0" tIns="0" rIns="0" bIns="0" rtlCol="0" anchor="t">
            <a:normAutofit/>
          </a:bodyPr>
          <a:lstStyle/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>
                <a:solidFill>
                  <a:srgbClr val="000066"/>
                </a:solidFill>
                <a:cs typeface="Arial"/>
              </a:rPr>
              <a:t>2 525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enkelttestar</a:t>
            </a:r>
            <a:endParaRPr lang="nb-NO" dirty="0">
              <a:solidFill>
                <a:srgbClr val="000066"/>
              </a:solidFill>
            </a:endParaRPr>
          </a:p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>
                <a:solidFill>
                  <a:srgbClr val="000066"/>
                </a:solidFill>
                <a:cs typeface="Arial"/>
              </a:rPr>
              <a:t>25 </a:t>
            </a:r>
            <a:r>
              <a:rPr lang="nb-NO" dirty="0" err="1">
                <a:solidFill>
                  <a:srgbClr val="000066"/>
                </a:solidFill>
                <a:cs typeface="Arial"/>
              </a:rPr>
              <a:t>medienettstader</a:t>
            </a:r>
            <a:endParaRPr lang="nb-NO" dirty="0">
              <a:solidFill>
                <a:srgbClr val="000066"/>
              </a:solidFill>
              <a:cs typeface="Arial"/>
            </a:endParaRPr>
          </a:p>
          <a:p>
            <a:pPr marL="539643" indent="-539643">
              <a:spcBef>
                <a:spcPts val="1500"/>
              </a:spcBef>
              <a:buClr>
                <a:srgbClr val="C54673"/>
              </a:buClr>
            </a:pPr>
            <a:r>
              <a:rPr lang="nb-NO" dirty="0">
                <a:solidFill>
                  <a:srgbClr val="000066"/>
                </a:solidFill>
              </a:rPr>
              <a:t>7 av 10 store nettaviser med i </a:t>
            </a:r>
            <a:r>
              <a:rPr lang="nb-NO" dirty="0" err="1">
                <a:solidFill>
                  <a:srgbClr val="000066"/>
                </a:solidFill>
              </a:rPr>
              <a:t>utvalet</a:t>
            </a:r>
            <a:endParaRPr lang="nb-NO" dirty="0">
              <a:solidFill>
                <a:srgbClr val="000066"/>
              </a:solidFill>
            </a:endParaRPr>
          </a:p>
          <a:p>
            <a:pPr marL="539643" indent="-539643">
              <a:spcBef>
                <a:spcPts val="1500"/>
              </a:spcBef>
            </a:pPr>
            <a:endParaRPr lang="nb-NO" dirty="0">
              <a:solidFill>
                <a:srgbClr val="000066"/>
              </a:solidFill>
              <a:cs typeface="Arial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B8DB304-2F48-ED40-B201-8AF0D96AC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35" y="2909455"/>
            <a:ext cx="3453899" cy="3338945"/>
          </a:xfrm>
          <a:prstGeom prst="rect">
            <a:avLst/>
          </a:prstGeom>
        </p:spPr>
      </p:pic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69C0B1B6-2C0E-4A4C-9BA8-CC75D14F894B}"/>
              </a:ext>
            </a:extLst>
          </p:cNvPr>
          <p:cNvSpPr txBox="1">
            <a:spLocks/>
          </p:cNvSpPr>
          <p:nvPr/>
        </p:nvSpPr>
        <p:spPr>
          <a:xfrm>
            <a:off x="1800225" y="4257836"/>
            <a:ext cx="1362959" cy="6283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600" b="1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buClr>
                <a:srgbClr val="C54673"/>
              </a:buClr>
              <a:buNone/>
            </a:pPr>
            <a:r>
              <a:rPr lang="nb-NO" dirty="0">
                <a:solidFill>
                  <a:srgbClr val="000066"/>
                </a:solidFill>
                <a:cs typeface="Arial"/>
              </a:rPr>
              <a:t>53 %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3A755CFF-C0BD-B34C-8159-3812D6D60413}"/>
              </a:ext>
            </a:extLst>
          </p:cNvPr>
          <p:cNvSpPr txBox="1">
            <a:spLocks/>
          </p:cNvSpPr>
          <p:nvPr/>
        </p:nvSpPr>
        <p:spPr>
          <a:xfrm>
            <a:off x="6226310" y="4257836"/>
            <a:ext cx="1362959" cy="6283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600" b="1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ofia Pro" panose="020B0000000000000000" pitchFamily="34" charset="0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1500"/>
              </a:spcBef>
              <a:buClr>
                <a:srgbClr val="C54673"/>
              </a:buClr>
              <a:buNone/>
            </a:pPr>
            <a:r>
              <a:rPr lang="nb-NO" dirty="0">
                <a:solidFill>
                  <a:srgbClr val="000066"/>
                </a:solidFill>
                <a:cs typeface="Arial"/>
              </a:rPr>
              <a:t>47 %</a:t>
            </a:r>
          </a:p>
        </p:txBody>
      </p:sp>
    </p:spTree>
    <p:extLst>
      <p:ext uri="{BB962C8B-B14F-4D97-AF65-F5344CB8AC3E}">
        <p14:creationId xmlns:p14="http://schemas.microsoft.com/office/powerpoint/2010/main" val="3425290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Bilderesultat for logo bergens tidene">
            <a:extLst>
              <a:ext uri="{FF2B5EF4-FFF2-40B4-BE49-F238E27FC236}">
                <a16:creationId xmlns:a16="http://schemas.microsoft.com/office/drawing/2014/main" id="{7FA039AE-FB9E-4810-8C3E-5FB45742D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37" y="-1103107"/>
            <a:ext cx="5968925" cy="59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esultat for logo adresseavisa">
            <a:extLst>
              <a:ext uri="{FF2B5EF4-FFF2-40B4-BE49-F238E27FC236}">
                <a16:creationId xmlns:a16="http://schemas.microsoft.com/office/drawing/2014/main" id="{140E0DEB-4478-436C-9FC2-39F3B8E53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019"/>
            <a:ext cx="4726035" cy="19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eresultat for logo stavanger aftenblad">
            <a:extLst>
              <a:ext uri="{FF2B5EF4-FFF2-40B4-BE49-F238E27FC236}">
                <a16:creationId xmlns:a16="http://schemas.microsoft.com/office/drawing/2014/main" id="{6F727035-10CF-485C-8812-386E51A7D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2"/>
          <a:stretch/>
        </p:blipFill>
        <p:spPr bwMode="auto">
          <a:xfrm>
            <a:off x="9362243" y="6938868"/>
            <a:ext cx="41394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FB12B04-B020-43F7-9A3D-E54D0C996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7303" y="2398660"/>
            <a:ext cx="2880016" cy="1513228"/>
          </a:xfrm>
          <a:prstGeom prst="rect">
            <a:avLst/>
          </a:prstGeom>
        </p:spPr>
      </p:pic>
      <p:pic>
        <p:nvPicPr>
          <p:cNvPr id="1026" name="Picture 2" descr="Bilderesultat for logo nrk">
            <a:extLst>
              <a:ext uri="{FF2B5EF4-FFF2-40B4-BE49-F238E27FC236}">
                <a16:creationId xmlns:a16="http://schemas.microsoft.com/office/drawing/2014/main" id="{40F76920-5641-4668-94EF-70F546A1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11" y="1062355"/>
            <a:ext cx="3267126" cy="11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42D7D33-BD5B-4BDE-A500-842FF5985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426" y="2703181"/>
            <a:ext cx="4445016" cy="1080000"/>
          </a:xfrm>
          <a:prstGeom prst="rect">
            <a:avLst/>
          </a:prstGeom>
        </p:spPr>
      </p:pic>
      <p:pic>
        <p:nvPicPr>
          <p:cNvPr id="1028" name="Picture 4" descr="Bilderesultat for logo dagbladet">
            <a:extLst>
              <a:ext uri="{FF2B5EF4-FFF2-40B4-BE49-F238E27FC236}">
                <a16:creationId xmlns:a16="http://schemas.microsoft.com/office/drawing/2014/main" id="{61265856-185C-4D58-BEEF-35390D0E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17" y="1657543"/>
            <a:ext cx="371114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esultat for logo nettavisen">
            <a:extLst>
              <a:ext uri="{FF2B5EF4-FFF2-40B4-BE49-F238E27FC236}">
                <a16:creationId xmlns:a16="http://schemas.microsoft.com/office/drawing/2014/main" id="{51164033-1723-49F6-8FC8-B7056C9AA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6" y="7120311"/>
            <a:ext cx="36976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esultat for logo aftenposten">
            <a:extLst>
              <a:ext uri="{FF2B5EF4-FFF2-40B4-BE49-F238E27FC236}">
                <a16:creationId xmlns:a16="http://schemas.microsoft.com/office/drawing/2014/main" id="{1902075E-BCEE-46B1-A289-85E2227D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46" y="5380042"/>
            <a:ext cx="396103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id="{89E3EC85-2CDF-4AC7-838A-59DD8209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 descr="Relatert bilde">
            <a:extLst>
              <a:ext uri="{FF2B5EF4-FFF2-40B4-BE49-F238E27FC236}">
                <a16:creationId xmlns:a16="http://schemas.microsoft.com/office/drawing/2014/main" id="{E2B00940-1EDE-4D93-9985-7134089C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827" y="4333652"/>
            <a:ext cx="4500018" cy="214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eresultat for logo TV2">
            <a:extLst>
              <a:ext uri="{FF2B5EF4-FFF2-40B4-BE49-F238E27FC236}">
                <a16:creationId xmlns:a16="http://schemas.microsoft.com/office/drawing/2014/main" id="{87E1DE2E-D337-4709-BB93-81A51017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4" y="5498860"/>
            <a:ext cx="2880016" cy="2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deresultat for logo Dagsavisen">
            <a:extLst>
              <a:ext uri="{FF2B5EF4-FFF2-40B4-BE49-F238E27FC236}">
                <a16:creationId xmlns:a16="http://schemas.microsoft.com/office/drawing/2014/main" id="{E4B77875-F47C-469A-9C7D-E7238FBF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47" y="3866816"/>
            <a:ext cx="4726035" cy="13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5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83D22312-AF2F-674B-8ED9-57C826AFC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B91C762-7B64-A443-8054-75F2C1940116}"/>
              </a:ext>
            </a:extLst>
          </p:cNvPr>
          <p:cNvSpPr/>
          <p:nvPr/>
        </p:nvSpPr>
        <p:spPr>
          <a:xfrm>
            <a:off x="3311237" y="1"/>
            <a:ext cx="12943176" cy="1558576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lvl="0" defTabSz="812719" fontAlgn="base">
              <a:spcBef>
                <a:spcPct val="20000"/>
              </a:spcBef>
              <a:spcAft>
                <a:spcPct val="0"/>
              </a:spcAft>
              <a:tabLst>
                <a:tab pos="1120311" algn="l"/>
              </a:tabLst>
              <a:defRPr/>
            </a:pPr>
            <a:r>
              <a:rPr lang="en-US" sz="4600" b="1" dirty="0" err="1">
                <a:solidFill>
                  <a:srgbClr val="C54673"/>
                </a:solidFill>
                <a:latin typeface="Sofia Pro" panose="020B0000000000000000" pitchFamily="34" charset="0"/>
                <a:cs typeface="Arial"/>
              </a:rPr>
              <a:t>uu.difi.no</a:t>
            </a:r>
            <a:r>
              <a:rPr lang="en-US" sz="4600" b="1" dirty="0">
                <a:solidFill>
                  <a:srgbClr val="C54673"/>
                </a:solidFill>
                <a:latin typeface="Sofia Pro" panose="020B0000000000000000" pitchFamily="34" charset="0"/>
                <a:cs typeface="Arial"/>
              </a:rPr>
              <a:t>/statusmåling2018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D6B520A-4E18-9344-9C04-AD87DD3E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00" y="821977"/>
            <a:ext cx="749300" cy="7366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F1E773F-FCC9-4049-ABCD-58F744E3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150" y="1967344"/>
            <a:ext cx="9476502" cy="67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1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D91CC76-D5A9-7347-A2F7-A06889F8053B}"/>
              </a:ext>
            </a:extLst>
          </p:cNvPr>
          <p:cNvSpPr/>
          <p:nvPr/>
        </p:nvSpPr>
        <p:spPr>
          <a:xfrm>
            <a:off x="-793" y="0"/>
            <a:ext cx="16254412" cy="9144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499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6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927F9D-854C-4718-93D4-3BCF0B3F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65649"/>
            <a:ext cx="16254412" cy="692497"/>
          </a:xfrm>
        </p:spPr>
        <p:txBody>
          <a:bodyPr>
            <a:normAutofit/>
          </a:bodyPr>
          <a:lstStyle/>
          <a:p>
            <a:pPr algn="ctr"/>
            <a:r>
              <a:rPr lang="nb-NO" sz="4600" dirty="0">
                <a:solidFill>
                  <a:schemeClr val="accent1"/>
                </a:solidFill>
              </a:rPr>
              <a:t>EU kjem med nye krav og det er bra!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BF8D86C-D8E8-6349-B3E3-88468316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315" y="2151684"/>
            <a:ext cx="5735782" cy="57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78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Sylinder 5">
            <a:extLst>
              <a:ext uri="{FF2B5EF4-FFF2-40B4-BE49-F238E27FC236}">
                <a16:creationId xmlns:a16="http://schemas.microsoft.com/office/drawing/2014/main" id="{DE059D60-F026-1D4E-BC74-BFE0893F99F2}"/>
              </a:ext>
            </a:extLst>
          </p:cNvPr>
          <p:cNvSpPr txBox="1"/>
          <p:nvPr/>
        </p:nvSpPr>
        <p:spPr>
          <a:xfrm>
            <a:off x="2018054" y="874907"/>
            <a:ext cx="3450304" cy="1102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Modell 1</a:t>
            </a:r>
          </a:p>
          <a:p>
            <a:pPr marL="0" marR="0" lvl="0" indent="0" algn="ctr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Berre </a:t>
            </a:r>
            <a:r>
              <a:rPr kumimoji="0" lang="nb-NO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offentleg</a:t>
            </a: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 sektor</a:t>
            </a:r>
            <a:endParaRPr kumimoji="0" lang="nb-NO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20B0000000000000000" pitchFamily="34" charset="0"/>
              <a:ea typeface="+mn-ea"/>
              <a:cs typeface="+mn-cs"/>
            </a:endParaRPr>
          </a:p>
        </p:txBody>
      </p:sp>
      <p:sp>
        <p:nvSpPr>
          <p:cNvPr id="16" name="TekstSylinder 5">
            <a:extLst>
              <a:ext uri="{FF2B5EF4-FFF2-40B4-BE49-F238E27FC236}">
                <a16:creationId xmlns:a16="http://schemas.microsoft.com/office/drawing/2014/main" id="{0306055F-0C61-734F-BFF1-0385E304EF52}"/>
              </a:ext>
            </a:extLst>
          </p:cNvPr>
          <p:cNvSpPr txBox="1"/>
          <p:nvPr/>
        </p:nvSpPr>
        <p:spPr>
          <a:xfrm>
            <a:off x="6541851" y="891036"/>
            <a:ext cx="2981330" cy="1102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Modell 2</a:t>
            </a:r>
          </a:p>
          <a:p>
            <a:pPr marL="0" marR="0" lvl="0" indent="0" algn="ctr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Offentleg</a:t>
            </a: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 og privat</a:t>
            </a:r>
            <a:endParaRPr kumimoji="0" lang="nb-NO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20B0000000000000000" pitchFamily="34" charset="0"/>
              <a:ea typeface="+mn-ea"/>
              <a:cs typeface="+mn-cs"/>
            </a:endParaRPr>
          </a:p>
        </p:txBody>
      </p:sp>
      <p:sp>
        <p:nvSpPr>
          <p:cNvPr id="17" name="TekstSylinder 5">
            <a:extLst>
              <a:ext uri="{FF2B5EF4-FFF2-40B4-BE49-F238E27FC236}">
                <a16:creationId xmlns:a16="http://schemas.microsoft.com/office/drawing/2014/main" id="{3D1FA7B3-3AD3-314E-B6A6-B5FDADF3A736}"/>
              </a:ext>
            </a:extLst>
          </p:cNvPr>
          <p:cNvSpPr txBox="1"/>
          <p:nvPr/>
        </p:nvSpPr>
        <p:spPr>
          <a:xfrm>
            <a:off x="10642679" y="874907"/>
            <a:ext cx="33811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Modell 2b</a:t>
            </a:r>
          </a:p>
          <a:p>
            <a:pPr marL="0" marR="0" lvl="0" indent="0" algn="ctr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Offentleg</a:t>
            </a: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 og</a:t>
            </a: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fia Pro" panose="020B0000000000000000" pitchFamily="34" charset="0"/>
                <a:ea typeface="+mn-ea"/>
                <a:cs typeface="+mn-cs"/>
              </a:rPr>
              <a:t>privat over 50 tilsette</a:t>
            </a:r>
            <a:endParaRPr kumimoji="0" lang="nb-NO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fia Pro" panose="020B0000000000000000" pitchFamily="34" charset="0"/>
              <a:ea typeface="+mn-ea"/>
              <a:cs typeface="+mn-cs"/>
            </a:endParaRPr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B009B885-12FD-C44F-B398-266CAF1C5395}"/>
              </a:ext>
            </a:extLst>
          </p:cNvPr>
          <p:cNvGrpSpPr/>
          <p:nvPr/>
        </p:nvGrpSpPr>
        <p:grpSpPr>
          <a:xfrm>
            <a:off x="5996513" y="2319798"/>
            <a:ext cx="4072005" cy="5059500"/>
            <a:chOff x="5996513" y="2597727"/>
            <a:chExt cx="4072005" cy="3777471"/>
          </a:xfrm>
        </p:grpSpPr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A9CCDC1-BD56-244E-9880-05E51A74EEE2}"/>
                </a:ext>
              </a:extLst>
            </p:cNvPr>
            <p:cNvCxnSpPr/>
            <p:nvPr/>
          </p:nvCxnSpPr>
          <p:spPr>
            <a:xfrm>
              <a:off x="5996513" y="2597727"/>
              <a:ext cx="0" cy="37774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8EC240EE-9FE1-EB4F-AF55-0DE76A9033AB}"/>
                </a:ext>
              </a:extLst>
            </p:cNvPr>
            <p:cNvCxnSpPr/>
            <p:nvPr/>
          </p:nvCxnSpPr>
          <p:spPr>
            <a:xfrm>
              <a:off x="10068518" y="2597727"/>
              <a:ext cx="0" cy="37774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A1A5D407-AFC8-E048-A58C-DDD7564483A9}"/>
              </a:ext>
            </a:extLst>
          </p:cNvPr>
          <p:cNvGrpSpPr/>
          <p:nvPr/>
        </p:nvGrpSpPr>
        <p:grpSpPr>
          <a:xfrm>
            <a:off x="9971629" y="2991563"/>
            <a:ext cx="5278782" cy="4296341"/>
            <a:chOff x="9809824" y="3327896"/>
            <a:chExt cx="5278782" cy="4296341"/>
          </a:xfrm>
        </p:grpSpPr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0F3E73BA-9A2F-1542-9406-27B2B21B7A0E}"/>
                </a:ext>
              </a:extLst>
            </p:cNvPr>
            <p:cNvGrpSpPr/>
            <p:nvPr/>
          </p:nvGrpSpPr>
          <p:grpSpPr>
            <a:xfrm>
              <a:off x="9809824" y="4612270"/>
              <a:ext cx="5278782" cy="3011967"/>
              <a:chOff x="9914191" y="4339728"/>
              <a:chExt cx="5278782" cy="3011967"/>
            </a:xfrm>
          </p:grpSpPr>
          <p:pic>
            <p:nvPicPr>
              <p:cNvPr id="29" name="Bilde 28">
                <a:extLst>
                  <a:ext uri="{FF2B5EF4-FFF2-40B4-BE49-F238E27FC236}">
                    <a16:creationId xmlns:a16="http://schemas.microsoft.com/office/drawing/2014/main" id="{451498BD-9E95-0C48-A121-66D5FF4CD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70483" y="5021141"/>
                <a:ext cx="3122490" cy="2330554"/>
              </a:xfrm>
              <a:prstGeom prst="rect">
                <a:avLst/>
              </a:prstGeom>
            </p:spPr>
          </p:pic>
          <p:pic>
            <p:nvPicPr>
              <p:cNvPr id="30" name="Bilde 29">
                <a:extLst>
                  <a:ext uri="{FF2B5EF4-FFF2-40B4-BE49-F238E27FC236}">
                    <a16:creationId xmlns:a16="http://schemas.microsoft.com/office/drawing/2014/main" id="{ECCC6389-DC21-2149-B33A-F4EE1FF88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4191" y="4339728"/>
                <a:ext cx="3505200" cy="2616200"/>
              </a:xfrm>
              <a:prstGeom prst="rect">
                <a:avLst/>
              </a:prstGeom>
            </p:spPr>
          </p:pic>
        </p:grpSp>
        <p:pic>
          <p:nvPicPr>
            <p:cNvPr id="31" name="Bilde 30">
              <a:extLst>
                <a:ext uri="{FF2B5EF4-FFF2-40B4-BE49-F238E27FC236}">
                  <a16:creationId xmlns:a16="http://schemas.microsoft.com/office/drawing/2014/main" id="{D5576551-7E8D-B54E-9AF3-790FA1F4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6615" y="3327896"/>
              <a:ext cx="3505200" cy="1917700"/>
            </a:xfrm>
            <a:prstGeom prst="rect">
              <a:avLst/>
            </a:prstGeom>
          </p:spPr>
        </p:pic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407FB8F7-1F73-7C41-AF3E-9D06A90CA576}"/>
              </a:ext>
            </a:extLst>
          </p:cNvPr>
          <p:cNvGrpSpPr/>
          <p:nvPr/>
        </p:nvGrpSpPr>
        <p:grpSpPr>
          <a:xfrm>
            <a:off x="6128587" y="2991563"/>
            <a:ext cx="3505200" cy="3900574"/>
            <a:chOff x="6266017" y="3327896"/>
            <a:chExt cx="3505200" cy="3900574"/>
          </a:xfrm>
        </p:grpSpPr>
        <p:pic>
          <p:nvPicPr>
            <p:cNvPr id="32" name="Bilde 31">
              <a:extLst>
                <a:ext uri="{FF2B5EF4-FFF2-40B4-BE49-F238E27FC236}">
                  <a16:creationId xmlns:a16="http://schemas.microsoft.com/office/drawing/2014/main" id="{8E71EBE5-D368-E340-AC61-FB640BEF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17" y="4612270"/>
              <a:ext cx="3505200" cy="2616200"/>
            </a:xfrm>
            <a:prstGeom prst="rect">
              <a:avLst/>
            </a:prstGeom>
          </p:spPr>
        </p:pic>
        <p:pic>
          <p:nvPicPr>
            <p:cNvPr id="33" name="Bilde 32">
              <a:extLst>
                <a:ext uri="{FF2B5EF4-FFF2-40B4-BE49-F238E27FC236}">
                  <a16:creationId xmlns:a16="http://schemas.microsoft.com/office/drawing/2014/main" id="{0C6D82B6-6809-594B-8A2C-75EE8BC2C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17" y="3327896"/>
              <a:ext cx="3505200" cy="1917700"/>
            </a:xfrm>
            <a:prstGeom prst="rect">
              <a:avLst/>
            </a:prstGeom>
          </p:spPr>
        </p:pic>
      </p:grpSp>
      <p:pic>
        <p:nvPicPr>
          <p:cNvPr id="34" name="Bilde 33">
            <a:extLst>
              <a:ext uri="{FF2B5EF4-FFF2-40B4-BE49-F238E27FC236}">
                <a16:creationId xmlns:a16="http://schemas.microsoft.com/office/drawing/2014/main" id="{2C950A9F-42A7-F145-B7F4-554354B0D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05" y="3170234"/>
            <a:ext cx="35052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9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54C2C2E-ACCD-2148-B0AC-1C86CF6E214D}"/>
              </a:ext>
            </a:extLst>
          </p:cNvPr>
          <p:cNvSpPr txBox="1">
            <a:spLocks/>
          </p:cNvSpPr>
          <p:nvPr/>
        </p:nvSpPr>
        <p:spPr>
          <a:xfrm>
            <a:off x="1795463" y="0"/>
            <a:ext cx="14458950" cy="15820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dk2"/>
                </a:solidFill>
                <a:latin typeface="Sofia Pro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nb-NO" sz="4600" dirty="0">
                <a:solidFill>
                  <a:srgbClr val="000066"/>
                </a:solidFill>
              </a:rPr>
              <a:t>Status WAD i Norge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3A9526-CDA1-794B-BA3C-D06E109F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7" y="129575"/>
            <a:ext cx="7301346" cy="87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9F9187-EB22-4602-8F03-346AFA91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63" y="0"/>
            <a:ext cx="14458950" cy="1553029"/>
          </a:xfrm>
        </p:spPr>
        <p:txBody>
          <a:bodyPr anchor="b" anchorCtr="0">
            <a:normAutofit/>
          </a:bodyPr>
          <a:lstStyle/>
          <a:p>
            <a:r>
              <a:rPr lang="nb-NO" sz="4600" dirty="0">
                <a:solidFill>
                  <a:schemeClr val="accent1"/>
                </a:solidFill>
              </a:rPr>
              <a:t>Korleis møte denne nye framtida?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4302516-7678-47F0-9C66-BC5CFC46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890" y="1694055"/>
            <a:ext cx="8898413" cy="64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73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AE48E7A-C1B8-634F-8509-2EC175AB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17" y="1622424"/>
            <a:ext cx="13918177" cy="6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0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F17B3BBD-9FB2-7643-A3EB-133234D43DA6}"/>
              </a:ext>
            </a:extLst>
          </p:cNvPr>
          <p:cNvSpPr txBox="1">
            <a:spLocks/>
          </p:cNvSpPr>
          <p:nvPr/>
        </p:nvSpPr>
        <p:spPr>
          <a:xfrm>
            <a:off x="897731" y="0"/>
            <a:ext cx="14458950" cy="1579418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600" b="1" dirty="0">
                <a:solidFill>
                  <a:schemeClr val="accent1"/>
                </a:solidFill>
                <a:latin typeface="Sofia Pro" panose="020B0000000000000000" pitchFamily="34" charset="0"/>
              </a:rPr>
              <a:t>Tilsyn 2021 – </a:t>
            </a:r>
            <a:r>
              <a:rPr lang="nb-NO" sz="46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eit</a:t>
            </a:r>
            <a:r>
              <a:rPr lang="nb-NO" sz="4600" b="1" dirty="0">
                <a:solidFill>
                  <a:schemeClr val="accent1"/>
                </a:solidFill>
                <a:latin typeface="Sofia Pro" panose="020B0000000000000000" pitchFamily="34" charset="0"/>
              </a:rPr>
              <a:t> datadrive, digitalisert tilsyn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FD47E581-F586-2849-8D6B-52457DC26062}"/>
              </a:ext>
            </a:extLst>
          </p:cNvPr>
          <p:cNvSpPr txBox="1">
            <a:spLocks/>
          </p:cNvSpPr>
          <p:nvPr/>
        </p:nvSpPr>
        <p:spPr>
          <a:xfrm>
            <a:off x="1632011" y="5450203"/>
            <a:ext cx="3600000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b="1" dirty="0">
                <a:solidFill>
                  <a:schemeClr val="accent1"/>
                </a:solidFill>
                <a:latin typeface="Sofia Pro" panose="020B0000000000000000" pitchFamily="34" charset="0"/>
              </a:rPr>
              <a:t>Formål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377BC8E5-D1FF-D646-9507-313122E9599C}"/>
              </a:ext>
            </a:extLst>
          </p:cNvPr>
          <p:cNvSpPr txBox="1">
            <a:spLocks/>
          </p:cNvSpPr>
          <p:nvPr/>
        </p:nvSpPr>
        <p:spPr>
          <a:xfrm>
            <a:off x="6326413" y="5450203"/>
            <a:ext cx="3600000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Korleis</a:t>
            </a:r>
            <a:r>
              <a:rPr lang="nb-NO" sz="3600" b="1" dirty="0">
                <a:solidFill>
                  <a:schemeClr val="accent1"/>
                </a:solidFill>
                <a:latin typeface="Sofia Pro" panose="020B0000000000000000" pitchFamily="34" charset="0"/>
              </a:rPr>
              <a:t>?</a:t>
            </a: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8E89347-74A7-4E40-8662-528EAE42AADB}"/>
              </a:ext>
            </a:extLst>
          </p:cNvPr>
          <p:cNvSpPr txBox="1">
            <a:spLocks/>
          </p:cNvSpPr>
          <p:nvPr/>
        </p:nvSpPr>
        <p:spPr>
          <a:xfrm>
            <a:off x="11020815" y="5450203"/>
            <a:ext cx="3600000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b="1" dirty="0" err="1">
                <a:solidFill>
                  <a:schemeClr val="accent1"/>
                </a:solidFill>
                <a:latin typeface="Sofia Pro" panose="020B0000000000000000" pitchFamily="34" charset="0"/>
              </a:rPr>
              <a:t>Effektar</a:t>
            </a:r>
            <a:endParaRPr lang="nb-NO" sz="3600" b="1" dirty="0">
              <a:solidFill>
                <a:schemeClr val="accent1"/>
              </a:solidFill>
              <a:latin typeface="Sofia Pro" panose="020B0000000000000000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ADE04420-A747-A946-A1B7-B1643FFBE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11" y="3030961"/>
            <a:ext cx="2205497" cy="2348712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244A5479-4E4F-8949-8E1D-F4285A9B5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593" y="3348679"/>
            <a:ext cx="2033640" cy="2062283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FAD174A1-5D43-6245-BAD1-8D89E691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2185" y="3344639"/>
            <a:ext cx="1957259" cy="19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9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D85F4F7-18F3-F142-81C3-60EE91226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7531" y="0"/>
            <a:ext cx="16814909" cy="945931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F108DC8-5A8D-7940-AD1C-C3625C049578}"/>
              </a:ext>
            </a:extLst>
          </p:cNvPr>
          <p:cNvSpPr txBox="1">
            <a:spLocks/>
          </p:cNvSpPr>
          <p:nvPr/>
        </p:nvSpPr>
        <p:spPr>
          <a:xfrm>
            <a:off x="1149077" y="945930"/>
            <a:ext cx="6155377" cy="15820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solidFill>
                  <a:schemeClr val="bg1"/>
                </a:solidFill>
                <a:latin typeface="Sofia Pro" panose="020B0000000000000000" pitchFamily="34" charset="0"/>
              </a:rPr>
              <a:t>Kva ventar vi på?</a:t>
            </a:r>
          </a:p>
        </p:txBody>
      </p:sp>
    </p:spTree>
    <p:extLst>
      <p:ext uri="{BB962C8B-B14F-4D97-AF65-F5344CB8AC3E}">
        <p14:creationId xmlns:p14="http://schemas.microsoft.com/office/powerpoint/2010/main" val="229395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8B393F39-8BEA-094F-B3BE-EF7418DF4B2C}"/>
              </a:ext>
            </a:extLst>
          </p:cNvPr>
          <p:cNvSpPr txBox="1">
            <a:spLocks/>
          </p:cNvSpPr>
          <p:nvPr/>
        </p:nvSpPr>
        <p:spPr>
          <a:xfrm>
            <a:off x="5290355" y="5914458"/>
            <a:ext cx="2350800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1" dirty="0">
                <a:solidFill>
                  <a:schemeClr val="tx1"/>
                </a:solidFill>
                <a:latin typeface="Sofia Pro" panose="020B0000000000000000"/>
              </a:rPr>
              <a:t>@</a:t>
            </a:r>
            <a:r>
              <a:rPr lang="nb-NO" sz="2400" b="1" dirty="0" err="1">
                <a:solidFill>
                  <a:schemeClr val="tx1"/>
                </a:solidFill>
                <a:latin typeface="Sofia Pro" panose="020B0000000000000000"/>
              </a:rPr>
              <a:t>uudifi</a:t>
            </a:r>
            <a:endParaRPr lang="nb-NO" sz="2400" b="1" dirty="0">
              <a:solidFill>
                <a:schemeClr val="tx1"/>
              </a:solidFill>
              <a:latin typeface="Sofia Pro" panose="020B000000000000000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DF8F7CEF-6A3D-8A40-823A-6556AC133385}"/>
              </a:ext>
            </a:extLst>
          </p:cNvPr>
          <p:cNvSpPr txBox="1">
            <a:spLocks/>
          </p:cNvSpPr>
          <p:nvPr/>
        </p:nvSpPr>
        <p:spPr>
          <a:xfrm>
            <a:off x="8746478" y="5914458"/>
            <a:ext cx="2350800" cy="162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b="1" dirty="0">
                <a:solidFill>
                  <a:schemeClr val="tx1"/>
                </a:solidFill>
                <a:latin typeface="Sofia Pro" panose="020B0000000000000000"/>
              </a:rPr>
              <a:t>@</a:t>
            </a:r>
            <a:r>
              <a:rPr lang="nb-NO" sz="2400" b="1" dirty="0" err="1">
                <a:solidFill>
                  <a:schemeClr val="tx1"/>
                </a:solidFill>
                <a:latin typeface="Sofia Pro" panose="020B0000000000000000"/>
              </a:rPr>
              <a:t>uudifi</a:t>
            </a:r>
            <a:endParaRPr lang="nb-NO" sz="2400" b="1" dirty="0">
              <a:solidFill>
                <a:schemeClr val="tx1"/>
              </a:solidFill>
              <a:latin typeface="Sofia Pro" panose="020B000000000000000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515F9D-337A-9942-B18A-8BECF68F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06" y="1706558"/>
            <a:ext cx="8610600" cy="45593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C9B00899-499E-DE44-BAF9-409E6599CCE6}"/>
              </a:ext>
            </a:extLst>
          </p:cNvPr>
          <p:cNvGrpSpPr/>
          <p:nvPr/>
        </p:nvGrpSpPr>
        <p:grpSpPr>
          <a:xfrm>
            <a:off x="3570044" y="3079966"/>
            <a:ext cx="9114324" cy="1620000"/>
            <a:chOff x="3570044" y="3176208"/>
            <a:chExt cx="9114324" cy="1620000"/>
          </a:xfrm>
        </p:grpSpPr>
        <p:sp>
          <p:nvSpPr>
            <p:cNvPr id="3" name="Tittel 1">
              <a:extLst>
                <a:ext uri="{FF2B5EF4-FFF2-40B4-BE49-F238E27FC236}">
                  <a16:creationId xmlns:a16="http://schemas.microsoft.com/office/drawing/2014/main" id="{163B38A9-4D5E-8D42-80D5-0CC6EDBB27AF}"/>
                </a:ext>
              </a:extLst>
            </p:cNvPr>
            <p:cNvSpPr txBox="1">
              <a:spLocks/>
            </p:cNvSpPr>
            <p:nvPr/>
          </p:nvSpPr>
          <p:spPr>
            <a:xfrm>
              <a:off x="3570044" y="3176208"/>
              <a:ext cx="2350800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400" b="1" dirty="0" err="1">
                  <a:solidFill>
                    <a:schemeClr val="tx1"/>
                  </a:solidFill>
                  <a:latin typeface="Sofia Pro" panose="020B0000000000000000" pitchFamily="34" charset="0"/>
                </a:rPr>
                <a:t>uu.difi.no</a:t>
              </a:r>
              <a:endParaRPr lang="nb-NO" sz="2400" b="1" dirty="0">
                <a:solidFill>
                  <a:schemeClr val="tx1"/>
                </a:solidFill>
                <a:latin typeface="Sofia Pro" panose="020B0000000000000000" pitchFamily="34" charset="0"/>
              </a:endParaRPr>
            </a:p>
          </p:txBody>
        </p:sp>
        <p:sp>
          <p:nvSpPr>
            <p:cNvPr id="4" name="Tittel 1">
              <a:extLst>
                <a:ext uri="{FF2B5EF4-FFF2-40B4-BE49-F238E27FC236}">
                  <a16:creationId xmlns:a16="http://schemas.microsoft.com/office/drawing/2014/main" id="{4F027FCC-D9AD-C84E-BC19-DB7D4417B0CA}"/>
                </a:ext>
              </a:extLst>
            </p:cNvPr>
            <p:cNvSpPr txBox="1">
              <a:spLocks/>
            </p:cNvSpPr>
            <p:nvPr/>
          </p:nvSpPr>
          <p:spPr>
            <a:xfrm>
              <a:off x="6951806" y="3176208"/>
              <a:ext cx="2350800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400" b="1" dirty="0" err="1">
                  <a:solidFill>
                    <a:schemeClr val="tx1"/>
                  </a:solidFill>
                  <a:latin typeface="Sofia Pro" panose="020B0000000000000000" pitchFamily="34" charset="0"/>
                </a:rPr>
                <a:t>uu@difi.no</a:t>
              </a:r>
              <a:endParaRPr lang="nb-NO" sz="2400" b="1" dirty="0">
                <a:solidFill>
                  <a:schemeClr val="tx1"/>
                </a:solidFill>
                <a:latin typeface="Sofia Pro" panose="020B0000000000000000" pitchFamily="34" charset="0"/>
              </a:endParaRPr>
            </a:p>
          </p:txBody>
        </p:sp>
        <p:sp>
          <p:nvSpPr>
            <p:cNvPr id="5" name="Tittel 1">
              <a:extLst>
                <a:ext uri="{FF2B5EF4-FFF2-40B4-BE49-F238E27FC236}">
                  <a16:creationId xmlns:a16="http://schemas.microsoft.com/office/drawing/2014/main" id="{357647B1-14A0-2E4C-9265-9CB8EB076456}"/>
                </a:ext>
              </a:extLst>
            </p:cNvPr>
            <p:cNvSpPr txBox="1">
              <a:spLocks/>
            </p:cNvSpPr>
            <p:nvPr/>
          </p:nvSpPr>
          <p:spPr>
            <a:xfrm>
              <a:off x="10333568" y="3176208"/>
              <a:ext cx="2350800" cy="162000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algn="l" defTabSz="121908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>
                  <a:solidFill>
                    <a:schemeClr val="dk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b-NO" sz="2400" b="1" dirty="0">
                  <a:solidFill>
                    <a:schemeClr val="tx1"/>
                  </a:solidFill>
                  <a:latin typeface="Sofia Pro" panose="020B0000000000000000" pitchFamily="34" charset="0"/>
                </a:rPr>
                <a:t>24 05 56 10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733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9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5D6B7FC-E96F-A74F-9D10-2516907D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6254413" cy="9144000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646F0E26-1DE7-334E-8036-A1CD0C29BAAD}"/>
              </a:ext>
            </a:extLst>
          </p:cNvPr>
          <p:cNvSpPr txBox="1">
            <a:spLocks/>
          </p:cNvSpPr>
          <p:nvPr/>
        </p:nvSpPr>
        <p:spPr>
          <a:xfrm>
            <a:off x="1000984" y="779488"/>
            <a:ext cx="10330179" cy="15875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600" b="1" dirty="0" err="1">
                <a:solidFill>
                  <a:schemeClr val="bg1"/>
                </a:solidFill>
                <a:latin typeface="Sofia Pro" panose="020B0000000000000000" pitchFamily="34" charset="0"/>
              </a:rPr>
              <a:t>Frå</a:t>
            </a:r>
            <a:r>
              <a:rPr lang="nb-NO" sz="4600" b="1" dirty="0">
                <a:solidFill>
                  <a:schemeClr val="bg1"/>
                </a:solidFill>
                <a:latin typeface="Sofia Pro" panose="020B0000000000000000" pitchFamily="34" charset="0"/>
              </a:rPr>
              <a:t> sideveg til allfarveg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5726F05-FA82-B64B-8830-1BCC4AEC4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7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person, sitter, innendørs, vegg&#10;&#10;Automatisk generert beskrivelse">
            <a:extLst>
              <a:ext uri="{FF2B5EF4-FFF2-40B4-BE49-F238E27FC236}">
                <a16:creationId xmlns:a16="http://schemas.microsoft.com/office/drawing/2014/main" id="{4C557C0B-6B98-5E47-9B6E-FD2235B9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517258" cy="9144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5726F05-FA82-B64B-8830-1BCC4AEC4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05D7F3B9-1601-5648-8AE3-268219781C9A}"/>
              </a:ext>
            </a:extLst>
          </p:cNvPr>
          <p:cNvSpPr txBox="1">
            <a:spLocks/>
          </p:cNvSpPr>
          <p:nvPr/>
        </p:nvSpPr>
        <p:spPr>
          <a:xfrm>
            <a:off x="897732" y="0"/>
            <a:ext cx="14458949" cy="15675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600" b="1" dirty="0" err="1">
                <a:solidFill>
                  <a:srgbClr val="00657C"/>
                </a:solidFill>
                <a:latin typeface="Sofia Pro" panose="020B0000000000000000" pitchFamily="34" charset="0"/>
              </a:rPr>
              <a:t>Eit</a:t>
            </a:r>
            <a:r>
              <a:rPr lang="nb-NO" sz="4600" b="1" dirty="0">
                <a:solidFill>
                  <a:srgbClr val="00657C"/>
                </a:solidFill>
                <a:latin typeface="Sofia Pro" panose="020B0000000000000000" pitchFamily="34" charset="0"/>
              </a:rPr>
              <a:t> samfunn </a:t>
            </a:r>
            <a:r>
              <a:rPr lang="nb-NO" sz="4600" b="1" dirty="0" err="1">
                <a:solidFill>
                  <a:srgbClr val="00657C"/>
                </a:solidFill>
                <a:latin typeface="Sofia Pro" panose="020B0000000000000000" pitchFamily="34" charset="0"/>
              </a:rPr>
              <a:t>utan</a:t>
            </a:r>
            <a:r>
              <a:rPr lang="nb-NO" sz="4600" b="1" dirty="0">
                <a:solidFill>
                  <a:srgbClr val="00657C"/>
                </a:solidFill>
                <a:latin typeface="Sofia Pro" panose="020B0000000000000000" pitchFamily="34" charset="0"/>
              </a:rPr>
              <a:t> digitale </a:t>
            </a:r>
            <a:r>
              <a:rPr lang="nb-NO" sz="4600" b="1" dirty="0" err="1">
                <a:solidFill>
                  <a:srgbClr val="00657C"/>
                </a:solidFill>
                <a:latin typeface="Sofia Pro" panose="020B0000000000000000" pitchFamily="34" charset="0"/>
              </a:rPr>
              <a:t>barrierar</a:t>
            </a:r>
            <a:endParaRPr lang="nb-NO" sz="4600" b="1" dirty="0">
              <a:solidFill>
                <a:srgbClr val="00657C"/>
              </a:solidFill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5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3B7ED0-0DBB-4455-947C-4811ED5B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475" y="467404"/>
            <a:ext cx="11701463" cy="692497"/>
          </a:xfrm>
        </p:spPr>
        <p:txBody>
          <a:bodyPr>
            <a:normAutofit fontScale="90000"/>
          </a:bodyPr>
          <a:lstStyle/>
          <a:p>
            <a:pPr algn="ctr"/>
            <a:br>
              <a:rPr lang="nb-NO" dirty="0">
                <a:solidFill>
                  <a:schemeClr val="accent1"/>
                </a:solidFill>
              </a:rPr>
            </a:br>
            <a:br>
              <a:rPr lang="nb-NO" dirty="0">
                <a:solidFill>
                  <a:schemeClr val="accent1"/>
                </a:solidFill>
              </a:rPr>
            </a:br>
            <a:r>
              <a:rPr lang="nb-NO" sz="4400" dirty="0">
                <a:solidFill>
                  <a:srgbClr val="00657C"/>
                </a:solidFill>
              </a:rPr>
              <a:t>Endring i </a:t>
            </a:r>
            <a:r>
              <a:rPr lang="nb-NO" sz="4400" dirty="0" err="1">
                <a:solidFill>
                  <a:srgbClr val="00657C"/>
                </a:solidFill>
              </a:rPr>
              <a:t>strukturar</a:t>
            </a:r>
            <a:r>
              <a:rPr lang="nb-NO" sz="4400" dirty="0">
                <a:solidFill>
                  <a:srgbClr val="00657C"/>
                </a:solidFill>
              </a:rPr>
              <a:t> og </a:t>
            </a:r>
            <a:r>
              <a:rPr lang="nb-NO" sz="4400" dirty="0" err="1">
                <a:solidFill>
                  <a:srgbClr val="00657C"/>
                </a:solidFill>
              </a:rPr>
              <a:t>haldningar</a:t>
            </a:r>
            <a:endParaRPr lang="nb-NO" dirty="0">
              <a:solidFill>
                <a:srgbClr val="00657C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0C82F31-EEB4-459A-8F5B-82DF1EA9CB14}"/>
              </a:ext>
            </a:extLst>
          </p:cNvPr>
          <p:cNvSpPr txBox="1"/>
          <p:nvPr/>
        </p:nvSpPr>
        <p:spPr>
          <a:xfrm>
            <a:off x="1618938" y="7884826"/>
            <a:ext cx="2879314" cy="440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Ill.: Christopher Aune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6829A29F-3F98-42CD-8514-C2132F61D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00" y="1439863"/>
            <a:ext cx="10946712" cy="6840537"/>
          </a:xfrm>
        </p:spPr>
      </p:pic>
    </p:spTree>
    <p:extLst>
      <p:ext uri="{BB962C8B-B14F-4D97-AF65-F5344CB8AC3E}">
        <p14:creationId xmlns:p14="http://schemas.microsoft.com/office/powerpoint/2010/main" val="66023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A3A290E4-D04D-41E3-A3C9-1D80C33259B6}"/>
              </a:ext>
            </a:extLst>
          </p:cNvPr>
          <p:cNvSpPr/>
          <p:nvPr/>
        </p:nvSpPr>
        <p:spPr>
          <a:xfrm flipH="1">
            <a:off x="6487358" y="2363668"/>
            <a:ext cx="5692672" cy="54651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9C482309-80D4-F149-B903-44668E3E2B2E}"/>
              </a:ext>
            </a:extLst>
          </p:cNvPr>
          <p:cNvSpPr txBox="1">
            <a:spLocks/>
          </p:cNvSpPr>
          <p:nvPr/>
        </p:nvSpPr>
        <p:spPr>
          <a:xfrm>
            <a:off x="881063" y="3426052"/>
            <a:ext cx="7744469" cy="15675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6600" b="1" dirty="0">
                <a:solidFill>
                  <a:srgbClr val="408B9D"/>
                </a:solidFill>
                <a:latin typeface="Sofia Pro" panose="020B0000000000000000" pitchFamily="34" charset="0"/>
              </a:rPr>
              <a:t>Kva er tilsyn?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C64B078-FD7C-2849-B62F-3093F34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96" y="3650492"/>
            <a:ext cx="3733372" cy="268620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04F109A-351F-2D44-9571-AEEC7DDD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0392">
            <a:off x="5876563" y="1139568"/>
            <a:ext cx="9794952" cy="96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6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897913F-E52B-E849-8C28-1747E77A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5809" y="664390"/>
            <a:ext cx="11515998" cy="8123689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37706E95-4654-964F-8EBE-816BE0F543CA}"/>
              </a:ext>
            </a:extLst>
          </p:cNvPr>
          <p:cNvGrpSpPr/>
          <p:nvPr/>
        </p:nvGrpSpPr>
        <p:grpSpPr>
          <a:xfrm>
            <a:off x="5880806" y="4755391"/>
            <a:ext cx="8641182" cy="3240827"/>
            <a:chOff x="5880806" y="5051286"/>
            <a:chExt cx="8641182" cy="3240827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243CB129-7D7C-2149-B781-2EF4DC809FCB}"/>
                </a:ext>
              </a:extLst>
            </p:cNvPr>
            <p:cNvSpPr txBox="1"/>
            <p:nvPr/>
          </p:nvSpPr>
          <p:spPr>
            <a:xfrm>
              <a:off x="5880806" y="5324772"/>
              <a:ext cx="224537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20B0000000000000000" pitchFamily="34" charset="0"/>
                </a:rPr>
                <a:t>Fagorgan</a:t>
              </a:r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FA17C4D2-B5BD-854A-8D2F-BB7ACCF07989}"/>
                </a:ext>
              </a:extLst>
            </p:cNvPr>
            <p:cNvGrpSpPr/>
            <p:nvPr/>
          </p:nvGrpSpPr>
          <p:grpSpPr>
            <a:xfrm>
              <a:off x="8682751" y="6673636"/>
              <a:ext cx="5839237" cy="1618477"/>
              <a:chOff x="8682751" y="6673636"/>
              <a:chExt cx="5839237" cy="1618477"/>
            </a:xfrm>
          </p:grpSpPr>
          <p:sp>
            <p:nvSpPr>
              <p:cNvPr id="12" name="Tittel 1">
                <a:extLst>
                  <a:ext uri="{FF2B5EF4-FFF2-40B4-BE49-F238E27FC236}">
                    <a16:creationId xmlns:a16="http://schemas.microsoft.com/office/drawing/2014/main" id="{2069B81E-1E5A-3B4D-BEB5-1ABC9BE21E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969" y="6673636"/>
                <a:ext cx="3869019" cy="1618477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121908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000" kern="1200">
                    <a:solidFill>
                      <a:schemeClr val="dk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Regelverk nasjonalt </a:t>
                </a:r>
                <a:b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</a:br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og internasjonalt</a:t>
                </a:r>
              </a:p>
            </p:txBody>
          </p:sp>
          <p:pic>
            <p:nvPicPr>
              <p:cNvPr id="13" name="Bilde 12">
                <a:extLst>
                  <a:ext uri="{FF2B5EF4-FFF2-40B4-BE49-F238E27FC236}">
                    <a16:creationId xmlns:a16="http://schemas.microsoft.com/office/drawing/2014/main" id="{7AA78E83-F37C-C744-8C59-CC574CEDC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82751" y="6828824"/>
                <a:ext cx="1295400" cy="1308100"/>
              </a:xfrm>
              <a:prstGeom prst="rect">
                <a:avLst/>
              </a:prstGeom>
            </p:spPr>
          </p:pic>
        </p:grpSp>
        <p:grpSp>
          <p:nvGrpSpPr>
            <p:cNvPr id="9" name="Gruppe 8">
              <a:extLst>
                <a:ext uri="{FF2B5EF4-FFF2-40B4-BE49-F238E27FC236}">
                  <a16:creationId xmlns:a16="http://schemas.microsoft.com/office/drawing/2014/main" id="{1658C820-BF30-5E4F-823A-D253C1D0B11B}"/>
                </a:ext>
              </a:extLst>
            </p:cNvPr>
            <p:cNvGrpSpPr/>
            <p:nvPr/>
          </p:nvGrpSpPr>
          <p:grpSpPr>
            <a:xfrm>
              <a:off x="8682751" y="5051286"/>
              <a:ext cx="5352221" cy="1618477"/>
              <a:chOff x="8682751" y="5051286"/>
              <a:chExt cx="5352221" cy="1618477"/>
            </a:xfrm>
          </p:grpSpPr>
          <p:sp>
            <p:nvSpPr>
              <p:cNvPr id="10" name="Tittel 1">
                <a:extLst>
                  <a:ext uri="{FF2B5EF4-FFF2-40B4-BE49-F238E27FC236}">
                    <a16:creationId xmlns:a16="http://schemas.microsoft.com/office/drawing/2014/main" id="{92A9B5FC-F25D-3942-AF9B-1AA8AA9A90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96787" y="5051286"/>
                <a:ext cx="3438185" cy="1618477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121908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000" kern="1200">
                    <a:solidFill>
                      <a:schemeClr val="dk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Statistikk og </a:t>
                </a:r>
                <a:b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</a:br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analyse</a:t>
                </a:r>
              </a:p>
            </p:txBody>
          </p:sp>
          <p:pic>
            <p:nvPicPr>
              <p:cNvPr id="11" name="Bilde 10">
                <a:extLst>
                  <a:ext uri="{FF2B5EF4-FFF2-40B4-BE49-F238E27FC236}">
                    <a16:creationId xmlns:a16="http://schemas.microsoft.com/office/drawing/2014/main" id="{7006DA1B-C2C2-894F-8E20-A03C333C0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2751" y="5210334"/>
                <a:ext cx="1295400" cy="1308100"/>
              </a:xfrm>
              <a:prstGeom prst="rect">
                <a:avLst/>
              </a:prstGeom>
            </p:spPr>
          </p:pic>
        </p:grp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E1605E6E-D829-3F46-9DE2-01BAA802399C}"/>
              </a:ext>
            </a:extLst>
          </p:cNvPr>
          <p:cNvGrpSpPr/>
          <p:nvPr/>
        </p:nvGrpSpPr>
        <p:grpSpPr>
          <a:xfrm>
            <a:off x="5880806" y="1080460"/>
            <a:ext cx="8402643" cy="3240827"/>
            <a:chOff x="5880806" y="1187171"/>
            <a:chExt cx="8402643" cy="3240827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C5CD3AB5-103D-9648-90C0-79D40DDB27C7}"/>
                </a:ext>
              </a:extLst>
            </p:cNvPr>
            <p:cNvSpPr txBox="1"/>
            <p:nvPr/>
          </p:nvSpPr>
          <p:spPr>
            <a:xfrm>
              <a:off x="5880806" y="1521231"/>
              <a:ext cx="2246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1499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fia Pro" panose="020B0000000000000000" pitchFamily="34" charset="0"/>
                </a:rPr>
                <a:t>Etterleving</a:t>
              </a: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7907DE9F-F7A6-5A43-9548-81174FDAF694}"/>
                </a:ext>
              </a:extLst>
            </p:cNvPr>
            <p:cNvGrpSpPr/>
            <p:nvPr/>
          </p:nvGrpSpPr>
          <p:grpSpPr>
            <a:xfrm>
              <a:off x="8682751" y="2809521"/>
              <a:ext cx="5516751" cy="1618477"/>
              <a:chOff x="8682751" y="2809521"/>
              <a:chExt cx="5516751" cy="1618477"/>
            </a:xfrm>
          </p:grpSpPr>
          <p:sp>
            <p:nvSpPr>
              <p:cNvPr id="20" name="Tittel 1">
                <a:extLst>
                  <a:ext uri="{FF2B5EF4-FFF2-40B4-BE49-F238E27FC236}">
                    <a16:creationId xmlns:a16="http://schemas.microsoft.com/office/drawing/2014/main" id="{7EF7D520-BA7D-A643-ACC5-294A48FE1F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69023" y="2809521"/>
                <a:ext cx="3630479" cy="1618477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121908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000" kern="1200">
                    <a:solidFill>
                      <a:schemeClr val="dk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Informasjon </a:t>
                </a:r>
                <a:b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</a:br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og rettleiing</a:t>
                </a:r>
              </a:p>
            </p:txBody>
          </p:sp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AD48372F-8CD6-0D45-86D4-CD97E090B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82751" y="2964709"/>
                <a:ext cx="1295400" cy="1308100"/>
              </a:xfrm>
              <a:prstGeom prst="rect">
                <a:avLst/>
              </a:prstGeom>
            </p:spPr>
          </p:pic>
        </p:grpSp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B816DB53-853F-0E42-87EA-648EC4BB8062}"/>
                </a:ext>
              </a:extLst>
            </p:cNvPr>
            <p:cNvGrpSpPr/>
            <p:nvPr/>
          </p:nvGrpSpPr>
          <p:grpSpPr>
            <a:xfrm>
              <a:off x="8682751" y="1187171"/>
              <a:ext cx="5600698" cy="1620000"/>
              <a:chOff x="8682751" y="1187171"/>
              <a:chExt cx="5600698" cy="1620000"/>
            </a:xfrm>
          </p:grpSpPr>
          <p:sp>
            <p:nvSpPr>
              <p:cNvPr id="18" name="Tittel 1">
                <a:extLst>
                  <a:ext uri="{FF2B5EF4-FFF2-40B4-BE49-F238E27FC236}">
                    <a16:creationId xmlns:a16="http://schemas.microsoft.com/office/drawing/2014/main" id="{76FA73F6-A15C-EE49-9F3F-2F24316EF6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2970" y="1187171"/>
                <a:ext cx="3630479" cy="1620000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121908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000" kern="1200">
                    <a:solidFill>
                      <a:schemeClr val="dk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Tilsyn med nett, </a:t>
                </a:r>
                <a:b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</a:br>
                <a:r>
                  <a:rPr lang="nb-NO" sz="3000" b="1" dirty="0" err="1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app</a:t>
                </a:r>
                <a:r>
                  <a:rPr lang="nb-NO" sz="3000" b="1" dirty="0">
                    <a:solidFill>
                      <a:srgbClr val="FFFFFF"/>
                    </a:solidFill>
                    <a:latin typeface="Sofia Pro" panose="020B0000000000000000" pitchFamily="34" charset="0"/>
                  </a:rPr>
                  <a:t> og automat</a:t>
                </a:r>
              </a:p>
            </p:txBody>
          </p:sp>
          <p:pic>
            <p:nvPicPr>
              <p:cNvPr id="19" name="Bilde 18">
                <a:extLst>
                  <a:ext uri="{FF2B5EF4-FFF2-40B4-BE49-F238E27FC236}">
                    <a16:creationId xmlns:a16="http://schemas.microsoft.com/office/drawing/2014/main" id="{77DB2AE6-D728-A143-9802-1C30C2145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2751" y="1346219"/>
                <a:ext cx="1346200" cy="1308100"/>
              </a:xfrm>
              <a:prstGeom prst="rect">
                <a:avLst/>
              </a:prstGeom>
            </p:spPr>
          </p:pic>
        </p:grpSp>
      </p:grpSp>
      <p:pic>
        <p:nvPicPr>
          <p:cNvPr id="22" name="Bilde 21">
            <a:extLst>
              <a:ext uri="{FF2B5EF4-FFF2-40B4-BE49-F238E27FC236}">
                <a16:creationId xmlns:a16="http://schemas.microsoft.com/office/drawing/2014/main" id="{0C819E78-297B-FE47-A2E9-D542E52288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42167B8C-BE75-C640-8334-1D5531F8C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0394" y="0"/>
            <a:ext cx="18009862" cy="10426762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FA4C0293-5C06-4342-86A3-AB8F22B0EC76}"/>
              </a:ext>
            </a:extLst>
          </p:cNvPr>
          <p:cNvSpPr txBox="1">
            <a:spLocks/>
          </p:cNvSpPr>
          <p:nvPr/>
        </p:nvSpPr>
        <p:spPr>
          <a:xfrm>
            <a:off x="2483690" y="711278"/>
            <a:ext cx="4338920" cy="26098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0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600" b="1" dirty="0">
                <a:solidFill>
                  <a:srgbClr val="408B9D"/>
                </a:solidFill>
                <a:latin typeface="Sofia Pro" panose="020B0000000000000000" pitchFamily="34" charset="0"/>
              </a:rPr>
              <a:t>Inspeksjon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600" b="1" dirty="0">
                <a:solidFill>
                  <a:srgbClr val="408B9D"/>
                </a:solidFill>
                <a:latin typeface="Sofia Pro" panose="020B0000000000000000" pitchFamily="34" charset="0"/>
              </a:rPr>
              <a:t>Ettersyn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600" b="1" dirty="0">
                <a:solidFill>
                  <a:srgbClr val="408B9D"/>
                </a:solidFill>
                <a:latin typeface="Sofia Pro" panose="020B0000000000000000" pitchFamily="34" charset="0"/>
              </a:rPr>
              <a:t>Eigenkontroll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45104C-78FA-4F4B-B946-F5D77A71B4E6}"/>
              </a:ext>
            </a:extLst>
          </p:cNvPr>
          <p:cNvSpPr txBox="1">
            <a:spLocks/>
          </p:cNvSpPr>
          <p:nvPr/>
        </p:nvSpPr>
        <p:spPr>
          <a:xfrm>
            <a:off x="1192696" y="1378225"/>
            <a:ext cx="14630400" cy="69028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6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2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80000" indent="-3600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ADE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marR="0" lvl="0" indent="-539750" algn="l" defTabSz="1219085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00AD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23344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D5F685A-7BED-8342-A204-78841D06C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46" y="7993000"/>
            <a:ext cx="1213106" cy="47548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79DBA70-EB28-7F4F-8641-296881D3A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04" y="1778088"/>
            <a:ext cx="6892825" cy="68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fi - Norsk standard mal">
  <a:themeElements>
    <a:clrScheme name="DIFI">
      <a:dk1>
        <a:sysClr val="windowText" lastClr="000000"/>
      </a:dk1>
      <a:lt1>
        <a:sysClr val="window" lastClr="FFFFFF"/>
      </a:lt1>
      <a:dk2>
        <a:srgbClr val="23344F"/>
      </a:dk2>
      <a:lt2>
        <a:srgbClr val="E7E6E6"/>
      </a:lt2>
      <a:accent1>
        <a:srgbClr val="000066"/>
      </a:accent1>
      <a:accent2>
        <a:srgbClr val="00CCFF"/>
      </a:accent2>
      <a:accent3>
        <a:srgbClr val="F0E6D8"/>
      </a:accent3>
      <a:accent4>
        <a:srgbClr val="9B6396"/>
      </a:accent4>
      <a:accent5>
        <a:srgbClr val="336699"/>
      </a:accent5>
      <a:accent6>
        <a:srgbClr val="74306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6E97D180-8209-4888-A2B1-561BC8DDEB41}" vid="{05FDF0B4-06B6-4D0C-B7DA-E489E57FA4FB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å slides">
  <a:themeElements>
    <a:clrScheme name="Custom 5">
      <a:dk1>
        <a:srgbClr val="00657C"/>
      </a:dk1>
      <a:lt1>
        <a:sysClr val="window" lastClr="FFFFFF"/>
      </a:lt1>
      <a:dk2>
        <a:srgbClr val="23344F"/>
      </a:dk2>
      <a:lt2>
        <a:srgbClr val="E7E6E6"/>
      </a:lt2>
      <a:accent1>
        <a:srgbClr val="000066"/>
      </a:accent1>
      <a:accent2>
        <a:srgbClr val="00CCFF"/>
      </a:accent2>
      <a:accent3>
        <a:srgbClr val="F0E6D8"/>
      </a:accent3>
      <a:accent4>
        <a:srgbClr val="9B6396"/>
      </a:accent4>
      <a:accent5>
        <a:srgbClr val="336699"/>
      </a:accent5>
      <a:accent6>
        <a:srgbClr val="74306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6E97D180-8209-4888-A2B1-561BC8DDEB41}" vid="{5C725029-A247-4852-8B32-1068A4826B74}"/>
    </a:ext>
  </a:extLst>
</a:theme>
</file>

<file path=ppt/theme/theme4.xml><?xml version="1.0" encoding="utf-8"?>
<a:theme xmlns:a="http://schemas.openxmlformats.org/drawingml/2006/main" name="DIFI PPTmal">
  <a:themeElements>
    <a:clrScheme name="DIFI">
      <a:dk1>
        <a:sysClr val="windowText" lastClr="000000"/>
      </a:dk1>
      <a:lt1>
        <a:sysClr val="window" lastClr="FFFFFF"/>
      </a:lt1>
      <a:dk2>
        <a:srgbClr val="23344F"/>
      </a:dk2>
      <a:lt2>
        <a:srgbClr val="E7E6E6"/>
      </a:lt2>
      <a:accent1>
        <a:srgbClr val="000066"/>
      </a:accent1>
      <a:accent2>
        <a:srgbClr val="00CCFF"/>
      </a:accent2>
      <a:accent3>
        <a:srgbClr val="F0E6D8"/>
      </a:accent3>
      <a:accent4>
        <a:srgbClr val="9B6396"/>
      </a:accent4>
      <a:accent5>
        <a:srgbClr val="336699"/>
      </a:accent5>
      <a:accent6>
        <a:srgbClr val="74306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6E97D180-8209-4888-A2B1-561BC8DDEB41}" vid="{05FDF0B4-06B6-4D0C-B7DA-E489E57FA4FB}"/>
    </a:ext>
  </a:extLst>
</a:theme>
</file>

<file path=ppt/theme/theme5.xml><?xml version="1.0" encoding="utf-8"?>
<a:theme xmlns:a="http://schemas.openxmlformats.org/drawingml/2006/main" name="1_Difi - Norsk standard mal">
  <a:themeElements>
    <a:clrScheme name="DIFI">
      <a:dk1>
        <a:sysClr val="windowText" lastClr="000000"/>
      </a:dk1>
      <a:lt1>
        <a:sysClr val="window" lastClr="FFFFFF"/>
      </a:lt1>
      <a:dk2>
        <a:srgbClr val="23344F"/>
      </a:dk2>
      <a:lt2>
        <a:srgbClr val="E7E6E6"/>
      </a:lt2>
      <a:accent1>
        <a:srgbClr val="000066"/>
      </a:accent1>
      <a:accent2>
        <a:srgbClr val="00CCFF"/>
      </a:accent2>
      <a:accent3>
        <a:srgbClr val="F0E6D8"/>
      </a:accent3>
      <a:accent4>
        <a:srgbClr val="9B6396"/>
      </a:accent4>
      <a:accent5>
        <a:srgbClr val="336699"/>
      </a:accent5>
      <a:accent6>
        <a:srgbClr val="74306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6E97D180-8209-4888-A2B1-561BC8DDEB41}" vid="{05FDF0B4-06B6-4D0C-B7DA-E489E57FA4FB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Difi - Norsk standard mal.potx</Template>
  <TotalTime>0</TotalTime>
  <Words>400</Words>
  <Application>Microsoft Office PowerPoint</Application>
  <PresentationFormat>Anpassad</PresentationFormat>
  <Paragraphs>171</Paragraphs>
  <Slides>33</Slides>
  <Notes>32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6</vt:i4>
      </vt:variant>
      <vt:variant>
        <vt:lpstr>Serverprogram för OLE-inbäddning</vt:lpstr>
      </vt:variant>
      <vt:variant>
        <vt:i4>0</vt:i4>
      </vt:variant>
      <vt:variant>
        <vt:lpstr>Bildrubriker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Sofia Pro</vt:lpstr>
      <vt:lpstr>Difi - Norsk standard mal</vt:lpstr>
      <vt:lpstr>Egendefinert utforming</vt:lpstr>
      <vt:lpstr>Blå slides</vt:lpstr>
      <vt:lpstr>DIFI PPTmal</vt:lpstr>
      <vt:lpstr>1_Difi - Norsk standard mal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Endring i strukturar og haldningar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Kommunesektor 2017</vt:lpstr>
      <vt:lpstr>PowerPoint-presentation</vt:lpstr>
      <vt:lpstr>Oppfølging av avvik – eksempel SAS Norge AS</vt:lpstr>
      <vt:lpstr>Tvangsmulkt</vt:lpstr>
      <vt:lpstr>PowerPoint-presentation</vt:lpstr>
      <vt:lpstr>Samlet resultat per tema</vt:lpstr>
      <vt:lpstr>PowerPoint-presentation</vt:lpstr>
      <vt:lpstr>PowerPoint-presentation</vt:lpstr>
      <vt:lpstr>PowerPoint-presentation</vt:lpstr>
      <vt:lpstr>Nettavis og media</vt:lpstr>
      <vt:lpstr>PowerPoint-presentation</vt:lpstr>
      <vt:lpstr>PowerPoint-presentation</vt:lpstr>
      <vt:lpstr>EU kjem med nye krav og det er bra!</vt:lpstr>
      <vt:lpstr>PowerPoint-presentation</vt:lpstr>
      <vt:lpstr>PowerPoint-presentation</vt:lpstr>
      <vt:lpstr>Korleis møte denne nye framtida?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2019-04-10T08:58:32Z</dcterms:created>
  <dcterms:modified xsi:type="dcterms:W3CDTF">2019-04-10T08:58:52Z</dcterms:modified>
</cp:coreProperties>
</file>