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263" r:id="rId3"/>
    <p:sldId id="291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0" r:id="rId21"/>
    <p:sldId id="282" r:id="rId22"/>
    <p:sldId id="283" r:id="rId23"/>
    <p:sldId id="284" r:id="rId24"/>
    <p:sldId id="285" r:id="rId25"/>
    <p:sldId id="286" r:id="rId26"/>
    <p:sldId id="312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21" r:id="rId35"/>
    <p:sldId id="322" r:id="rId36"/>
    <p:sldId id="332" r:id="rId37"/>
    <p:sldId id="333" r:id="rId38"/>
    <p:sldId id="323" r:id="rId39"/>
    <p:sldId id="324" r:id="rId40"/>
    <p:sldId id="325" r:id="rId41"/>
    <p:sldId id="326" r:id="rId42"/>
    <p:sldId id="327" r:id="rId43"/>
    <p:sldId id="334" r:id="rId44"/>
    <p:sldId id="328" r:id="rId45"/>
    <p:sldId id="329" r:id="rId46"/>
    <p:sldId id="330" r:id="rId47"/>
    <p:sldId id="331" r:id="rId48"/>
    <p:sldId id="335" r:id="rId49"/>
    <p:sldId id="318" r:id="rId50"/>
  </p:sldIdLst>
  <p:sldSz cx="12192000" cy="6858000"/>
  <p:notesSz cx="6858000" cy="9144000"/>
  <p:defaultTextStyle>
    <a:defPPr>
      <a:defRPr lang="en-US"/>
    </a:defPPr>
    <a:lvl1pPr marL="0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8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41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09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77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50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418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86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559" algn="l" defTabSz="91414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371E7-FF3E-4561-AEB7-D7E5FBC28844}" v="84" dt="2019-03-29T21:46:0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1" autoAdjust="0"/>
    <p:restoredTop sz="94660"/>
  </p:normalViewPr>
  <p:slideViewPr>
    <p:cSldViewPr snapToGrid="0">
      <p:cViewPr>
        <p:scale>
          <a:sx n="83" d="100"/>
          <a:sy n="83" d="100"/>
        </p:scale>
        <p:origin x="228" y="3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Milliken" userId="dd8edbba660b40be" providerId="LiveId" clId="{690371E7-FF3E-4561-AEB7-D7E5FBC28844}"/>
    <pc:docChg chg="undo custSel addSld delSld modSld sldOrd">
      <pc:chgData name="Neil Milliken" userId="dd8edbba660b40be" providerId="LiveId" clId="{690371E7-FF3E-4561-AEB7-D7E5FBC28844}" dt="2019-03-29T21:47:12.959" v="1884" actId="20577"/>
      <pc:docMkLst>
        <pc:docMk/>
      </pc:docMkLst>
      <pc:sldChg chg="modSp">
        <pc:chgData name="Neil Milliken" userId="dd8edbba660b40be" providerId="LiveId" clId="{690371E7-FF3E-4561-AEB7-D7E5FBC28844}" dt="2019-03-29T21:38:17.720" v="1717" actId="403"/>
        <pc:sldMkLst>
          <pc:docMk/>
          <pc:sldMk cId="3636856498" sldId="263"/>
        </pc:sldMkLst>
        <pc:spChg chg="mod">
          <ac:chgData name="Neil Milliken" userId="dd8edbba660b40be" providerId="LiveId" clId="{690371E7-FF3E-4561-AEB7-D7E5FBC28844}" dt="2019-03-29T21:38:17.720" v="1717" actId="403"/>
          <ac:spMkLst>
            <pc:docMk/>
            <pc:sldMk cId="3636856498" sldId="263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1:38:10.053" v="1715" actId="404"/>
        <pc:sldMkLst>
          <pc:docMk/>
          <pc:sldMk cId="2873323937" sldId="264"/>
        </pc:sldMkLst>
        <pc:spChg chg="mod">
          <ac:chgData name="Neil Milliken" userId="dd8edbba660b40be" providerId="LiveId" clId="{690371E7-FF3E-4561-AEB7-D7E5FBC28844}" dt="2019-03-29T21:38:10.053" v="1715" actId="404"/>
          <ac:spMkLst>
            <pc:docMk/>
            <pc:sldMk cId="2873323937" sldId="264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38:38.774" v="238" actId="255"/>
        <pc:sldMkLst>
          <pc:docMk/>
          <pc:sldMk cId="2667431262" sldId="265"/>
        </pc:sldMkLst>
        <pc:spChg chg="mod">
          <ac:chgData name="Neil Milliken" userId="dd8edbba660b40be" providerId="LiveId" clId="{690371E7-FF3E-4561-AEB7-D7E5FBC28844}" dt="2019-03-29T20:38:38.774" v="238" actId="255"/>
          <ac:spMkLst>
            <pc:docMk/>
            <pc:sldMk cId="2667431262" sldId="265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39:22.230" v="243" actId="255"/>
        <pc:sldMkLst>
          <pc:docMk/>
          <pc:sldMk cId="328379091" sldId="266"/>
        </pc:sldMkLst>
        <pc:spChg chg="mod">
          <ac:chgData name="Neil Milliken" userId="dd8edbba660b40be" providerId="LiveId" clId="{690371E7-FF3E-4561-AEB7-D7E5FBC28844}" dt="2019-03-29T20:39:22.230" v="243" actId="255"/>
          <ac:spMkLst>
            <pc:docMk/>
            <pc:sldMk cId="328379091" sldId="266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37:58.704" v="1713" actId="403"/>
        <pc:sldMkLst>
          <pc:docMk/>
          <pc:sldMk cId="2916782026" sldId="267"/>
        </pc:sldMkLst>
        <pc:spChg chg="mod">
          <ac:chgData name="Neil Milliken" userId="dd8edbba660b40be" providerId="LiveId" clId="{690371E7-FF3E-4561-AEB7-D7E5FBC28844}" dt="2019-03-29T21:37:58.704" v="1713" actId="403"/>
          <ac:spMkLst>
            <pc:docMk/>
            <pc:sldMk cId="2916782026" sldId="267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41:04.553" v="251" actId="255"/>
        <pc:sldMkLst>
          <pc:docMk/>
          <pc:sldMk cId="4104765589" sldId="268"/>
        </pc:sldMkLst>
        <pc:spChg chg="mod">
          <ac:chgData name="Neil Milliken" userId="dd8edbba660b40be" providerId="LiveId" clId="{690371E7-FF3E-4561-AEB7-D7E5FBC28844}" dt="2019-03-29T20:41:04.553" v="251" actId="255"/>
          <ac:spMkLst>
            <pc:docMk/>
            <pc:sldMk cId="4104765589" sldId="268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37:43.569" v="1711" actId="403"/>
        <pc:sldMkLst>
          <pc:docMk/>
          <pc:sldMk cId="4229881550" sldId="269"/>
        </pc:sldMkLst>
        <pc:spChg chg="mod">
          <ac:chgData name="Neil Milliken" userId="dd8edbba660b40be" providerId="LiveId" clId="{690371E7-FF3E-4561-AEB7-D7E5FBC28844}" dt="2019-03-29T21:37:43.569" v="1711" actId="403"/>
          <ac:spMkLst>
            <pc:docMk/>
            <pc:sldMk cId="4229881550" sldId="269"/>
            <ac:spMk id="4" creationId="{8935623B-A1F8-4BD0-B68D-7DD8007F25F1}"/>
          </ac:spMkLst>
        </pc:spChg>
      </pc:sldChg>
      <pc:sldChg chg="del">
        <pc:chgData name="Neil Milliken" userId="dd8edbba660b40be" providerId="LiveId" clId="{690371E7-FF3E-4561-AEB7-D7E5FBC28844}" dt="2019-03-29T20:48:51.878" v="335" actId="2696"/>
        <pc:sldMkLst>
          <pc:docMk/>
          <pc:sldMk cId="2602673681" sldId="270"/>
        </pc:sldMkLst>
      </pc:sldChg>
      <pc:sldChg chg="modSp">
        <pc:chgData name="Neil Milliken" userId="dd8edbba660b40be" providerId="LiveId" clId="{690371E7-FF3E-4561-AEB7-D7E5FBC28844}" dt="2019-03-29T20:49:03.741" v="336" actId="255"/>
        <pc:sldMkLst>
          <pc:docMk/>
          <pc:sldMk cId="1186743583" sldId="271"/>
        </pc:sldMkLst>
        <pc:spChg chg="mod">
          <ac:chgData name="Neil Milliken" userId="dd8edbba660b40be" providerId="LiveId" clId="{690371E7-FF3E-4561-AEB7-D7E5FBC28844}" dt="2019-03-29T20:49:03.741" v="336" actId="255"/>
          <ac:spMkLst>
            <pc:docMk/>
            <pc:sldMk cId="1186743583" sldId="271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49:49.135" v="355" actId="6549"/>
        <pc:sldMkLst>
          <pc:docMk/>
          <pc:sldMk cId="3989866829" sldId="272"/>
        </pc:sldMkLst>
        <pc:spChg chg="mod">
          <ac:chgData name="Neil Milliken" userId="dd8edbba660b40be" providerId="LiveId" clId="{690371E7-FF3E-4561-AEB7-D7E5FBC28844}" dt="2019-03-29T20:49:49.135" v="355" actId="6549"/>
          <ac:spMkLst>
            <pc:docMk/>
            <pc:sldMk cId="3989866829" sldId="272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1:37:13.571" v="1703" actId="403"/>
        <pc:sldMkLst>
          <pc:docMk/>
          <pc:sldMk cId="3071688977" sldId="273"/>
        </pc:sldMkLst>
        <pc:spChg chg="mod">
          <ac:chgData name="Neil Milliken" userId="dd8edbba660b40be" providerId="LiveId" clId="{690371E7-FF3E-4561-AEB7-D7E5FBC28844}" dt="2019-03-29T21:37:13.571" v="1703" actId="403"/>
          <ac:spMkLst>
            <pc:docMk/>
            <pc:sldMk cId="3071688977" sldId="273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51:45.514" v="497" actId="255"/>
        <pc:sldMkLst>
          <pc:docMk/>
          <pc:sldMk cId="21985563" sldId="274"/>
        </pc:sldMkLst>
        <pc:spChg chg="mod">
          <ac:chgData name="Neil Milliken" userId="dd8edbba660b40be" providerId="LiveId" clId="{690371E7-FF3E-4561-AEB7-D7E5FBC28844}" dt="2019-03-29T20:51:45.514" v="497" actId="255"/>
          <ac:spMkLst>
            <pc:docMk/>
            <pc:sldMk cId="21985563" sldId="274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0:52:58.547" v="544" actId="20577"/>
        <pc:sldMkLst>
          <pc:docMk/>
          <pc:sldMk cId="1654209894" sldId="275"/>
        </pc:sldMkLst>
        <pc:spChg chg="mod">
          <ac:chgData name="Neil Milliken" userId="dd8edbba660b40be" providerId="LiveId" clId="{690371E7-FF3E-4561-AEB7-D7E5FBC28844}" dt="2019-03-29T20:52:36.868" v="500" actId="255"/>
          <ac:spMkLst>
            <pc:docMk/>
            <pc:sldMk cId="1654209894" sldId="275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0:54:00.782" v="666" actId="20577"/>
        <pc:sldMkLst>
          <pc:docMk/>
          <pc:sldMk cId="2332989645" sldId="276"/>
        </pc:sldMkLst>
        <pc:spChg chg="mod">
          <ac:chgData name="Neil Milliken" userId="dd8edbba660b40be" providerId="LiveId" clId="{690371E7-FF3E-4561-AEB7-D7E5FBC28844}" dt="2019-03-29T20:53:13.159" v="545" actId="255"/>
          <ac:spMkLst>
            <pc:docMk/>
            <pc:sldMk cId="2332989645" sldId="276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55:15.430" v="671" actId="255"/>
        <pc:sldMkLst>
          <pc:docMk/>
          <pc:sldMk cId="426909021" sldId="277"/>
        </pc:sldMkLst>
        <pc:spChg chg="mod">
          <ac:chgData name="Neil Milliken" userId="dd8edbba660b40be" providerId="LiveId" clId="{690371E7-FF3E-4561-AEB7-D7E5FBC28844}" dt="2019-03-29T20:55:15.430" v="671" actId="255"/>
          <ac:spMkLst>
            <pc:docMk/>
            <pc:sldMk cId="426909021" sldId="277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55:48.542" v="673" actId="255"/>
        <pc:sldMkLst>
          <pc:docMk/>
          <pc:sldMk cId="3121702646" sldId="278"/>
        </pc:sldMkLst>
        <pc:spChg chg="mod">
          <ac:chgData name="Neil Milliken" userId="dd8edbba660b40be" providerId="LiveId" clId="{690371E7-FF3E-4561-AEB7-D7E5FBC28844}" dt="2019-03-29T20:55:48.542" v="673" actId="255"/>
          <ac:spMkLst>
            <pc:docMk/>
            <pc:sldMk cId="3121702646" sldId="278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39:41.857" v="1754" actId="6549"/>
        <pc:sldMkLst>
          <pc:docMk/>
          <pc:sldMk cId="3844856156" sldId="279"/>
        </pc:sldMkLst>
        <pc:spChg chg="mod">
          <ac:chgData name="Neil Milliken" userId="dd8edbba660b40be" providerId="LiveId" clId="{690371E7-FF3E-4561-AEB7-D7E5FBC28844}" dt="2019-03-29T21:39:41.857" v="1754" actId="6549"/>
          <ac:spMkLst>
            <pc:docMk/>
            <pc:sldMk cId="3844856156" sldId="279"/>
            <ac:spMk id="4" creationId="{8935623B-A1F8-4BD0-B68D-7DD8007F25F1}"/>
          </ac:spMkLst>
        </pc:spChg>
      </pc:sldChg>
      <pc:sldChg chg="modSp ord">
        <pc:chgData name="Neil Milliken" userId="dd8edbba660b40be" providerId="LiveId" clId="{690371E7-FF3E-4561-AEB7-D7E5FBC28844}" dt="2019-03-29T21:36:55.892" v="1701"/>
        <pc:sldMkLst>
          <pc:docMk/>
          <pc:sldMk cId="141107240" sldId="280"/>
        </pc:sldMkLst>
        <pc:spChg chg="mod">
          <ac:chgData name="Neil Milliken" userId="dd8edbba660b40be" providerId="LiveId" clId="{690371E7-FF3E-4561-AEB7-D7E5FBC28844}" dt="2019-03-29T20:57:07.038" v="685" actId="255"/>
          <ac:spMkLst>
            <pc:docMk/>
            <pc:sldMk cId="141107240" sldId="280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57:23.983" v="698" actId="255"/>
        <pc:sldMkLst>
          <pc:docMk/>
          <pc:sldMk cId="3028283202" sldId="281"/>
        </pc:sldMkLst>
        <pc:spChg chg="mod">
          <ac:chgData name="Neil Milliken" userId="dd8edbba660b40be" providerId="LiveId" clId="{690371E7-FF3E-4561-AEB7-D7E5FBC28844}" dt="2019-03-29T20:57:23.983" v="698" actId="255"/>
          <ac:spMkLst>
            <pc:docMk/>
            <pc:sldMk cId="3028283202" sldId="281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36:39.672" v="1699" actId="403"/>
        <pc:sldMkLst>
          <pc:docMk/>
          <pc:sldMk cId="715801152" sldId="282"/>
        </pc:sldMkLst>
        <pc:spChg chg="mod">
          <ac:chgData name="Neil Milliken" userId="dd8edbba660b40be" providerId="LiveId" clId="{690371E7-FF3E-4561-AEB7-D7E5FBC28844}" dt="2019-03-29T21:36:39.672" v="1699" actId="403"/>
          <ac:spMkLst>
            <pc:docMk/>
            <pc:sldMk cId="715801152" sldId="282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0:58:12.403" v="700" actId="255"/>
        <pc:sldMkLst>
          <pc:docMk/>
          <pc:sldMk cId="2911499784" sldId="283"/>
        </pc:sldMkLst>
        <pc:spChg chg="mod">
          <ac:chgData name="Neil Milliken" userId="dd8edbba660b40be" providerId="LiveId" clId="{690371E7-FF3E-4561-AEB7-D7E5FBC28844}" dt="2019-03-29T20:58:12.403" v="700" actId="255"/>
          <ac:spMkLst>
            <pc:docMk/>
            <pc:sldMk cId="2911499784" sldId="283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0:35.978" v="1758" actId="255"/>
        <pc:sldMkLst>
          <pc:docMk/>
          <pc:sldMk cId="2040263214" sldId="284"/>
        </pc:sldMkLst>
        <pc:spChg chg="mod">
          <ac:chgData name="Neil Milliken" userId="dd8edbba660b40be" providerId="LiveId" clId="{690371E7-FF3E-4561-AEB7-D7E5FBC28844}" dt="2019-03-29T21:40:35.978" v="1758" actId="255"/>
          <ac:spMkLst>
            <pc:docMk/>
            <pc:sldMk cId="2040263214" sldId="284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0:46.524" v="1759" actId="20577"/>
        <pc:sldMkLst>
          <pc:docMk/>
          <pc:sldMk cId="1483540945" sldId="285"/>
        </pc:sldMkLst>
        <pc:spChg chg="mod">
          <ac:chgData name="Neil Milliken" userId="dd8edbba660b40be" providerId="LiveId" clId="{690371E7-FF3E-4561-AEB7-D7E5FBC28844}" dt="2019-03-29T21:40:46.524" v="1759" actId="20577"/>
          <ac:spMkLst>
            <pc:docMk/>
            <pc:sldMk cId="1483540945" sldId="285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1:00:07.574" v="706" actId="255"/>
        <pc:sldMkLst>
          <pc:docMk/>
          <pc:sldMk cId="1198123644" sldId="286"/>
        </pc:sldMkLst>
        <pc:spChg chg="mod">
          <ac:chgData name="Neil Milliken" userId="dd8edbba660b40be" providerId="LiveId" clId="{690371E7-FF3E-4561-AEB7-D7E5FBC28844}" dt="2019-03-29T21:00:07.574" v="706" actId="255"/>
          <ac:spMkLst>
            <pc:docMk/>
            <pc:sldMk cId="1198123644" sldId="286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38:28.175" v="1721" actId="404"/>
        <pc:sldMkLst>
          <pc:docMk/>
          <pc:sldMk cId="1341061901" sldId="291"/>
        </pc:sldMkLst>
        <pc:spChg chg="mod">
          <ac:chgData name="Neil Milliken" userId="dd8edbba660b40be" providerId="LiveId" clId="{690371E7-FF3E-4561-AEB7-D7E5FBC28844}" dt="2019-03-29T21:38:28.175" v="1721" actId="404"/>
          <ac:spMkLst>
            <pc:docMk/>
            <pc:sldMk cId="1341061901" sldId="291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01:06.373" v="746" actId="255"/>
        <pc:sldMkLst>
          <pc:docMk/>
          <pc:sldMk cId="4149272104" sldId="312"/>
        </pc:sldMkLst>
        <pc:spChg chg="mod">
          <ac:chgData name="Neil Milliken" userId="dd8edbba660b40be" providerId="LiveId" clId="{690371E7-FF3E-4561-AEB7-D7E5FBC28844}" dt="2019-03-29T21:01:06.373" v="746" actId="255"/>
          <ac:spMkLst>
            <pc:docMk/>
            <pc:sldMk cId="4149272104" sldId="312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01:24.824" v="747" actId="255"/>
        <pc:sldMkLst>
          <pc:docMk/>
          <pc:sldMk cId="2465135077" sldId="313"/>
        </pc:sldMkLst>
        <pc:spChg chg="mod">
          <ac:chgData name="Neil Milliken" userId="dd8edbba660b40be" providerId="LiveId" clId="{690371E7-FF3E-4561-AEB7-D7E5FBC28844}" dt="2019-03-29T21:01:24.824" v="747" actId="255"/>
          <ac:spMkLst>
            <pc:docMk/>
            <pc:sldMk cId="2465135077" sldId="313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1:16.946" v="1763" actId="20577"/>
        <pc:sldMkLst>
          <pc:docMk/>
          <pc:sldMk cId="1922922201" sldId="314"/>
        </pc:sldMkLst>
        <pc:spChg chg="mod">
          <ac:chgData name="Neil Milliken" userId="dd8edbba660b40be" providerId="LiveId" clId="{690371E7-FF3E-4561-AEB7-D7E5FBC28844}" dt="2019-03-29T21:41:16.946" v="1763" actId="20577"/>
          <ac:spMkLst>
            <pc:docMk/>
            <pc:sldMk cId="1922922201" sldId="314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2:11.140" v="1786" actId="6549"/>
        <pc:sldMkLst>
          <pc:docMk/>
          <pc:sldMk cId="3746546883" sldId="315"/>
        </pc:sldMkLst>
        <pc:spChg chg="mod">
          <ac:chgData name="Neil Milliken" userId="dd8edbba660b40be" providerId="LiveId" clId="{690371E7-FF3E-4561-AEB7-D7E5FBC28844}" dt="2019-03-29T21:42:11.140" v="1786" actId="6549"/>
          <ac:spMkLst>
            <pc:docMk/>
            <pc:sldMk cId="3746546883" sldId="315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2:24.485" v="1787" actId="20577"/>
        <pc:sldMkLst>
          <pc:docMk/>
          <pc:sldMk cId="973032808" sldId="316"/>
        </pc:sldMkLst>
        <pc:spChg chg="mod">
          <ac:chgData name="Neil Milliken" userId="dd8edbba660b40be" providerId="LiveId" clId="{690371E7-FF3E-4561-AEB7-D7E5FBC28844}" dt="2019-03-29T21:42:24.485" v="1787" actId="20577"/>
          <ac:spMkLst>
            <pc:docMk/>
            <pc:sldMk cId="973032808" sldId="316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2:34.653" v="1788" actId="20577"/>
        <pc:sldMkLst>
          <pc:docMk/>
          <pc:sldMk cId="3260628247" sldId="317"/>
        </pc:sldMkLst>
        <pc:spChg chg="mod">
          <ac:chgData name="Neil Milliken" userId="dd8edbba660b40be" providerId="LiveId" clId="{690371E7-FF3E-4561-AEB7-D7E5FBC28844}" dt="2019-03-29T21:42:34.653" v="1788" actId="20577"/>
          <ac:spMkLst>
            <pc:docMk/>
            <pc:sldMk cId="3260628247" sldId="317"/>
            <ac:spMk id="4" creationId="{8935623B-A1F8-4BD0-B68D-7DD8007F25F1}"/>
          </ac:spMkLst>
        </pc:spChg>
      </pc:sldChg>
      <pc:sldChg chg="modSp ord">
        <pc:chgData name="Neil Milliken" userId="dd8edbba660b40be" providerId="LiveId" clId="{690371E7-FF3E-4561-AEB7-D7E5FBC28844}" dt="2019-03-29T21:33:26.681" v="1676" actId="20577"/>
        <pc:sldMkLst>
          <pc:docMk/>
          <pc:sldMk cId="957931755" sldId="318"/>
        </pc:sldMkLst>
        <pc:spChg chg="mod">
          <ac:chgData name="Neil Milliken" userId="dd8edbba660b40be" providerId="LiveId" clId="{690371E7-FF3E-4561-AEB7-D7E5FBC28844}" dt="2019-03-29T21:33:26.681" v="1676" actId="20577"/>
          <ac:spMkLst>
            <pc:docMk/>
            <pc:sldMk cId="957931755" sldId="318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3:28.653" v="1813" actId="20577"/>
        <pc:sldMkLst>
          <pc:docMk/>
          <pc:sldMk cId="2946285075" sldId="319"/>
        </pc:sldMkLst>
        <pc:spChg chg="mod">
          <ac:chgData name="Neil Milliken" userId="dd8edbba660b40be" providerId="LiveId" clId="{690371E7-FF3E-4561-AEB7-D7E5FBC28844}" dt="2019-03-29T21:43:28.653" v="1813" actId="20577"/>
          <ac:spMkLst>
            <pc:docMk/>
            <pc:sldMk cId="2946285075" sldId="319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1:08:15.791" v="864" actId="255"/>
        <pc:sldMkLst>
          <pc:docMk/>
          <pc:sldMk cId="2869077549" sldId="320"/>
        </pc:sldMkLst>
        <pc:spChg chg="mod">
          <ac:chgData name="Neil Milliken" userId="dd8edbba660b40be" providerId="LiveId" clId="{690371E7-FF3E-4561-AEB7-D7E5FBC28844}" dt="2019-03-29T21:08:15.791" v="864" actId="255"/>
          <ac:spMkLst>
            <pc:docMk/>
            <pc:sldMk cId="2869077549" sldId="320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1:44:05.283" v="1823" actId="20577"/>
        <pc:sldMkLst>
          <pc:docMk/>
          <pc:sldMk cId="3610428654" sldId="321"/>
        </pc:sldMkLst>
        <pc:spChg chg="mod">
          <ac:chgData name="Neil Milliken" userId="dd8edbba660b40be" providerId="LiveId" clId="{690371E7-FF3E-4561-AEB7-D7E5FBC28844}" dt="2019-03-29T21:44:05.283" v="1823" actId="20577"/>
          <ac:spMkLst>
            <pc:docMk/>
            <pc:sldMk cId="3610428654" sldId="321"/>
            <ac:spMk id="4" creationId="{8935623B-A1F8-4BD0-B68D-7DD8007F25F1}"/>
          </ac:spMkLst>
        </pc:spChg>
      </pc:sldChg>
      <pc:sldChg chg="addSp delSp modSp">
        <pc:chgData name="Neil Milliken" userId="dd8edbba660b40be" providerId="LiveId" clId="{690371E7-FF3E-4561-AEB7-D7E5FBC28844}" dt="2019-03-29T21:12:19.544" v="1037" actId="255"/>
        <pc:sldMkLst>
          <pc:docMk/>
          <pc:sldMk cId="3617062632" sldId="322"/>
        </pc:sldMkLst>
        <pc:spChg chg="add del mod">
          <ac:chgData name="Neil Milliken" userId="dd8edbba660b40be" providerId="LiveId" clId="{690371E7-FF3E-4561-AEB7-D7E5FBC28844}" dt="2019-03-29T21:11:32.716" v="965" actId="931"/>
          <ac:spMkLst>
            <pc:docMk/>
            <pc:sldMk cId="3617062632" sldId="322"/>
            <ac:spMk id="2" creationId="{BB5B618B-F72F-41FF-826A-629288ACE832}"/>
          </ac:spMkLst>
        </pc:spChg>
        <pc:spChg chg="mod">
          <ac:chgData name="Neil Milliken" userId="dd8edbba660b40be" providerId="LiveId" clId="{690371E7-FF3E-4561-AEB7-D7E5FBC28844}" dt="2019-03-29T21:12:19.544" v="1037" actId="255"/>
          <ac:spMkLst>
            <pc:docMk/>
            <pc:sldMk cId="3617062632" sldId="322"/>
            <ac:spMk id="4" creationId="{8935623B-A1F8-4BD0-B68D-7DD8007F25F1}"/>
          </ac:spMkLst>
        </pc:spChg>
        <pc:picChg chg="add mod">
          <ac:chgData name="Neil Milliken" userId="dd8edbba660b40be" providerId="LiveId" clId="{690371E7-FF3E-4561-AEB7-D7E5FBC28844}" dt="2019-03-29T21:12:00.374" v="1035" actId="962"/>
          <ac:picMkLst>
            <pc:docMk/>
            <pc:sldMk cId="3617062632" sldId="322"/>
            <ac:picMk id="5" creationId="{FF7A7092-0BCD-4E80-A3CF-7BDDF80EB3B7}"/>
          </ac:picMkLst>
        </pc:picChg>
        <pc:picChg chg="del">
          <ac:chgData name="Neil Milliken" userId="dd8edbba660b40be" providerId="LiveId" clId="{690371E7-FF3E-4561-AEB7-D7E5FBC28844}" dt="2019-03-29T21:11:26.476" v="964" actId="478"/>
          <ac:picMkLst>
            <pc:docMk/>
            <pc:sldMk cId="3617062632" sldId="322"/>
            <ac:picMk id="8" creationId="{A0B27729-EAE4-436D-8285-1B1BCCAD799C}"/>
          </ac:picMkLst>
        </pc:picChg>
      </pc:sldChg>
      <pc:sldChg chg="modSp modNotesTx">
        <pc:chgData name="Neil Milliken" userId="dd8edbba660b40be" providerId="LiveId" clId="{690371E7-FF3E-4561-AEB7-D7E5FBC28844}" dt="2019-03-29T21:46:49.569" v="1882" actId="20577"/>
        <pc:sldMkLst>
          <pc:docMk/>
          <pc:sldMk cId="2757600368" sldId="323"/>
        </pc:sldMkLst>
        <pc:spChg chg="mod">
          <ac:chgData name="Neil Milliken" userId="dd8edbba660b40be" providerId="LiveId" clId="{690371E7-FF3E-4561-AEB7-D7E5FBC28844}" dt="2019-03-29T21:45:57.049" v="1831" actId="20577"/>
          <ac:spMkLst>
            <pc:docMk/>
            <pc:sldMk cId="2757600368" sldId="323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6:57.991" v="1883" actId="20577"/>
        <pc:sldMkLst>
          <pc:docMk/>
          <pc:sldMk cId="3069458297" sldId="324"/>
        </pc:sldMkLst>
        <pc:spChg chg="mod">
          <ac:chgData name="Neil Milliken" userId="dd8edbba660b40be" providerId="LiveId" clId="{690371E7-FF3E-4561-AEB7-D7E5FBC28844}" dt="2019-03-29T21:46:57.991" v="1883" actId="20577"/>
          <ac:spMkLst>
            <pc:docMk/>
            <pc:sldMk cId="3069458297" sldId="324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34:03.460" v="1684" actId="404"/>
        <pc:sldMkLst>
          <pc:docMk/>
          <pc:sldMk cId="4237621153" sldId="325"/>
        </pc:sldMkLst>
        <pc:spChg chg="mod">
          <ac:chgData name="Neil Milliken" userId="dd8edbba660b40be" providerId="LiveId" clId="{690371E7-FF3E-4561-AEB7-D7E5FBC28844}" dt="2019-03-29T21:34:03.460" v="1684" actId="404"/>
          <ac:spMkLst>
            <pc:docMk/>
            <pc:sldMk cId="4237621153" sldId="325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47:12.959" v="1884" actId="20577"/>
        <pc:sldMkLst>
          <pc:docMk/>
          <pc:sldMk cId="143779606" sldId="326"/>
        </pc:sldMkLst>
        <pc:spChg chg="mod">
          <ac:chgData name="Neil Milliken" userId="dd8edbba660b40be" providerId="LiveId" clId="{690371E7-FF3E-4561-AEB7-D7E5FBC28844}" dt="2019-03-29T21:47:12.959" v="1884" actId="20577"/>
          <ac:spMkLst>
            <pc:docMk/>
            <pc:sldMk cId="143779606" sldId="326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19:31.584" v="1342" actId="255"/>
        <pc:sldMkLst>
          <pc:docMk/>
          <pc:sldMk cId="3232693319" sldId="327"/>
        </pc:sldMkLst>
        <pc:spChg chg="mod">
          <ac:chgData name="Neil Milliken" userId="dd8edbba660b40be" providerId="LiveId" clId="{690371E7-FF3E-4561-AEB7-D7E5FBC28844}" dt="2019-03-29T21:19:31.584" v="1342" actId="255"/>
          <ac:spMkLst>
            <pc:docMk/>
            <pc:sldMk cId="3232693319" sldId="327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1:22:36.329" v="1459" actId="20577"/>
        <pc:sldMkLst>
          <pc:docMk/>
          <pc:sldMk cId="3241671567" sldId="328"/>
        </pc:sldMkLst>
        <pc:spChg chg="mod">
          <ac:chgData name="Neil Milliken" userId="dd8edbba660b40be" providerId="LiveId" clId="{690371E7-FF3E-4561-AEB7-D7E5FBC28844}" dt="2019-03-29T21:22:36.329" v="1459" actId="20577"/>
          <ac:spMkLst>
            <pc:docMk/>
            <pc:sldMk cId="3241671567" sldId="328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22:52.665" v="1462" actId="403"/>
        <pc:sldMkLst>
          <pc:docMk/>
          <pc:sldMk cId="4129243993" sldId="329"/>
        </pc:sldMkLst>
        <pc:spChg chg="mod">
          <ac:chgData name="Neil Milliken" userId="dd8edbba660b40be" providerId="LiveId" clId="{690371E7-FF3E-4561-AEB7-D7E5FBC28844}" dt="2019-03-29T21:22:52.665" v="1462" actId="403"/>
          <ac:spMkLst>
            <pc:docMk/>
            <pc:sldMk cId="4129243993" sldId="329"/>
            <ac:spMk id="4" creationId="{8935623B-A1F8-4BD0-B68D-7DD8007F25F1}"/>
          </ac:spMkLst>
        </pc:spChg>
      </pc:sldChg>
      <pc:sldChg chg="modSp">
        <pc:chgData name="Neil Milliken" userId="dd8edbba660b40be" providerId="LiveId" clId="{690371E7-FF3E-4561-AEB7-D7E5FBC28844}" dt="2019-03-29T21:23:30.438" v="1465" actId="403"/>
        <pc:sldMkLst>
          <pc:docMk/>
          <pc:sldMk cId="2054183067" sldId="330"/>
        </pc:sldMkLst>
        <pc:spChg chg="mod">
          <ac:chgData name="Neil Milliken" userId="dd8edbba660b40be" providerId="LiveId" clId="{690371E7-FF3E-4561-AEB7-D7E5FBC28844}" dt="2019-03-29T21:23:30.438" v="1465" actId="403"/>
          <ac:spMkLst>
            <pc:docMk/>
            <pc:sldMk cId="2054183067" sldId="330"/>
            <ac:spMk id="4" creationId="{8935623B-A1F8-4BD0-B68D-7DD8007F25F1}"/>
          </ac:spMkLst>
        </pc:spChg>
      </pc:sldChg>
      <pc:sldChg chg="modSp modNotesTx">
        <pc:chgData name="Neil Milliken" userId="dd8edbba660b40be" providerId="LiveId" clId="{690371E7-FF3E-4561-AEB7-D7E5FBC28844}" dt="2019-03-29T21:24:37.867" v="1470" actId="403"/>
        <pc:sldMkLst>
          <pc:docMk/>
          <pc:sldMk cId="28207770" sldId="331"/>
        </pc:sldMkLst>
        <pc:spChg chg="mod">
          <ac:chgData name="Neil Milliken" userId="dd8edbba660b40be" providerId="LiveId" clId="{690371E7-FF3E-4561-AEB7-D7E5FBC28844}" dt="2019-03-29T21:24:37.867" v="1470" actId="403"/>
          <ac:spMkLst>
            <pc:docMk/>
            <pc:sldMk cId="28207770" sldId="331"/>
            <ac:spMk id="4" creationId="{8935623B-A1F8-4BD0-B68D-7DD8007F25F1}"/>
          </ac:spMkLst>
        </pc:spChg>
      </pc:sldChg>
      <pc:sldChg chg="modSp add del">
        <pc:chgData name="Neil Milliken" userId="dd8edbba660b40be" providerId="LiveId" clId="{690371E7-FF3E-4561-AEB7-D7E5FBC28844}" dt="2019-03-29T20:38:03.693" v="227" actId="2696"/>
        <pc:sldMkLst>
          <pc:docMk/>
          <pc:sldMk cId="661050601" sldId="332"/>
        </pc:sldMkLst>
        <pc:spChg chg="mod">
          <ac:chgData name="Neil Milliken" userId="dd8edbba660b40be" providerId="LiveId" clId="{690371E7-FF3E-4561-AEB7-D7E5FBC28844}" dt="2019-03-29T20:37:59.066" v="226" actId="20577"/>
          <ac:spMkLst>
            <pc:docMk/>
            <pc:sldMk cId="661050601" sldId="332"/>
            <ac:spMk id="4" creationId="{8935623B-A1F8-4BD0-B68D-7DD8007F25F1}"/>
          </ac:spMkLst>
        </pc:spChg>
      </pc:sldChg>
      <pc:sldChg chg="addSp delSp modSp add del">
        <pc:chgData name="Neil Milliken" userId="dd8edbba660b40be" providerId="LiveId" clId="{690371E7-FF3E-4561-AEB7-D7E5FBC28844}" dt="2019-03-29T20:48:31.706" v="334" actId="2696"/>
        <pc:sldMkLst>
          <pc:docMk/>
          <pc:sldMk cId="1727078295" sldId="332"/>
        </pc:sldMkLst>
        <pc:spChg chg="add del mod">
          <ac:chgData name="Neil Milliken" userId="dd8edbba660b40be" providerId="LiveId" clId="{690371E7-FF3E-4561-AEB7-D7E5FBC28844}" dt="2019-03-29T20:44:31.557" v="254" actId="931"/>
          <ac:spMkLst>
            <pc:docMk/>
            <pc:sldMk cId="1727078295" sldId="332"/>
            <ac:spMk id="3" creationId="{265CD5EB-AFE6-4CEF-9486-F124B99F7023}"/>
          </ac:spMkLst>
        </pc:spChg>
        <pc:spChg chg="mod">
          <ac:chgData name="Neil Milliken" userId="dd8edbba660b40be" providerId="LiveId" clId="{690371E7-FF3E-4561-AEB7-D7E5FBC28844}" dt="2019-03-29T20:45:41.184" v="331" actId="20577"/>
          <ac:spMkLst>
            <pc:docMk/>
            <pc:sldMk cId="1727078295" sldId="332"/>
            <ac:spMk id="4" creationId="{8935623B-A1F8-4BD0-B68D-7DD8007F25F1}"/>
          </ac:spMkLst>
        </pc:spChg>
        <pc:picChg chg="del">
          <ac:chgData name="Neil Milliken" userId="dd8edbba660b40be" providerId="LiveId" clId="{690371E7-FF3E-4561-AEB7-D7E5FBC28844}" dt="2019-03-29T20:44:21.901" v="253" actId="478"/>
          <ac:picMkLst>
            <pc:docMk/>
            <pc:sldMk cId="1727078295" sldId="332"/>
            <ac:picMk id="6" creationId="{ABE41F36-BFE1-4DD2-9EF2-5CA28BF84B76}"/>
          </ac:picMkLst>
        </pc:picChg>
        <pc:picChg chg="add mod">
          <ac:chgData name="Neil Milliken" userId="dd8edbba660b40be" providerId="LiveId" clId="{690371E7-FF3E-4561-AEB7-D7E5FBC28844}" dt="2019-03-29T20:44:34.106" v="257" actId="1076"/>
          <ac:picMkLst>
            <pc:docMk/>
            <pc:sldMk cId="1727078295" sldId="332"/>
            <ac:picMk id="8" creationId="{0D7B8AAF-7C9D-44FA-BFBD-F9082F2E76D6}"/>
          </ac:picMkLst>
        </pc:picChg>
      </pc:sldChg>
      <pc:sldChg chg="addSp delSp modSp add">
        <pc:chgData name="Neil Milliken" userId="dd8edbba660b40be" providerId="LiveId" clId="{690371E7-FF3E-4561-AEB7-D7E5FBC28844}" dt="2019-03-29T21:15:33.739" v="1267" actId="962"/>
        <pc:sldMkLst>
          <pc:docMk/>
          <pc:sldMk cId="3916447760" sldId="332"/>
        </pc:sldMkLst>
        <pc:spChg chg="add del mod">
          <ac:chgData name="Neil Milliken" userId="dd8edbba660b40be" providerId="LiveId" clId="{690371E7-FF3E-4561-AEB7-D7E5FBC28844}" dt="2019-03-29T21:15:13.558" v="1047" actId="931"/>
          <ac:spMkLst>
            <pc:docMk/>
            <pc:sldMk cId="3916447760" sldId="332"/>
            <ac:spMk id="2" creationId="{C630E71A-3E5F-4DF3-B521-71DAA5513F4D}"/>
          </ac:spMkLst>
        </pc:spChg>
        <pc:spChg chg="mod">
          <ac:chgData name="Neil Milliken" userId="dd8edbba660b40be" providerId="LiveId" clId="{690371E7-FF3E-4561-AEB7-D7E5FBC28844}" dt="2019-03-29T21:13:46.935" v="1045" actId="255"/>
          <ac:spMkLst>
            <pc:docMk/>
            <pc:sldMk cId="3916447760" sldId="332"/>
            <ac:spMk id="4" creationId="{8935623B-A1F8-4BD0-B68D-7DD8007F25F1}"/>
          </ac:spMkLst>
        </pc:spChg>
        <pc:picChg chg="add mod">
          <ac:chgData name="Neil Milliken" userId="dd8edbba660b40be" providerId="LiveId" clId="{690371E7-FF3E-4561-AEB7-D7E5FBC28844}" dt="2019-03-29T21:15:33.739" v="1267" actId="962"/>
          <ac:picMkLst>
            <pc:docMk/>
            <pc:sldMk cId="3916447760" sldId="332"/>
            <ac:picMk id="5" creationId="{1EB057DF-0562-4E21-AAC8-CCD3C400A343}"/>
          </ac:picMkLst>
        </pc:picChg>
        <pc:picChg chg="del">
          <ac:chgData name="Neil Milliken" userId="dd8edbba660b40be" providerId="LiveId" clId="{690371E7-FF3E-4561-AEB7-D7E5FBC28844}" dt="2019-03-29T21:13:53.571" v="1046" actId="478"/>
          <ac:picMkLst>
            <pc:docMk/>
            <pc:sldMk cId="3916447760" sldId="332"/>
            <ac:picMk id="8" creationId="{A0B27729-EAE4-436D-8285-1B1BCCAD799C}"/>
          </ac:picMkLst>
        </pc:picChg>
      </pc:sldChg>
      <pc:sldChg chg="modSp add">
        <pc:chgData name="Neil Milliken" userId="dd8edbba660b40be" providerId="LiveId" clId="{690371E7-FF3E-4561-AEB7-D7E5FBC28844}" dt="2019-03-29T21:45:20.762" v="1826" actId="20577"/>
        <pc:sldMkLst>
          <pc:docMk/>
          <pc:sldMk cId="1937888887" sldId="333"/>
        </pc:sldMkLst>
        <pc:spChg chg="mod">
          <ac:chgData name="Neil Milliken" userId="dd8edbba660b40be" providerId="LiveId" clId="{690371E7-FF3E-4561-AEB7-D7E5FBC28844}" dt="2019-03-29T21:45:20.762" v="1826" actId="20577"/>
          <ac:spMkLst>
            <pc:docMk/>
            <pc:sldMk cId="1937888887" sldId="333"/>
            <ac:spMk id="4" creationId="{8935623B-A1F8-4BD0-B68D-7DD8007F25F1}"/>
          </ac:spMkLst>
        </pc:spChg>
      </pc:sldChg>
      <pc:sldChg chg="addSp delSp modSp add">
        <pc:chgData name="Neil Milliken" userId="dd8edbba660b40be" providerId="LiveId" clId="{690371E7-FF3E-4561-AEB7-D7E5FBC28844}" dt="2019-03-29T21:22:11.734" v="1454" actId="20577"/>
        <pc:sldMkLst>
          <pc:docMk/>
          <pc:sldMk cId="3990917439" sldId="334"/>
        </pc:sldMkLst>
        <pc:spChg chg="add del mod">
          <ac:chgData name="Neil Milliken" userId="dd8edbba660b40be" providerId="LiveId" clId="{690371E7-FF3E-4561-AEB7-D7E5FBC28844}" dt="2019-03-29T21:21:27.398" v="1345" actId="931"/>
          <ac:spMkLst>
            <pc:docMk/>
            <pc:sldMk cId="3990917439" sldId="334"/>
            <ac:spMk id="3" creationId="{3604A729-82EB-4060-AEB1-2EBA8D4D92BA}"/>
          </ac:spMkLst>
        </pc:spChg>
        <pc:spChg chg="mod">
          <ac:chgData name="Neil Milliken" userId="dd8edbba660b40be" providerId="LiveId" clId="{690371E7-FF3E-4561-AEB7-D7E5FBC28844}" dt="2019-03-29T21:22:11.734" v="1454" actId="20577"/>
          <ac:spMkLst>
            <pc:docMk/>
            <pc:sldMk cId="3990917439" sldId="334"/>
            <ac:spMk id="4" creationId="{8935623B-A1F8-4BD0-B68D-7DD8007F25F1}"/>
          </ac:spMkLst>
        </pc:spChg>
        <pc:picChg chg="add mod">
          <ac:chgData name="Neil Milliken" userId="dd8edbba660b40be" providerId="LiveId" clId="{690371E7-FF3E-4561-AEB7-D7E5FBC28844}" dt="2019-03-29T21:21:48.568" v="1447" actId="962"/>
          <ac:picMkLst>
            <pc:docMk/>
            <pc:sldMk cId="3990917439" sldId="334"/>
            <ac:picMk id="7" creationId="{5AAD914D-6DB8-4F9B-A2A3-FAD157DC2255}"/>
          </ac:picMkLst>
        </pc:picChg>
        <pc:picChg chg="del">
          <ac:chgData name="Neil Milliken" userId="dd8edbba660b40be" providerId="LiveId" clId="{690371E7-FF3E-4561-AEB7-D7E5FBC28844}" dt="2019-03-29T21:21:20.646" v="1344" actId="478"/>
          <ac:picMkLst>
            <pc:docMk/>
            <pc:sldMk cId="3990917439" sldId="334"/>
            <ac:picMk id="8" creationId="{89902775-6B30-47F7-BDC7-D9F8B93818D7}"/>
          </ac:picMkLst>
        </pc:picChg>
      </pc:sldChg>
      <pc:sldChg chg="addSp delSp modSp add">
        <pc:chgData name="Neil Milliken" userId="dd8edbba660b40be" providerId="LiveId" clId="{690371E7-FF3E-4561-AEB7-D7E5FBC28844}" dt="2019-03-29T21:32:48.147" v="1674" actId="20577"/>
        <pc:sldMkLst>
          <pc:docMk/>
          <pc:sldMk cId="72658264" sldId="335"/>
        </pc:sldMkLst>
        <pc:spChg chg="add del mod">
          <ac:chgData name="Neil Milliken" userId="dd8edbba660b40be" providerId="LiveId" clId="{690371E7-FF3E-4561-AEB7-D7E5FBC28844}" dt="2019-03-29T21:30:03.735" v="1489" actId="931"/>
          <ac:spMkLst>
            <pc:docMk/>
            <pc:sldMk cId="72658264" sldId="335"/>
            <ac:spMk id="2" creationId="{7FCE1C8E-0EAA-448C-A95D-D902E01B793C}"/>
          </ac:spMkLst>
        </pc:spChg>
        <pc:spChg chg="mod">
          <ac:chgData name="Neil Milliken" userId="dd8edbba660b40be" providerId="LiveId" clId="{690371E7-FF3E-4561-AEB7-D7E5FBC28844}" dt="2019-03-29T21:32:48.147" v="1674" actId="20577"/>
          <ac:spMkLst>
            <pc:docMk/>
            <pc:sldMk cId="72658264" sldId="335"/>
            <ac:spMk id="4" creationId="{8935623B-A1F8-4BD0-B68D-7DD8007F25F1}"/>
          </ac:spMkLst>
        </pc:spChg>
        <pc:picChg chg="add mod modCrop">
          <ac:chgData name="Neil Milliken" userId="dd8edbba660b40be" providerId="LiveId" clId="{690371E7-FF3E-4561-AEB7-D7E5FBC28844}" dt="2019-03-29T21:32:10.306" v="1657" actId="732"/>
          <ac:picMkLst>
            <pc:docMk/>
            <pc:sldMk cId="72658264" sldId="335"/>
            <ac:picMk id="5" creationId="{BB318996-637F-4F20-8333-5AA0498558BA}"/>
          </ac:picMkLst>
        </pc:picChg>
        <pc:picChg chg="del">
          <ac:chgData name="Neil Milliken" userId="dd8edbba660b40be" providerId="LiveId" clId="{690371E7-FF3E-4561-AEB7-D7E5FBC28844}" dt="2019-03-29T21:27:53.026" v="1487" actId="478"/>
          <ac:picMkLst>
            <pc:docMk/>
            <pc:sldMk cId="72658264" sldId="335"/>
            <ac:picMk id="9" creationId="{CC322D34-93B0-4F9C-BD2B-857641F97A33}"/>
          </ac:picMkLst>
        </pc:picChg>
      </pc:sldChg>
      <pc:sldChg chg="add del">
        <pc:chgData name="Neil Milliken" userId="dd8edbba660b40be" providerId="LiveId" clId="{690371E7-FF3E-4561-AEB7-D7E5FBC28844}" dt="2019-03-29T21:26:56.271" v="1477"/>
        <pc:sldMkLst>
          <pc:docMk/>
          <pc:sldMk cId="3350360044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A350-2687-4E6A-A354-C480D4A060E5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396D8-D885-4747-AA50-FEC6D41FE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6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21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Xbox Adaptive Controller.  Even the packaging has been designed to be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6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People experience unnecessary physical and technological barriers...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6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Only 47% of people in the UK of working age who report a long-term health condition or disability are in work compared to 80% of the population who don’t have a disability.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87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Globally the disability employment gap is growing it currently stands at around 50%.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Excluding older and disabled people from being able to actively participate in society and the economy is not sustainable.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2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Imagine the positive effects on the global economy if we made this possible everywhere. </a:t>
            </a:r>
          </a:p>
          <a:p>
            <a:r>
              <a:rPr lang="en-GB" sz="1200" dirty="0"/>
              <a:t>Let’s recognise that the contribution to the global economy of people with disabilities is …</a:t>
            </a:r>
          </a:p>
          <a:p>
            <a:r>
              <a:rPr lang="en-GB" sz="1400" b="1" dirty="0"/>
              <a:t>#Valuable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58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dirty="0"/>
            </a:br>
            <a:r>
              <a:rPr lang="en-GB" sz="1200" dirty="0"/>
              <a:t>Let me make the connection to the economic models.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7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Global Reporting Initiative already has a section on disability based on the UN Convention on Rights of Persons with Disabilities (CRPD).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1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Goal 4 Equal &amp; Inclusive Education. </a:t>
            </a:r>
          </a:p>
          <a:p>
            <a:pPr marL="342900" lvl="0" indent="-342900" defTabSz="3111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Goal 17 Monitoring SDGs with disability disaggregated data.</a:t>
            </a:r>
          </a:p>
          <a:p>
            <a:pPr marL="342900" lvl="0" indent="-342900" defTabSz="400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Goal 8 Promoting inclusive economic growth.</a:t>
            </a:r>
          </a:p>
          <a:p>
            <a:pPr marL="342900" lvl="0" indent="-342900" defTabSz="400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Goal 11 Creating accessible cities, &amp; green public spaces.</a:t>
            </a:r>
          </a:p>
          <a:p>
            <a:pPr marL="342900" lvl="0" indent="-342900" defTabSz="4000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Goal 10 Emphasising the social &amp; economic political inclusion of persons with disabilities.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7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Businesses that create inaccessible products are not dealing with the impact of inaccessibility on individuals.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6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8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 even in the most litigious nations.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Many are Taking a calculated risk that they will not incur penalties when they don’t implement accessibility.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75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had my lightbulb moment in the shower – always a bad idea to mix electricity and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92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 Any framework enforcing accessibility must be fair and achievable for business to be successfully adopted.</a:t>
            </a:r>
            <a:br>
              <a:rPr lang="en-GB" sz="120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69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Monies that are collected in fines …subsidise investments in accessibility.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91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78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Create a system for access credits.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95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 Access credits transfer money into the hands of people that can make a difference.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11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Creating opportunities for everyone to participate in society is </a:t>
            </a:r>
            <a:r>
              <a:rPr lang="en-GB" sz="1200" b="1" dirty="0"/>
              <a:t>#valuable.</a:t>
            </a:r>
            <a:endParaRPr lang="en-GB" sz="12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71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Creating opportunities for everyone to participate in society is </a:t>
            </a:r>
            <a:r>
              <a:rPr lang="en-GB" sz="1200" b="1" dirty="0"/>
              <a:t>#valuable.</a:t>
            </a:r>
            <a:endParaRPr lang="en-GB" sz="12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5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If life expectancy continues to grow at the rate of 2-3 years every decade, as it has done over the last 150 years.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50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Ending the pollution cycle of inaccessibility will take a coordinated effort and require a new way of doing things 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6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numbers are huge &amp; will continue to grow.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WHO estimates that there are 1 Billion people living with a disability.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1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6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Much of the wealth held globally  is in the hands of older generations </a:t>
            </a:r>
            <a:r>
              <a:rPr lang="en-GB" sz="1200" dirty="0" err="1"/>
              <a:t>andGartner</a:t>
            </a:r>
            <a:r>
              <a:rPr lang="en-GB" sz="1200" dirty="0"/>
              <a:t> estimates that the disability market is worth $8 Trillion.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1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Flexible working &amp; the “Gig Economy” have potential to support new types of employment.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1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Such as prosthetic limbs, tailored ergonomic devices and even in the world of medicine frameworks to grow new organs around.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8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Especially when Coupled with </a:t>
            </a:r>
            <a:r>
              <a:rPr lang="en-GB" sz="1200" dirty="0"/>
              <a:t>coupled with ubiquitous computing.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396D8-D885-4747-AA50-FEC6D41FE9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1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1240-FAFE-4E35-A9D2-24E7BB646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68" y="5896941"/>
            <a:ext cx="4303553" cy="575165"/>
          </a:xfrm>
        </p:spPr>
        <p:txBody>
          <a:bodyPr anchor="b"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NeilMilliken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031CA-E43F-4B52-8B4F-0B4D1B36C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6" y="-9329"/>
            <a:ext cx="7419976" cy="6867329"/>
          </a:xfrm>
        </p:spPr>
        <p:txBody>
          <a:bodyPr/>
          <a:lstStyle>
            <a:lvl1pPr marL="0" indent="0">
              <a:buNone/>
              <a:defRPr sz="3201"/>
            </a:lvl1pPr>
            <a:lvl2pPr marL="457234" indent="0">
              <a:buNone/>
              <a:defRPr sz="2799"/>
            </a:lvl2pPr>
            <a:lvl3pPr marL="914468" indent="0">
              <a:buNone/>
              <a:defRPr sz="2402"/>
            </a:lvl3pPr>
            <a:lvl4pPr marL="1371698" indent="0">
              <a:buNone/>
              <a:defRPr sz="2000"/>
            </a:lvl4pPr>
            <a:lvl5pPr marL="1828932" indent="0">
              <a:buNone/>
              <a:defRPr sz="2000"/>
            </a:lvl5pPr>
            <a:lvl6pPr marL="2286166" indent="0">
              <a:buNone/>
              <a:defRPr sz="2000"/>
            </a:lvl6pPr>
            <a:lvl7pPr marL="2743400" indent="0">
              <a:buNone/>
              <a:defRPr sz="2000"/>
            </a:lvl7pPr>
            <a:lvl8pPr marL="3200634" indent="0">
              <a:buNone/>
              <a:defRPr sz="2000"/>
            </a:lvl8pPr>
            <a:lvl9pPr marL="365786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A0477-2AFB-4FD1-9A21-F446585F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25" y="620785"/>
            <a:ext cx="4495421" cy="498306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34" indent="0">
              <a:buNone/>
              <a:defRPr sz="1400"/>
            </a:lvl2pPr>
            <a:lvl3pPr marL="914468" indent="0">
              <a:buNone/>
              <a:defRPr sz="1201"/>
            </a:lvl3pPr>
            <a:lvl4pPr marL="1371698" indent="0">
              <a:buNone/>
              <a:defRPr sz="1002"/>
            </a:lvl4pPr>
            <a:lvl5pPr marL="1828932" indent="0">
              <a:buNone/>
              <a:defRPr sz="1002"/>
            </a:lvl5pPr>
            <a:lvl6pPr marL="2286166" indent="0">
              <a:buNone/>
              <a:defRPr sz="1002"/>
            </a:lvl6pPr>
            <a:lvl7pPr marL="2743400" indent="0">
              <a:buNone/>
              <a:defRPr sz="1002"/>
            </a:lvl7pPr>
            <a:lvl8pPr marL="3200634" indent="0">
              <a:buNone/>
              <a:defRPr sz="1002"/>
            </a:lvl8pPr>
            <a:lvl9pPr marL="3657863" indent="0">
              <a:buNone/>
              <a:defRPr sz="10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2057F-2DE8-46C2-9E71-5F43D96E916F}"/>
              </a:ext>
            </a:extLst>
          </p:cNvPr>
          <p:cNvPicPr/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40" y="5944777"/>
            <a:ext cx="1361826" cy="4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031CA-E43F-4B52-8B4F-0B4D1B36C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6" y="-9329"/>
            <a:ext cx="7419976" cy="6867329"/>
          </a:xfrm>
        </p:spPr>
        <p:txBody>
          <a:bodyPr/>
          <a:lstStyle>
            <a:lvl1pPr marL="0" indent="0">
              <a:buNone/>
              <a:defRPr sz="3201"/>
            </a:lvl1pPr>
            <a:lvl2pPr marL="457234" indent="0">
              <a:buNone/>
              <a:defRPr sz="2799"/>
            </a:lvl2pPr>
            <a:lvl3pPr marL="914468" indent="0">
              <a:buNone/>
              <a:defRPr sz="2402"/>
            </a:lvl3pPr>
            <a:lvl4pPr marL="1371698" indent="0">
              <a:buNone/>
              <a:defRPr sz="2000"/>
            </a:lvl4pPr>
            <a:lvl5pPr marL="1828932" indent="0">
              <a:buNone/>
              <a:defRPr sz="2000"/>
            </a:lvl5pPr>
            <a:lvl6pPr marL="2286166" indent="0">
              <a:buNone/>
              <a:defRPr sz="2000"/>
            </a:lvl6pPr>
            <a:lvl7pPr marL="2743400" indent="0">
              <a:buNone/>
              <a:defRPr sz="2000"/>
            </a:lvl7pPr>
            <a:lvl8pPr marL="3200634" indent="0">
              <a:buNone/>
              <a:defRPr sz="2000"/>
            </a:lvl8pPr>
            <a:lvl9pPr marL="365786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A0477-2AFB-4FD1-9A21-F446585F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25" y="620785"/>
            <a:ext cx="4495421" cy="498306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34" indent="0">
              <a:buNone/>
              <a:defRPr sz="1400"/>
            </a:lvl2pPr>
            <a:lvl3pPr marL="914468" indent="0">
              <a:buNone/>
              <a:defRPr sz="1201"/>
            </a:lvl3pPr>
            <a:lvl4pPr marL="1371698" indent="0">
              <a:buNone/>
              <a:defRPr sz="1002"/>
            </a:lvl4pPr>
            <a:lvl5pPr marL="1828932" indent="0">
              <a:buNone/>
              <a:defRPr sz="1002"/>
            </a:lvl5pPr>
            <a:lvl6pPr marL="2286166" indent="0">
              <a:buNone/>
              <a:defRPr sz="1002"/>
            </a:lvl6pPr>
            <a:lvl7pPr marL="2743400" indent="0">
              <a:buNone/>
              <a:defRPr sz="1002"/>
            </a:lvl7pPr>
            <a:lvl8pPr marL="3200634" indent="0">
              <a:buNone/>
              <a:defRPr sz="1002"/>
            </a:lvl8pPr>
            <a:lvl9pPr marL="3657863" indent="0">
              <a:buNone/>
              <a:defRPr sz="1002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Atos">
            <a:extLst>
              <a:ext uri="{FF2B5EF4-FFF2-40B4-BE49-F238E27FC236}">
                <a16:creationId xmlns:a16="http://schemas.microsoft.com/office/drawing/2014/main" id="{72F2057F-2DE8-46C2-9E71-5F43D96E916F}"/>
              </a:ext>
            </a:extLst>
          </p:cNvPr>
          <p:cNvPicPr/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40" y="5944777"/>
            <a:ext cx="1361826" cy="4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7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E0CB8-2E4B-4397-ADC0-EACD7894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2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3E065-6AA7-4898-9273-5A6441CEE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4"/>
            <a:ext cx="1051560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EE2E0-BC51-4F53-8780-EF8BE1241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717A-602E-4739-BA6A-502AA98F5B52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97E1C-6C17-4AAD-88BC-9E618F149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C917-3AE1-43F0-AD0E-73A064F69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01D0-11B3-4013-BE68-E41D7276F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0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68" rtl="0" eaLnBrk="1" latinLnBrk="0" hangingPunct="1">
        <a:lnSpc>
          <a:spcPct val="90000"/>
        </a:lnSpc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7" indent="-228617" algn="l" defTabSz="914468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851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5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9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3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7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51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8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6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0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4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E0CB8-2E4B-4397-ADC0-EACD7894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2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3E065-6AA7-4898-9273-5A6441CEE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4"/>
            <a:ext cx="1051560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EE2E0-BC51-4F53-8780-EF8BE1241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717A-602E-4739-BA6A-502AA98F5B52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97E1C-6C17-4AAD-88BC-9E618F149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C917-3AE1-43F0-AD0E-73A064F69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01D0-11B3-4013-BE68-E41D7276F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2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68" rtl="0" eaLnBrk="1" latinLnBrk="0" hangingPunct="1">
        <a:lnSpc>
          <a:spcPct val="90000"/>
        </a:lnSpc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7" indent="-228617" algn="l" defTabSz="914468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851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5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9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3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7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51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7" algn="l" defTabSz="914468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8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6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0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4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25" y="644849"/>
            <a:ext cx="4495421" cy="4983061"/>
          </a:xfrm>
        </p:spPr>
        <p:txBody>
          <a:bodyPr>
            <a:noAutofit/>
          </a:bodyPr>
          <a:lstStyle/>
          <a:p>
            <a:r>
              <a:rPr lang="en-GB" sz="4000" dirty="0"/>
              <a:t>When you hear the word sustainability do you immediately think of the environment, green energy and windmills?</a:t>
            </a:r>
          </a:p>
        </p:txBody>
      </p:sp>
      <p:pic>
        <p:nvPicPr>
          <p:cNvPr id="16" name="Picture Placeholder 15" descr="A windfarm to show sustainability">
            <a:extLst>
              <a:ext uri="{FF2B5EF4-FFF2-40B4-BE49-F238E27FC236}">
                <a16:creationId xmlns:a16="http://schemas.microsoft.com/office/drawing/2014/main" id="{BF97E318-8EE9-4039-8D00-A66CF13052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4238"/>
          <a:stretch/>
        </p:blipFill>
        <p:spPr>
          <a:xfrm>
            <a:off x="4772025" y="-9525"/>
            <a:ext cx="7419975" cy="6867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363685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Technology is giving people options to work in ways that suit them. </a:t>
            </a:r>
          </a:p>
        </p:txBody>
      </p:sp>
      <p:pic>
        <p:nvPicPr>
          <p:cNvPr id="6" name="Picture 2" descr="laptop computer key caps focused on the Option key to symbolise multiple options for work  ">
            <a:extLst>
              <a:ext uri="{FF2B5EF4-FFF2-40B4-BE49-F238E27FC236}">
                <a16:creationId xmlns:a16="http://schemas.microsoft.com/office/drawing/2014/main" id="{D287E64D-06BE-485C-AA41-8E98B95C030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r="9483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398986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3D printing is delivering the prospect of personalised and localised accessibility solutions for people.</a:t>
            </a:r>
          </a:p>
        </p:txBody>
      </p:sp>
      <p:pic>
        <p:nvPicPr>
          <p:cNvPr id="6" name="Picture 2" descr="A 3D printer which can be used to print prosthetics">
            <a:extLst>
              <a:ext uri="{FF2B5EF4-FFF2-40B4-BE49-F238E27FC236}">
                <a16:creationId xmlns:a16="http://schemas.microsoft.com/office/drawing/2014/main" id="{2C18BB2B-E254-4DE4-8B84-F343EF7D95A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18181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307168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25" y="620785"/>
            <a:ext cx="4495421" cy="4983061"/>
          </a:xfrm>
        </p:spPr>
        <p:txBody>
          <a:bodyPr>
            <a:noAutofit/>
          </a:bodyPr>
          <a:lstStyle/>
          <a:p>
            <a:r>
              <a:rPr lang="en-GB" sz="4400" dirty="0"/>
              <a:t>Smart devices may unlock the potential to make our homes &amp; cities much more inclusive. </a:t>
            </a:r>
          </a:p>
        </p:txBody>
      </p:sp>
      <p:pic>
        <p:nvPicPr>
          <p:cNvPr id="6" name="Picture 2" descr="turned-on charcoal Google Home Mini and a smartphone with the screen on saying 1 device found. to show the impact of daily technology in aiding disabilities  ">
            <a:extLst>
              <a:ext uri="{FF2B5EF4-FFF2-40B4-BE49-F238E27FC236}">
                <a16:creationId xmlns:a16="http://schemas.microsoft.com/office/drawing/2014/main" id="{7B1C5AE2-8F74-4DA5-BC53-9F3944B5D52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2198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Augmented Reality gives us opportunities to support people with cognitive and other disabilities. </a:t>
            </a:r>
          </a:p>
        </p:txBody>
      </p:sp>
      <p:pic>
        <p:nvPicPr>
          <p:cNvPr id="6" name="Picture 2" descr="Man wearing glasses with attached ORCAM MyEye to assist with reading a magazine to show emerging technologies can assist people with disabilities or impairments">
            <a:extLst>
              <a:ext uri="{FF2B5EF4-FFF2-40B4-BE49-F238E27FC236}">
                <a16:creationId xmlns:a16="http://schemas.microsoft.com/office/drawing/2014/main" id="{3EB16157-2D60-40A8-8BCD-81B25C1AA4D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r="16709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165420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Accessibility puts customers, employees, you &amp; me in control. </a:t>
            </a:r>
            <a:br>
              <a:rPr lang="en-GB" sz="4400" dirty="0"/>
            </a:br>
            <a:endParaRPr lang="en-GB" sz="4400" dirty="0"/>
          </a:p>
          <a:p>
            <a:r>
              <a:rPr lang="en-GB" sz="4400" dirty="0"/>
              <a:t>Sometimes for the 1st time ever.</a:t>
            </a:r>
          </a:p>
        </p:txBody>
      </p:sp>
      <p:pic>
        <p:nvPicPr>
          <p:cNvPr id="6" name="Picture 2" descr="Xbox Adaptive Controller in the accessible packaging to show putting people with disabilities in control.">
            <a:extLst>
              <a:ext uri="{FF2B5EF4-FFF2-40B4-BE49-F238E27FC236}">
                <a16:creationId xmlns:a16="http://schemas.microsoft.com/office/drawing/2014/main" id="{761F64C5-F88B-40DB-B74B-142A287FAD0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r="19656"/>
          <a:stretch>
            <a:fillRect/>
          </a:stretch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233298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But …</a:t>
            </a:r>
          </a:p>
          <a:p>
            <a:r>
              <a:rPr lang="en-GB" sz="4000" dirty="0"/>
              <a:t>We make hurdles for people to jump over before they can realise the potential of the technology &amp; their own potential as individuals.</a:t>
            </a:r>
          </a:p>
        </p:txBody>
      </p:sp>
      <p:pic>
        <p:nvPicPr>
          <p:cNvPr id="6" name="Picture 2" descr="An athletics track with red and white hurdles to symbolise potential hurdles in new technologies not being accessible.">
            <a:extLst>
              <a:ext uri="{FF2B5EF4-FFF2-40B4-BE49-F238E27FC236}">
                <a16:creationId xmlns:a16="http://schemas.microsoft.com/office/drawing/2014/main" id="{61A99484-D18C-46B8-81AD-6576D5753B6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42690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Inaccessibility is effectively closing the door on talent.</a:t>
            </a:r>
          </a:p>
        </p:txBody>
      </p:sp>
      <p:pic>
        <p:nvPicPr>
          <p:cNvPr id="6" name="Picture 2" descr="Locked Padlock holding a door shut to show that people can be locked out without implementing accessibility.">
            <a:extLst>
              <a:ext uri="{FF2B5EF4-FFF2-40B4-BE49-F238E27FC236}">
                <a16:creationId xmlns:a16="http://schemas.microsoft.com/office/drawing/2014/main" id="{640EF5D6-F065-4ED2-B0B1-CE03AD07017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312170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25" y="620785"/>
            <a:ext cx="4495421" cy="4983061"/>
          </a:xfrm>
        </p:spPr>
        <p:txBody>
          <a:bodyPr>
            <a:noAutofit/>
          </a:bodyPr>
          <a:lstStyle/>
          <a:p>
            <a:r>
              <a:rPr lang="en-GB" sz="4000" dirty="0"/>
              <a:t>Lack of access leads to a huge disability employment gap.</a:t>
            </a:r>
          </a:p>
        </p:txBody>
      </p:sp>
      <p:pic>
        <p:nvPicPr>
          <p:cNvPr id="6" name="Picture 4" descr="Mind the Gap in yellow paint next to rail way line to show the disability employment gap.">
            <a:extLst>
              <a:ext uri="{FF2B5EF4-FFF2-40B4-BE49-F238E27FC236}">
                <a16:creationId xmlns:a16="http://schemas.microsoft.com/office/drawing/2014/main" id="{16CC9A95-F5C4-40FB-A4D4-FAAF0CADC26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384485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Poor accessibility directly impacts the employment prospects of hundreds of millions of people with disabilities.</a:t>
            </a:r>
          </a:p>
        </p:txBody>
      </p:sp>
      <p:pic>
        <p:nvPicPr>
          <p:cNvPr id="6" name="Picture 4" descr="An underground platform with a train running through and &quot;mind the gap&quot; written on the platform edge to show the disability employment gap.">
            <a:extLst>
              <a:ext uri="{FF2B5EF4-FFF2-40B4-BE49-F238E27FC236}">
                <a16:creationId xmlns:a16="http://schemas.microsoft.com/office/drawing/2014/main" id="{4E5BC64A-34B6-42B2-9E85-627F9C91B81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302828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Under employment is unnecessarily burdensome on the individual, the societies and economies that they live in.</a:t>
            </a:r>
          </a:p>
        </p:txBody>
      </p:sp>
      <p:pic>
        <p:nvPicPr>
          <p:cNvPr id="6" name="Picture 4" descr="Aerial shot of large group of people looking up to the camera to show a society which can affect how accessibility is implemented.">
            <a:extLst>
              <a:ext uri="{FF2B5EF4-FFF2-40B4-BE49-F238E27FC236}">
                <a16:creationId xmlns:a16="http://schemas.microsoft.com/office/drawing/2014/main" id="{B7962878-FA22-4153-8DCA-7F2749BFD8C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r="14019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14110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25" y="644849"/>
            <a:ext cx="4495421" cy="4983061"/>
          </a:xfrm>
        </p:spPr>
        <p:txBody>
          <a:bodyPr>
            <a:noAutofit/>
          </a:bodyPr>
          <a:lstStyle/>
          <a:p>
            <a:r>
              <a:rPr lang="en-GB" sz="4000" dirty="0"/>
              <a:t>What’s the link </a:t>
            </a:r>
          </a:p>
          <a:p>
            <a:r>
              <a:rPr lang="en-GB" sz="4000" dirty="0"/>
              <a:t>between sustainability </a:t>
            </a:r>
          </a:p>
          <a:p>
            <a:r>
              <a:rPr lang="en-GB" sz="4000" dirty="0"/>
              <a:t>and accessible / inclusive technology?</a:t>
            </a:r>
          </a:p>
        </p:txBody>
      </p:sp>
      <p:pic>
        <p:nvPicPr>
          <p:cNvPr id="9" name="Picture Placeholder 8" descr="A Neon light Question Mark ">
            <a:extLst>
              <a:ext uri="{FF2B5EF4-FFF2-40B4-BE49-F238E27FC236}">
                <a16:creationId xmlns:a16="http://schemas.microsoft.com/office/drawing/2014/main" id="{F0309E76-1BD2-4436-A1F6-ADEB308ECB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>
          <a:xfrm>
            <a:off x="4772025" y="-9525"/>
            <a:ext cx="7419975" cy="6867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134106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Let’s build a future where everyone can participate.</a:t>
            </a:r>
          </a:p>
        </p:txBody>
      </p:sp>
      <p:pic>
        <p:nvPicPr>
          <p:cNvPr id="6" name="Picture 2" descr="An access ramp to access a second floor to show that accessible solutions create a way forward for everyone.">
            <a:extLst>
              <a:ext uri="{FF2B5EF4-FFF2-40B4-BE49-F238E27FC236}">
                <a16:creationId xmlns:a16="http://schemas.microsoft.com/office/drawing/2014/main" id="{2D0F5162-1C19-4CB4-9543-FFFA7538821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r="12997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71580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 10% rise in the employment rate amongst disabled adults in the UK would contribute an extra £12 billion to the Exchequer by 2030.</a:t>
            </a:r>
          </a:p>
        </p:txBody>
      </p:sp>
      <p:pic>
        <p:nvPicPr>
          <p:cNvPr id="6" name="Picture Placeholder 5" descr="Family of three, Mother and son embracing whilst father looks on showing all are valuable">
            <a:extLst>
              <a:ext uri="{FF2B5EF4-FFF2-40B4-BE49-F238E27FC236}">
                <a16:creationId xmlns:a16="http://schemas.microsoft.com/office/drawing/2014/main" id="{01DC0E02-E8E1-4D11-806C-36D8EE4303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13131"/>
          <a:stretch/>
        </p:blipFill>
        <p:spPr>
          <a:xfrm>
            <a:off x="4772025" y="-9525"/>
            <a:ext cx="7419975" cy="6867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291149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Do I sense a little scepticism?</a:t>
            </a:r>
          </a:p>
          <a:p>
            <a:r>
              <a:rPr lang="en-GB" sz="4000" dirty="0"/>
              <a:t>How is accessibility - stuff that benefits individuals linked to sustainability? </a:t>
            </a:r>
          </a:p>
        </p:txBody>
      </p:sp>
      <p:pic>
        <p:nvPicPr>
          <p:cNvPr id="6" name="Picture 2" descr="A man in blue collared top with a straggly beard looking sceptical, to show that people can be sceptical about the economy of accessibility.">
            <a:extLst>
              <a:ext uri="{FF2B5EF4-FFF2-40B4-BE49-F238E27FC236}">
                <a16:creationId xmlns:a16="http://schemas.microsoft.com/office/drawing/2014/main" id="{E62DC7ED-691D-4EF7-9137-938E27AD1BF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204026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Businesses already report on sustainability</a:t>
            </a:r>
            <a:br>
              <a:rPr lang="en-GB" sz="4000" dirty="0"/>
            </a:br>
            <a:r>
              <a:rPr lang="en-GB" sz="4000" dirty="0"/>
              <a:t>and the reporting metrics are starting to include social factors such as disability.</a:t>
            </a:r>
          </a:p>
        </p:txBody>
      </p:sp>
      <p:pic>
        <p:nvPicPr>
          <p:cNvPr id="6" name="Picture 4" descr="A monitoring screen showing graphs and the words Quality Score 9.38., to signify reporting of accessibility statistics.">
            <a:extLst>
              <a:ext uri="{FF2B5EF4-FFF2-40B4-BE49-F238E27FC236}">
                <a16:creationId xmlns:a16="http://schemas.microsoft.com/office/drawing/2014/main" id="{0500FB24-4A9A-4626-88EA-9D141142670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r="11104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148354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Disability inclusion is embedded in the UN Sustainable Development 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6" name="Picture Placeholder 5" descr="The United Nations Logo">
            <a:extLst>
              <a:ext uri="{FF2B5EF4-FFF2-40B4-BE49-F238E27FC236}">
                <a16:creationId xmlns:a16="http://schemas.microsoft.com/office/drawing/2014/main" id="{34BDE026-12C3-4338-AE2B-658DF154CF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021" r="14021"/>
          <a:stretch/>
        </p:blipFill>
        <p:spPr>
          <a:xfrm>
            <a:off x="4772025" y="-9525"/>
            <a:ext cx="7419975" cy="6867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119812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Jim Tobias</a:t>
            </a:r>
            <a:br>
              <a:rPr lang="en-GB" sz="4000" dirty="0"/>
            </a:br>
            <a:r>
              <a:rPr lang="en-GB" sz="4000" dirty="0"/>
              <a:t>speaking at this very conference</a:t>
            </a:r>
            <a:br>
              <a:rPr lang="en-GB" sz="4000" dirty="0"/>
            </a:br>
            <a:r>
              <a:rPr lang="en-GB" sz="4000" dirty="0"/>
              <a:t>observed that:</a:t>
            </a:r>
            <a:br>
              <a:rPr lang="en-GB" sz="4000" dirty="0"/>
            </a:br>
            <a:r>
              <a:rPr lang="en-GB" sz="4000" dirty="0"/>
              <a:t>“Inaccessibility is </a:t>
            </a:r>
            <a:br>
              <a:rPr lang="en-GB" sz="4000" dirty="0"/>
            </a:br>
            <a:r>
              <a:rPr lang="en-GB" sz="4000" dirty="0" err="1"/>
              <a:t>kinda</a:t>
            </a:r>
            <a:r>
              <a:rPr lang="en-GB" sz="4000" dirty="0"/>
              <a:t> like </a:t>
            </a:r>
            <a:br>
              <a:rPr lang="en-GB" sz="4000" dirty="0"/>
            </a:br>
            <a:r>
              <a:rPr lang="en-GB" sz="4000" dirty="0"/>
              <a:t>pollution.”</a:t>
            </a:r>
          </a:p>
        </p:txBody>
      </p:sp>
      <p:pic>
        <p:nvPicPr>
          <p:cNvPr id="9" name="Picture Placeholder 8" descr="A man in a hoodie wearing a respirator holding a bunch of wild flowers">
            <a:extLst>
              <a:ext uri="{FF2B5EF4-FFF2-40B4-BE49-F238E27FC236}">
                <a16:creationId xmlns:a16="http://schemas.microsoft.com/office/drawing/2014/main" id="{832B6D94-80A4-4CDD-ADBD-7BF94E1734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343" b="19343"/>
          <a:stretch/>
        </p:blipFill>
        <p:spPr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DD04DE4A-202C-474B-B4CF-3FE65F7B3B18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414927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The logical extension of this idea is to take frameworks designed to address pollution </a:t>
            </a:r>
            <a:br>
              <a:rPr lang="en-GB" sz="4000" dirty="0"/>
            </a:br>
            <a:r>
              <a:rPr lang="en-GB" sz="4000" dirty="0"/>
              <a:t>&amp; apply them to accessibility.</a:t>
            </a:r>
          </a:p>
        </p:txBody>
      </p:sp>
      <p:pic>
        <p:nvPicPr>
          <p:cNvPr id="8" name="Picture 8" descr="Rubbish washed up on a beach - clear plastic water bottles and rubber soled shoes, to show that inaccessibility is similar to pollution/">
            <a:extLst>
              <a:ext uri="{FF2B5EF4-FFF2-40B4-BE49-F238E27FC236}">
                <a16:creationId xmlns:a16="http://schemas.microsoft.com/office/drawing/2014/main" id="{028A3F7C-24BB-405C-AC71-E28288BCCCB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r="948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5B8DAD5-9300-4205-AF59-15E64FA14BB8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5135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Smog.</a:t>
            </a:r>
          </a:p>
          <a:p>
            <a:endParaRPr lang="en-GB" sz="4000" dirty="0"/>
          </a:p>
          <a:p>
            <a:r>
              <a:rPr lang="en-GB" sz="4000" dirty="0"/>
              <a:t>The conventional view of pollution.</a:t>
            </a:r>
          </a:p>
          <a:p>
            <a:endParaRPr lang="en-GB" sz="4000" dirty="0"/>
          </a:p>
          <a:p>
            <a:r>
              <a:rPr lang="en-GB" sz="4000" dirty="0"/>
              <a:t>It is what is known as an externality.</a:t>
            </a:r>
          </a:p>
        </p:txBody>
      </p:sp>
      <p:pic>
        <p:nvPicPr>
          <p:cNvPr id="8" name="Picture 4" descr="Smog above a motorway making cars difficult to see, to show pollution which is similar to inaccessibility">
            <a:extLst>
              <a:ext uri="{FF2B5EF4-FFF2-40B4-BE49-F238E27FC236}">
                <a16:creationId xmlns:a16="http://schemas.microsoft.com/office/drawing/2014/main" id="{93D9106B-A02F-43C0-A8D0-C19AD0102B5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69E0D22-C6CC-47F6-81F8-24AA7EC3DD2E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2922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When we don’t include the environmental costs of manufacture in the price people pay for goods then society has to foot the bill.</a:t>
            </a:r>
          </a:p>
          <a:p>
            <a:endParaRPr lang="en-GB" sz="3400" dirty="0"/>
          </a:p>
        </p:txBody>
      </p:sp>
      <p:pic>
        <p:nvPicPr>
          <p:cNvPr id="8" name="Picture 4" descr="Factory chimneys with smoke under a grey cloudy sky to show pollutuion, similar to inaccessibility">
            <a:extLst>
              <a:ext uri="{FF2B5EF4-FFF2-40B4-BE49-F238E27FC236}">
                <a16:creationId xmlns:a16="http://schemas.microsoft.com/office/drawing/2014/main" id="{F4B7997F-3174-4803-91C4-EF61E14C0DC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xfrm>
            <a:off x="4772026" y="-9329"/>
            <a:ext cx="7419976" cy="68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944ABE5-D8C5-4E65-84D3-781EC2C9213D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654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Poor accessibility is an externality of the production &amp; planning process. </a:t>
            </a:r>
          </a:p>
          <a:p>
            <a:endParaRPr lang="en-GB" sz="4000" dirty="0"/>
          </a:p>
          <a:p>
            <a:r>
              <a:rPr lang="en-GB" sz="4000" dirty="0"/>
              <a:t>It is a kind of pollution &amp; it is unnecessary.</a:t>
            </a:r>
          </a:p>
        </p:txBody>
      </p:sp>
      <p:pic>
        <p:nvPicPr>
          <p:cNvPr id="9" name="Picture 4" descr="Woman in mobility scooter being restricted by a wooden railing too short to get underneath, to show inaccessibility creating barriers for people.">
            <a:extLst>
              <a:ext uri="{FF2B5EF4-FFF2-40B4-BE49-F238E27FC236}">
                <a16:creationId xmlns:a16="http://schemas.microsoft.com/office/drawing/2014/main" id="{681333F9-B0A6-46A7-8619-0E492301D1D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0CC88FB-C567-4AF2-B96D-FE9BCD184592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303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 child born in Japan in 2007 will have a more than 50% chance of living past the age of 107.</a:t>
            </a:r>
          </a:p>
          <a:p>
            <a:endParaRPr lang="en-GB" sz="3400" dirty="0"/>
          </a:p>
        </p:txBody>
      </p:sp>
      <p:pic>
        <p:nvPicPr>
          <p:cNvPr id="8" name="Picture 6" descr="100th birthday cake with candles.">
            <a:extLst>
              <a:ext uri="{FF2B5EF4-FFF2-40B4-BE49-F238E27FC236}">
                <a16:creationId xmlns:a16="http://schemas.microsoft.com/office/drawing/2014/main" id="{355ED2A5-75F9-4240-81B9-08AFE743919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19565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8" y="5896941"/>
            <a:ext cx="4303553" cy="575165"/>
          </a:xfrm>
        </p:spPr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2873323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The polluter isn’t paying.</a:t>
            </a:r>
          </a:p>
          <a:p>
            <a:endParaRPr lang="en-GB" sz="4000" dirty="0"/>
          </a:p>
          <a:p>
            <a:r>
              <a:rPr lang="en-GB" sz="4000" dirty="0"/>
              <a:t>Society is paying a high price to deal with the negative externality of inaccessibility.</a:t>
            </a:r>
          </a:p>
        </p:txBody>
      </p:sp>
      <p:pic>
        <p:nvPicPr>
          <p:cNvPr id="8" name="Picture 4" descr="Focus photography of person counting dollar banknotes to show that companies are not paying the price for being inaccessible.">
            <a:extLst>
              <a:ext uri="{FF2B5EF4-FFF2-40B4-BE49-F238E27FC236}">
                <a16:creationId xmlns:a16="http://schemas.microsoft.com/office/drawing/2014/main" id="{013F5BD5-512E-4215-A94E-345FAEA3C78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88FEC78A-1BA6-4686-B1BE-161FE2758494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628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The impact of a disability discrimination case is high.</a:t>
            </a:r>
          </a:p>
          <a:p>
            <a:endParaRPr lang="en-GB" sz="4000" dirty="0"/>
          </a:p>
          <a:p>
            <a:r>
              <a:rPr lang="en-GB" sz="4000" dirty="0"/>
              <a:t>But the actual risk of going to court is relatively low.</a:t>
            </a:r>
          </a:p>
        </p:txBody>
      </p:sp>
      <p:pic>
        <p:nvPicPr>
          <p:cNvPr id="8" name="Picture 2" descr="A gavel hammer on a wooden stand atop a grey notebook, to imply that accessibility can and should be taken to the court of law when not implemented.">
            <a:extLst>
              <a:ext uri="{FF2B5EF4-FFF2-40B4-BE49-F238E27FC236}">
                <a16:creationId xmlns:a16="http://schemas.microsoft.com/office/drawing/2014/main" id="{CAE8B23B-F385-460C-B5AC-86F35DD46AE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r="1379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C9420A5-D1E2-481D-8F03-71301EBFF1C2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6285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25" y="620785"/>
            <a:ext cx="4495421" cy="4983061"/>
          </a:xfrm>
        </p:spPr>
        <p:txBody>
          <a:bodyPr>
            <a:noAutofit/>
          </a:bodyPr>
          <a:lstStyle/>
          <a:p>
            <a:r>
              <a:rPr lang="en-GB" sz="4000" dirty="0"/>
              <a:t>When legislation is not enforced businesses are often willing to gamble. </a:t>
            </a:r>
          </a:p>
        </p:txBody>
      </p:sp>
      <p:pic>
        <p:nvPicPr>
          <p:cNvPr id="9" name="Picture 2" descr="Selective focus photography of poker chips with one hand laying down chips onto a table with playing cards on it, to show the gambling companies partake in when they decide to not be accessible.">
            <a:extLst>
              <a:ext uri="{FF2B5EF4-FFF2-40B4-BE49-F238E27FC236}">
                <a16:creationId xmlns:a16="http://schemas.microsoft.com/office/drawing/2014/main" id="{F093A699-F378-445E-952E-1472372DF06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D08BACA-B0E5-44A1-9BF8-F07E6358F6DA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 lightbulb moment:</a:t>
            </a:r>
            <a:br>
              <a:rPr lang="en-GB" sz="4000" dirty="0"/>
            </a:br>
            <a:endParaRPr lang="en-GB" sz="4000" dirty="0"/>
          </a:p>
          <a:p>
            <a:r>
              <a:rPr lang="en-GB" sz="4000" dirty="0"/>
              <a:t>Legislating for accessibility isn’t enough - we need frameworks.</a:t>
            </a:r>
          </a:p>
          <a:p>
            <a:r>
              <a:rPr lang="en-GB" sz="4000" dirty="0"/>
              <a:t>Just like we applied to lightbulbs.</a:t>
            </a:r>
          </a:p>
        </p:txBody>
      </p:sp>
      <p:pic>
        <p:nvPicPr>
          <p:cNvPr id="8" name="Picture Placeholder 7" descr="A close up of an incandescent bulb against a black background with the filaments glowing brightly, to set the scene for the framework of legislature relating to lightbulbs.">
            <a:extLst>
              <a:ext uri="{FF2B5EF4-FFF2-40B4-BE49-F238E27FC236}">
                <a16:creationId xmlns:a16="http://schemas.microsoft.com/office/drawing/2014/main" id="{68179391-CCF2-4B21-8701-0FA28D3DCD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4" b="19144"/>
          <a:stretch/>
        </p:blipFill>
        <p:spPr>
          <a:xfrm>
            <a:off x="4772024" y="-9329"/>
            <a:ext cx="7419976" cy="686732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591703C-C377-41FD-946C-2912E2FC8C42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0428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Incandescent bulbs were cheap to buy.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But their inefficiency created a negative externality of pollution… 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6F65265-046B-405C-B3A9-85420B5C8E4E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Placeholder 4" descr="An incandescent light bulb">
            <a:extLst>
              <a:ext uri="{FF2B5EF4-FFF2-40B4-BE49-F238E27FC236}">
                <a16:creationId xmlns:a16="http://schemas.microsoft.com/office/drawing/2014/main" id="{FF7A7092-0BCD-4E80-A3CF-7BDDF80EB3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2" b="15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7062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Efficient LED lights used to be very expensive.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6F65265-046B-405C-B3A9-85420B5C8E4E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Placeholder 4" descr="Coins tumbling out of a glass jar.">
            <a:extLst>
              <a:ext uri="{FF2B5EF4-FFF2-40B4-BE49-F238E27FC236}">
                <a16:creationId xmlns:a16="http://schemas.microsoft.com/office/drawing/2014/main" id="{1EB057DF-0562-4E21-AAC8-CCD3C400A3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447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Now LEDs are cheap to buy and run. </a:t>
            </a:r>
          </a:p>
          <a:p>
            <a:r>
              <a:rPr lang="en-GB" sz="4000" dirty="0"/>
              <a:t>A combination of legislation, regulation and a timeline for implementation has allowed industry to adjust.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8" name="Picture 2" descr="An incandescent bulb turned off but still glowing to set the scene for the framework of legislature relating to lightbulbs.">
            <a:extLst>
              <a:ext uri="{FF2B5EF4-FFF2-40B4-BE49-F238E27FC236}">
                <a16:creationId xmlns:a16="http://schemas.microsoft.com/office/drawing/2014/main" id="{A0B27729-EAE4-436D-8285-1B1BCCAD799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6F65265-046B-405C-B3A9-85420B5C8E4E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7888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In order for any legislative framework to be successful there needs to be a balance struck. </a:t>
            </a:r>
          </a:p>
          <a:p>
            <a:r>
              <a:rPr lang="en-GB" sz="4000" dirty="0"/>
              <a:t>We need both carrots and sticks. </a:t>
            </a:r>
          </a:p>
        </p:txBody>
      </p:sp>
      <p:pic>
        <p:nvPicPr>
          <p:cNvPr id="8" name="Picture 2" descr="A man in red shoes balancing on a white rope, to show the balance of enforcing accessibility and being fair and achievable.">
            <a:extLst>
              <a:ext uri="{FF2B5EF4-FFF2-40B4-BE49-F238E27FC236}">
                <a16:creationId xmlns:a16="http://schemas.microsoft.com/office/drawing/2014/main" id="{EB1242D2-02EB-4E70-8471-22366C24082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r="1385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49DE3298-1FB3-4677-BEB7-5944D729E47F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7600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Legislative sticks only work if they are used consistently.</a:t>
            </a:r>
          </a:p>
          <a:p>
            <a:endParaRPr lang="en-GB" sz="4000" dirty="0"/>
          </a:p>
          <a:p>
            <a:r>
              <a:rPr lang="en-GB" sz="4000" dirty="0"/>
              <a:t>We need to create certainty that there will be penalties for being inaccessible.</a:t>
            </a:r>
          </a:p>
        </p:txBody>
      </p:sp>
      <p:pic>
        <p:nvPicPr>
          <p:cNvPr id="8" name="Picture 2" descr="A pine stick covered in snow set against a snowy white background to show that legislature 'sticks' (but only if used consistently)">
            <a:extLst>
              <a:ext uri="{FF2B5EF4-FFF2-40B4-BE49-F238E27FC236}">
                <a16:creationId xmlns:a16="http://schemas.microsoft.com/office/drawing/2014/main" id="{720F3351-7395-4866-98C0-E1525C8843F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14345"/>
          <a:stretch>
            <a:fillRect/>
          </a:stretch>
        </p:blipFill>
        <p:spPr bwMode="auto">
          <a:prstGeom prst="rect">
            <a:avLst/>
          </a:prstGeom>
          <a:solidFill>
            <a:schemeClr val="bg1"/>
          </a:solidFill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DAF5808-31F4-4472-9BB3-6A74B4E57FDD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9458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Any penalties or levies must differentiate between new and existing products so start small &amp; grow over time.</a:t>
            </a:r>
          </a:p>
        </p:txBody>
      </p:sp>
      <p:pic>
        <p:nvPicPr>
          <p:cNvPr id="8" name="Picture 2" descr="Plants at a very early stage of growth, growing in small white pots. To show that growing companies are more fragile in relation to penalties and levies.">
            <a:extLst>
              <a:ext uri="{FF2B5EF4-FFF2-40B4-BE49-F238E27FC236}">
                <a16:creationId xmlns:a16="http://schemas.microsoft.com/office/drawing/2014/main" id="{4A007DDF-1F1D-4D43-BC8F-4FCBF8057ED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prstGeom prst="rect">
            <a:avLst/>
          </a:prstGeom>
          <a:noFill/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761B00C-C80C-4565-A0A9-723E0E04BF2D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762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Children born in that year in most advanced economies will have similar odds of living past their 100th birthday.</a:t>
            </a:r>
          </a:p>
        </p:txBody>
      </p:sp>
      <p:pic>
        <p:nvPicPr>
          <p:cNvPr id="6" name="Picture 6" descr="Old Man taking off spectacles, to show growing likelihood of living in to older age">
            <a:extLst>
              <a:ext uri="{FF2B5EF4-FFF2-40B4-BE49-F238E27FC236}">
                <a16:creationId xmlns:a16="http://schemas.microsoft.com/office/drawing/2014/main" id="{AA1D918F-9784-4388-9DDD-123887A2061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2667431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The Carrots: </a:t>
            </a:r>
          </a:p>
          <a:p>
            <a:endParaRPr lang="en-GB" sz="4000" dirty="0"/>
          </a:p>
          <a:p>
            <a:r>
              <a:rPr lang="en-GB" sz="4000" dirty="0"/>
              <a:t>We need to offer business incentives to be accessible.</a:t>
            </a:r>
          </a:p>
          <a:p>
            <a:endParaRPr lang="en-GB" sz="3400" dirty="0"/>
          </a:p>
        </p:txBody>
      </p:sp>
      <p:pic>
        <p:nvPicPr>
          <p:cNvPr id="8" name="Picture 2" descr="closeup of a bunch of orange carrots">
            <a:extLst>
              <a:ext uri="{FF2B5EF4-FFF2-40B4-BE49-F238E27FC236}">
                <a16:creationId xmlns:a16="http://schemas.microsoft.com/office/drawing/2014/main" id="{DBCB832C-5E68-45AE-9D5F-726427E83CA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r="18613"/>
          <a:stretch>
            <a:fillRect/>
          </a:stretch>
        </p:blipFill>
        <p:spPr bwMode="auto">
          <a:xfrm>
            <a:off x="4772025" y="-9525"/>
            <a:ext cx="7419975" cy="6867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D945D60-7E55-4DF6-B794-81F70D48519C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779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Fines should be used to reward businesses that are delivering inclusive accessible products and services.</a:t>
            </a:r>
          </a:p>
        </p:txBody>
      </p:sp>
      <p:pic>
        <p:nvPicPr>
          <p:cNvPr id="8" name="Picture 2" descr="a 10 and a 20 euro note slightly crumpled to signify the monetary aspect of fines within accessibility legislature.">
            <a:extLst>
              <a:ext uri="{FF2B5EF4-FFF2-40B4-BE49-F238E27FC236}">
                <a16:creationId xmlns:a16="http://schemas.microsoft.com/office/drawing/2014/main" id="{89902775-6B30-47F7-BDC7-D9F8B93818D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r="14021"/>
          <a:stretch/>
        </p:blipFill>
        <p:spPr bwMode="auto">
          <a:prstGeom prst="rect">
            <a:avLst/>
          </a:prstGeom>
          <a:solidFill>
            <a:schemeClr val="bg1"/>
          </a:solidFill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18731D1-830B-49DD-8578-C0E1F186B6B9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2693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dirty="0"/>
              <a:t>Monies that are collected in fines can subsidise investments in accessibility.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18731D1-830B-49DD-8578-C0E1F186B6B9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Picture Placeholder 6" descr="A white humanoid robot&#10;&#10;">
            <a:extLst>
              <a:ext uri="{FF2B5EF4-FFF2-40B4-BE49-F238E27FC236}">
                <a16:creationId xmlns:a16="http://schemas.microsoft.com/office/drawing/2014/main" id="{5AAD914D-6DB8-4F9B-A2A3-FAD157DC22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b="15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0917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We already have an economic framework for carbon emissions trading so let’s adopt a similar concept for inclusion. </a:t>
            </a:r>
          </a:p>
        </p:txBody>
      </p:sp>
      <p:pic>
        <p:nvPicPr>
          <p:cNvPr id="9" name="Picture 6" descr="aerial view of cargo ship loaded with containers during nighttime to contrast the carbon credit system to accessibility frameworks.">
            <a:extLst>
              <a:ext uri="{FF2B5EF4-FFF2-40B4-BE49-F238E27FC236}">
                <a16:creationId xmlns:a16="http://schemas.microsoft.com/office/drawing/2014/main" id="{E4A24C4C-781E-4FB0-8099-EF2DD0C0488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5B0C7A6F-02E7-49E3-83F7-2B243359E428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1671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Carbon trading is not without its critics.</a:t>
            </a:r>
          </a:p>
          <a:p>
            <a:br>
              <a:rPr lang="en-GB" sz="4000" dirty="0"/>
            </a:br>
            <a:r>
              <a:rPr lang="en-GB" sz="4000" dirty="0"/>
              <a:t>Some say it allows wealthy companies to pay to avoid taking action.</a:t>
            </a:r>
          </a:p>
        </p:txBody>
      </p:sp>
      <p:pic>
        <p:nvPicPr>
          <p:cNvPr id="7" name="Picture 2" descr="picture of someone handing a black credit card to someone else, to signify companies paying to avoid taking action.">
            <a:extLst>
              <a:ext uri="{FF2B5EF4-FFF2-40B4-BE49-F238E27FC236}">
                <a16:creationId xmlns:a16="http://schemas.microsoft.com/office/drawing/2014/main" id="{3E607093-12DC-4A4E-B059-237A83B30D3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r="1367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168" y="5896941"/>
            <a:ext cx="4303553" cy="575165"/>
          </a:xfrm>
        </p:spPr>
        <p:txBody>
          <a:bodyPr>
            <a:noAutofit/>
          </a:bodyPr>
          <a:lstStyle/>
          <a:p>
            <a:r>
              <a:rPr lang="en-GB" sz="3700" dirty="0">
                <a:latin typeface="+mn-lt"/>
              </a:rPr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4129243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The difference between accessibility and carbon trading is that the planet will not burn as a result of organisations paying the fines.</a:t>
            </a:r>
          </a:p>
        </p:txBody>
      </p:sp>
      <p:pic>
        <p:nvPicPr>
          <p:cNvPr id="9" name="Picture 2" descr="an unlit match falling towards a lit match like a domino, to signify the potential of the world 'burning' when carbon trading is not used.">
            <a:extLst>
              <a:ext uri="{FF2B5EF4-FFF2-40B4-BE49-F238E27FC236}">
                <a16:creationId xmlns:a16="http://schemas.microsoft.com/office/drawing/2014/main" id="{513E134C-8CF1-4A5A-9BFA-9BA53B27616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r="1402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DB16749D-C584-4699-922B-E8F152C49DF6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4183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 sustainable approach to accessibility opens business to new markets supporting economic growth.</a:t>
            </a:r>
          </a:p>
        </p:txBody>
      </p:sp>
      <p:pic>
        <p:nvPicPr>
          <p:cNvPr id="9" name="Picture 2" descr="an open sign on a window of a library to show how markets are more open when they are accessible.">
            <a:extLst>
              <a:ext uri="{FF2B5EF4-FFF2-40B4-BE49-F238E27FC236}">
                <a16:creationId xmlns:a16="http://schemas.microsoft.com/office/drawing/2014/main" id="{CC322D34-93B0-4F9C-BD2B-857641F97A3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r="1383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2AE93C29-1C15-44D2-8288-1AAC9093BAEB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07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Cleaning up the pollution cycle of inaccessibility will take a coordinated effort and require a new way of doing things.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2AE93C29-1C15-44D2-8288-1AAC9093BAEB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Placeholder 4" descr="A trio of men in blue coveralls sweeping a stone floor in formation.">
            <a:extLst>
              <a:ext uri="{FF2B5EF4-FFF2-40B4-BE49-F238E27FC236}">
                <a16:creationId xmlns:a16="http://schemas.microsoft.com/office/drawing/2014/main" id="{BB318996-637F-4F20-8333-5AA049855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2396" r="3867"/>
          <a:stretch/>
        </p:blipFill>
        <p:spPr>
          <a:xfrm>
            <a:off x="4863992" y="-1"/>
            <a:ext cx="8045183" cy="6858001"/>
          </a:xfrm>
        </p:spPr>
      </p:pic>
    </p:spTree>
    <p:extLst>
      <p:ext uri="{BB962C8B-B14F-4D97-AF65-F5344CB8AC3E}">
        <p14:creationId xmlns:p14="http://schemas.microsoft.com/office/powerpoint/2010/main" val="72658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But who doesn’t want to be part of something this valuable?</a:t>
            </a:r>
          </a:p>
          <a:p>
            <a:endParaRPr lang="en-GB" sz="3400" dirty="0"/>
          </a:p>
        </p:txBody>
      </p:sp>
      <p:pic>
        <p:nvPicPr>
          <p:cNvPr id="8" name="Picture 2" descr="A man in a black suit with a white shirt giving a thumbs up to show accessibility as a positive movement.">
            <a:extLst>
              <a:ext uri="{FF2B5EF4-FFF2-40B4-BE49-F238E27FC236}">
                <a16:creationId xmlns:a16="http://schemas.microsoft.com/office/drawing/2014/main" id="{A9858501-FF62-4AD2-9E49-C5389FF5DF0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r="16180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1C35C92-83A3-40DD-8177-73B8DE7C8C7E}"/>
              </a:ext>
            </a:extLst>
          </p:cNvPr>
          <p:cNvSpPr txBox="1">
            <a:spLocks/>
          </p:cNvSpPr>
          <p:nvPr/>
        </p:nvSpPr>
        <p:spPr>
          <a:xfrm>
            <a:off x="176168" y="5896941"/>
            <a:ext cx="4303553" cy="57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@NeilMilliken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793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Most disabilities are acquired as people age. </a:t>
            </a:r>
          </a:p>
          <a:p>
            <a:endParaRPr lang="en-GB" sz="3400" dirty="0"/>
          </a:p>
        </p:txBody>
      </p:sp>
      <p:pic>
        <p:nvPicPr>
          <p:cNvPr id="6" name="Picture 2" descr="Old Man Pondering ">
            <a:extLst>
              <a:ext uri="{FF2B5EF4-FFF2-40B4-BE49-F238E27FC236}">
                <a16:creationId xmlns:a16="http://schemas.microsoft.com/office/drawing/2014/main" id="{17E740CA-D45F-4F6E-9834-9F2D410C9B7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3283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Older people and people with disabilities are workers</a:t>
            </a:r>
          </a:p>
          <a:p>
            <a:r>
              <a:rPr lang="en-GB" sz="4000" dirty="0"/>
              <a:t>They are also working for longer:</a:t>
            </a:r>
          </a:p>
          <a:p>
            <a:r>
              <a:rPr lang="en-GB" sz="4000" dirty="0"/>
              <a:t>Some want to, others have to... </a:t>
            </a:r>
          </a:p>
        </p:txBody>
      </p:sp>
      <p:pic>
        <p:nvPicPr>
          <p:cNvPr id="6" name="Picture Placeholder 5" descr="Two Men, one old and one young  sitting on separate cyclos to show that both old and young can do the same job">
            <a:extLst>
              <a:ext uri="{FF2B5EF4-FFF2-40B4-BE49-F238E27FC236}">
                <a16:creationId xmlns:a16="http://schemas.microsoft.com/office/drawing/2014/main" id="{95B020E8-656D-4070-94BC-2FB519CE83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b="3723"/>
          <a:stretch/>
        </p:blipFill>
        <p:spPr>
          <a:xfrm>
            <a:off x="4772025" y="-9525"/>
            <a:ext cx="7419975" cy="6867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291678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Older people and people with disabilities are consumers.</a:t>
            </a:r>
          </a:p>
        </p:txBody>
      </p:sp>
      <p:pic>
        <p:nvPicPr>
          <p:cNvPr id="6" name="Picture Placeholder 5" descr="Old Man buying Books to show that older people spend money">
            <a:extLst>
              <a:ext uri="{FF2B5EF4-FFF2-40B4-BE49-F238E27FC236}">
                <a16:creationId xmlns:a16="http://schemas.microsoft.com/office/drawing/2014/main" id="{ABE41F36-BFE1-4DD2-9EF2-5CA28BF84B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b="3723"/>
          <a:stretch/>
        </p:blipFill>
        <p:spPr>
          <a:xfrm>
            <a:off x="4772025" y="-9525"/>
            <a:ext cx="7419975" cy="6867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410476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It is imperative that we enable people to remain independent &amp; economically active for as long as possible. </a:t>
            </a:r>
          </a:p>
        </p:txBody>
      </p:sp>
      <p:pic>
        <p:nvPicPr>
          <p:cNvPr id="6" name="Picture 2" descr="A man with a grey beard and fancy moustache wearing black glasses and black vest surrounded by people holding tablets to show older populations still use technology.">
            <a:extLst>
              <a:ext uri="{FF2B5EF4-FFF2-40B4-BE49-F238E27FC236}">
                <a16:creationId xmlns:a16="http://schemas.microsoft.com/office/drawing/2014/main" id="{99D97E63-F829-4753-B447-D073B80508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422988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5623B-A1F8-4BD0-B68D-7DD8007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New technological &amp; economic models can empower inclusion in society.</a:t>
            </a:r>
          </a:p>
        </p:txBody>
      </p:sp>
      <p:pic>
        <p:nvPicPr>
          <p:cNvPr id="6" name="Picture 2" descr="Girl using drawing tablet next to a laptop to technology is evolving ">
            <a:extLst>
              <a:ext uri="{FF2B5EF4-FFF2-40B4-BE49-F238E27FC236}">
                <a16:creationId xmlns:a16="http://schemas.microsoft.com/office/drawing/2014/main" id="{E5EFAC61-6455-4443-A82A-2CC83C91A9A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3985"/>
          <a:stretch/>
        </p:blipFill>
        <p:spPr bwMode="auto">
          <a:xfrm>
            <a:off x="4772025" y="-9525"/>
            <a:ext cx="74199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A407A2-D23F-44F4-A6BE-B7DD6FEB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@NeilMilliken</a:t>
            </a:r>
          </a:p>
        </p:txBody>
      </p:sp>
    </p:spTree>
    <p:extLst>
      <p:ext uri="{BB962C8B-B14F-4D97-AF65-F5344CB8AC3E}">
        <p14:creationId xmlns:p14="http://schemas.microsoft.com/office/powerpoint/2010/main" val="118674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SChat Twitter Template" id="{296D6FCB-5721-401E-A4CB-1462549CFD06}" vid="{99E9BA07-3E2B-4FC2-A596-B68A48CD53C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SChat Twitter Template" id="{296D6FCB-5721-401E-A4CB-1462549CFD06}" vid="{99E9BA07-3E2B-4FC2-A596-B68A48CD53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AXSChat Twitter Template</Template>
  <TotalTime>75</TotalTime>
  <Words>1352</Words>
  <Application>Microsoft Office PowerPoint</Application>
  <PresentationFormat>Widescreen</PresentationFormat>
  <Paragraphs>185</Paragraphs>
  <Slides>48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1_Office Theme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@NeilMilliken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@NeilMilliken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Barnes, Oliver</dc:creator>
  <cp:lastModifiedBy>Neil Milliken</cp:lastModifiedBy>
  <cp:revision>17</cp:revision>
  <dcterms:created xsi:type="dcterms:W3CDTF">2019-03-29T12:27:41Z</dcterms:created>
  <dcterms:modified xsi:type="dcterms:W3CDTF">2019-03-29T21:47:21Z</dcterms:modified>
</cp:coreProperties>
</file>