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(null)" ContentType="image/x-emf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theme/theme7.xml" ContentType="application/vnd.openxmlformats-officedocument.theme+xml"/>
  <Override PartName="/ppt/slideLayouts/slideLayout52.xml" ContentType="application/vnd.openxmlformats-officedocument.presentationml.slideLayout+xml"/>
  <Override PartName="/ppt/theme/theme8.xml" ContentType="application/vnd.openxmlformats-officedocument.theme+xml"/>
  <Override PartName="/ppt/slideLayouts/slideLayout53.xml" ContentType="application/vnd.openxmlformats-officedocument.presentationml.slideLayout+xml"/>
  <Override PartName="/ppt/theme/theme9.xml" ContentType="application/vnd.openxmlformats-officedocument.theme+xml"/>
  <Override PartName="/ppt/slideLayouts/slideLayout54.xml" ContentType="application/vnd.openxmlformats-officedocument.presentationml.slideLayout+xml"/>
  <Override PartName="/ppt/theme/theme10.xml" ContentType="application/vnd.openxmlformats-officedocument.theme+xml"/>
  <Override PartName="/ppt/slideLayouts/slideLayout55.xml" ContentType="application/vnd.openxmlformats-officedocument.presentationml.slideLayout+xml"/>
  <Override PartName="/ppt/theme/theme11.xml" ContentType="application/vnd.openxmlformats-officedocument.theme+xml"/>
  <Override PartName="/ppt/slideLayouts/slideLayout56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19" r:id="rId1"/>
    <p:sldMasterId id="2147483758" r:id="rId2"/>
    <p:sldMasterId id="2147483888" r:id="rId3"/>
    <p:sldMasterId id="2147483819" r:id="rId4"/>
    <p:sldMasterId id="2147483713" r:id="rId5"/>
    <p:sldMasterId id="2147483755" r:id="rId6"/>
    <p:sldMasterId id="2147483717" r:id="rId7"/>
    <p:sldMasterId id="2147483772" r:id="rId8"/>
    <p:sldMasterId id="2147483774" r:id="rId9"/>
    <p:sldMasterId id="2147483776" r:id="rId10"/>
    <p:sldMasterId id="2147483778" r:id="rId11"/>
    <p:sldMasterId id="2147483722" r:id="rId12"/>
  </p:sldMasterIdLst>
  <p:notesMasterIdLst>
    <p:notesMasterId r:id="rId62"/>
  </p:notesMasterIdLst>
  <p:sldIdLst>
    <p:sldId id="530" r:id="rId13"/>
    <p:sldId id="547" r:id="rId14"/>
    <p:sldId id="328" r:id="rId15"/>
    <p:sldId id="356" r:id="rId16"/>
    <p:sldId id="371" r:id="rId17"/>
    <p:sldId id="548" r:id="rId18"/>
    <p:sldId id="549" r:id="rId19"/>
    <p:sldId id="332" r:id="rId20"/>
    <p:sldId id="550" r:id="rId21"/>
    <p:sldId id="334" r:id="rId22"/>
    <p:sldId id="336" r:id="rId23"/>
    <p:sldId id="372" r:id="rId24"/>
    <p:sldId id="337" r:id="rId25"/>
    <p:sldId id="373" r:id="rId26"/>
    <p:sldId id="551" r:id="rId27"/>
    <p:sldId id="552" r:id="rId28"/>
    <p:sldId id="553" r:id="rId29"/>
    <p:sldId id="554" r:id="rId30"/>
    <p:sldId id="555" r:id="rId31"/>
    <p:sldId id="556" r:id="rId32"/>
    <p:sldId id="557" r:id="rId33"/>
    <p:sldId id="357" r:id="rId34"/>
    <p:sldId id="558" r:id="rId35"/>
    <p:sldId id="559" r:id="rId36"/>
    <p:sldId id="560" r:id="rId37"/>
    <p:sldId id="561" r:id="rId38"/>
    <p:sldId id="562" r:id="rId39"/>
    <p:sldId id="563" r:id="rId40"/>
    <p:sldId id="358" r:id="rId41"/>
    <p:sldId id="313" r:id="rId42"/>
    <p:sldId id="365" r:id="rId43"/>
    <p:sldId id="317" r:id="rId44"/>
    <p:sldId id="564" r:id="rId45"/>
    <p:sldId id="565" r:id="rId46"/>
    <p:sldId id="566" r:id="rId47"/>
    <p:sldId id="369" r:id="rId48"/>
    <p:sldId id="355" r:id="rId49"/>
    <p:sldId id="572" r:id="rId50"/>
    <p:sldId id="370" r:id="rId51"/>
    <p:sldId id="567" r:id="rId52"/>
    <p:sldId id="568" r:id="rId53"/>
    <p:sldId id="569" r:id="rId54"/>
    <p:sldId id="348" r:id="rId55"/>
    <p:sldId id="325" r:id="rId56"/>
    <p:sldId id="326" r:id="rId57"/>
    <p:sldId id="345" r:id="rId58"/>
    <p:sldId id="570" r:id="rId59"/>
    <p:sldId id="364" r:id="rId60"/>
    <p:sldId id="571" r:id="rId61"/>
  </p:sldIdLst>
  <p:sldSz cx="9144000" cy="5143500" type="screen16x9"/>
  <p:notesSz cx="7099300" cy="10234613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E1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02" autoAdjust="0"/>
    <p:restoredTop sz="84820"/>
  </p:normalViewPr>
  <p:slideViewPr>
    <p:cSldViewPr>
      <p:cViewPr varScale="1">
        <p:scale>
          <a:sx n="147" d="100"/>
          <a:sy n="147" d="100"/>
        </p:scale>
        <p:origin x="867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61" Type="http://schemas.openxmlformats.org/officeDocument/2006/relationships/slide" Target="slides/slide4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54CBA-4867-44A3-BDF8-1C2F43CF94FE}" type="datetimeFigureOut">
              <a:rPr lang="sv-SE" smtClean="0"/>
              <a:t>2018-04-18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BB313B-E867-409A-B297-11B7A91DCD2E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42857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533113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252802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915699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32562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139418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274396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494511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901590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552439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333537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55536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970693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49111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287352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799728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439375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657643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480090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565826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294091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588739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92555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376909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184547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754169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72680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9588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404281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31925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86434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69824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04794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355726"/>
            <a:ext cx="5375350" cy="126745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>
              <a:defRPr sz="400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83568" y="3723878"/>
            <a:ext cx="4536504" cy="812530"/>
          </a:xfrm>
          <a:prstGeom prst="rect">
            <a:avLst/>
          </a:prstGeom>
        </p:spPr>
        <p:txBody>
          <a:bodyPr lIns="0" r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Klicka här för att ändra 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här för att ändra text</a:t>
            </a:r>
          </a:p>
        </p:txBody>
      </p:sp>
    </p:spTree>
    <p:extLst>
      <p:ext uri="{BB962C8B-B14F-4D97-AF65-F5344CB8AC3E}">
        <p14:creationId xmlns:p14="http://schemas.microsoft.com/office/powerpoint/2010/main" val="4007732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83518"/>
            <a:ext cx="3256103" cy="884070"/>
          </a:xfrm>
        </p:spPr>
        <p:txBody>
          <a:bodyPr rIns="432000"/>
          <a:lstStyle>
            <a:lvl1pPr>
              <a:defRPr sz="24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3" y="1980000"/>
            <a:ext cx="5400000" cy="2520000"/>
          </a:xfrm>
        </p:spPr>
        <p:txBody>
          <a:bodyPr wrap="square"/>
          <a:lstStyle>
            <a:lvl1pPr>
              <a:spcBef>
                <a:spcPts val="576"/>
              </a:spcBef>
              <a:spcAft>
                <a:spcPts val="0"/>
              </a:spcAft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971B8728-A629-154F-8C11-89EA609171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2265" y="1470504"/>
            <a:ext cx="3827967" cy="2552174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73AF04A-F2C2-374D-8EA9-45B2DD3CCF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55776" y="4197602"/>
            <a:ext cx="4369786" cy="369332"/>
          </a:xfrm>
        </p:spPr>
        <p:txBody>
          <a:bodyPr/>
          <a:lstStyle>
            <a:lvl1pPr marL="0" indent="0" algn="ctr"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47864" y="1563638"/>
            <a:ext cx="4860000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288064" y="2132235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32480" y="2710788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259632" y="3289341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03848" y="3867894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5400000" cy="2931958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BD2CA380-61DD-1344-BE8A-A433AF00AC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79957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BigHeader_subheader_miniheader_bullet_pic_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1999"/>
            <a:ext cx="4320024" cy="3075975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511300"/>
            <a:ext cx="3779837" cy="2644775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6B14D472-5723-6742-A2FD-F64A14D48B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92862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miniheader_bullet_pic_portrait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1999"/>
            <a:ext cx="5400000" cy="3075975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026DFF40-4B18-524D-9D3E-A04851F970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655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Header_subheader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4" y="1635646"/>
            <a:ext cx="5400000" cy="2880320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63230"/>
            <a:ext cx="2304256" cy="1710077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73EF1F86-9D36-BD46-BE15-7E741F61D11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06509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_miniheader_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467544" y="1419622"/>
            <a:ext cx="5400000" cy="369332"/>
          </a:xfrm>
        </p:spPr>
        <p:txBody>
          <a:bodyPr wrap="square"/>
          <a:lstStyle>
            <a:lvl1pPr marL="0" indent="0">
              <a:buNone/>
              <a:defRPr lang="en-US" sz="24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3" y="1980000"/>
            <a:ext cx="5400000" cy="2535966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47015"/>
            <a:ext cx="2304256" cy="1710077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50EB0DE5-30BC-0A40-B0A2-5E08A600B9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273322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47864" y="1563638"/>
            <a:ext cx="4860000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288064" y="2132235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32480" y="2710788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259632" y="3289341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03848" y="3867894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D5009032-147A-8F49-BF62-91DDEEB326E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42224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ig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38369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AF42BF-B4FD-CF45-9AE5-6C07BF2F04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9592" y="1562400"/>
            <a:ext cx="7272392" cy="1728000"/>
          </a:xfrm>
        </p:spPr>
        <p:txBody>
          <a:bodyPr wrap="square" rIns="72000">
            <a:noAutofit/>
          </a:bodyPr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794601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473FFB97-B320-9648-A1BD-54F26C5D8C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78844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777418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Header_bullet_pic_landscac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title</a:t>
            </a:r>
            <a:r>
              <a:rPr lang="nb-NO" noProof="0" dirty="0"/>
              <a:t>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nb-NO" noProof="0" smtClean="0"/>
              <a:t>18.04.2018</a:t>
            </a:fld>
            <a:endParaRPr lang="nb-NO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nb-NO" noProof="0" smtClean="0"/>
              <a:t>‹#›</a:t>
            </a:fld>
            <a:endParaRPr lang="nb-NO" noProof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4320024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</a:t>
            </a:r>
          </a:p>
          <a:p>
            <a:pPr lvl="0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0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0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0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511300"/>
            <a:ext cx="3779837" cy="2644775"/>
          </a:xfrm>
        </p:spPr>
        <p:txBody>
          <a:bodyPr/>
          <a:lstStyle/>
          <a:p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7048468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Post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nb-NO" noProof="0" smtClean="0"/>
              <a:t>18.04.2018</a:t>
            </a:fld>
            <a:endParaRPr lang="nb-NO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nb-NO" noProof="0" smtClean="0"/>
              <a:t>‹#›</a:t>
            </a:fld>
            <a:endParaRPr lang="nb-NO" noProof="0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2987824" y="1419622"/>
            <a:ext cx="2016224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nb-NO" noProof="0" dirty="0"/>
              <a:t>ikke glem</a:t>
            </a:r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2987824" y="1851670"/>
            <a:ext cx="3600400" cy="1728192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 lang="en-US" sz="36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</p:txBody>
      </p:sp>
    </p:spTree>
    <p:extLst>
      <p:ext uri="{BB962C8B-B14F-4D97-AF65-F5344CB8AC3E}">
        <p14:creationId xmlns:p14="http://schemas.microsoft.com/office/powerpoint/2010/main" val="7605834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igHeader_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title</a:t>
            </a:r>
            <a:r>
              <a:rPr lang="nb-NO" noProof="0" dirty="0"/>
              <a:t>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nb-NO" noProof="0" smtClean="0"/>
              <a:t>18.04.2018</a:t>
            </a:fld>
            <a:endParaRPr lang="nb-NO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nb-NO" noProof="0" smtClean="0"/>
              <a:t>‹#›</a:t>
            </a:fld>
            <a:endParaRPr lang="nb-NO" noProof="0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4" y="1635646"/>
            <a:ext cx="5400000" cy="2096010"/>
          </a:xfrm>
        </p:spPr>
        <p:txBody>
          <a:bodyPr/>
          <a:lstStyle>
            <a:lvl1pPr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0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0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0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0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64807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nb-NO" noProof="0" dirty="0"/>
              <a:t>Legg til overskrift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427733"/>
            <a:ext cx="2304256" cy="1710077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0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br>
              <a:rPr lang="nb-NO" noProof="0" dirty="0"/>
            </a:br>
            <a:r>
              <a:rPr lang="nb-NO" noProof="0" dirty="0"/>
              <a:t>Third </a:t>
            </a:r>
            <a:r>
              <a:rPr lang="nb-NO" noProof="0" dirty="0" err="1"/>
              <a:t>level</a:t>
            </a:r>
            <a:br>
              <a:rPr lang="nb-NO" noProof="0" dirty="0"/>
            </a:br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br>
              <a:rPr lang="nb-NO" noProof="0" dirty="0"/>
            </a:br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86395683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ck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4D2FAC65-368A-B644-92A8-6655F60BC6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548" y="4155927"/>
            <a:ext cx="4536504" cy="680868"/>
          </a:xfrm>
          <a:prstGeom prst="rect">
            <a:avLst/>
          </a:prstGeom>
        </p:spPr>
        <p:txBody>
          <a:bodyPr lIns="0" r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kern="1200" smtClean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Klicka här för att ändra 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här för att ändra text</a:t>
            </a:r>
          </a:p>
          <a:p>
            <a:pPr lvl="0"/>
            <a:endParaRPr lang="sv-SE" dirty="0"/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030312E6-B27C-1243-AFE2-84EB396209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544" y="2357457"/>
            <a:ext cx="4608512" cy="99377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/>
            </a:lvl1pPr>
          </a:lstStyle>
          <a:p>
            <a:pPr lvl="0"/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ändra</a:t>
            </a:r>
            <a:r>
              <a:rPr lang="en-US" dirty="0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35583187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AF42BF-B4FD-CF45-9AE5-6C07BF2F04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9592" y="1562400"/>
            <a:ext cx="7272392" cy="1728000"/>
          </a:xfrm>
        </p:spPr>
        <p:txBody>
          <a:bodyPr wrap="square" rIns="72000">
            <a:noAutofit/>
          </a:bodyPr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103719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392AF137-A22B-A148-B2EF-505DCC07BD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984" y="757593"/>
            <a:ext cx="3479960" cy="3564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8024" y="757593"/>
            <a:ext cx="3129062" cy="800219"/>
          </a:xfrm>
          <a:noFill/>
        </p:spPr>
        <p:txBody>
          <a:bodyPr wrap="none" lIns="0" tIns="0" rIns="0" bIns="0"/>
          <a:lstStyle>
            <a:lvl1pPr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Förnamn</a:t>
            </a:r>
            <a:r>
              <a:rPr lang="en-US" dirty="0"/>
              <a:t> </a:t>
            </a:r>
            <a:r>
              <a:rPr lang="en-US" dirty="0" err="1"/>
              <a:t>Efternamn</a:t>
            </a:r>
            <a:br>
              <a:rPr lang="en-US" dirty="0"/>
            </a:br>
            <a:r>
              <a:rPr lang="en-US" dirty="0" err="1"/>
              <a:t>Titel</a:t>
            </a:r>
            <a:r>
              <a:rPr lang="en-US" dirty="0"/>
              <a:t> om du </a:t>
            </a:r>
            <a:r>
              <a:rPr lang="en-US" dirty="0" err="1"/>
              <a:t>vill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88024" y="1851670"/>
            <a:ext cx="3908696" cy="2644075"/>
          </a:xfrm>
        </p:spPr>
        <p:txBody>
          <a:bodyPr>
            <a:normAutofit/>
          </a:bodyPr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40602" y="1149929"/>
            <a:ext cx="2736304" cy="2736304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959193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5400000" cy="3075974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476297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3075974"/>
          </a:xfrm>
        </p:spPr>
        <p:txBody>
          <a:bodyPr/>
          <a:lstStyle>
            <a:lvl1pPr marL="0" indent="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712953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392AF137-A22B-A148-B2EF-505DCC07BD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984" y="757593"/>
            <a:ext cx="3479960" cy="3564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8024" y="757593"/>
            <a:ext cx="3129062" cy="800219"/>
          </a:xfrm>
          <a:noFill/>
        </p:spPr>
        <p:txBody>
          <a:bodyPr wrap="none" lIns="0" tIns="0" rIns="0" bIns="0"/>
          <a:lstStyle>
            <a:lvl1pPr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Förnamn</a:t>
            </a:r>
            <a:r>
              <a:rPr lang="en-US" dirty="0"/>
              <a:t> </a:t>
            </a:r>
            <a:r>
              <a:rPr lang="en-US" dirty="0" err="1"/>
              <a:t>Efternamn</a:t>
            </a:r>
            <a:br>
              <a:rPr lang="en-US" dirty="0"/>
            </a:br>
            <a:r>
              <a:rPr lang="en-US" dirty="0" err="1"/>
              <a:t>Titel</a:t>
            </a:r>
            <a:r>
              <a:rPr lang="en-US" dirty="0"/>
              <a:t> om du </a:t>
            </a:r>
            <a:r>
              <a:rPr lang="en-US" dirty="0" err="1"/>
              <a:t>vill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88024" y="1851670"/>
            <a:ext cx="3908696" cy="2644075"/>
          </a:xfrm>
        </p:spPr>
        <p:txBody>
          <a:bodyPr>
            <a:normAutofit/>
          </a:bodyPr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40602" y="1149929"/>
            <a:ext cx="2736304" cy="2736304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326168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1999"/>
            <a:ext cx="4320024" cy="3147983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511300"/>
            <a:ext cx="3779837" cy="2644775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420404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1999"/>
            <a:ext cx="5400000" cy="2893313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710548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nosub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4" y="1635646"/>
            <a:ext cx="5400000" cy="2952328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63230"/>
            <a:ext cx="2304256" cy="2236712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6751111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Header_nosub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467544" y="1419622"/>
            <a:ext cx="5400000" cy="369332"/>
          </a:xfrm>
        </p:spPr>
        <p:txBody>
          <a:bodyPr wrap="square"/>
          <a:lstStyle>
            <a:lvl1pPr marL="0" indent="0">
              <a:buNone/>
              <a:defRPr lang="en-US" sz="24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3" y="1980000"/>
            <a:ext cx="5400000" cy="2535966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47015"/>
            <a:ext cx="2304256" cy="2028995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4360009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83518"/>
            <a:ext cx="3256103" cy="884070"/>
          </a:xfrm>
        </p:spPr>
        <p:txBody>
          <a:bodyPr rIns="432000"/>
          <a:lstStyle>
            <a:lvl1pPr>
              <a:defRPr sz="24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3" y="1980000"/>
            <a:ext cx="5400000" cy="2520000"/>
          </a:xfrm>
        </p:spPr>
        <p:txBody>
          <a:bodyPr wrap="square"/>
          <a:lstStyle>
            <a:lvl1pPr>
              <a:spcBef>
                <a:spcPts val="576"/>
              </a:spcBef>
              <a:spcAft>
                <a:spcPts val="0"/>
              </a:spcAft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778960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971B8728-A629-154F-8C11-89EA609171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2265" y="1470504"/>
            <a:ext cx="3827967" cy="2552174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73AF04A-F2C2-374D-8EA9-45B2DD3CCF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55776" y="4197602"/>
            <a:ext cx="4369786" cy="369332"/>
          </a:xfrm>
        </p:spPr>
        <p:txBody>
          <a:bodyPr/>
          <a:lstStyle>
            <a:lvl1pPr marL="0" indent="0" algn="ctr"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06556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47864" y="1563638"/>
            <a:ext cx="4860000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288064" y="2132235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32480" y="2710788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259632" y="3289341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03848" y="3867894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38150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5400000" cy="2931958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BD2CA380-61DD-1344-BE8A-A433AF00AC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42887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BigHeader_subheader_miniheader_bullet_pic_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1999"/>
            <a:ext cx="4320024" cy="3075975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511300"/>
            <a:ext cx="3779837" cy="2644775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6B14D472-5723-6742-A2FD-F64A14D48B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79929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miniheader_bullet_pic_portrait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1999"/>
            <a:ext cx="5400000" cy="3075975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026DFF40-4B18-524D-9D3E-A04851F970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3410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5400000" cy="3075974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</p:spTree>
    <p:extLst/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Header_subheader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4" y="1635646"/>
            <a:ext cx="5400000" cy="2880320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63230"/>
            <a:ext cx="2304256" cy="1710077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73EF1F86-9D36-BD46-BE15-7E741F61D11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225622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_miniheader_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467544" y="1419622"/>
            <a:ext cx="5400000" cy="369332"/>
          </a:xfrm>
        </p:spPr>
        <p:txBody>
          <a:bodyPr wrap="square"/>
          <a:lstStyle>
            <a:lvl1pPr marL="0" indent="0">
              <a:buNone/>
              <a:defRPr lang="en-US" sz="24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3" y="1980000"/>
            <a:ext cx="5400000" cy="2535966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47015"/>
            <a:ext cx="2304256" cy="1710077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50EB0DE5-30BC-0A40-B0A2-5E08A600B9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687329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47864" y="1563638"/>
            <a:ext cx="4860000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288064" y="2132235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32480" y="2710788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259632" y="3289341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03848" y="3867894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D5009032-147A-8F49-BF62-91DDEEB326E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87613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ig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992735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473FFB97-B320-9648-A1BD-54F26C5D8C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99475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172344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428643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iheader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473FFB97-B320-9648-A1BD-54F26C5D8C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71643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824938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ost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2018-04-18</a:t>
            </a:fld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2987824" y="1419622"/>
            <a:ext cx="2016224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/>
              <a:t>GLÖM INTE</a:t>
            </a:r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2987824" y="1851670"/>
            <a:ext cx="3600400" cy="1728192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 lang="en-US" sz="36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8431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3075974"/>
          </a:xfrm>
        </p:spPr>
        <p:txBody>
          <a:bodyPr/>
          <a:lstStyle>
            <a:lvl1pPr marL="0" indent="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ost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2018-04-18</a:t>
            </a:fld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2555776" y="771550"/>
            <a:ext cx="1584176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/>
              <a:t>Kom</a:t>
            </a:r>
            <a:r>
              <a:rPr lang="en-US" dirty="0"/>
              <a:t> </a:t>
            </a:r>
            <a:r>
              <a:rPr lang="en-US" dirty="0" err="1"/>
              <a:t>ihåg</a:t>
            </a:r>
            <a:r>
              <a:rPr lang="en-US" dirty="0"/>
              <a:t> 1</a:t>
            </a:r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2555776" y="1059582"/>
            <a:ext cx="2520280" cy="1080120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39952" y="3003798"/>
            <a:ext cx="2520280" cy="1152128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22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4139952" y="2715766"/>
            <a:ext cx="1584176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/>
              <a:t>Kom</a:t>
            </a:r>
            <a:r>
              <a:rPr lang="en-US" dirty="0"/>
              <a:t> </a:t>
            </a:r>
            <a:r>
              <a:rPr lang="en-US" dirty="0" err="1"/>
              <a:t>ihåg</a:t>
            </a:r>
            <a:r>
              <a:rPr lang="en-US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1345667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st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2018-04-18</a:t>
            </a:fld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835696" y="1214631"/>
            <a:ext cx="1584176" cy="276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/>
              <a:t>Kom</a:t>
            </a:r>
            <a:r>
              <a:rPr lang="en-US" dirty="0"/>
              <a:t> </a:t>
            </a:r>
            <a:r>
              <a:rPr lang="en-US" dirty="0" err="1"/>
              <a:t>ihåg</a:t>
            </a:r>
            <a:r>
              <a:rPr lang="en-US" dirty="0"/>
              <a:t> 1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1835696" y="1491630"/>
            <a:ext cx="2376264" cy="936104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5076056" y="1203598"/>
            <a:ext cx="1728192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/>
              <a:t>Kom</a:t>
            </a:r>
            <a:r>
              <a:rPr lang="en-US" dirty="0"/>
              <a:t> </a:t>
            </a:r>
            <a:r>
              <a:rPr lang="en-US" dirty="0" err="1"/>
              <a:t>ihåg</a:t>
            </a:r>
            <a:r>
              <a:rPr lang="en-US" dirty="0"/>
              <a:t> 2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5076056" y="1491630"/>
            <a:ext cx="2304256" cy="936104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491880" y="3363838"/>
            <a:ext cx="2376264" cy="100811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3535957" y="3075806"/>
            <a:ext cx="1656184" cy="276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/>
              <a:t>Kom</a:t>
            </a:r>
            <a:r>
              <a:rPr lang="en-US" dirty="0"/>
              <a:t> </a:t>
            </a:r>
            <a:r>
              <a:rPr lang="en-US" dirty="0" err="1"/>
              <a:t>ihåg</a:t>
            </a:r>
            <a:r>
              <a:rPr lang="en-US" dirty="0"/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3775568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2018-04-18</a:t>
            </a:fld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dirty="0"/>
              <a:t>“</a:t>
            </a:r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ändra</a:t>
            </a:r>
            <a:r>
              <a:rPr lang="en-US" dirty="0"/>
              <a:t> text. Plats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citat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liknande</a:t>
            </a:r>
            <a:r>
              <a:rPr lang="en-US" dirty="0"/>
              <a:t>. Lorem ipsum sit dolor </a:t>
            </a:r>
            <a:r>
              <a:rPr lang="en-US" dirty="0" err="1"/>
              <a:t>amet</a:t>
            </a:r>
            <a:r>
              <a:rPr lang="en-US" dirty="0"/>
              <a:t>. Lorem ipsum dolor </a:t>
            </a:r>
            <a:r>
              <a:rPr lang="en-US" dirty="0" err="1"/>
              <a:t>loremips</a:t>
            </a:r>
            <a:r>
              <a:rPr lang="en-US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1734972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2018-04-18</a:t>
            </a:fld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dirty="0"/>
              <a:t>“</a:t>
            </a:r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ändra</a:t>
            </a:r>
            <a:r>
              <a:rPr lang="en-US" dirty="0"/>
              <a:t> text. Plats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citat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liknande</a:t>
            </a:r>
            <a:r>
              <a:rPr lang="en-US" dirty="0"/>
              <a:t>. Lorem ipsum sit dolor </a:t>
            </a:r>
            <a:r>
              <a:rPr lang="en-US" dirty="0" err="1"/>
              <a:t>amet</a:t>
            </a:r>
            <a:r>
              <a:rPr lang="en-US" dirty="0"/>
              <a:t>. Lorem ipsum dolor </a:t>
            </a:r>
            <a:r>
              <a:rPr lang="en-US" dirty="0" err="1"/>
              <a:t>loremips</a:t>
            </a:r>
            <a:r>
              <a:rPr lang="en-US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40114808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2018-04-18</a:t>
            </a:fld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dirty="0"/>
              <a:t>“</a:t>
            </a:r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ändra</a:t>
            </a:r>
            <a:r>
              <a:rPr lang="en-US" dirty="0"/>
              <a:t> text. Plats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citat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liknande</a:t>
            </a:r>
            <a:r>
              <a:rPr lang="en-US" dirty="0"/>
              <a:t>. Lorem ipsum sit dolor </a:t>
            </a:r>
            <a:r>
              <a:rPr lang="en-US" dirty="0" err="1"/>
              <a:t>amet</a:t>
            </a:r>
            <a:r>
              <a:rPr lang="en-US" dirty="0"/>
              <a:t>. Lorem ipsum dolor </a:t>
            </a:r>
            <a:r>
              <a:rPr lang="en-US" dirty="0" err="1"/>
              <a:t>loremips</a:t>
            </a:r>
            <a:r>
              <a:rPr lang="en-US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3854946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2018-04-18</a:t>
            </a:fld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dirty="0"/>
              <a:t>“</a:t>
            </a:r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ändra</a:t>
            </a:r>
            <a:r>
              <a:rPr lang="en-US" dirty="0"/>
              <a:t> text. Plats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citat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liknande</a:t>
            </a:r>
            <a:r>
              <a:rPr lang="en-US" dirty="0"/>
              <a:t>. Lorem ipsum sit dolor </a:t>
            </a:r>
            <a:r>
              <a:rPr lang="en-US" dirty="0" err="1"/>
              <a:t>amet</a:t>
            </a:r>
            <a:r>
              <a:rPr lang="en-US" dirty="0"/>
              <a:t>. Lorem ipsum dolor </a:t>
            </a:r>
            <a:r>
              <a:rPr lang="en-US" dirty="0" err="1"/>
              <a:t>loremips</a:t>
            </a:r>
            <a:r>
              <a:rPr lang="en-US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0215704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4D2FAC65-368A-B644-92A8-6655F60BC6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548" y="4155927"/>
            <a:ext cx="4536504" cy="680868"/>
          </a:xfrm>
          <a:prstGeom prst="rect">
            <a:avLst/>
          </a:prstGeom>
        </p:spPr>
        <p:txBody>
          <a:bodyPr lIns="0" r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kern="1200" smtClean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Klicka här för att ändra 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här för att ändra text</a:t>
            </a:r>
          </a:p>
          <a:p>
            <a:pPr lvl="0"/>
            <a:endParaRPr lang="sv-SE" dirty="0"/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030312E6-B27C-1243-AFE2-84EB396209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544" y="2357457"/>
            <a:ext cx="4608512" cy="99377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/>
            </a:lvl1pPr>
          </a:lstStyle>
          <a:p>
            <a:pPr lvl="0"/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ändra</a:t>
            </a:r>
            <a:r>
              <a:rPr lang="en-US" dirty="0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2924548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1999"/>
            <a:ext cx="4320024" cy="3147983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511300"/>
            <a:ext cx="3779837" cy="2644775"/>
          </a:xfrm>
        </p:spPr>
        <p:txBody>
          <a:bodyPr/>
          <a:lstStyle/>
          <a:p>
            <a:endParaRPr lang="sv-SE" dirty="0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1999"/>
            <a:ext cx="5400000" cy="2893313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endParaRPr lang="sv-SE" dirty="0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nosub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4" y="1635646"/>
            <a:ext cx="5400000" cy="2952328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63230"/>
            <a:ext cx="2304256" cy="2236712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  <a:endParaRPr lang="sv-SE" dirty="0"/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Header_nosub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467544" y="1419622"/>
            <a:ext cx="5400000" cy="369332"/>
          </a:xfrm>
        </p:spPr>
        <p:txBody>
          <a:bodyPr wrap="square"/>
          <a:lstStyle>
            <a:lvl1pPr marL="0" indent="0">
              <a:buNone/>
              <a:defRPr lang="en-US" sz="24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3" y="1980000"/>
            <a:ext cx="5400000" cy="2535966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47015"/>
            <a:ext cx="2304256" cy="2028995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  <a:endParaRPr lang="sv-SE" dirty="0"/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54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55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0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26" Type="http://schemas.openxmlformats.org/officeDocument/2006/relationships/image" Target="../media/image2.wmf"/><Relationship Id="rId3" Type="http://schemas.openxmlformats.org/officeDocument/2006/relationships/slideLayout" Target="../slideLayouts/slideLayout4.xml"/><Relationship Id="rId21" Type="http://schemas.openxmlformats.org/officeDocument/2006/relationships/slideLayout" Target="../slideLayouts/slideLayout22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2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23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image" Target="../media/image4.w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4.wmf"/><Relationship Id="rId4" Type="http://schemas.openxmlformats.org/officeDocument/2006/relationships/image" Target="../media/image6.jp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.wmf"/><Relationship Id="rId4" Type="http://schemas.openxmlformats.org/officeDocument/2006/relationships/image" Target="../media/image7.jp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.wmf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52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2018-04-18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D5C4FD5D-F209-1240-B26B-526F619DF916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CF40A697-0C44-AD4D-8476-AAE3AD42E7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970" y="-92546"/>
            <a:ext cx="3215759" cy="1664027"/>
          </a:xfrm>
          <a:prstGeom prst="rect">
            <a:avLst/>
          </a:prstGeom>
        </p:spPr>
      </p:pic>
      <p:cxnSp>
        <p:nvCxnSpPr>
          <p:cNvPr id="16" name="Rak 15">
            <a:extLst>
              <a:ext uri="{FF2B5EF4-FFF2-40B4-BE49-F238E27FC236}">
                <a16:creationId xmlns:a16="http://schemas.microsoft.com/office/drawing/2014/main" id="{8478153D-05DD-984B-882B-C29465F0D131}"/>
              </a:ext>
            </a:extLst>
          </p:cNvPr>
          <p:cNvCxnSpPr/>
          <p:nvPr userDrawn="1"/>
        </p:nvCxnSpPr>
        <p:spPr>
          <a:xfrm>
            <a:off x="680948" y="3655866"/>
            <a:ext cx="777686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028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2018-04-18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8A15D8F3-3A26-DC45-81C2-E171ABF7EFEF}"/>
              </a:ext>
            </a:extLst>
          </p:cNvPr>
          <p:cNvSpPr/>
          <p:nvPr userDrawn="1"/>
        </p:nvSpPr>
        <p:spPr>
          <a:xfrm>
            <a:off x="0" y="0"/>
            <a:ext cx="9144000" cy="516153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906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2018-04-18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DFB37544-D083-7E49-B63E-C608C680644E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420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2018-04-18</a:t>
            </a:fld>
            <a:endParaRPr lang="sv-SE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E4C50DE-333B-1246-ADD7-A455AE92ABA2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431F054C-5639-A142-A6EB-3E013EDC88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057" y="3507854"/>
            <a:ext cx="1508777" cy="780732"/>
          </a:xfrm>
          <a:prstGeom prst="rect">
            <a:avLst/>
          </a:prstGeom>
        </p:spPr>
      </p:pic>
      <p:cxnSp>
        <p:nvCxnSpPr>
          <p:cNvPr id="15" name="Rak 14">
            <a:extLst>
              <a:ext uri="{FF2B5EF4-FFF2-40B4-BE49-F238E27FC236}">
                <a16:creationId xmlns:a16="http://schemas.microsoft.com/office/drawing/2014/main" id="{E3A9D67A-5C44-A543-8A31-C75CD674328B}"/>
              </a:ext>
            </a:extLst>
          </p:cNvPr>
          <p:cNvCxnSpPr/>
          <p:nvPr userDrawn="1"/>
        </p:nvCxnSpPr>
        <p:spPr>
          <a:xfrm flipV="1">
            <a:off x="467544" y="3579862"/>
            <a:ext cx="8208912" cy="926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5AC4A7DE-EF06-DF4F-B519-5CAF74A74A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814" r="17551" b="-2169"/>
          <a:stretch/>
        </p:blipFill>
        <p:spPr>
          <a:xfrm>
            <a:off x="5874774" y="0"/>
            <a:ext cx="3269226" cy="321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0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2573"/>
          <a:stretch/>
        </p:blipFill>
        <p:spPr>
          <a:xfrm>
            <a:off x="7973710" y="4570639"/>
            <a:ext cx="1062785" cy="36537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148144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324000" bIns="72000" rtlCol="0" anchor="ctr">
            <a:sp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2018-04-18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9913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04" r:id="rId2"/>
    <p:sldLayoutId id="2147483760" r:id="rId3"/>
    <p:sldLayoutId id="2147483761" r:id="rId4"/>
    <p:sldLayoutId id="2147483762" r:id="rId5"/>
    <p:sldLayoutId id="2147483763" r:id="rId6"/>
    <p:sldLayoutId id="2147483770" r:id="rId7"/>
    <p:sldLayoutId id="2147483764" r:id="rId8"/>
    <p:sldLayoutId id="2147483765" r:id="rId9"/>
    <p:sldLayoutId id="2147483766" r:id="rId10"/>
    <p:sldLayoutId id="2147483768" r:id="rId11"/>
    <p:sldLayoutId id="2147483781" r:id="rId12"/>
    <p:sldLayoutId id="2147483783" r:id="rId13"/>
    <p:sldLayoutId id="2147483784" r:id="rId14"/>
    <p:sldLayoutId id="2147483786" r:id="rId15"/>
    <p:sldLayoutId id="2147483785" r:id="rId16"/>
    <p:sldLayoutId id="2147483790" r:id="rId17"/>
    <p:sldLayoutId id="2147483791" r:id="rId18"/>
    <p:sldLayoutId id="2147483789" r:id="rId19"/>
    <p:sldLayoutId id="2147483844" r:id="rId20"/>
    <p:sldLayoutId id="2147483910" r:id="rId21"/>
    <p:sldLayoutId id="2147483911" r:id="rId22"/>
    <p:sldLayoutId id="2147483912" r:id="rId23"/>
    <p:sldLayoutId id="2147483914" r:id="rId24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576"/>
        </a:spcBef>
        <a:spcAft>
          <a:spcPts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914400" indent="-457200" algn="l" defTabSz="914400" rtl="0" eaLnBrk="1" latinLnBrk="0" hangingPunct="1">
        <a:spcBef>
          <a:spcPct val="20000"/>
        </a:spcBef>
        <a:buFont typeface="Arial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148144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324000" bIns="72000" rtlCol="0" anchor="ctr">
            <a:sp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2018-04-18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615D36DB-13B6-914F-AF56-5A9AD3A334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726" b="19693"/>
          <a:stretch/>
        </p:blipFill>
        <p:spPr>
          <a:xfrm>
            <a:off x="8270411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26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02" r:id="rId14"/>
    <p:sldLayoutId id="2147483903" r:id="rId15"/>
    <p:sldLayoutId id="2147483904" r:id="rId16"/>
    <p:sldLayoutId id="2147483905" r:id="rId17"/>
    <p:sldLayoutId id="2147483906" r:id="rId18"/>
    <p:sldLayoutId id="2147483907" r:id="rId19"/>
    <p:sldLayoutId id="2147483908" r:id="rId20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576"/>
        </a:spcBef>
        <a:spcAft>
          <a:spcPts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914400" indent="-457200" algn="l" defTabSz="914400" rtl="0" eaLnBrk="1" latinLnBrk="0" hangingPunct="1">
        <a:spcBef>
          <a:spcPct val="20000"/>
        </a:spcBef>
        <a:buFont typeface="Arial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148144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324000" bIns="72000" rtlCol="0" anchor="ctr">
            <a:sp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2018-04-18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51468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914400" indent="-457200" algn="l" defTabSz="914400" rtl="0" eaLnBrk="1" latinLnBrk="0" hangingPunct="1">
        <a:spcBef>
          <a:spcPct val="20000"/>
        </a:spcBef>
        <a:buFont typeface="Arial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2018-04-18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275" b="16780"/>
          <a:stretch/>
        </p:blipFill>
        <p:spPr>
          <a:xfrm>
            <a:off x="8292089" y="4306443"/>
            <a:ext cx="851911" cy="8370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405"/>
            <a:ext cx="9144000" cy="51549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726" b="19693"/>
          <a:stretch/>
        </p:blipFill>
        <p:spPr>
          <a:xfrm>
            <a:off x="8270411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67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2018-04-18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275" b="16780"/>
          <a:stretch/>
        </p:blipFill>
        <p:spPr>
          <a:xfrm>
            <a:off x="8292089" y="4306443"/>
            <a:ext cx="851911" cy="8370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726" b="19693"/>
          <a:stretch/>
        </p:blipFill>
        <p:spPr>
          <a:xfrm>
            <a:off x="8270411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221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2018-04-18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7ADF3495-ED79-E045-AF10-4839D0D7FB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726" b="19693"/>
          <a:stretch/>
        </p:blipFill>
        <p:spPr>
          <a:xfrm>
            <a:off x="8270411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70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2018-04-18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01F6B124-8894-5D42-A0D8-5CD189586679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6684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2018-04-18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2A25A2B-B211-914D-934B-7F8D8F31DE30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365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(null)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(null)"/><Relationship Id="rId2" Type="http://schemas.openxmlformats.org/officeDocument/2006/relationships/image" Target="../media/image11.(null)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3.(null)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(null)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ssb.no/transport-og-reiseliv/faktaside/bil-og-transpor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(null)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(null)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(null)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9">
            <a:extLst>
              <a:ext uri="{FF2B5EF4-FFF2-40B4-BE49-F238E27FC236}">
                <a16:creationId xmlns:a16="http://schemas.microsoft.com/office/drawing/2014/main" id="{C29FC4E7-2728-0E48-800B-16449065F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355727"/>
            <a:ext cx="5375350" cy="1846659"/>
          </a:xfrm>
        </p:spPr>
        <p:txBody>
          <a:bodyPr/>
          <a:lstStyle/>
          <a:p>
            <a:r>
              <a:rPr lang="nb-NO" dirty="0"/>
              <a:t>WCAG 2.1 fra UX- og designperspektiv</a:t>
            </a:r>
            <a:br>
              <a:rPr lang="sv-SE" dirty="0"/>
            </a:br>
            <a:endParaRPr lang="sv-SE" dirty="0"/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A363B728-1A01-EA42-92D4-976537E876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3568" y="3723878"/>
            <a:ext cx="4968552" cy="812530"/>
          </a:xfrm>
        </p:spPr>
        <p:txBody>
          <a:bodyPr/>
          <a:lstStyle/>
          <a:p>
            <a:r>
              <a:rPr lang="nb-NO" dirty="0"/>
              <a:t>torbjorn.helland.solhaug@funka.com</a:t>
            </a:r>
          </a:p>
          <a:p>
            <a:r>
              <a:rPr lang="nb-NO" dirty="0"/>
              <a:t>@solhell 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21406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2C14A295-A9C3-3241-8231-3C43BE4C6C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3037" y="170615"/>
            <a:ext cx="2893219" cy="4802269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F04078BE-76C6-E046-BE2B-7F4C8851F276}"/>
              </a:ext>
            </a:extLst>
          </p:cNvPr>
          <p:cNvSpPr txBox="1"/>
          <p:nvPr/>
        </p:nvSpPr>
        <p:spPr>
          <a:xfrm>
            <a:off x="323528" y="629275"/>
            <a:ext cx="2513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Globale funksjoner utenfor menyen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1C0ECCCA-CB26-AC46-98B2-45562523BCC1}"/>
              </a:ext>
            </a:extLst>
          </p:cNvPr>
          <p:cNvSpPr txBox="1"/>
          <p:nvPr/>
        </p:nvSpPr>
        <p:spPr>
          <a:xfrm>
            <a:off x="323529" y="2427734"/>
            <a:ext cx="2513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Mye spesifikt innhold i første skjermbilde</a:t>
            </a:r>
          </a:p>
        </p:txBody>
      </p:sp>
      <p:cxnSp>
        <p:nvCxnSpPr>
          <p:cNvPr id="10" name="Rak 9">
            <a:extLst>
              <a:ext uri="{FF2B5EF4-FFF2-40B4-BE49-F238E27FC236}">
                <a16:creationId xmlns:a16="http://schemas.microsoft.com/office/drawing/2014/main" id="{D86FAF46-9EE8-7743-929E-DC567AF6541F}"/>
              </a:ext>
            </a:extLst>
          </p:cNvPr>
          <p:cNvCxnSpPr>
            <a:cxnSpLocks/>
          </p:cNvCxnSpPr>
          <p:nvPr/>
        </p:nvCxnSpPr>
        <p:spPr>
          <a:xfrm>
            <a:off x="3053383" y="915566"/>
            <a:ext cx="792088" cy="0"/>
          </a:xfrm>
          <a:prstGeom prst="line">
            <a:avLst/>
          </a:prstGeom>
          <a:ln w="76200">
            <a:solidFill>
              <a:schemeClr val="accent2"/>
            </a:solidFill>
            <a:headEnd type="none" w="med" len="med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k 11">
            <a:extLst>
              <a:ext uri="{FF2B5EF4-FFF2-40B4-BE49-F238E27FC236}">
                <a16:creationId xmlns:a16="http://schemas.microsoft.com/office/drawing/2014/main" id="{928655B7-8CF8-AE48-95CF-DF9F4F822C98}"/>
              </a:ext>
            </a:extLst>
          </p:cNvPr>
          <p:cNvCxnSpPr>
            <a:cxnSpLocks/>
          </p:cNvCxnSpPr>
          <p:nvPr/>
        </p:nvCxnSpPr>
        <p:spPr>
          <a:xfrm>
            <a:off x="3053383" y="2571750"/>
            <a:ext cx="792088" cy="0"/>
          </a:xfrm>
          <a:prstGeom prst="line">
            <a:avLst/>
          </a:prstGeom>
          <a:ln w="76200">
            <a:solidFill>
              <a:schemeClr val="accent2"/>
            </a:solidFill>
            <a:headEnd type="none" w="med" len="med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1363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E6F1404-7FDF-F848-A8E5-0C6953CFA4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723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E6F1404-7FDF-F848-A8E5-0C6953CFA4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DA482712-78EE-B042-940F-726A2444BF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600" y="0"/>
            <a:ext cx="6840000" cy="3435846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CE8E8CB6-E72B-0948-A369-D1D80121A2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35846"/>
            <a:ext cx="9144000" cy="170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983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C6812DA8-EB80-6740-9C4A-B26F938C30DA}"/>
              </a:ext>
            </a:extLst>
          </p:cNvPr>
          <p:cNvSpPr/>
          <p:nvPr/>
        </p:nvSpPr>
        <p:spPr>
          <a:xfrm>
            <a:off x="7596336" y="4227934"/>
            <a:ext cx="1547664" cy="915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B3460C22-A580-B341-AE9A-9B116095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3" name="Venstre klammeparentes 2">
            <a:extLst>
              <a:ext uri="{FF2B5EF4-FFF2-40B4-BE49-F238E27FC236}">
                <a16:creationId xmlns:a16="http://schemas.microsoft.com/office/drawing/2014/main" id="{F60321EC-BF98-4447-8C9D-0532BD60C6D4}"/>
              </a:ext>
            </a:extLst>
          </p:cNvPr>
          <p:cNvSpPr/>
          <p:nvPr/>
        </p:nvSpPr>
        <p:spPr>
          <a:xfrm>
            <a:off x="755576" y="627534"/>
            <a:ext cx="288032" cy="3816424"/>
          </a:xfrm>
          <a:prstGeom prst="leftBrac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1D548D9F-14E3-FD4F-B39B-CC5D18AF3C14}"/>
              </a:ext>
            </a:extLst>
          </p:cNvPr>
          <p:cNvSpPr txBox="1"/>
          <p:nvPr/>
        </p:nvSpPr>
        <p:spPr>
          <a:xfrm>
            <a:off x="8076641" y="373270"/>
            <a:ext cx="114486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/>
              <a:t>Meny-</a:t>
            </a:r>
            <a:br>
              <a:rPr lang="nb-NO" sz="1600" dirty="0"/>
            </a:br>
            <a:r>
              <a:rPr lang="nb-NO" sz="1600" dirty="0"/>
              <a:t>knappen </a:t>
            </a:r>
          </a:p>
          <a:p>
            <a:r>
              <a:rPr lang="nb-NO" sz="1600" dirty="0"/>
              <a:t>flyttet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FA60C828-29F2-3449-9161-492B15C0E562}"/>
              </a:ext>
            </a:extLst>
          </p:cNvPr>
          <p:cNvSpPr txBox="1"/>
          <p:nvPr/>
        </p:nvSpPr>
        <p:spPr>
          <a:xfrm>
            <a:off x="11462" y="2212580"/>
            <a:ext cx="744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Stort </a:t>
            </a:r>
          </a:p>
          <a:p>
            <a:r>
              <a:rPr lang="nb-NO" dirty="0"/>
              <a:t>bilde</a:t>
            </a:r>
          </a:p>
        </p:txBody>
      </p:sp>
      <p:cxnSp>
        <p:nvCxnSpPr>
          <p:cNvPr id="7" name="Rak 6">
            <a:extLst>
              <a:ext uri="{FF2B5EF4-FFF2-40B4-BE49-F238E27FC236}">
                <a16:creationId xmlns:a16="http://schemas.microsoft.com/office/drawing/2014/main" id="{C2449D00-8D72-1844-80E6-00B1A1EE6661}"/>
              </a:ext>
            </a:extLst>
          </p:cNvPr>
          <p:cNvCxnSpPr>
            <a:cxnSpLocks/>
          </p:cNvCxnSpPr>
          <p:nvPr/>
        </p:nvCxnSpPr>
        <p:spPr>
          <a:xfrm flipH="1">
            <a:off x="8100392" y="195486"/>
            <a:ext cx="864096" cy="0"/>
          </a:xfrm>
          <a:prstGeom prst="line">
            <a:avLst/>
          </a:prstGeom>
          <a:ln w="76200">
            <a:solidFill>
              <a:schemeClr val="accent2"/>
            </a:solidFill>
            <a:headEnd type="none" w="med" len="med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3966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11560376-54CB-F344-B0B6-5EB17F4B9394}"/>
              </a:ext>
            </a:extLst>
          </p:cNvPr>
          <p:cNvSpPr/>
          <p:nvPr/>
        </p:nvSpPr>
        <p:spPr>
          <a:xfrm>
            <a:off x="7308304" y="4155926"/>
            <a:ext cx="1835696" cy="9875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1F58DF2D-D5BB-DD43-8F6F-51CEE2E52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546" y="0"/>
            <a:ext cx="687290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0301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DD271A9C-2F38-BD48-86C5-B5FF8D7266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390" y="145019"/>
            <a:ext cx="2893219" cy="4853461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CB861A10-A25B-F24C-9271-77D51F606B59}"/>
              </a:ext>
            </a:extLst>
          </p:cNvPr>
          <p:cNvSpPr txBox="1"/>
          <p:nvPr/>
        </p:nvSpPr>
        <p:spPr>
          <a:xfrm>
            <a:off x="6732240" y="987574"/>
            <a:ext cx="14093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/>
              <a:t>Sveipemeny</a:t>
            </a:r>
          </a:p>
        </p:txBody>
      </p:sp>
      <p:cxnSp>
        <p:nvCxnSpPr>
          <p:cNvPr id="5" name="Rak 4">
            <a:extLst>
              <a:ext uri="{FF2B5EF4-FFF2-40B4-BE49-F238E27FC236}">
                <a16:creationId xmlns:a16="http://schemas.microsoft.com/office/drawing/2014/main" id="{3151DB3B-5A70-844F-B4C5-D575E2C3D7AC}"/>
              </a:ext>
            </a:extLst>
          </p:cNvPr>
          <p:cNvCxnSpPr>
            <a:cxnSpLocks/>
          </p:cNvCxnSpPr>
          <p:nvPr/>
        </p:nvCxnSpPr>
        <p:spPr>
          <a:xfrm flipH="1">
            <a:off x="5916401" y="1156851"/>
            <a:ext cx="720080" cy="0"/>
          </a:xfrm>
          <a:prstGeom prst="line">
            <a:avLst/>
          </a:prstGeom>
          <a:ln w="76200">
            <a:solidFill>
              <a:schemeClr val="accent2"/>
            </a:solidFill>
            <a:headEnd type="none" w="med" len="med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3427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ED0D6776-D561-F440-B237-5392D7738F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Avrundet rektangel 2">
            <a:extLst>
              <a:ext uri="{FF2B5EF4-FFF2-40B4-BE49-F238E27FC236}">
                <a16:creationId xmlns:a16="http://schemas.microsoft.com/office/drawing/2014/main" id="{E7FFBA74-A536-9C45-9B0D-A2A86855F60D}"/>
              </a:ext>
            </a:extLst>
          </p:cNvPr>
          <p:cNvSpPr/>
          <p:nvPr/>
        </p:nvSpPr>
        <p:spPr>
          <a:xfrm>
            <a:off x="3059832" y="411510"/>
            <a:ext cx="864096" cy="432048"/>
          </a:xfrm>
          <a:prstGeom prst="round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0799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382040DA-E34A-4044-9BEC-48FD4BECA5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9632" y="42687"/>
            <a:ext cx="6552727" cy="51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076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3C138B10-FDED-D44A-914D-D4A66CBE40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390" y="145019"/>
            <a:ext cx="2893219" cy="485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12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C96A325-CC4D-184B-B3E1-6CAEAE69E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510"/>
            <a:ext cx="1615044" cy="699404"/>
          </a:xfrm>
        </p:spPr>
        <p:txBody>
          <a:bodyPr/>
          <a:lstStyle/>
          <a:p>
            <a:r>
              <a:rPr lang="nb-NO" dirty="0"/>
              <a:t>Krav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C6171ED-254B-7143-BCE9-BA0CD9DB17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dirty="0"/>
              <a:t>Vertikalt innhold skal fungere ned til 320 </a:t>
            </a:r>
            <a:r>
              <a:rPr lang="nb-NO" dirty="0" err="1"/>
              <a:t>px</a:t>
            </a:r>
            <a:r>
              <a:rPr lang="nb-NO" dirty="0"/>
              <a:t> bredde</a:t>
            </a:r>
          </a:p>
          <a:p>
            <a:r>
              <a:rPr lang="nb-NO" dirty="0"/>
              <a:t>Horisontalt innhold skal fungere ned til 256 </a:t>
            </a:r>
            <a:r>
              <a:rPr lang="nb-NO" dirty="0" err="1"/>
              <a:t>px</a:t>
            </a:r>
            <a:r>
              <a:rPr lang="nb-NO" dirty="0"/>
              <a:t> høyde</a:t>
            </a:r>
          </a:p>
          <a:p>
            <a:endParaRPr lang="nb-NO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4C4C26B5-4581-A548-94F9-4ACBB07A57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208" y="1419622"/>
            <a:ext cx="2232248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239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411510"/>
            <a:ext cx="2445400" cy="699404"/>
          </a:xfrm>
        </p:spPr>
        <p:txBody>
          <a:bodyPr/>
          <a:lstStyle/>
          <a:p>
            <a:r>
              <a:rPr lang="nb-NO" dirty="0"/>
              <a:t>Agenda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040104" cy="3219990"/>
          </a:xfrm>
        </p:spPr>
        <p:txBody>
          <a:bodyPr>
            <a:normAutofit/>
          </a:bodyPr>
          <a:lstStyle/>
          <a:p>
            <a:r>
              <a:rPr lang="nb-NO" dirty="0"/>
              <a:t>Kjapt om WCAG 2.1</a:t>
            </a:r>
          </a:p>
          <a:p>
            <a:r>
              <a:rPr lang="nb-NO" dirty="0"/>
              <a:t>Et utvalg nye kriterier relevant for designere</a:t>
            </a:r>
          </a:p>
          <a:p>
            <a:r>
              <a:rPr lang="nb-NO" dirty="0"/>
              <a:t>Eksempel på bra og mindre bra løsninger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216498CA-2B26-ED40-AE1F-6DF5DF8F46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0444" y="1925924"/>
            <a:ext cx="1368152" cy="1368152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62BB13FC-9603-DD40-A7A9-88604085D6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312" y="2437482"/>
            <a:ext cx="1358404" cy="1358404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E819CA00-7AEE-104F-A028-0841809BC4F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2280" y="944818"/>
            <a:ext cx="1358404" cy="135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478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9EE6D72-189F-CA43-A31B-7D8BE218A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510"/>
            <a:ext cx="4033976" cy="699404"/>
          </a:xfrm>
        </p:spPr>
        <p:txBody>
          <a:bodyPr/>
          <a:lstStyle/>
          <a:p>
            <a:r>
              <a:rPr lang="nb-NO" dirty="0"/>
              <a:t>Suksessfaktorer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71C7D3A-BDB8-2F4F-A035-009A4A7D0D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4536048" cy="2787942"/>
          </a:xfrm>
        </p:spPr>
        <p:txBody>
          <a:bodyPr>
            <a:normAutofit/>
          </a:bodyPr>
          <a:lstStyle/>
          <a:p>
            <a:r>
              <a:rPr lang="nb-NO" dirty="0"/>
              <a:t>Vise toppvalgene i menyen så lenge som mulig</a:t>
            </a:r>
          </a:p>
          <a:p>
            <a:r>
              <a:rPr lang="nb-NO" dirty="0"/>
              <a:t>Skille meny og søk i mobil</a:t>
            </a:r>
          </a:p>
          <a:p>
            <a:r>
              <a:rPr lang="nb-NO" dirty="0"/>
              <a:t>Mest mulig spesifikt innhold i første skjermbilde</a:t>
            </a:r>
          </a:p>
          <a:p>
            <a:r>
              <a:rPr lang="nb-NO" dirty="0"/>
              <a:t>Fungere i mellomstørrelser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0307EF0-24C6-3044-90FD-61CA90007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208" y="1419870"/>
            <a:ext cx="2232000" cy="22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55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411510"/>
            <a:ext cx="7132580" cy="699404"/>
          </a:xfrm>
        </p:spPr>
        <p:txBody>
          <a:bodyPr/>
          <a:lstStyle/>
          <a:p>
            <a:r>
              <a:rPr lang="nb-NO" dirty="0"/>
              <a:t>1.4.11 Non-</a:t>
            </a:r>
            <a:r>
              <a:rPr lang="nb-NO" dirty="0" err="1"/>
              <a:t>text</a:t>
            </a:r>
            <a:r>
              <a:rPr lang="nb-NO" dirty="0"/>
              <a:t> Contrast (AA)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nb-NO" dirty="0"/>
              <a:t>Nåværende krav til kontrast gjelder bare tekst</a:t>
            </a:r>
          </a:p>
          <a:p>
            <a:r>
              <a:rPr lang="nb-NO" dirty="0"/>
              <a:t>Mye innhold og funksjonalitet formidles med annet enn tekst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D21EF1B-FFF9-AE4F-A683-C5D937B341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590" y="1338744"/>
            <a:ext cx="2224410" cy="1546703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  <a:effectLst>
            <a:outerShdw blurRad="190500" sx="101000" sy="101000" algn="ctr" rotWithShape="0">
              <a:prstClr val="black">
                <a:alpha val="9000"/>
              </a:prstClr>
            </a:outerShdw>
          </a:effectLst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347174D6-2CEF-4348-ADD7-EED810ADEF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7872" y="1486108"/>
            <a:ext cx="1504152" cy="122439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190500" sx="101000" sy="101000" algn="ctr" rotWithShape="0">
              <a:prstClr val="black">
                <a:alpha val="9000"/>
              </a:prstClr>
            </a:outerShdw>
          </a:effectLst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6AEB1847-EF86-3E47-A90A-6742BB03A1E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7872" y="3215017"/>
            <a:ext cx="3946128" cy="115693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190500" sx="101000" sy="101000" algn="ctr" rotWithShape="0">
              <a:prstClr val="black">
                <a:alpha val="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28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ssholder for bilde 8">
            <a:extLst>
              <a:ext uri="{FF2B5EF4-FFF2-40B4-BE49-F238E27FC236}">
                <a16:creationId xmlns:a16="http://schemas.microsoft.com/office/drawing/2014/main" id="{8B11681A-B887-5745-8F2B-F837AA9E32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813" t="-56" r="-16813"/>
          <a:stretch/>
        </p:blipFill>
        <p:spPr>
          <a:xfrm>
            <a:off x="1804971" y="774873"/>
            <a:ext cx="5534059" cy="1868885"/>
          </a:xfrm>
          <a:prstGeom prst="rect">
            <a:avLst/>
          </a:prstGeom>
        </p:spPr>
      </p:pic>
      <p:pic>
        <p:nvPicPr>
          <p:cNvPr id="3" name="Plassholder for bilde 8">
            <a:extLst>
              <a:ext uri="{FF2B5EF4-FFF2-40B4-BE49-F238E27FC236}">
                <a16:creationId xmlns:a16="http://schemas.microsoft.com/office/drawing/2014/main" id="{ACC207FF-7236-E84E-8887-38821ECB53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813" r="-16813" b="-55"/>
          <a:stretch/>
        </p:blipFill>
        <p:spPr>
          <a:xfrm>
            <a:off x="1804971" y="2771029"/>
            <a:ext cx="5534059" cy="1897902"/>
          </a:xfrm>
          <a:prstGeom prst="rect">
            <a:avLst/>
          </a:prstGeom>
        </p:spPr>
      </p:pic>
      <p:sp>
        <p:nvSpPr>
          <p:cNvPr id="4" name="Tittel 3">
            <a:extLst>
              <a:ext uri="{FF2B5EF4-FFF2-40B4-BE49-F238E27FC236}">
                <a16:creationId xmlns:a16="http://schemas.microsoft.com/office/drawing/2014/main" id="{97B0E75D-140B-274F-8846-D9809BFE9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510"/>
            <a:ext cx="2030223" cy="699404"/>
          </a:xfrm>
        </p:spPr>
        <p:txBody>
          <a:bodyPr/>
          <a:lstStyle/>
          <a:p>
            <a:r>
              <a:rPr lang="nb-NO" dirty="0"/>
              <a:t>Ikoner</a:t>
            </a:r>
          </a:p>
        </p:txBody>
      </p:sp>
    </p:spTree>
    <p:extLst>
      <p:ext uri="{BB962C8B-B14F-4D97-AF65-F5344CB8AC3E}">
        <p14:creationId xmlns:p14="http://schemas.microsoft.com/office/powerpoint/2010/main" val="4497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id="{5FD3D929-AA41-EC4A-9DC6-682438DAAA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808" y="1905298"/>
            <a:ext cx="4828099" cy="1196529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D8E1B905-4A18-814D-A340-522407D9A1C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1604" y="303071"/>
            <a:ext cx="4807107" cy="1217521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60156C47-82CD-874F-A2CA-0339429882B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6149" y="3534442"/>
            <a:ext cx="5038016" cy="1469422"/>
          </a:xfrm>
          <a:prstGeom prst="rect">
            <a:avLst/>
          </a:prstGeom>
        </p:spPr>
      </p:pic>
      <p:sp>
        <p:nvSpPr>
          <p:cNvPr id="13" name="Tittel 12">
            <a:extLst>
              <a:ext uri="{FF2B5EF4-FFF2-40B4-BE49-F238E27FC236}">
                <a16:creationId xmlns:a16="http://schemas.microsoft.com/office/drawing/2014/main" id="{F51B65DD-5AB0-774E-ABCA-F25F89EA6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510"/>
            <a:ext cx="2389295" cy="699404"/>
          </a:xfrm>
        </p:spPr>
        <p:txBody>
          <a:bodyPr/>
          <a:lstStyle/>
          <a:p>
            <a:r>
              <a:rPr lang="nb-NO" dirty="0"/>
              <a:t>Tekstfelt</a:t>
            </a:r>
          </a:p>
        </p:txBody>
      </p:sp>
    </p:spTree>
    <p:extLst>
      <p:ext uri="{BB962C8B-B14F-4D97-AF65-F5344CB8AC3E}">
        <p14:creationId xmlns:p14="http://schemas.microsoft.com/office/powerpoint/2010/main" val="358829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132D972-7A41-154D-9053-750885050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50" y="1873250"/>
            <a:ext cx="5829300" cy="1397000"/>
          </a:xfrm>
          <a:prstGeom prst="rect">
            <a:avLst/>
          </a:prstGeom>
        </p:spPr>
      </p:pic>
      <p:sp>
        <p:nvSpPr>
          <p:cNvPr id="4" name="Tittel 3">
            <a:extLst>
              <a:ext uri="{FF2B5EF4-FFF2-40B4-BE49-F238E27FC236}">
                <a16:creationId xmlns:a16="http://schemas.microsoft.com/office/drawing/2014/main" id="{0BDCA1D2-7855-7C40-ADC1-20C265AC9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510"/>
            <a:ext cx="2389295" cy="699404"/>
          </a:xfrm>
        </p:spPr>
        <p:txBody>
          <a:bodyPr/>
          <a:lstStyle/>
          <a:p>
            <a:r>
              <a:rPr lang="nb-NO" dirty="0"/>
              <a:t>Tekstfelt</a:t>
            </a:r>
          </a:p>
        </p:txBody>
      </p:sp>
    </p:spTree>
    <p:extLst>
      <p:ext uri="{BB962C8B-B14F-4D97-AF65-F5344CB8AC3E}">
        <p14:creationId xmlns:p14="http://schemas.microsoft.com/office/powerpoint/2010/main" val="3465348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B42C957B-1488-064A-B79D-B359C5DC86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989" y="1478506"/>
            <a:ext cx="6870023" cy="2821436"/>
          </a:xfrm>
          <a:prstGeom prst="rect">
            <a:avLst/>
          </a:prstGeom>
        </p:spPr>
      </p:pic>
      <p:sp>
        <p:nvSpPr>
          <p:cNvPr id="5" name="Tittel 4">
            <a:extLst>
              <a:ext uri="{FF2B5EF4-FFF2-40B4-BE49-F238E27FC236}">
                <a16:creationId xmlns:a16="http://schemas.microsoft.com/office/drawing/2014/main" id="{97CC7593-D3C6-6E47-8C5F-D5A5C71E6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510"/>
            <a:ext cx="7409900" cy="699404"/>
          </a:xfrm>
        </p:spPr>
        <p:txBody>
          <a:bodyPr/>
          <a:lstStyle/>
          <a:p>
            <a:r>
              <a:rPr lang="nb-NO" dirty="0"/>
              <a:t>Markeringer hover-fokus-valgt</a:t>
            </a:r>
          </a:p>
        </p:txBody>
      </p:sp>
    </p:spTree>
    <p:extLst>
      <p:ext uri="{BB962C8B-B14F-4D97-AF65-F5344CB8AC3E}">
        <p14:creationId xmlns:p14="http://schemas.microsoft.com/office/powerpoint/2010/main" val="20844261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EFF93472-E575-3B40-8525-1BE544746D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989" y="1478506"/>
            <a:ext cx="6870023" cy="2821436"/>
          </a:xfrm>
          <a:prstGeom prst="rect">
            <a:avLst/>
          </a:prstGeom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997B687C-B59A-D54D-897B-6204A8117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510"/>
            <a:ext cx="7409900" cy="699404"/>
          </a:xfrm>
        </p:spPr>
        <p:txBody>
          <a:bodyPr/>
          <a:lstStyle/>
          <a:p>
            <a:r>
              <a:rPr lang="nb-NO" dirty="0"/>
              <a:t>Markeringer hover-fokus-valgt</a:t>
            </a:r>
          </a:p>
        </p:txBody>
      </p:sp>
    </p:spTree>
    <p:extLst>
      <p:ext uri="{BB962C8B-B14F-4D97-AF65-F5344CB8AC3E}">
        <p14:creationId xmlns:p14="http://schemas.microsoft.com/office/powerpoint/2010/main" val="9884156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445F460D-A367-E846-AB39-1237236F47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989" y="1491630"/>
            <a:ext cx="6870023" cy="2705763"/>
          </a:xfrm>
          <a:prstGeom prst="rect">
            <a:avLst/>
          </a:prstGeom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CD2F0A61-6025-5145-A704-37B3E962B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510"/>
            <a:ext cx="7409900" cy="699404"/>
          </a:xfrm>
        </p:spPr>
        <p:txBody>
          <a:bodyPr/>
          <a:lstStyle/>
          <a:p>
            <a:r>
              <a:rPr lang="nb-NO" dirty="0"/>
              <a:t>Markeringer hover-fokus-valgt</a:t>
            </a:r>
          </a:p>
        </p:txBody>
      </p:sp>
    </p:spTree>
    <p:extLst>
      <p:ext uri="{BB962C8B-B14F-4D97-AF65-F5344CB8AC3E}">
        <p14:creationId xmlns:p14="http://schemas.microsoft.com/office/powerpoint/2010/main" val="1120830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14083AFD-84A8-8E4A-B4F2-608701A67A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989" y="1491630"/>
            <a:ext cx="6870023" cy="2781203"/>
          </a:xfrm>
          <a:prstGeom prst="rect">
            <a:avLst/>
          </a:prstGeom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8E822DA1-B523-6844-8C98-4AB44244A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510"/>
            <a:ext cx="7409900" cy="699404"/>
          </a:xfrm>
        </p:spPr>
        <p:txBody>
          <a:bodyPr/>
          <a:lstStyle/>
          <a:p>
            <a:r>
              <a:rPr lang="nb-NO" dirty="0"/>
              <a:t>Markeringer hover-fokus-valgt</a:t>
            </a:r>
          </a:p>
        </p:txBody>
      </p:sp>
    </p:spTree>
    <p:extLst>
      <p:ext uri="{BB962C8B-B14F-4D97-AF65-F5344CB8AC3E}">
        <p14:creationId xmlns:p14="http://schemas.microsoft.com/office/powerpoint/2010/main" val="31779784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FFC42E24-CD39-A248-996D-508820A96355}"/>
              </a:ext>
            </a:extLst>
          </p:cNvPr>
          <p:cNvSpPr/>
          <p:nvPr/>
        </p:nvSpPr>
        <p:spPr>
          <a:xfrm>
            <a:off x="7668344" y="4155926"/>
            <a:ext cx="1475656" cy="9875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052339BA-993A-E64E-97C2-5D33AAEEC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0" y="476250"/>
            <a:ext cx="6032500" cy="4191000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75BDF321-7730-6E48-811D-83401A92D3DD}"/>
              </a:ext>
            </a:extLst>
          </p:cNvPr>
          <p:cNvSpPr txBox="1"/>
          <p:nvPr/>
        </p:nvSpPr>
        <p:spPr>
          <a:xfrm>
            <a:off x="1159046" y="4824419"/>
            <a:ext cx="6825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/>
              <a:t>Kilde: SSB - </a:t>
            </a:r>
            <a:r>
              <a:rPr lang="nb-NO" sz="1400" dirty="0">
                <a:hlinkClick r:id="rId4"/>
              </a:rPr>
              <a:t>http://www.ssb.no/transport-og-reiseliv/faktaside/bil-og-transport</a:t>
            </a:r>
            <a:r>
              <a:rPr lang="nb-NO" sz="1400" dirty="0"/>
              <a:t> 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46BE4D80-ED26-1B4F-8E21-42E77F0F4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510"/>
            <a:ext cx="3424835" cy="699404"/>
          </a:xfrm>
        </p:spPr>
        <p:txBody>
          <a:bodyPr/>
          <a:lstStyle/>
          <a:p>
            <a:r>
              <a:rPr lang="nb-NO" dirty="0"/>
              <a:t>Diagrammer</a:t>
            </a:r>
          </a:p>
        </p:txBody>
      </p:sp>
    </p:spTree>
    <p:extLst>
      <p:ext uri="{BB962C8B-B14F-4D97-AF65-F5344CB8AC3E}">
        <p14:creationId xmlns:p14="http://schemas.microsoft.com/office/powerpoint/2010/main" val="2835173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411510"/>
            <a:ext cx="5042265" cy="699404"/>
          </a:xfrm>
        </p:spPr>
        <p:txBody>
          <a:bodyPr/>
          <a:lstStyle/>
          <a:p>
            <a:r>
              <a:rPr lang="nb-NO" dirty="0"/>
              <a:t>Kjapt om WCAG 2.1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4320024" cy="3147982"/>
          </a:xfrm>
        </p:spPr>
        <p:txBody>
          <a:bodyPr>
            <a:normAutofit/>
          </a:bodyPr>
          <a:lstStyle/>
          <a:p>
            <a:r>
              <a:rPr lang="nb-NO" dirty="0"/>
              <a:t>Pågående prosess</a:t>
            </a:r>
          </a:p>
          <a:p>
            <a:r>
              <a:rPr lang="nb-NO" dirty="0"/>
              <a:t>Planlagt publisering i juni</a:t>
            </a:r>
          </a:p>
          <a:p>
            <a:r>
              <a:rPr lang="nb-NO" dirty="0"/>
              <a:t>Utvidelse av WCAG 2.0</a:t>
            </a:r>
          </a:p>
          <a:p>
            <a:r>
              <a:rPr lang="nb-NO" dirty="0"/>
              <a:t>Fokus på </a:t>
            </a:r>
          </a:p>
          <a:p>
            <a:pPr lvl="1"/>
            <a:r>
              <a:rPr lang="nb-NO" dirty="0"/>
              <a:t>Nedsatt syn</a:t>
            </a:r>
          </a:p>
          <a:p>
            <a:pPr lvl="1"/>
            <a:r>
              <a:rPr lang="nb-NO" dirty="0"/>
              <a:t>Kognisjon</a:t>
            </a:r>
          </a:p>
          <a:p>
            <a:pPr lvl="1"/>
            <a:r>
              <a:rPr lang="nb-NO" dirty="0"/>
              <a:t>Mobil</a:t>
            </a:r>
          </a:p>
        </p:txBody>
      </p:sp>
      <p:pic>
        <p:nvPicPr>
          <p:cNvPr id="5" name="Plassholder for bilde 4">
            <a:extLst>
              <a:ext uri="{FF2B5EF4-FFF2-40B4-BE49-F238E27FC236}">
                <a16:creationId xmlns:a16="http://schemas.microsoft.com/office/drawing/2014/main" id="{E36561C5-699E-5D40-962B-323A580F502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737" r="-14485" b="-41226"/>
          <a:stretch/>
        </p:blipFill>
        <p:spPr>
          <a:xfrm>
            <a:off x="5364162" y="1511299"/>
            <a:ext cx="3781588" cy="264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73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1EC38693-C9FB-D745-ADD9-0B7F72020E75}"/>
              </a:ext>
            </a:extLst>
          </p:cNvPr>
          <p:cNvSpPr/>
          <p:nvPr/>
        </p:nvSpPr>
        <p:spPr>
          <a:xfrm>
            <a:off x="7452320" y="3939902"/>
            <a:ext cx="1691680" cy="12035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4104000" cy="2196000"/>
          </a:xfrm>
        </p:spPr>
        <p:txBody>
          <a:bodyPr/>
          <a:lstStyle/>
          <a:p>
            <a:r>
              <a:rPr lang="nb-NO" dirty="0"/>
              <a:t>Bør være mulig å styre </a:t>
            </a:r>
            <a:br>
              <a:rPr lang="nb-NO" dirty="0"/>
            </a:br>
            <a:r>
              <a:rPr lang="nb-NO" dirty="0"/>
              <a:t>grensesnitt med én finger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411510"/>
            <a:ext cx="5508104" cy="699404"/>
          </a:xfrm>
        </p:spPr>
        <p:txBody>
          <a:bodyPr/>
          <a:lstStyle/>
          <a:p>
            <a:r>
              <a:rPr lang="nb-NO" dirty="0"/>
              <a:t>2.5.1 Pointer </a:t>
            </a:r>
            <a:r>
              <a:rPr lang="nb-NO" dirty="0" err="1"/>
              <a:t>Gestures</a:t>
            </a:r>
            <a:endParaRPr lang="nb-NO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B82B0BD-1023-D849-AA09-DEBBE34BF3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1229" y="218031"/>
            <a:ext cx="2893219" cy="485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5431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4820C0AB-8097-1343-8246-D0772F93B232}"/>
              </a:ext>
            </a:extLst>
          </p:cNvPr>
          <p:cNvSpPr/>
          <p:nvPr/>
        </p:nvSpPr>
        <p:spPr>
          <a:xfrm>
            <a:off x="7477472" y="3939902"/>
            <a:ext cx="1691680" cy="12035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4" name="Bilde 10">
            <a:extLst>
              <a:ext uri="{FF2B5EF4-FFF2-40B4-BE49-F238E27FC236}">
                <a16:creationId xmlns:a16="http://schemas.microsoft.com/office/drawing/2014/main" id="{78E7161B-861E-C245-83FE-65F2AEA7FC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1229" y="218031"/>
            <a:ext cx="2893219" cy="4853461"/>
          </a:xfrm>
          <a:prstGeom prst="rect">
            <a:avLst/>
          </a:prstGeom>
        </p:spPr>
      </p:pic>
      <p:sp>
        <p:nvSpPr>
          <p:cNvPr id="3" name="Plassholder for tekst 2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4104000" cy="2196000"/>
          </a:xfrm>
        </p:spPr>
        <p:txBody>
          <a:bodyPr/>
          <a:lstStyle/>
          <a:p>
            <a:r>
              <a:rPr lang="nb-NO" dirty="0"/>
              <a:t>Bør være mulig å styre </a:t>
            </a:r>
            <a:br>
              <a:rPr lang="nb-NO" dirty="0"/>
            </a:br>
            <a:r>
              <a:rPr lang="nb-NO" dirty="0"/>
              <a:t>grensesnitt med én finger</a:t>
            </a:r>
          </a:p>
          <a:p>
            <a:r>
              <a:rPr lang="nb-NO" dirty="0"/>
              <a:t>Skal være alternativ til </a:t>
            </a:r>
            <a:r>
              <a:rPr lang="nb-NO" dirty="0" err="1"/>
              <a:t>multi-point</a:t>
            </a:r>
            <a:r>
              <a:rPr lang="nb-NO" dirty="0"/>
              <a:t> eller banebaserte gester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411510"/>
            <a:ext cx="5508104" cy="699404"/>
          </a:xfrm>
        </p:spPr>
        <p:txBody>
          <a:bodyPr/>
          <a:lstStyle/>
          <a:p>
            <a:r>
              <a:rPr lang="nb-NO" dirty="0"/>
              <a:t>2.5.1 Pointer </a:t>
            </a:r>
            <a:r>
              <a:rPr lang="nb-NO" dirty="0" err="1"/>
              <a:t>Gestures</a:t>
            </a:r>
            <a:endParaRPr lang="nb-NO" dirty="0"/>
          </a:p>
        </p:txBody>
      </p:sp>
      <p:sp>
        <p:nvSpPr>
          <p:cNvPr id="7" name="Avrundet rektangel 6">
            <a:extLst>
              <a:ext uri="{FF2B5EF4-FFF2-40B4-BE49-F238E27FC236}">
                <a16:creationId xmlns:a16="http://schemas.microsoft.com/office/drawing/2014/main" id="{ADEA748C-8FC1-654F-91DC-51CCAB5FD9B9}"/>
              </a:ext>
            </a:extLst>
          </p:cNvPr>
          <p:cNvSpPr/>
          <p:nvPr/>
        </p:nvSpPr>
        <p:spPr>
          <a:xfrm>
            <a:off x="7848000" y="3780000"/>
            <a:ext cx="288000" cy="36000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20000"/>
            </a:schemeClr>
          </a:solidFill>
          <a:ln w="603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6" name="Rak 15">
            <a:extLst>
              <a:ext uri="{FF2B5EF4-FFF2-40B4-BE49-F238E27FC236}">
                <a16:creationId xmlns:a16="http://schemas.microsoft.com/office/drawing/2014/main" id="{266E70BA-6775-4144-A240-930A55B690A9}"/>
              </a:ext>
            </a:extLst>
          </p:cNvPr>
          <p:cNvCxnSpPr>
            <a:cxnSpLocks/>
          </p:cNvCxnSpPr>
          <p:nvPr/>
        </p:nvCxnSpPr>
        <p:spPr>
          <a:xfrm flipH="1">
            <a:off x="7236296" y="2715766"/>
            <a:ext cx="720080" cy="0"/>
          </a:xfrm>
          <a:prstGeom prst="line">
            <a:avLst/>
          </a:prstGeom>
          <a:ln w="76200">
            <a:solidFill>
              <a:schemeClr val="accent2"/>
            </a:solidFill>
            <a:headEnd type="none" w="med" len="med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Bilde 11">
            <a:extLst>
              <a:ext uri="{FF2B5EF4-FFF2-40B4-BE49-F238E27FC236}">
                <a16:creationId xmlns:a16="http://schemas.microsoft.com/office/drawing/2014/main" id="{CED01D93-31CD-1949-B474-6E824E4C22C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109" y="843942"/>
            <a:ext cx="1944000" cy="34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1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411510"/>
            <a:ext cx="4263205" cy="699404"/>
          </a:xfrm>
        </p:spPr>
        <p:txBody>
          <a:bodyPr/>
          <a:lstStyle/>
          <a:p>
            <a:r>
              <a:rPr lang="nb-NO" dirty="0"/>
              <a:t>2.6.2 </a:t>
            </a:r>
            <a:r>
              <a:rPr lang="nb-NO" dirty="0" err="1"/>
              <a:t>Orientation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3455928" cy="2196000"/>
          </a:xfrm>
        </p:spPr>
        <p:txBody>
          <a:bodyPr/>
          <a:lstStyle/>
          <a:p>
            <a:r>
              <a:rPr lang="nb-NO" dirty="0"/>
              <a:t>Ikke lås til ett visningsformat</a:t>
            </a:r>
          </a:p>
          <a:p>
            <a:r>
              <a:rPr lang="nb-NO" dirty="0"/>
              <a:t>Enkelte brukere foretrekker liggende, andre stående</a:t>
            </a:r>
          </a:p>
        </p:txBody>
      </p:sp>
      <p:pic>
        <p:nvPicPr>
          <p:cNvPr id="8" name="Bilde 10">
            <a:extLst>
              <a:ext uri="{FF2B5EF4-FFF2-40B4-BE49-F238E27FC236}">
                <a16:creationId xmlns:a16="http://schemas.microsoft.com/office/drawing/2014/main" id="{652348D8-5BDE-FC4E-AAD5-74CDCBC7B5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048065" y="183269"/>
            <a:ext cx="2893219" cy="485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7397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blå himmel med moln. Foto.">
            <a:extLst>
              <a:ext uri="{FF2B5EF4-FFF2-40B4-BE49-F238E27FC236}">
                <a16:creationId xmlns:a16="http://schemas.microsoft.com/office/drawing/2014/main" id="{56D7604A-0A20-E146-8EF4-E011C1DCD1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9DC5FFE7-8CEB-CD4F-93F3-C945946215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5804" y="1131590"/>
            <a:ext cx="7272392" cy="1728000"/>
          </a:xfrm>
        </p:spPr>
        <p:txBody>
          <a:bodyPr/>
          <a:lstStyle/>
          <a:p>
            <a:r>
              <a:rPr lang="nb-NO" dirty="0"/>
              <a:t>Utenfor nivå AA</a:t>
            </a:r>
          </a:p>
        </p:txBody>
      </p:sp>
    </p:spTree>
    <p:extLst>
      <p:ext uri="{BB962C8B-B14F-4D97-AF65-F5344CB8AC3E}">
        <p14:creationId xmlns:p14="http://schemas.microsoft.com/office/powerpoint/2010/main" val="16104976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411510"/>
            <a:ext cx="4152599" cy="699404"/>
          </a:xfrm>
        </p:spPr>
        <p:txBody>
          <a:bodyPr/>
          <a:lstStyle/>
          <a:p>
            <a:r>
              <a:rPr lang="nb-NO" dirty="0"/>
              <a:t>2.5.3 Target </a:t>
            </a:r>
            <a:r>
              <a:rPr lang="nb-NO" dirty="0" err="1"/>
              <a:t>Size</a:t>
            </a: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650" y="2576314"/>
            <a:ext cx="5854700" cy="571500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30" y="3225321"/>
            <a:ext cx="8952366" cy="1047257"/>
          </a:xfrm>
          <a:prstGeom prst="rect">
            <a:avLst/>
          </a:prstGeom>
        </p:spPr>
      </p:pic>
      <p:sp>
        <p:nvSpPr>
          <p:cNvPr id="7" name="Plassholder for tekst 2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/>
          <a:p>
            <a:r>
              <a:rPr lang="nb-NO" dirty="0"/>
              <a:t>Størrelse på klikkbare objekter slik at det skal være lett å treffe riktig</a:t>
            </a:r>
          </a:p>
        </p:txBody>
      </p:sp>
    </p:spTree>
    <p:extLst>
      <p:ext uri="{BB962C8B-B14F-4D97-AF65-F5344CB8AC3E}">
        <p14:creationId xmlns:p14="http://schemas.microsoft.com/office/powerpoint/2010/main" val="8247186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3C3B293-1FE0-3D4D-8D59-AB9A64A8B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510"/>
            <a:ext cx="2713102" cy="699404"/>
          </a:xfrm>
        </p:spPr>
        <p:txBody>
          <a:bodyPr/>
          <a:lstStyle/>
          <a:p>
            <a:r>
              <a:rPr lang="nb-NO" dirty="0"/>
              <a:t>Enkel test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6EB8D3CC-41BB-1C4C-82A8-2D6917A1A4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390" y="145019"/>
            <a:ext cx="2893219" cy="485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553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8F98BB2-EB91-7F45-BCD8-A391CEEC2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510"/>
            <a:ext cx="4033976" cy="699404"/>
          </a:xfrm>
        </p:spPr>
        <p:txBody>
          <a:bodyPr/>
          <a:lstStyle/>
          <a:p>
            <a:r>
              <a:rPr lang="nb-NO" dirty="0"/>
              <a:t>Suksessfaktorer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1FDB932-BE36-8F4E-B80F-33525B38EA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dirty="0"/>
              <a:t>Lenker ut av brødtekst</a:t>
            </a:r>
          </a:p>
          <a:p>
            <a:r>
              <a:rPr lang="nb-NO" dirty="0"/>
              <a:t>Tenk gjennom størrelser </a:t>
            </a:r>
            <a:br>
              <a:rPr lang="nb-NO" dirty="0"/>
            </a:br>
            <a:r>
              <a:rPr lang="nb-NO" dirty="0"/>
              <a:t>og avstand</a:t>
            </a:r>
          </a:p>
          <a:p>
            <a:r>
              <a:rPr lang="nb-NO" dirty="0"/>
              <a:t>God kode i skjema</a:t>
            </a:r>
          </a:p>
        </p:txBody>
      </p:sp>
      <p:pic>
        <p:nvPicPr>
          <p:cNvPr id="4" name="Bildobjekt 4">
            <a:extLst>
              <a:ext uri="{FF2B5EF4-FFF2-40B4-BE49-F238E27FC236}">
                <a16:creationId xmlns:a16="http://schemas.microsoft.com/office/drawing/2014/main" id="{2F9328A1-39CB-AF45-BCCD-BAD5BDCBA6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208" y="1419870"/>
            <a:ext cx="2232000" cy="22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272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850E5AB-AEB7-1A4B-8642-017E5E88F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510"/>
            <a:ext cx="8093916" cy="699404"/>
          </a:xfrm>
        </p:spPr>
        <p:txBody>
          <a:bodyPr/>
          <a:lstStyle/>
          <a:p>
            <a:r>
              <a:rPr lang="nb-NO" dirty="0"/>
              <a:t>2.2.7 </a:t>
            </a:r>
            <a:r>
              <a:rPr lang="nb-NO" dirty="0" err="1"/>
              <a:t>Animation</a:t>
            </a:r>
            <a:r>
              <a:rPr lang="nb-NO" dirty="0"/>
              <a:t> from </a:t>
            </a:r>
            <a:r>
              <a:rPr lang="nb-NO" dirty="0" err="1"/>
              <a:t>Interactions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2D08ED0-616D-184C-A72A-58C9BE5E9F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dirty="0"/>
              <a:t>Skal være mulig å slå av</a:t>
            </a:r>
          </a:p>
          <a:p>
            <a:r>
              <a:rPr lang="nb-NO" dirty="0"/>
              <a:t>Eksempel er </a:t>
            </a:r>
            <a:r>
              <a:rPr lang="nb-NO" dirty="0" err="1"/>
              <a:t>paralax</a:t>
            </a:r>
            <a:r>
              <a:rPr lang="nb-NO" dirty="0"/>
              <a:t> scrolling</a:t>
            </a:r>
          </a:p>
        </p:txBody>
      </p:sp>
    </p:spTree>
    <p:extLst>
      <p:ext uri="{BB962C8B-B14F-4D97-AF65-F5344CB8AC3E}">
        <p14:creationId xmlns:p14="http://schemas.microsoft.com/office/powerpoint/2010/main" val="8023689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ralax scrolling.mp4">
            <a:hlinkClick r:id="" action="ppaction://media"/>
            <a:extLst>
              <a:ext uri="{FF2B5EF4-FFF2-40B4-BE49-F238E27FC236}">
                <a16:creationId xmlns:a16="http://schemas.microsoft.com/office/drawing/2014/main" id="{847D5AE3-4CF5-4E47-977E-2D9894BDB4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6762"/>
            <a:ext cx="9144000" cy="4376737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F5C8D07-67F1-D647-9EC4-DCB7FC892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510"/>
            <a:ext cx="6901282" cy="699404"/>
          </a:xfrm>
        </p:spPr>
        <p:txBody>
          <a:bodyPr/>
          <a:lstStyle/>
          <a:p>
            <a:r>
              <a:rPr lang="nb-NO" dirty="0"/>
              <a:t>Krevende </a:t>
            </a:r>
            <a:r>
              <a:rPr lang="nb-NO" dirty="0" err="1"/>
              <a:t>paralax</a:t>
            </a:r>
            <a:r>
              <a:rPr lang="nb-NO" dirty="0"/>
              <a:t> </a:t>
            </a:r>
            <a:r>
              <a:rPr lang="nb-NO" dirty="0" err="1"/>
              <a:t>scrolling</a:t>
            </a:r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829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2.2.7 Animation.mp4">
            <a:hlinkClick r:id="" action="ppaction://media"/>
            <a:extLst>
              <a:ext uri="{FF2B5EF4-FFF2-40B4-BE49-F238E27FC236}">
                <a16:creationId xmlns:a16="http://schemas.microsoft.com/office/drawing/2014/main" id="{A78856A9-8EC0-EE41-A7F2-57165AE425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" y="0"/>
            <a:ext cx="9144002" cy="51435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720FDDB-4B4E-B34D-B705-4B4B8DEE393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11163"/>
            <a:ext cx="3876675" cy="700087"/>
          </a:xfrm>
        </p:spPr>
        <p:txBody>
          <a:bodyPr/>
          <a:lstStyle/>
          <a:p>
            <a:r>
              <a:rPr lang="nb-NO" dirty="0"/>
              <a:t>Bra tilnærming</a:t>
            </a:r>
          </a:p>
        </p:txBody>
      </p:sp>
    </p:spTree>
    <p:extLst>
      <p:ext uri="{BB962C8B-B14F-4D97-AF65-F5344CB8AC3E}">
        <p14:creationId xmlns:p14="http://schemas.microsoft.com/office/powerpoint/2010/main" val="391651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411510"/>
            <a:ext cx="5042265" cy="699404"/>
          </a:xfrm>
        </p:spPr>
        <p:txBody>
          <a:bodyPr/>
          <a:lstStyle/>
          <a:p>
            <a:r>
              <a:rPr lang="nb-NO" dirty="0"/>
              <a:t>Kjapt om WCAG 2.1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4320024" cy="3436014"/>
          </a:xfrm>
        </p:spPr>
        <p:txBody>
          <a:bodyPr>
            <a:normAutofit/>
          </a:bodyPr>
          <a:lstStyle/>
          <a:p>
            <a:r>
              <a:rPr lang="nb-NO" dirty="0"/>
              <a:t>Erkjennelse av at WCAG 2.0 ikke rekker for brukerne</a:t>
            </a:r>
          </a:p>
          <a:p>
            <a:r>
              <a:rPr lang="nb-NO" dirty="0"/>
              <a:t>Større andel av ansvaret </a:t>
            </a:r>
            <a:br>
              <a:rPr lang="nb-NO" dirty="0"/>
            </a:br>
            <a:r>
              <a:rPr lang="nb-NO" dirty="0"/>
              <a:t>til </a:t>
            </a:r>
            <a:r>
              <a:rPr lang="nb-NO" dirty="0" err="1"/>
              <a:t>UXere</a:t>
            </a:r>
            <a:r>
              <a:rPr lang="nb-NO" dirty="0"/>
              <a:t> og designere</a:t>
            </a:r>
          </a:p>
          <a:p>
            <a:r>
              <a:rPr lang="nb-NO" dirty="0"/>
              <a:t>WAD er tenkt å bli koblet </a:t>
            </a:r>
            <a:br>
              <a:rPr lang="nb-NO" dirty="0"/>
            </a:br>
            <a:r>
              <a:rPr lang="nb-NO" dirty="0"/>
              <a:t>til WCAG 2.1</a:t>
            </a:r>
          </a:p>
          <a:p>
            <a:r>
              <a:rPr lang="nb-NO" dirty="0"/>
              <a:t>WAD dekker apper</a:t>
            </a:r>
          </a:p>
        </p:txBody>
      </p:sp>
      <p:pic>
        <p:nvPicPr>
          <p:cNvPr id="5" name="Plassholder for bilde 4">
            <a:extLst>
              <a:ext uri="{FF2B5EF4-FFF2-40B4-BE49-F238E27FC236}">
                <a16:creationId xmlns:a16="http://schemas.microsoft.com/office/drawing/2014/main" id="{E36561C5-699E-5D40-962B-323A580F502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650" r="-14115" b="-40767"/>
          <a:stretch/>
        </p:blipFill>
        <p:spPr>
          <a:xfrm>
            <a:off x="5364163" y="1511300"/>
            <a:ext cx="3779837" cy="264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30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2C95E7C-92CA-8C45-BFAC-35B705CE5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510"/>
            <a:ext cx="5233023" cy="699404"/>
          </a:xfrm>
        </p:spPr>
        <p:txBody>
          <a:bodyPr/>
          <a:lstStyle/>
          <a:p>
            <a:r>
              <a:rPr lang="nb-NO" dirty="0"/>
              <a:t>2.2.6 </a:t>
            </a:r>
            <a:r>
              <a:rPr lang="nb-NO" dirty="0" err="1"/>
              <a:t>Timeouts</a:t>
            </a:r>
            <a:r>
              <a:rPr lang="nb-NO" dirty="0"/>
              <a:t> (AAA)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1E1DA70-16CA-434D-A4BA-ABBB1E7657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dirty="0"/>
              <a:t>Varsle brukeren før automatisk utlogging og lignende</a:t>
            </a:r>
          </a:p>
          <a:p>
            <a:r>
              <a:rPr lang="nb-NO" dirty="0"/>
              <a:t>Formål om å unngå tap av data</a:t>
            </a:r>
          </a:p>
        </p:txBody>
      </p:sp>
    </p:spTree>
    <p:extLst>
      <p:ext uri="{BB962C8B-B14F-4D97-AF65-F5344CB8AC3E}">
        <p14:creationId xmlns:p14="http://schemas.microsoft.com/office/powerpoint/2010/main" val="34870206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DBCD836E-0668-594D-8EDA-48424C3D6C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09" y="195486"/>
            <a:ext cx="9162003" cy="477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687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411510"/>
            <a:ext cx="6476953" cy="699404"/>
          </a:xfrm>
        </p:spPr>
        <p:txBody>
          <a:bodyPr/>
          <a:lstStyle/>
          <a:p>
            <a:r>
              <a:rPr lang="nb-NO" dirty="0" err="1"/>
              <a:t>Accessible</a:t>
            </a:r>
            <a:r>
              <a:rPr lang="nb-NO" dirty="0"/>
              <a:t> </a:t>
            </a:r>
            <a:r>
              <a:rPr lang="nb-NO" dirty="0" err="1"/>
              <a:t>Authentication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dirty="0"/>
              <a:t>Ble dessverre ikke med videre</a:t>
            </a:r>
          </a:p>
          <a:p>
            <a:r>
              <a:rPr lang="nb-NO" dirty="0"/>
              <a:t>Mulig å logge inn uten å huske detaljer</a:t>
            </a:r>
          </a:p>
        </p:txBody>
      </p:sp>
    </p:spTree>
    <p:extLst>
      <p:ext uri="{BB962C8B-B14F-4D97-AF65-F5344CB8AC3E}">
        <p14:creationId xmlns:p14="http://schemas.microsoft.com/office/powerpoint/2010/main" val="31961190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9BC263CF-D825-E740-8D20-A38F51E62A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0"/>
            <a:ext cx="6298163" cy="5143500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3C0FEE20-F759-5949-B873-8582F7932B10}"/>
              </a:ext>
            </a:extLst>
          </p:cNvPr>
          <p:cNvSpPr txBox="1"/>
          <p:nvPr/>
        </p:nvSpPr>
        <p:spPr>
          <a:xfrm>
            <a:off x="7452320" y="3579862"/>
            <a:ext cx="1503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/>
              <a:t>Bilde fra </a:t>
            </a:r>
            <a:br>
              <a:rPr lang="nb-NO" sz="1400" dirty="0"/>
            </a:br>
            <a:r>
              <a:rPr lang="nb-NO" sz="1400" dirty="0" err="1"/>
              <a:t>krishaweb.com</a:t>
            </a:r>
            <a:endParaRPr lang="nb-NO" sz="1400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E8E9F88A-BBB6-1A49-9293-FE9E9C726563}"/>
              </a:ext>
            </a:extLst>
          </p:cNvPr>
          <p:cNvSpPr/>
          <p:nvPr/>
        </p:nvSpPr>
        <p:spPr>
          <a:xfrm>
            <a:off x="7740352" y="4443958"/>
            <a:ext cx="1403648" cy="699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46695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97114838-06C6-E64D-8D1E-2BF80BE3D8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536" y="843558"/>
            <a:ext cx="8349742" cy="307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309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ECC28E11-3A65-224C-8D01-81B4DB2B3E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432" y="233796"/>
            <a:ext cx="5051136" cy="467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6799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D66E6848-A3C0-F140-9866-61B2BD40C5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06021225-E636-924D-AE8C-F26CA626BC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Oppsummering</a:t>
            </a:r>
          </a:p>
        </p:txBody>
      </p:sp>
    </p:spTree>
    <p:extLst>
      <p:ext uri="{BB962C8B-B14F-4D97-AF65-F5344CB8AC3E}">
        <p14:creationId xmlns:p14="http://schemas.microsoft.com/office/powerpoint/2010/main" val="34671943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AC23BBF-BF08-E746-B451-495AD9BD7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510"/>
            <a:ext cx="4229543" cy="699404"/>
          </a:xfrm>
        </p:spPr>
        <p:txBody>
          <a:bodyPr/>
          <a:lstStyle/>
          <a:p>
            <a:r>
              <a:rPr lang="nb-NO" dirty="0"/>
              <a:t>Oppsummering 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DC39262-E2D0-014F-95CD-95B31472D0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3003966"/>
          </a:xfrm>
        </p:spPr>
        <p:txBody>
          <a:bodyPr>
            <a:normAutofit/>
          </a:bodyPr>
          <a:lstStyle/>
          <a:p>
            <a:r>
              <a:rPr lang="nb-NO" dirty="0"/>
              <a:t>Mye bra for brukerne</a:t>
            </a:r>
          </a:p>
          <a:p>
            <a:r>
              <a:rPr lang="nb-NO" dirty="0"/>
              <a:t>En del gammelt nytt</a:t>
            </a:r>
          </a:p>
          <a:p>
            <a:r>
              <a:rPr lang="nb-NO" dirty="0"/>
              <a:t>Bra at ansvaret fordeles bedre</a:t>
            </a:r>
          </a:p>
          <a:p>
            <a:r>
              <a:rPr lang="nb-NO" dirty="0"/>
              <a:t>Viktig med samspill mellom roller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30D25125-E404-3B44-A533-778D2494F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208" y="1419622"/>
            <a:ext cx="2232248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72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ED734DB-090D-9A47-A0A6-5D3D16600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510"/>
            <a:ext cx="4099699" cy="699404"/>
          </a:xfrm>
        </p:spPr>
        <p:txBody>
          <a:bodyPr/>
          <a:lstStyle/>
          <a:p>
            <a:r>
              <a:rPr lang="nb-NO" dirty="0"/>
              <a:t>Oppsummering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8CB404F-C00F-8144-AAC9-6B2478728B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dirty="0"/>
              <a:t>Bra at WCAG utvikler seg</a:t>
            </a:r>
          </a:p>
          <a:p>
            <a:r>
              <a:rPr lang="nb-NO" dirty="0"/>
              <a:t>Fremdeles et stykke igjen</a:t>
            </a:r>
          </a:p>
          <a:p>
            <a:r>
              <a:rPr lang="nb-NO" dirty="0"/>
              <a:t>Mye mer som er mulig å teste objektivt</a:t>
            </a:r>
          </a:p>
          <a:p>
            <a:endParaRPr lang="nb-NO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3C27B32F-36B7-6F4B-B55E-203F5F3830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208" y="1419622"/>
            <a:ext cx="2232248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6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317A3C2C-48B8-784E-BAC7-D32629269D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 lIns="0" r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kern="1200" smtClean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r>
              <a:rPr lang="nb-NO" dirty="0" err="1"/>
              <a:t>torbjorn.helland.solhaug@funka.com</a:t>
            </a:r>
            <a:endParaRPr lang="nb-NO" dirty="0"/>
          </a:p>
          <a:p>
            <a:r>
              <a:rPr lang="nb-NO" dirty="0"/>
              <a:t>@solhell 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BDC79782-BE94-3848-AA26-5C0CEE6F9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Det finnes ingen </a:t>
            </a:r>
            <a:r>
              <a:rPr lang="sv-SE" dirty="0" err="1"/>
              <a:t>gjennomsnittsbrukere</a:t>
            </a:r>
            <a:r>
              <a:rPr lang="sv-SE" dirty="0"/>
              <a:t> </a:t>
            </a:r>
            <a:br>
              <a:rPr lang="sv-SE" dirty="0"/>
            </a:b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68778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06EB020-DC98-5041-B75B-BB70B1269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510"/>
            <a:ext cx="5901474" cy="699404"/>
          </a:xfrm>
        </p:spPr>
        <p:txBody>
          <a:bodyPr/>
          <a:lstStyle/>
          <a:p>
            <a:r>
              <a:rPr lang="nb-NO" dirty="0"/>
              <a:t>WCAG 2.0 </a:t>
            </a:r>
            <a:r>
              <a:rPr lang="nb-NO" dirty="0" err="1"/>
              <a:t>vs</a:t>
            </a:r>
            <a:r>
              <a:rPr lang="nb-NO" dirty="0"/>
              <a:t> WCAG 2.1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DD75660-6639-2E43-9696-AC5CCBF5E4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4320024" cy="2931958"/>
          </a:xfrm>
        </p:spPr>
        <p:txBody>
          <a:bodyPr>
            <a:normAutofit/>
          </a:bodyPr>
          <a:lstStyle/>
          <a:p>
            <a:r>
              <a:rPr lang="nb-NO" dirty="0"/>
              <a:t>2.0: 61 kriterier, </a:t>
            </a:r>
            <a:br>
              <a:rPr lang="nb-NO" dirty="0"/>
            </a:br>
            <a:r>
              <a:rPr lang="nb-NO" dirty="0"/>
              <a:t>hvorav 38 AA</a:t>
            </a:r>
          </a:p>
          <a:p>
            <a:r>
              <a:rPr lang="nb-NO" dirty="0"/>
              <a:t>2.1: 17 nye kriterier, </a:t>
            </a:r>
            <a:br>
              <a:rPr lang="nb-NO" dirty="0"/>
            </a:br>
            <a:r>
              <a:rPr lang="nb-NO" dirty="0"/>
              <a:t>hvorav 12 AA</a:t>
            </a:r>
          </a:p>
          <a:p>
            <a:endParaRPr lang="nb-NO" dirty="0"/>
          </a:p>
        </p:txBody>
      </p:sp>
      <p:pic>
        <p:nvPicPr>
          <p:cNvPr id="5" name="Plassholder for bilde 4">
            <a:extLst>
              <a:ext uri="{FF2B5EF4-FFF2-40B4-BE49-F238E27FC236}">
                <a16:creationId xmlns:a16="http://schemas.microsoft.com/office/drawing/2014/main" id="{6F87F122-ECE2-E24E-B569-BA353D34CE0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933" r="-14115" b="-41050"/>
          <a:stretch/>
        </p:blipFill>
        <p:spPr>
          <a:xfrm>
            <a:off x="5364163" y="1511300"/>
            <a:ext cx="3779837" cy="264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80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sz="quarter" idx="14"/>
          </p:nvPr>
        </p:nvSpPr>
        <p:spPr>
          <a:xfrm>
            <a:off x="1140031" y="1347614"/>
            <a:ext cx="5880241" cy="2448272"/>
          </a:xfrm>
        </p:spPr>
        <p:txBody>
          <a:bodyPr>
            <a:normAutofit/>
          </a:bodyPr>
          <a:lstStyle/>
          <a:p>
            <a:r>
              <a:rPr lang="nb-NO" sz="2800" dirty="0"/>
              <a:t>Christer og Henrik snakker om WCAG 2.1 fra utviklerperspektiv </a:t>
            </a:r>
            <a:r>
              <a:rPr lang="nb-NO" sz="2800" dirty="0" err="1"/>
              <a:t>kl</a:t>
            </a:r>
            <a:r>
              <a:rPr lang="nb-NO" sz="2800" dirty="0"/>
              <a:t> 12:30</a:t>
            </a:r>
          </a:p>
        </p:txBody>
      </p:sp>
    </p:spTree>
    <p:extLst>
      <p:ext uri="{BB962C8B-B14F-4D97-AF65-F5344CB8AC3E}">
        <p14:creationId xmlns:p14="http://schemas.microsoft.com/office/powerpoint/2010/main" val="2204727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411510"/>
            <a:ext cx="4668765" cy="699404"/>
          </a:xfrm>
        </p:spPr>
        <p:txBody>
          <a:bodyPr/>
          <a:lstStyle/>
          <a:p>
            <a:r>
              <a:rPr lang="nb-NO" dirty="0"/>
              <a:t>1.4.10 </a:t>
            </a:r>
            <a:r>
              <a:rPr lang="nb-NO" dirty="0" err="1"/>
              <a:t>Reflow</a:t>
            </a:r>
            <a:r>
              <a:rPr lang="nb-NO" dirty="0"/>
              <a:t> (AA)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4392032" cy="3147982"/>
          </a:xfrm>
        </p:spPr>
        <p:txBody>
          <a:bodyPr>
            <a:normAutofit/>
          </a:bodyPr>
          <a:lstStyle/>
          <a:p>
            <a:r>
              <a:rPr lang="nb-NO" dirty="0"/>
              <a:t>Spesifiserer </a:t>
            </a:r>
            <a:r>
              <a:rPr lang="nb-NO" dirty="0" err="1"/>
              <a:t>responsiv</a:t>
            </a:r>
            <a:r>
              <a:rPr lang="nb-NO" dirty="0"/>
              <a:t> design ned til mobil</a:t>
            </a:r>
          </a:p>
          <a:p>
            <a:r>
              <a:rPr lang="nb-NO" dirty="0"/>
              <a:t>Forsterker eksisterende </a:t>
            </a:r>
            <a:br>
              <a:rPr lang="nb-NO" dirty="0"/>
            </a:br>
            <a:r>
              <a:rPr lang="nb-NO" dirty="0"/>
              <a:t>krav til forstørring</a:t>
            </a:r>
          </a:p>
        </p:txBody>
      </p:sp>
      <p:pic>
        <p:nvPicPr>
          <p:cNvPr id="7" name="Platshållare för bild 6" descr="Responsiv design, illustrasjon på desktopvisning, nettbrettvisning og mobilvisning.">
            <a:extLst>
              <a:ext uri="{FF2B5EF4-FFF2-40B4-BE49-F238E27FC236}">
                <a16:creationId xmlns:a16="http://schemas.microsoft.com/office/drawing/2014/main" id="{F0B632FF-7A24-0B40-8F84-376FC7B00C5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6038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734DA973-2ADF-7140-86C2-304BEA118F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513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CBD919FA-660A-424F-97A3-BC8EFD46A1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1761" y="-20538"/>
            <a:ext cx="4353212" cy="5040560"/>
          </a:xfrm>
          <a:prstGeom prst="rect">
            <a:avLst/>
          </a:prstGeom>
        </p:spPr>
      </p:pic>
      <p:sp>
        <p:nvSpPr>
          <p:cNvPr id="3" name="Avrundet rektangel 2">
            <a:extLst>
              <a:ext uri="{FF2B5EF4-FFF2-40B4-BE49-F238E27FC236}">
                <a16:creationId xmlns:a16="http://schemas.microsoft.com/office/drawing/2014/main" id="{A13E578B-1EDA-7249-A565-CF208CF82795}"/>
              </a:ext>
            </a:extLst>
          </p:cNvPr>
          <p:cNvSpPr/>
          <p:nvPr/>
        </p:nvSpPr>
        <p:spPr>
          <a:xfrm>
            <a:off x="3024168" y="987574"/>
            <a:ext cx="3060000" cy="288000"/>
          </a:xfrm>
          <a:prstGeom prst="roundRect">
            <a:avLst>
              <a:gd name="adj" fmla="val 50000"/>
            </a:avLst>
          </a:prstGeom>
          <a:noFill/>
          <a:ln w="952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80597164"/>
      </p:ext>
    </p:extLst>
  </p:cSld>
  <p:clrMapOvr>
    <a:masterClrMapping/>
  </p:clrMapOvr>
</p:sld>
</file>

<file path=ppt/theme/theme1.xml><?xml version="1.0" encoding="utf-8"?>
<a:theme xmlns:a="http://schemas.openxmlformats.org/drawingml/2006/main" name="Front Page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_2018" id="{7D4BE2D6-1281-6949-BB5E-E53B5BE906C1}" vid="{6C9100DA-7757-F149-829B-A277982C5DE9}"/>
    </a:ext>
  </a:extLst>
</a:theme>
</file>

<file path=ppt/theme/theme10.xml><?xml version="1.0" encoding="utf-8"?>
<a:theme xmlns:a="http://schemas.openxmlformats.org/drawingml/2006/main" name="Citat gul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_2018" id="{7D4BE2D6-1281-6949-BB5E-E53B5BE906C1}" vid="{33E68EB5-75CD-B74D-8E05-C5A3FCBF5BEB}"/>
    </a:ext>
  </a:extLst>
</a:theme>
</file>

<file path=ppt/theme/theme11.xml><?xml version="1.0" encoding="utf-8"?>
<a:theme xmlns:a="http://schemas.openxmlformats.org/drawingml/2006/main" name="Citat blå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_2018" id="{7D4BE2D6-1281-6949-BB5E-E53B5BE906C1}" vid="{359DA531-3187-0C4D-9766-55866B29BF42}"/>
    </a:ext>
  </a:extLst>
</a:theme>
</file>

<file path=ppt/theme/theme12.xml><?xml version="1.0" encoding="utf-8"?>
<a:theme xmlns:a="http://schemas.openxmlformats.org/drawingml/2006/main" name="Last page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_2018" id="{7D4BE2D6-1281-6949-BB5E-E53B5BE906C1}" vid="{C8129B09-7D12-DF46-B484-0E2BB8DC77E3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unka_logo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_2018" id="{7D4BE2D6-1281-6949-BB5E-E53B5BE906C1}" vid="{BAD11941-D97E-224A-9493-5E3795ECCDFD}"/>
    </a:ext>
  </a:extLst>
</a:theme>
</file>

<file path=ppt/theme/theme3.xml><?xml version="1.0" encoding="utf-8"?>
<a:theme xmlns:a="http://schemas.openxmlformats.org/drawingml/2006/main" name="Small_asterix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_2018" id="{7D4BE2D6-1281-6949-BB5E-E53B5BE906C1}" vid="{77F49608-4041-D446-97C5-D0D3E556914F}"/>
    </a:ext>
  </a:extLst>
</a:theme>
</file>

<file path=ppt/theme/theme4.xml><?xml version="1.0" encoding="utf-8"?>
<a:theme xmlns:a="http://schemas.openxmlformats.org/drawingml/2006/main" name="Nologo_only_fullscreenimages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_2018" id="{7D4BE2D6-1281-6949-BB5E-E53B5BE906C1}" vid="{803092D8-EBBE-5A4E-A62C-C073A1819153}"/>
    </a:ext>
  </a:extLst>
</a:theme>
</file>

<file path=ppt/theme/theme5.xml><?xml version="1.0" encoding="utf-8"?>
<a:theme xmlns:a="http://schemas.openxmlformats.org/drawingml/2006/main" name="One Post It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_2018" id="{7D4BE2D6-1281-6949-BB5E-E53B5BE906C1}" vid="{568637A1-4B66-3A4E-B330-68AF25055BF5}"/>
    </a:ext>
  </a:extLst>
</a:theme>
</file>

<file path=ppt/theme/theme6.xml><?xml version="1.0" encoding="utf-8"?>
<a:theme xmlns:a="http://schemas.openxmlformats.org/drawingml/2006/main" name="Two Post It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_2018" id="{7D4BE2D6-1281-6949-BB5E-E53B5BE906C1}" vid="{BBA96ADC-CD73-CC4A-935D-B3A7BCB3C58B}"/>
    </a:ext>
  </a:extLst>
</a:theme>
</file>

<file path=ppt/theme/theme7.xml><?xml version="1.0" encoding="utf-8"?>
<a:theme xmlns:a="http://schemas.openxmlformats.org/drawingml/2006/main" name="Three Post It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_2018" id="{7D4BE2D6-1281-6949-BB5E-E53B5BE906C1}" vid="{61CCE036-B536-5D43-8514-23241DA9EF7F}"/>
    </a:ext>
  </a:extLst>
</a:theme>
</file>

<file path=ppt/theme/theme8.xml><?xml version="1.0" encoding="utf-8"?>
<a:theme xmlns:a="http://schemas.openxmlformats.org/drawingml/2006/main" name="Citat rosa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_2018" id="{7D4BE2D6-1281-6949-BB5E-E53B5BE906C1}" vid="{DCFFBDED-490F-7E40-B68E-7251109CAEAA}"/>
    </a:ext>
  </a:extLst>
</a:theme>
</file>

<file path=ppt/theme/theme9.xml><?xml version="1.0" encoding="utf-8"?>
<a:theme xmlns:a="http://schemas.openxmlformats.org/drawingml/2006/main" name="Citat grön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_2018" id="{7D4BE2D6-1281-6949-BB5E-E53B5BE906C1}" vid="{E820232C-8A98-5A46-B779-A82694183A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Front Page</Template>
  <TotalTime>0</TotalTime>
  <Words>391</Words>
  <Application>Microsoft Office PowerPoint</Application>
  <PresentationFormat>Bildspel på skärmen (16:9)</PresentationFormat>
  <Paragraphs>127</Paragraphs>
  <Slides>49</Slides>
  <Notes>32</Notes>
  <HiddenSlides>0</HiddenSlides>
  <MMClips>2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12</vt:i4>
      </vt:variant>
      <vt:variant>
        <vt:lpstr>Bildrubriker</vt:lpstr>
      </vt:variant>
      <vt:variant>
        <vt:i4>49</vt:i4>
      </vt:variant>
    </vt:vector>
  </HeadingPairs>
  <TitlesOfParts>
    <vt:vector size="64" baseType="lpstr">
      <vt:lpstr>Arial</vt:lpstr>
      <vt:lpstr>Calibri</vt:lpstr>
      <vt:lpstr>Century Gothic</vt:lpstr>
      <vt:lpstr>Front Page</vt:lpstr>
      <vt:lpstr>Funka_logo</vt:lpstr>
      <vt:lpstr>Small_asterix</vt:lpstr>
      <vt:lpstr>Nologo_only_fullscreenimages</vt:lpstr>
      <vt:lpstr>One Post It</vt:lpstr>
      <vt:lpstr>Two Post It</vt:lpstr>
      <vt:lpstr>Three Post It</vt:lpstr>
      <vt:lpstr>Citat rosa</vt:lpstr>
      <vt:lpstr>Citat grön</vt:lpstr>
      <vt:lpstr>Citat gul</vt:lpstr>
      <vt:lpstr>Citat blå</vt:lpstr>
      <vt:lpstr>Last page</vt:lpstr>
      <vt:lpstr>WCAG 2.1 fra UX- og designperspektiv </vt:lpstr>
      <vt:lpstr>Agenda</vt:lpstr>
      <vt:lpstr>Kjapt om WCAG 2.1</vt:lpstr>
      <vt:lpstr>Kjapt om WCAG 2.1</vt:lpstr>
      <vt:lpstr>WCAG 2.0 vs WCAG 2.1</vt:lpstr>
      <vt:lpstr>PowerPoint-presentation</vt:lpstr>
      <vt:lpstr>1.4.10 Reflow (AA)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Krav</vt:lpstr>
      <vt:lpstr>Suksessfaktorer</vt:lpstr>
      <vt:lpstr>1.4.11 Non-text Contrast (AA)</vt:lpstr>
      <vt:lpstr>Ikoner</vt:lpstr>
      <vt:lpstr>Tekstfelt</vt:lpstr>
      <vt:lpstr>Tekstfelt</vt:lpstr>
      <vt:lpstr>Markeringer hover-fokus-valgt</vt:lpstr>
      <vt:lpstr>Markeringer hover-fokus-valgt</vt:lpstr>
      <vt:lpstr>Markeringer hover-fokus-valgt</vt:lpstr>
      <vt:lpstr>Markeringer hover-fokus-valgt</vt:lpstr>
      <vt:lpstr>Diagrammer</vt:lpstr>
      <vt:lpstr>2.5.1 Pointer Gestures</vt:lpstr>
      <vt:lpstr>2.5.1 Pointer Gestures</vt:lpstr>
      <vt:lpstr>2.6.2 Orientation</vt:lpstr>
      <vt:lpstr>Utenfor nivå AA</vt:lpstr>
      <vt:lpstr>2.5.3 Target Size</vt:lpstr>
      <vt:lpstr>Enkel test</vt:lpstr>
      <vt:lpstr>Suksessfaktorer</vt:lpstr>
      <vt:lpstr>2.2.7 Animation from Interactions</vt:lpstr>
      <vt:lpstr>Krevende paralax scrolling </vt:lpstr>
      <vt:lpstr>Bra tilnærming</vt:lpstr>
      <vt:lpstr>2.2.6 Timeouts (AAA)</vt:lpstr>
      <vt:lpstr>PowerPoint-presentation</vt:lpstr>
      <vt:lpstr>Accessible Authentication</vt:lpstr>
      <vt:lpstr>PowerPoint-presentation</vt:lpstr>
      <vt:lpstr>PowerPoint-presentation</vt:lpstr>
      <vt:lpstr>PowerPoint-presentation</vt:lpstr>
      <vt:lpstr>Oppsummering</vt:lpstr>
      <vt:lpstr>Oppsummering </vt:lpstr>
      <vt:lpstr>Oppsummering</vt:lpstr>
      <vt:lpstr>Det finnes ingen gjennomsnittsbrukere 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2018-04-18T08:44:32Z</dcterms:created>
  <dcterms:modified xsi:type="dcterms:W3CDTF">2018-04-18T08:44:51Z</dcterms:modified>
  <cp:category/>
</cp:coreProperties>
</file>