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theme/theme13.xml" ContentType="application/vnd.openxmlformats-officedocument.theme+xml"/>
  <Override PartName="/ppt/slideLayouts/slideLayout54.xml" ContentType="application/vnd.openxmlformats-officedocument.presentationml.slideLayout+xml"/>
  <Override PartName="/ppt/theme/theme14.xml" ContentType="application/vnd.openxmlformats-officedocument.theme+xml"/>
  <Override PartName="/ppt/slideLayouts/slideLayout55.xml" ContentType="application/vnd.openxmlformats-officedocument.presentationml.slideLayout+xml"/>
  <Override PartName="/ppt/theme/theme15.xml" ContentType="application/vnd.openxmlformats-officedocument.theme+xml"/>
  <Override PartName="/ppt/slideLayouts/slideLayout5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58" r:id="rId2"/>
    <p:sldMasterId id="2147483888" r:id="rId3"/>
    <p:sldMasterId id="2147483819" r:id="rId4"/>
    <p:sldMasterId id="2147483713" r:id="rId5"/>
    <p:sldMasterId id="2147483755" r:id="rId6"/>
    <p:sldMasterId id="2147483717" r:id="rId7"/>
    <p:sldMasterId id="2147483772" r:id="rId8"/>
    <p:sldMasterId id="2147483774" r:id="rId9"/>
    <p:sldMasterId id="2147483776" r:id="rId10"/>
    <p:sldMasterId id="2147483778" r:id="rId11"/>
    <p:sldMasterId id="2147483909" r:id="rId12"/>
    <p:sldMasterId id="2147483911" r:id="rId13"/>
    <p:sldMasterId id="2147483913" r:id="rId14"/>
    <p:sldMasterId id="2147483915" r:id="rId15"/>
    <p:sldMasterId id="2147483722" r:id="rId16"/>
  </p:sldMasterIdLst>
  <p:notesMasterIdLst>
    <p:notesMasterId r:id="rId44"/>
  </p:notesMasterIdLst>
  <p:sldIdLst>
    <p:sldId id="487" r:id="rId17"/>
    <p:sldId id="853" r:id="rId18"/>
    <p:sldId id="854" r:id="rId19"/>
    <p:sldId id="605" r:id="rId20"/>
    <p:sldId id="855" r:id="rId21"/>
    <p:sldId id="858" r:id="rId22"/>
    <p:sldId id="876" r:id="rId23"/>
    <p:sldId id="856" r:id="rId24"/>
    <p:sldId id="878" r:id="rId25"/>
    <p:sldId id="860" r:id="rId26"/>
    <p:sldId id="877" r:id="rId27"/>
    <p:sldId id="861" r:id="rId28"/>
    <p:sldId id="881" r:id="rId29"/>
    <p:sldId id="862" r:id="rId30"/>
    <p:sldId id="879" r:id="rId31"/>
    <p:sldId id="865" r:id="rId32"/>
    <p:sldId id="880" r:id="rId33"/>
    <p:sldId id="866" r:id="rId34"/>
    <p:sldId id="873" r:id="rId35"/>
    <p:sldId id="867" r:id="rId36"/>
    <p:sldId id="883" r:id="rId37"/>
    <p:sldId id="846" r:id="rId38"/>
    <p:sldId id="872" r:id="rId39"/>
    <p:sldId id="864" r:id="rId40"/>
    <p:sldId id="869" r:id="rId41"/>
    <p:sldId id="710" r:id="rId42"/>
    <p:sldId id="537" r:id="rId43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83306"/>
  </p:normalViewPr>
  <p:slideViewPr>
    <p:cSldViewPr>
      <p:cViewPr varScale="1">
        <p:scale>
          <a:sx n="115" d="100"/>
          <a:sy n="115" d="100"/>
        </p:scale>
        <p:origin x="137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viewProps" Target="view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4CBA-4867-44A3-BDF8-1C2F43CF94FE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313B-E867-409A-B297-11B7A91DCD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2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25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751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194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748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4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55726"/>
            <a:ext cx="5375350" cy="12674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3723878"/>
            <a:ext cx="4536504" cy="81253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00773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1B8728-A629-154F-8C11-89EA609171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2265" y="1470504"/>
            <a:ext cx="3827967" cy="255217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73AF04A-F2C2-374D-8EA9-45B2DD3CC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5776" y="4197602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2931958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D2CA380-61DD-1344-BE8A-A433AF00AC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99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BigHeader_subheader_mini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6B14D472-5723-6742-A2FD-F64A14D48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8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miniheader_bullet_pic_portrai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26DFF40-4B18-524D-9D3E-A04851F970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5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88032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3EF1F86-9D36-BD46-BE15-7E741F61D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65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_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B0DE5-30BC-0A40-B0A2-5E08A600B9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7332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5009032-147A-8F49-BF62-91DDEEB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22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ig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836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88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4" y="757593"/>
            <a:ext cx="3479960" cy="356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757593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om du </a:t>
            </a:r>
            <a:r>
              <a:rPr lang="en-US" dirty="0" err="1"/>
              <a:t>vill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851670"/>
            <a:ext cx="3908696" cy="2644075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149929"/>
            <a:ext cx="2736304" cy="27363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61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6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F42BF-B4FD-CF45-9AE5-6C07BF2F0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592" y="1562400"/>
            <a:ext cx="7272392" cy="1728000"/>
          </a:xfrm>
        </p:spPr>
        <p:txBody>
          <a:bodyPr wrap="square" rIns="72000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037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4" y="757593"/>
            <a:ext cx="3479960" cy="356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757593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om du </a:t>
            </a:r>
            <a:r>
              <a:rPr lang="en-US" dirty="0" err="1"/>
              <a:t>vill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851670"/>
            <a:ext cx="3908696" cy="2644075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149929"/>
            <a:ext cx="2736304" cy="27363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5919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7629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295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14798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2040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289331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054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952328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2236712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75111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with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2028995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36000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256103" cy="884070"/>
          </a:xfrm>
        </p:spPr>
        <p:txBody>
          <a:bodyPr rIns="432000"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spcBef>
                <a:spcPts val="576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789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1B8728-A629-154F-8C11-89EA609171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2265" y="1470504"/>
            <a:ext cx="3827967" cy="255217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73AF04A-F2C2-374D-8EA9-45B2DD3CC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5776" y="4197602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655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815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2931958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D2CA380-61DD-1344-BE8A-A433AF00AC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288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BigHeader_subheader_mini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6B14D472-5723-6742-A2FD-F64A14D48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992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miniheader_bullet_pic_portrai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26DFF40-4B18-524D-9D3E-A04851F970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410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88032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3EF1F86-9D36-BD46-BE15-7E741F61D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2562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_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B0DE5-30BC-0A40-B0A2-5E08A600B9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8732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5009032-147A-8F49-BF62-91DDEEB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7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ig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9273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9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234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5124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864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164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2493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1419622"/>
            <a:ext cx="20162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/>
              <a:t>GLÖM INTE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31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5776" y="771550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55776" y="1059582"/>
            <a:ext cx="2520280" cy="1080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39952" y="3003798"/>
            <a:ext cx="2520280" cy="11521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2715766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34566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7556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73497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1148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14798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85494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21570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>
            <a:off x="1326182" y="476745"/>
            <a:ext cx="6698624" cy="4495019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900" dirty="0"/>
              <a:t>“Lorem ipsum dolor sit </a:t>
            </a:r>
            <a:r>
              <a:rPr lang="en-US" sz="3900" dirty="0" err="1"/>
              <a:t>amet</a:t>
            </a:r>
            <a:r>
              <a:rPr lang="en-US" sz="3900" dirty="0"/>
              <a:t>, </a:t>
            </a:r>
            <a:r>
              <a:rPr lang="en-US" sz="3900" dirty="0" err="1"/>
              <a:t>consectetur</a:t>
            </a:r>
            <a:r>
              <a:rPr lang="en-US" sz="3900" dirty="0"/>
              <a:t> </a:t>
            </a:r>
            <a:r>
              <a:rPr lang="en-US" sz="3900" dirty="0" err="1"/>
              <a:t>adipiscing</a:t>
            </a:r>
            <a:r>
              <a:rPr lang="en-US" sz="3900" dirty="0"/>
              <a:t> </a:t>
            </a:r>
            <a:r>
              <a:rPr lang="en-US" sz="3900" dirty="0" err="1"/>
              <a:t>elitestibulum</a:t>
            </a:r>
            <a:r>
              <a:rPr lang="en-US" sz="3900" dirty="0"/>
              <a:t> </a:t>
            </a:r>
            <a:r>
              <a:rPr lang="en-US" sz="3900" dirty="0" err="1"/>
              <a:t>aliquet</a:t>
            </a:r>
            <a:r>
              <a:rPr lang="en-US" sz="39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01193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>
            <a:off x="1115616" y="627534"/>
            <a:ext cx="7134250" cy="3672408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200" dirty="0"/>
              <a:t>“Lorem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. Lorem ipsum dolor sit </a:t>
            </a:r>
            <a:r>
              <a:rPr lang="en-US" sz="3200" dirty="0" err="1"/>
              <a:t>amet</a:t>
            </a:r>
            <a:r>
              <a:rPr lang="en-US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097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 flipH="1">
            <a:off x="1043608" y="555525"/>
            <a:ext cx="7185992" cy="4292245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200" dirty="0"/>
              <a:t>“Lorem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. Vestibulum </a:t>
            </a:r>
            <a:r>
              <a:rPr lang="en-US" sz="3200" dirty="0" err="1"/>
              <a:t>aliquet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 dolor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mattis</a:t>
            </a:r>
            <a:r>
              <a:rPr lang="en-US" sz="3200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291589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 flipH="1">
            <a:off x="1043608" y="627534"/>
            <a:ext cx="7185992" cy="3932204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900" dirty="0"/>
              <a:t>“Lorem ipsum dolor sit </a:t>
            </a:r>
            <a:r>
              <a:rPr lang="en-US" sz="3900" dirty="0" err="1"/>
              <a:t>amet</a:t>
            </a:r>
            <a:r>
              <a:rPr lang="en-US" sz="3900" dirty="0"/>
              <a:t>, </a:t>
            </a:r>
            <a:r>
              <a:rPr lang="en-US" sz="3900" dirty="0" err="1"/>
              <a:t>consectetur</a:t>
            </a:r>
            <a:r>
              <a:rPr lang="en-US" sz="3900" dirty="0"/>
              <a:t> </a:t>
            </a:r>
            <a:r>
              <a:rPr lang="en-US" sz="3900" dirty="0" err="1"/>
              <a:t>adipiscing</a:t>
            </a:r>
            <a:r>
              <a:rPr lang="en-US" sz="3900" dirty="0"/>
              <a:t> </a:t>
            </a:r>
            <a:r>
              <a:rPr lang="en-US" sz="3900" dirty="0" err="1"/>
              <a:t>elit</a:t>
            </a:r>
            <a:r>
              <a:rPr lang="en-US" sz="3900" dirty="0"/>
              <a:t> </a:t>
            </a:r>
            <a:r>
              <a:rPr lang="en-US" sz="3900" dirty="0" err="1"/>
              <a:t>vestibu</a:t>
            </a:r>
            <a:r>
              <a:rPr lang="en-US" sz="39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859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2FAC65-368A-B644-92A8-6655F60BC6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4155927"/>
            <a:ext cx="4536504" cy="680868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30312E6-B27C-1243-AFE2-84EB39620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2357457"/>
            <a:ext cx="4608512" cy="99377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92454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289331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952328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2236712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with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2028995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256103" cy="884070"/>
          </a:xfrm>
        </p:spPr>
        <p:txBody>
          <a:bodyPr rIns="432000"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spcBef>
                <a:spcPts val="576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4.w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wmf"/><Relationship Id="rId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.wmf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wmf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5C4FD5D-F209-1240-B26B-526F619DF91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F40A697-0C44-AD4D-8476-AAE3AD42E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70" y="-92546"/>
            <a:ext cx="3215759" cy="1664027"/>
          </a:xfrm>
          <a:prstGeom prst="rect">
            <a:avLst/>
          </a:prstGeom>
        </p:spPr>
      </p:pic>
      <p:cxnSp>
        <p:nvCxnSpPr>
          <p:cNvPr id="16" name="Rak 15">
            <a:extLst>
              <a:ext uri="{FF2B5EF4-FFF2-40B4-BE49-F238E27FC236}">
                <a16:creationId xmlns:a16="http://schemas.microsoft.com/office/drawing/2014/main" id="{8478153D-05DD-984B-882B-C29465F0D131}"/>
              </a:ext>
            </a:extLst>
          </p:cNvPr>
          <p:cNvCxnSpPr/>
          <p:nvPr userDrawn="1"/>
        </p:nvCxnSpPr>
        <p:spPr>
          <a:xfrm>
            <a:off x="680948" y="3655866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A15D8F3-3A26-DC45-81C2-E171ABF7EFEF}"/>
              </a:ext>
            </a:extLst>
          </p:cNvPr>
          <p:cNvSpPr/>
          <p:nvPr userDrawn="1"/>
        </p:nvSpPr>
        <p:spPr>
          <a:xfrm>
            <a:off x="0" y="0"/>
            <a:ext cx="9144000" cy="5161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FB37544-D083-7E49-B63E-C608C68064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2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FB37544-D083-7E49-B63E-C608C68064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48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88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9857"/>
            <a:ext cx="9144000" cy="5143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048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706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E4C50DE-333B-1246-ADD7-A455AE92AB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31F054C-5639-A142-A6EB-3E013EDC88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7" y="3507854"/>
            <a:ext cx="1508777" cy="780732"/>
          </a:xfrm>
          <a:prstGeom prst="rect">
            <a:avLst/>
          </a:prstGeom>
        </p:spPr>
      </p:pic>
      <p:cxnSp>
        <p:nvCxnSpPr>
          <p:cNvPr id="15" name="Rak 14">
            <a:extLst>
              <a:ext uri="{FF2B5EF4-FFF2-40B4-BE49-F238E27FC236}">
                <a16:creationId xmlns:a16="http://schemas.microsoft.com/office/drawing/2014/main" id="{E3A9D67A-5C44-A543-8A31-C75CD674328B}"/>
              </a:ext>
            </a:extLst>
          </p:cNvPr>
          <p:cNvCxnSpPr/>
          <p:nvPr userDrawn="1"/>
        </p:nvCxnSpPr>
        <p:spPr>
          <a:xfrm flipV="1">
            <a:off x="467544" y="3579862"/>
            <a:ext cx="8208912" cy="92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5AC4A7DE-EF06-DF4F-B519-5CAF74A74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4" r="17551" b="-2169"/>
          <a:stretch/>
        </p:blipFill>
        <p:spPr>
          <a:xfrm>
            <a:off x="5874774" y="0"/>
            <a:ext cx="3269226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9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60" r:id="rId2"/>
    <p:sldLayoutId id="2147483761" r:id="rId3"/>
    <p:sldLayoutId id="2147483762" r:id="rId4"/>
    <p:sldLayoutId id="2147483763" r:id="rId5"/>
    <p:sldLayoutId id="2147483770" r:id="rId6"/>
    <p:sldLayoutId id="2147483764" r:id="rId7"/>
    <p:sldLayoutId id="2147483765" r:id="rId8"/>
    <p:sldLayoutId id="2147483766" r:id="rId9"/>
    <p:sldLayoutId id="2147483768" r:id="rId10"/>
    <p:sldLayoutId id="2147483781" r:id="rId11"/>
    <p:sldLayoutId id="2147483783" r:id="rId12"/>
    <p:sldLayoutId id="2147483784" r:id="rId13"/>
    <p:sldLayoutId id="2147483786" r:id="rId14"/>
    <p:sldLayoutId id="2147483785" r:id="rId15"/>
    <p:sldLayoutId id="2147483790" r:id="rId16"/>
    <p:sldLayoutId id="2147483791" r:id="rId17"/>
    <p:sldLayoutId id="2147483789" r:id="rId18"/>
    <p:sldLayoutId id="2147483920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15D36DB-13B6-914F-AF56-5A9AD3A33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23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4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05"/>
            <a:ext cx="9144000" cy="5154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ADF3495-ED79-E045-AF10-4839D0D7F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1F6B124-8894-5D42-A0D8-5CD18958667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68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2A25A2B-B211-914D-934B-7F8D8F31DE3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C29FC4E7-2728-0E48-800B-16449065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6" y="2355726"/>
            <a:ext cx="7996370" cy="1846659"/>
          </a:xfrm>
        </p:spPr>
        <p:txBody>
          <a:bodyPr/>
          <a:lstStyle/>
          <a:p>
            <a:r>
              <a:rPr lang="sv-SE" dirty="0"/>
              <a:t>Vad innebär det att följa lagen?</a:t>
            </a:r>
            <a:br>
              <a:rPr lang="sv-SE" dirty="0"/>
            </a:b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363B728-1A01-EA42-92D4-976537E87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susanna.laurin@funka.com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424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20B65C-29B4-F34E-8B20-C0D0A459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4716016" cy="699404"/>
          </a:xfrm>
        </p:spPr>
        <p:txBody>
          <a:bodyPr/>
          <a:lstStyle/>
          <a:p>
            <a:r>
              <a:rPr lang="sv-SE" dirty="0"/>
              <a:t>Löpande kontroll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F21C68-7DCE-B048-815C-E791FE3C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Iterativ process </a:t>
            </a:r>
            <a:br>
              <a:rPr lang="sv-SE" dirty="0"/>
            </a:br>
            <a:r>
              <a:rPr lang="sv-SE" dirty="0"/>
              <a:t>fångar mer</a:t>
            </a:r>
          </a:p>
          <a:p>
            <a:r>
              <a:rPr lang="sv-SE" dirty="0"/>
              <a:t>Resurseffektivt </a:t>
            </a:r>
            <a:br>
              <a:rPr lang="sv-SE" dirty="0"/>
            </a:br>
            <a:r>
              <a:rPr lang="sv-SE" dirty="0"/>
              <a:t>och smidigt</a:t>
            </a:r>
          </a:p>
          <a:p>
            <a:r>
              <a:rPr lang="sv-SE" dirty="0"/>
              <a:t>Gör rätt först …</a:t>
            </a:r>
          </a:p>
          <a:p>
            <a:r>
              <a:rPr lang="sv-SE" dirty="0"/>
              <a:t>Teamet lär sig under tiden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106C7B0-6559-744C-8ED0-A8F1E6EC70BA}"/>
              </a:ext>
            </a:extLst>
          </p:cNvPr>
          <p:cNvSpPr txBox="1">
            <a:spLocks/>
          </p:cNvSpPr>
          <p:nvPr/>
        </p:nvSpPr>
        <p:spPr>
          <a:xfrm>
            <a:off x="5796136" y="1511998"/>
            <a:ext cx="4320024" cy="314798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Svårt att hinna med</a:t>
            </a:r>
          </a:p>
          <a:p>
            <a:r>
              <a:rPr lang="sv-SE" dirty="0"/>
              <a:t>Kräver förståelse </a:t>
            </a:r>
            <a:br>
              <a:rPr lang="sv-SE" dirty="0"/>
            </a:br>
            <a:r>
              <a:rPr lang="sv-SE" dirty="0"/>
              <a:t>från ledningen</a:t>
            </a:r>
          </a:p>
          <a:p>
            <a:endParaRPr lang="sv-SE" sz="1800" dirty="0"/>
          </a:p>
          <a:p>
            <a:endParaRPr lang="sv-SE" sz="1800" dirty="0"/>
          </a:p>
        </p:txBody>
      </p:sp>
      <p:pic>
        <p:nvPicPr>
          <p:cNvPr id="12" name="Platshållare för bild 4">
            <a:extLst>
              <a:ext uri="{FF2B5EF4-FFF2-40B4-BE49-F238E27FC236}">
                <a16:creationId xmlns:a16="http://schemas.microsoft.com/office/drawing/2014/main" id="{E66213A0-C030-E647-BA35-34260521FE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8547" y="1203598"/>
            <a:ext cx="2268252" cy="15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5" descr="12 olika snören, i olika färger som sitter ihop. Foto">
            <a:extLst>
              <a:ext uri="{FF2B5EF4-FFF2-40B4-BE49-F238E27FC236}">
                <a16:creationId xmlns:a16="http://schemas.microsoft.com/office/drawing/2014/main" id="{09C272E2-0745-4845-BF9E-E900C0842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 b="15015"/>
          <a:stretch>
            <a:fillRect/>
          </a:stretch>
        </p:blipFill>
        <p:spPr>
          <a:xfrm>
            <a:off x="0" y="-308570"/>
            <a:ext cx="9144000" cy="639811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EE56F6-9B64-3A45-8EFC-60EC485AB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60" y="1779662"/>
            <a:ext cx="4968552" cy="1728000"/>
          </a:xfrm>
        </p:spPr>
        <p:txBody>
          <a:bodyPr/>
          <a:lstStyle/>
          <a:p>
            <a:r>
              <a:rPr lang="sv-SE" dirty="0" err="1"/>
              <a:t>Punktvisa</a:t>
            </a:r>
            <a:r>
              <a:rPr lang="sv-SE" dirty="0"/>
              <a:t> insatser</a:t>
            </a:r>
          </a:p>
        </p:txBody>
      </p:sp>
    </p:spTree>
    <p:extLst>
      <p:ext uri="{BB962C8B-B14F-4D97-AF65-F5344CB8AC3E}">
        <p14:creationId xmlns:p14="http://schemas.microsoft.com/office/powerpoint/2010/main" val="24913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20B65C-29B4-F34E-8B20-C0D0A459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4788024" cy="699404"/>
          </a:xfrm>
        </p:spPr>
        <p:txBody>
          <a:bodyPr/>
          <a:lstStyle/>
          <a:p>
            <a:r>
              <a:rPr lang="sv-SE" dirty="0" err="1"/>
              <a:t>Punktvisa</a:t>
            </a:r>
            <a:r>
              <a:rPr lang="sv-SE" dirty="0"/>
              <a:t> insatser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F21C68-7DCE-B048-815C-E791FE3C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4608056" cy="3147983"/>
          </a:xfrm>
        </p:spPr>
        <p:txBody>
          <a:bodyPr>
            <a:normAutofit/>
          </a:bodyPr>
          <a:lstStyle/>
          <a:p>
            <a:r>
              <a:rPr lang="sv-SE" dirty="0"/>
              <a:t>Överblick, </a:t>
            </a:r>
            <a:br>
              <a:rPr lang="sv-SE" dirty="0"/>
            </a:br>
            <a:r>
              <a:rPr lang="sv-SE" dirty="0"/>
              <a:t>kan användas </a:t>
            </a:r>
            <a:br>
              <a:rPr lang="sv-SE" dirty="0"/>
            </a:br>
            <a:r>
              <a:rPr lang="sv-SE" dirty="0"/>
              <a:t>för att</a:t>
            </a:r>
            <a:br>
              <a:rPr lang="sv-SE" dirty="0"/>
            </a:br>
            <a:r>
              <a:rPr lang="sv-SE" dirty="0"/>
              <a:t>planera arbetet</a:t>
            </a:r>
          </a:p>
          <a:p>
            <a:r>
              <a:rPr lang="sv-SE" dirty="0"/>
              <a:t>Lätt att få fokus </a:t>
            </a:r>
            <a:br>
              <a:rPr lang="sv-SE" dirty="0"/>
            </a:br>
            <a:r>
              <a:rPr lang="sv-SE" dirty="0"/>
              <a:t>på frågan</a:t>
            </a:r>
          </a:p>
          <a:p>
            <a:r>
              <a:rPr lang="sv-SE" dirty="0"/>
              <a:t>Avstämning mot initiala krav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C45EF6A3-48C4-F143-967F-04E8E4B2650C}"/>
              </a:ext>
            </a:extLst>
          </p:cNvPr>
          <p:cNvSpPr txBox="1">
            <a:spLocks/>
          </p:cNvSpPr>
          <p:nvPr/>
        </p:nvSpPr>
        <p:spPr>
          <a:xfrm>
            <a:off x="5724128" y="1507432"/>
            <a:ext cx="4320024" cy="314798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Kan vara för sent</a:t>
            </a:r>
          </a:p>
          <a:p>
            <a:r>
              <a:rPr lang="sv-SE" dirty="0"/>
              <a:t>Kan vara dyrt </a:t>
            </a:r>
            <a:br>
              <a:rPr lang="sv-SE" dirty="0"/>
            </a:br>
            <a:r>
              <a:rPr lang="sv-SE" dirty="0"/>
              <a:t>att genomföra</a:t>
            </a:r>
          </a:p>
          <a:p>
            <a:r>
              <a:rPr lang="sv-SE" dirty="0"/>
              <a:t>… och dyrt </a:t>
            </a:r>
            <a:br>
              <a:rPr lang="sv-SE" dirty="0"/>
            </a:br>
            <a:r>
              <a:rPr lang="sv-SE" dirty="0"/>
              <a:t>att åtgärda</a:t>
            </a:r>
          </a:p>
          <a:p>
            <a:endParaRPr lang="sv-SE" dirty="0"/>
          </a:p>
        </p:txBody>
      </p:sp>
      <p:pic>
        <p:nvPicPr>
          <p:cNvPr id="8" name="Platshållare för bild 4">
            <a:extLst>
              <a:ext uri="{FF2B5EF4-FFF2-40B4-BE49-F238E27FC236}">
                <a16:creationId xmlns:a16="http://schemas.microsoft.com/office/drawing/2014/main" id="{41F00699-2C31-B54B-AD07-8E2AE62433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8547" y="1203598"/>
            <a:ext cx="2268252" cy="15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6">
            <a:extLst>
              <a:ext uri="{FF2B5EF4-FFF2-40B4-BE49-F238E27FC236}">
                <a16:creationId xmlns:a16="http://schemas.microsoft.com/office/drawing/2014/main" id="{41F57B99-3037-9B4C-BC2F-E10B41C5F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r="2250"/>
          <a:stretch>
            <a:fillRect/>
          </a:stretch>
        </p:blipFill>
        <p:spPr>
          <a:xfrm>
            <a:off x="-108520" y="-6680"/>
            <a:ext cx="9505056" cy="66507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7410621-EAA5-E14F-BE45-F1F11C95C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728" y="1561958"/>
            <a:ext cx="5184576" cy="1728000"/>
          </a:xfrm>
        </p:spPr>
        <p:txBody>
          <a:bodyPr/>
          <a:lstStyle/>
          <a:p>
            <a:r>
              <a:rPr lang="sv-SE" dirty="0"/>
              <a:t>Intern kompetens</a:t>
            </a:r>
          </a:p>
        </p:txBody>
      </p:sp>
    </p:spTree>
    <p:extLst>
      <p:ext uri="{BB962C8B-B14F-4D97-AF65-F5344CB8AC3E}">
        <p14:creationId xmlns:p14="http://schemas.microsoft.com/office/powerpoint/2010/main" val="278805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20B65C-29B4-F34E-8B20-C0D0A459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4788024" cy="699404"/>
          </a:xfrm>
        </p:spPr>
        <p:txBody>
          <a:bodyPr/>
          <a:lstStyle/>
          <a:p>
            <a:r>
              <a:rPr lang="sv-SE" dirty="0"/>
              <a:t>Intern kompetens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F21C68-7DCE-B048-815C-E791FE3C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Oberoende</a:t>
            </a:r>
          </a:p>
          <a:p>
            <a:r>
              <a:rPr lang="sv-SE" dirty="0"/>
              <a:t>Spar pengar</a:t>
            </a:r>
          </a:p>
          <a:p>
            <a:r>
              <a:rPr lang="sv-SE" dirty="0"/>
              <a:t>Hållbart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0CD0E13-A1B6-F245-8C5E-884A9AF9431F}"/>
              </a:ext>
            </a:extLst>
          </p:cNvPr>
          <p:cNvSpPr txBox="1">
            <a:spLocks/>
          </p:cNvSpPr>
          <p:nvPr/>
        </p:nvSpPr>
        <p:spPr>
          <a:xfrm>
            <a:off x="5580112" y="1511998"/>
            <a:ext cx="4320024" cy="314798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Kräver satsning</a:t>
            </a:r>
          </a:p>
          <a:p>
            <a:r>
              <a:rPr lang="sv-SE" dirty="0"/>
              <a:t>Vidareutbildning</a:t>
            </a:r>
          </a:p>
          <a:p>
            <a:r>
              <a:rPr lang="sv-SE" dirty="0"/>
              <a:t>Hur säkerställa </a:t>
            </a:r>
            <a:br>
              <a:rPr lang="sv-SE" dirty="0"/>
            </a:br>
            <a:r>
              <a:rPr lang="sv-SE" dirty="0"/>
              <a:t>kvalitet</a:t>
            </a:r>
          </a:p>
          <a:p>
            <a:endParaRPr lang="sv-SE" dirty="0"/>
          </a:p>
        </p:txBody>
      </p:sp>
      <p:pic>
        <p:nvPicPr>
          <p:cNvPr id="8" name="Platshållare för bild 4">
            <a:extLst>
              <a:ext uri="{FF2B5EF4-FFF2-40B4-BE49-F238E27FC236}">
                <a16:creationId xmlns:a16="http://schemas.microsoft.com/office/drawing/2014/main" id="{E6451C42-C416-F548-90BF-3BA62E51C8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8547" y="1203598"/>
            <a:ext cx="2268252" cy="15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6">
            <a:extLst>
              <a:ext uri="{FF2B5EF4-FFF2-40B4-BE49-F238E27FC236}">
                <a16:creationId xmlns:a16="http://schemas.microsoft.com/office/drawing/2014/main" id="{6A374956-989B-AE42-9D0B-8291E268A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r="2312"/>
          <a:stretch>
            <a:fillRect/>
          </a:stretch>
        </p:blipFill>
        <p:spPr>
          <a:xfrm>
            <a:off x="-108520" y="-92546"/>
            <a:ext cx="9433048" cy="660036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D590A6-7C10-6E41-9D93-A9E74F158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23478"/>
            <a:ext cx="4896544" cy="1728000"/>
          </a:xfrm>
        </p:spPr>
        <p:txBody>
          <a:bodyPr/>
          <a:lstStyle/>
          <a:p>
            <a:r>
              <a:rPr lang="sv-SE" dirty="0"/>
              <a:t>Extern kompetens</a:t>
            </a:r>
          </a:p>
        </p:txBody>
      </p:sp>
    </p:spTree>
    <p:extLst>
      <p:ext uri="{BB962C8B-B14F-4D97-AF65-F5344CB8AC3E}">
        <p14:creationId xmlns:p14="http://schemas.microsoft.com/office/powerpoint/2010/main" val="138607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20B65C-29B4-F34E-8B20-C0D0A459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4788024" cy="699404"/>
          </a:xfrm>
        </p:spPr>
        <p:txBody>
          <a:bodyPr/>
          <a:lstStyle/>
          <a:p>
            <a:r>
              <a:rPr lang="sv-SE" dirty="0"/>
              <a:t>Extern kompetens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F21C68-7DCE-B048-815C-E791FE3C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418290"/>
            <a:ext cx="4320024" cy="3147983"/>
          </a:xfrm>
        </p:spPr>
        <p:txBody>
          <a:bodyPr>
            <a:normAutofit/>
          </a:bodyPr>
          <a:lstStyle/>
          <a:p>
            <a:r>
              <a:rPr lang="sv-SE" dirty="0"/>
              <a:t>Snabbt och </a:t>
            </a:r>
            <a:br>
              <a:rPr lang="sv-SE" dirty="0"/>
            </a:br>
            <a:r>
              <a:rPr lang="sv-SE" dirty="0"/>
              <a:t>smärtfritt</a:t>
            </a:r>
          </a:p>
          <a:p>
            <a:r>
              <a:rPr lang="sv-SE" dirty="0"/>
              <a:t>Går att ställa krav</a:t>
            </a:r>
          </a:p>
          <a:p>
            <a:r>
              <a:rPr lang="sv-SE" dirty="0"/>
              <a:t>Kan vara lärorikt </a:t>
            </a:r>
          </a:p>
          <a:p>
            <a:r>
              <a:rPr lang="sv-SE" dirty="0"/>
              <a:t>Lättare få gehör internt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CAC6567B-783A-FA46-81D8-6BA2CE4E0EF4}"/>
              </a:ext>
            </a:extLst>
          </p:cNvPr>
          <p:cNvSpPr txBox="1">
            <a:spLocks/>
          </p:cNvSpPr>
          <p:nvPr/>
        </p:nvSpPr>
        <p:spPr>
          <a:xfrm>
            <a:off x="5868144" y="1419622"/>
            <a:ext cx="4320024" cy="3147983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Kostar pengar</a:t>
            </a:r>
          </a:p>
          <a:p>
            <a:r>
              <a:rPr lang="sv-SE" dirty="0"/>
              <a:t>Risk för beroende</a:t>
            </a:r>
          </a:p>
          <a:p>
            <a:r>
              <a:rPr lang="sv-SE" dirty="0"/>
              <a:t>Bygger mindre </a:t>
            </a:r>
            <a:br>
              <a:rPr lang="sv-SE" dirty="0"/>
            </a:br>
            <a:r>
              <a:rPr lang="sv-SE" dirty="0"/>
              <a:t>intern </a:t>
            </a:r>
            <a:br>
              <a:rPr lang="sv-SE" dirty="0"/>
            </a:br>
            <a:r>
              <a:rPr lang="sv-SE" dirty="0"/>
              <a:t>kompetens</a:t>
            </a:r>
          </a:p>
          <a:p>
            <a:r>
              <a:rPr lang="sv-SE" dirty="0"/>
              <a:t>Svårt att bedöma </a:t>
            </a:r>
            <a:br>
              <a:rPr lang="sv-SE" dirty="0"/>
            </a:br>
            <a:r>
              <a:rPr lang="sv-SE" dirty="0"/>
              <a:t>vad de kan</a:t>
            </a:r>
          </a:p>
          <a:p>
            <a:r>
              <a:rPr lang="sv-SE" dirty="0"/>
              <a:t>Få aktörer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Platshållare för bild 4">
            <a:extLst>
              <a:ext uri="{FF2B5EF4-FFF2-40B4-BE49-F238E27FC236}">
                <a16:creationId xmlns:a16="http://schemas.microsoft.com/office/drawing/2014/main" id="{373CA9DB-9098-FA4D-8D0F-E1E46D6814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7874" y="1133023"/>
            <a:ext cx="2268252" cy="15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3C8702F-4A87-5943-BF8C-5B363F46C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2" y="-680345"/>
            <a:ext cx="9361040" cy="650418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769EEBD-A502-7C41-945A-7037EEFA9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-29087"/>
            <a:ext cx="5760640" cy="1728000"/>
          </a:xfrm>
        </p:spPr>
        <p:txBody>
          <a:bodyPr/>
          <a:lstStyle/>
          <a:p>
            <a:r>
              <a:rPr lang="sv-SE" dirty="0"/>
              <a:t>Testa med användare</a:t>
            </a:r>
          </a:p>
        </p:txBody>
      </p:sp>
    </p:spTree>
    <p:extLst>
      <p:ext uri="{BB962C8B-B14F-4D97-AF65-F5344CB8AC3E}">
        <p14:creationId xmlns:p14="http://schemas.microsoft.com/office/powerpoint/2010/main" val="26692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20B65C-29B4-F34E-8B20-C0D0A459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5868144" cy="699404"/>
          </a:xfrm>
        </p:spPr>
        <p:txBody>
          <a:bodyPr/>
          <a:lstStyle/>
          <a:p>
            <a:r>
              <a:rPr lang="sv-SE" dirty="0"/>
              <a:t>Testa med användare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F21C68-7DCE-B048-815C-E791FE3C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4320024" cy="3147983"/>
          </a:xfrm>
        </p:spPr>
        <p:txBody>
          <a:bodyPr>
            <a:normAutofit/>
          </a:bodyPr>
          <a:lstStyle/>
          <a:p>
            <a:r>
              <a:rPr lang="sv-SE" dirty="0"/>
              <a:t>Testar verklig </a:t>
            </a:r>
            <a:br>
              <a:rPr lang="sv-SE" dirty="0"/>
            </a:br>
            <a:r>
              <a:rPr lang="sv-SE" dirty="0"/>
              <a:t>tillgänglighet</a:t>
            </a:r>
          </a:p>
          <a:p>
            <a:r>
              <a:rPr lang="sv-SE" dirty="0"/>
              <a:t>Lärorikt</a:t>
            </a:r>
          </a:p>
          <a:p>
            <a:r>
              <a:rPr lang="sv-SE" dirty="0"/>
              <a:t>Inkluderande</a:t>
            </a:r>
          </a:p>
          <a:p>
            <a:r>
              <a:rPr lang="sv-SE" dirty="0"/>
              <a:t>Förhållandevis billigt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450F0C5-3EED-C84D-80F7-347EBCB8B42D}"/>
              </a:ext>
            </a:extLst>
          </p:cNvPr>
          <p:cNvSpPr txBox="1">
            <a:spLocks/>
          </p:cNvSpPr>
          <p:nvPr/>
        </p:nvSpPr>
        <p:spPr>
          <a:xfrm>
            <a:off x="5580112" y="1511999"/>
            <a:ext cx="4320024" cy="31479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Svårt att </a:t>
            </a:r>
            <a:r>
              <a:rPr lang="sv-SE" dirty="0" err="1"/>
              <a:t>kvalitetskontrollera</a:t>
            </a:r>
            <a:endParaRPr lang="sv-SE" dirty="0"/>
          </a:p>
          <a:p>
            <a:r>
              <a:rPr lang="sv-SE" dirty="0"/>
              <a:t>Inte säkert att </a:t>
            </a:r>
            <a:br>
              <a:rPr lang="sv-SE" dirty="0"/>
            </a:br>
            <a:r>
              <a:rPr lang="sv-SE" dirty="0"/>
              <a:t>lagens krav täcks</a:t>
            </a:r>
          </a:p>
          <a:p>
            <a:r>
              <a:rPr lang="sv-SE" dirty="0"/>
              <a:t>Kan vara svårt att </a:t>
            </a:r>
            <a:br>
              <a:rPr lang="sv-SE" dirty="0"/>
            </a:br>
            <a:r>
              <a:rPr lang="sv-SE" dirty="0"/>
              <a:t>få tag på</a:t>
            </a:r>
          </a:p>
          <a:p>
            <a:r>
              <a:rPr lang="sv-SE" dirty="0"/>
              <a:t>Kräver systematisk </a:t>
            </a:r>
            <a:br>
              <a:rPr lang="sv-SE" dirty="0"/>
            </a:br>
            <a:r>
              <a:rPr lang="sv-SE" dirty="0"/>
              <a:t>testmiljö och dokumentation</a:t>
            </a:r>
          </a:p>
        </p:txBody>
      </p:sp>
      <p:pic>
        <p:nvPicPr>
          <p:cNvPr id="8" name="Platshållare för bild 4">
            <a:extLst>
              <a:ext uri="{FF2B5EF4-FFF2-40B4-BE49-F238E27FC236}">
                <a16:creationId xmlns:a16="http://schemas.microsoft.com/office/drawing/2014/main" id="{DDCFF58D-0E0C-4043-A1C3-68BE94267E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8547" y="1203598"/>
            <a:ext cx="2268252" cy="15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5" descr="HTML-kod. Foto">
            <a:extLst>
              <a:ext uri="{FF2B5EF4-FFF2-40B4-BE49-F238E27FC236}">
                <a16:creationId xmlns:a16="http://schemas.microsoft.com/office/drawing/2014/main" id="{AF494770-D4B4-5F47-9FD3-CD66B8BD4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0" b="7240"/>
          <a:stretch>
            <a:fillRect/>
          </a:stretch>
        </p:blipFill>
        <p:spPr>
          <a:xfrm>
            <a:off x="-108520" y="-73025"/>
            <a:ext cx="10585176" cy="740651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5CBD46A-C4E9-C94D-9B91-ECEF33014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96" y="1491630"/>
            <a:ext cx="5760640" cy="1728000"/>
          </a:xfrm>
        </p:spPr>
        <p:txBody>
          <a:bodyPr/>
          <a:lstStyle/>
          <a:p>
            <a:r>
              <a:rPr lang="sv-SE" dirty="0"/>
              <a:t>Automatiska verktyg</a:t>
            </a:r>
          </a:p>
        </p:txBody>
      </p:sp>
    </p:spTree>
    <p:extLst>
      <p:ext uri="{BB962C8B-B14F-4D97-AF65-F5344CB8AC3E}">
        <p14:creationId xmlns:p14="http://schemas.microsoft.com/office/powerpoint/2010/main" val="215728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0" y="411510"/>
            <a:ext cx="2339752" cy="699404"/>
          </a:xfrm>
        </p:spPr>
        <p:txBody>
          <a:bodyPr/>
          <a:lstStyle/>
          <a:p>
            <a:r>
              <a:rPr lang="sv-SE" dirty="0"/>
              <a:t>Funka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467544" y="1394130"/>
            <a:ext cx="5976208" cy="2196000"/>
          </a:xfrm>
        </p:spPr>
        <p:txBody>
          <a:bodyPr/>
          <a:lstStyle/>
          <a:p>
            <a:r>
              <a:rPr lang="sv-SE" dirty="0"/>
              <a:t>Startades av </a:t>
            </a:r>
            <a:br>
              <a:rPr lang="sv-SE" dirty="0"/>
            </a:br>
            <a:r>
              <a:rPr lang="sv-SE" dirty="0"/>
              <a:t>funktionshinderrörelsen</a:t>
            </a:r>
          </a:p>
          <a:p>
            <a:r>
              <a:rPr lang="sv-SE" dirty="0"/>
              <a:t>Privatägt bolag 2000</a:t>
            </a:r>
          </a:p>
          <a:p>
            <a:r>
              <a:rPr lang="sv-SE" dirty="0"/>
              <a:t>Oslo 2010</a:t>
            </a:r>
          </a:p>
          <a:p>
            <a:r>
              <a:rPr lang="sv-SE" dirty="0"/>
              <a:t>Madrid 2013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Person som hoppar fallskärm med rullsto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44" y="915566"/>
            <a:ext cx="3069256" cy="3296490"/>
          </a:xfrm>
          <a:prstGeom prst="rect">
            <a:avLst/>
          </a:prstGeom>
        </p:spPr>
      </p:pic>
      <p:pic>
        <p:nvPicPr>
          <p:cNvPr id="7" name="Bildobjekt 6" descr="Logotyp för IA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57572"/>
            <a:ext cx="3650876" cy="5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20B65C-29B4-F34E-8B20-C0D0A459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5580112" cy="699404"/>
          </a:xfrm>
        </p:spPr>
        <p:txBody>
          <a:bodyPr/>
          <a:lstStyle/>
          <a:p>
            <a:r>
              <a:rPr lang="sv-SE" dirty="0"/>
              <a:t>Automatiska verktyg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F21C68-7DCE-B048-815C-E791FE3C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Snabbt och </a:t>
            </a:r>
            <a:br>
              <a:rPr lang="sv-SE" dirty="0"/>
            </a:br>
            <a:r>
              <a:rPr lang="sv-SE" dirty="0"/>
              <a:t>billigt</a:t>
            </a:r>
          </a:p>
          <a:p>
            <a:r>
              <a:rPr lang="sv-SE" dirty="0"/>
              <a:t>Överblick</a:t>
            </a:r>
          </a:p>
          <a:p>
            <a:r>
              <a:rPr lang="sv-SE" dirty="0"/>
              <a:t>Argument internt</a:t>
            </a:r>
          </a:p>
          <a:p>
            <a:r>
              <a:rPr lang="sv-SE" dirty="0"/>
              <a:t>Hjälp att prioritera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92C32870-B94C-4F4F-BED2-869F0FA0BB2A}"/>
              </a:ext>
            </a:extLst>
          </p:cNvPr>
          <p:cNvSpPr txBox="1">
            <a:spLocks/>
          </p:cNvSpPr>
          <p:nvPr/>
        </p:nvSpPr>
        <p:spPr>
          <a:xfrm>
            <a:off x="5598966" y="1511998"/>
            <a:ext cx="4320024" cy="314798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Täcker inte alla krav</a:t>
            </a:r>
          </a:p>
          <a:p>
            <a:r>
              <a:rPr lang="sv-SE" dirty="0"/>
              <a:t>Svårt att tolka resultat</a:t>
            </a:r>
          </a:p>
          <a:p>
            <a:r>
              <a:rPr lang="sv-SE" dirty="0"/>
              <a:t>Risk för falsk trygghet</a:t>
            </a:r>
          </a:p>
        </p:txBody>
      </p:sp>
      <p:pic>
        <p:nvPicPr>
          <p:cNvPr id="10" name="Platshållare för bild 4">
            <a:extLst>
              <a:ext uri="{FF2B5EF4-FFF2-40B4-BE49-F238E27FC236}">
                <a16:creationId xmlns:a16="http://schemas.microsoft.com/office/drawing/2014/main" id="{A3EA76BF-2236-CB44-88FC-A5C82974E6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8547" y="1203598"/>
            <a:ext cx="2268252" cy="15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Kugghjul som hänger ihop. Foto">
            <a:extLst>
              <a:ext uri="{FF2B5EF4-FFF2-40B4-BE49-F238E27FC236}">
                <a16:creationId xmlns:a16="http://schemas.microsoft.com/office/drawing/2014/main" id="{9F30EDA1-1CBC-484D-BD7C-049133515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7" y="0"/>
            <a:ext cx="9178047" cy="61281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EB84153-0D1B-0D43-8A83-170226D85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1563638"/>
            <a:ext cx="6624736" cy="1728000"/>
          </a:xfrm>
        </p:spPr>
        <p:txBody>
          <a:bodyPr/>
          <a:lstStyle/>
          <a:p>
            <a:r>
              <a:rPr lang="sv-SE" dirty="0"/>
              <a:t>Det krävs en kombination</a:t>
            </a:r>
          </a:p>
        </p:txBody>
      </p:sp>
    </p:spTree>
    <p:extLst>
      <p:ext uri="{BB962C8B-B14F-4D97-AF65-F5344CB8AC3E}">
        <p14:creationId xmlns:p14="http://schemas.microsoft.com/office/powerpoint/2010/main" val="779706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C8EC93A-34B4-274F-88FC-2352A759ED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återkommande</a:t>
            </a:r>
            <a:r>
              <a:rPr lang="en" dirty="0"/>
              <a:t> </a:t>
            </a:r>
            <a:r>
              <a:rPr lang="en" dirty="0" err="1"/>
              <a:t>fråga</a:t>
            </a:r>
            <a:r>
              <a:rPr lang="en" dirty="0"/>
              <a:t> </a:t>
            </a:r>
          </a:p>
          <a:p>
            <a:r>
              <a:rPr lang="en" dirty="0"/>
              <a:t>om </a:t>
            </a:r>
            <a:r>
              <a:rPr lang="en" dirty="0" err="1"/>
              <a:t>kvalitetskontroll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4272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3AF86DA-839F-430B-81D4-5311CB037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69" y="-380578"/>
            <a:ext cx="9252520" cy="61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32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89A314-8A9F-5B45-B80E-4E386945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4499992" cy="699404"/>
          </a:xfrm>
        </p:spPr>
        <p:txBody>
          <a:bodyPr/>
          <a:lstStyle/>
          <a:p>
            <a:r>
              <a:rPr lang="sv-SE" dirty="0"/>
              <a:t>Självdeklaration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69686B-7B61-414A-B06B-D44837DFC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Leverantör vid upphandling </a:t>
            </a:r>
          </a:p>
          <a:p>
            <a:r>
              <a:rPr lang="sv-SE" dirty="0"/>
              <a:t>Löpande kontroll </a:t>
            </a:r>
          </a:p>
          <a:p>
            <a:r>
              <a:rPr lang="sv-SE" dirty="0"/>
              <a:t>Punktvis </a:t>
            </a:r>
          </a:p>
          <a:p>
            <a:r>
              <a:rPr lang="sv-SE" dirty="0"/>
              <a:t>Intern </a:t>
            </a:r>
          </a:p>
          <a:p>
            <a:r>
              <a:rPr lang="sv-SE" dirty="0"/>
              <a:t>Extern </a:t>
            </a:r>
          </a:p>
          <a:p>
            <a:r>
              <a:rPr lang="sv-SE" dirty="0"/>
              <a:t>(Test med användare) </a:t>
            </a:r>
          </a:p>
          <a:p>
            <a:r>
              <a:rPr lang="sv-SE" dirty="0"/>
              <a:t>(Automatiska verktyg)</a:t>
            </a:r>
          </a:p>
          <a:p>
            <a:endParaRPr lang="sv-SE" dirty="0"/>
          </a:p>
        </p:txBody>
      </p:sp>
      <p:pic>
        <p:nvPicPr>
          <p:cNvPr id="8" name="Picture 2" descr="Relaterad bild">
            <a:extLst>
              <a:ext uri="{FF2B5EF4-FFF2-40B4-BE49-F238E27FC236}">
                <a16:creationId xmlns:a16="http://schemas.microsoft.com/office/drawing/2014/main" id="{76CC3F10-0ECF-2F48-8E02-AADA8B712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1" y="1511999"/>
            <a:ext cx="398206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20B65C-29B4-F34E-8B20-C0D0A459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6870824" cy="699404"/>
          </a:xfrm>
        </p:spPr>
        <p:txBody>
          <a:bodyPr/>
          <a:lstStyle/>
          <a:p>
            <a:r>
              <a:rPr lang="sv-SE" dirty="0"/>
              <a:t>Återkoppling och alternativ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F21C68-7DCE-B048-815C-E791FE3C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Feed</a:t>
            </a:r>
            <a:r>
              <a:rPr lang="sv-SE" dirty="0"/>
              <a:t> back is a gift</a:t>
            </a:r>
          </a:p>
          <a:p>
            <a:r>
              <a:rPr lang="sv-SE" dirty="0"/>
              <a:t>Intern process</a:t>
            </a:r>
          </a:p>
          <a:p>
            <a:r>
              <a:rPr lang="sv-SE" dirty="0"/>
              <a:t>Alternativa format</a:t>
            </a:r>
          </a:p>
          <a:p>
            <a:r>
              <a:rPr lang="sv-SE" dirty="0"/>
              <a:t>Bygg FAQ</a:t>
            </a:r>
          </a:p>
          <a:p>
            <a:r>
              <a:rPr lang="sv-SE" dirty="0"/>
              <a:t>Hitta – och åtgärda – </a:t>
            </a:r>
            <a:br>
              <a:rPr lang="sv-SE" dirty="0"/>
            </a:br>
            <a:r>
              <a:rPr lang="sv-SE" dirty="0"/>
              <a:t>den svagaste länken</a:t>
            </a:r>
          </a:p>
        </p:txBody>
      </p:sp>
      <p:pic>
        <p:nvPicPr>
          <p:cNvPr id="7" name="Picture 10" descr="Bildresultat för gift">
            <a:extLst>
              <a:ext uri="{FF2B5EF4-FFF2-40B4-BE49-F238E27FC236}">
                <a16:creationId xmlns:a16="http://schemas.microsoft.com/office/drawing/2014/main" id="{C136C10C-2E4B-714E-BC30-03E214897E4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r="53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307A8E-ED96-EE43-AD34-177B5C3F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6146734" cy="699404"/>
          </a:xfrm>
        </p:spPr>
        <p:txBody>
          <a:bodyPr/>
          <a:lstStyle/>
          <a:p>
            <a:r>
              <a:rPr lang="sv-SE" dirty="0"/>
              <a:t>Vägen mot tillgänglighet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52F152-BAF3-964A-B1FA-B17756EA7B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23928" y="1566906"/>
            <a:ext cx="2702906" cy="713863"/>
          </a:xfrm>
        </p:spPr>
        <p:txBody>
          <a:bodyPr/>
          <a:lstStyle/>
          <a:p>
            <a:r>
              <a:rPr lang="sv-SE" dirty="0"/>
              <a:t>Hur ligger ni till?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E9540F-61A0-A841-87EF-76934C2ED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62443" y="2132235"/>
            <a:ext cx="3282810" cy="723819"/>
          </a:xfrm>
        </p:spPr>
        <p:txBody>
          <a:bodyPr/>
          <a:lstStyle/>
          <a:p>
            <a:r>
              <a:rPr lang="sv-SE" dirty="0"/>
              <a:t>Stegvis plan framåt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6B88486-3E4E-6F40-AB53-AFDC057323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2206" y="2627576"/>
            <a:ext cx="3819923" cy="723819"/>
          </a:xfrm>
        </p:spPr>
        <p:txBody>
          <a:bodyPr/>
          <a:lstStyle/>
          <a:p>
            <a:r>
              <a:rPr lang="sv-SE" dirty="0"/>
              <a:t>Bygg intern kompetens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1C9F3F8-F4E0-3246-B9B7-65B93CE47A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795347" cy="723819"/>
          </a:xfrm>
        </p:spPr>
        <p:txBody>
          <a:bodyPr/>
          <a:lstStyle/>
          <a:p>
            <a:r>
              <a:rPr lang="sv-SE" dirty="0"/>
              <a:t>Extern kontroll när det behövs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707BB6B-65DC-1141-86C0-1049C724A9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8173" y="3877375"/>
            <a:ext cx="2907987" cy="723819"/>
          </a:xfrm>
        </p:spPr>
        <p:txBody>
          <a:bodyPr/>
          <a:lstStyle/>
          <a:p>
            <a:r>
              <a:rPr lang="sv-SE" dirty="0"/>
              <a:t>Processen är allt!</a:t>
            </a:r>
          </a:p>
        </p:txBody>
      </p:sp>
    </p:spTree>
    <p:extLst>
      <p:ext uri="{BB962C8B-B14F-4D97-AF65-F5344CB8AC3E}">
        <p14:creationId xmlns:p14="http://schemas.microsoft.com/office/powerpoint/2010/main" val="17290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17A3C2C-48B8-784E-BAC7-D32629269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r>
              <a:rPr lang="sv-SE" dirty="0" err="1"/>
              <a:t>susanna.laurin@funka.com</a:t>
            </a: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80F5DB-C3B1-604D-BF8C-E653ACF9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finns inga normalanvändare</a:t>
            </a:r>
          </a:p>
        </p:txBody>
      </p:sp>
    </p:spTree>
    <p:extLst>
      <p:ext uri="{BB962C8B-B14F-4D97-AF65-F5344CB8AC3E}">
        <p14:creationId xmlns:p14="http://schemas.microsoft.com/office/powerpoint/2010/main" val="59025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3059832" cy="699404"/>
          </a:xfrm>
        </p:spPr>
        <p:txBody>
          <a:bodyPr/>
          <a:lstStyle/>
          <a:p>
            <a:r>
              <a:rPr lang="sv-SE" dirty="0"/>
              <a:t>Vad vi gör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7999" y="1512000"/>
            <a:ext cx="4472951" cy="2859950"/>
          </a:xfrm>
        </p:spPr>
        <p:txBody>
          <a:bodyPr>
            <a:normAutofit lnSpcReduction="10000"/>
          </a:bodyPr>
          <a:lstStyle/>
          <a:p>
            <a:r>
              <a:rPr lang="sv-SE" sz="2200" dirty="0"/>
              <a:t>Konsultverksamhet</a:t>
            </a:r>
          </a:p>
          <a:p>
            <a:pPr lvl="1"/>
            <a:r>
              <a:rPr lang="sv-SE" sz="2000" dirty="0"/>
              <a:t>Utveckling</a:t>
            </a:r>
          </a:p>
          <a:p>
            <a:pPr lvl="1"/>
            <a:r>
              <a:rPr lang="sv-SE" sz="2000" dirty="0"/>
              <a:t>Analys, stöd och test</a:t>
            </a:r>
          </a:p>
          <a:p>
            <a:pPr lvl="1"/>
            <a:r>
              <a:rPr lang="sv-SE" sz="2000" dirty="0"/>
              <a:t>Utbildning</a:t>
            </a:r>
          </a:p>
          <a:p>
            <a:r>
              <a:rPr lang="sv-SE" sz="2200" dirty="0"/>
              <a:t>Forskning &amp; innovation</a:t>
            </a:r>
          </a:p>
          <a:p>
            <a:r>
              <a:rPr lang="sv-SE" sz="2200" dirty="0"/>
              <a:t>Samarbetsprojekt</a:t>
            </a:r>
          </a:p>
          <a:p>
            <a:r>
              <a:rPr lang="sv-SE" sz="2200" dirty="0"/>
              <a:t>Förtroendeuppdrag</a:t>
            </a:r>
          </a:p>
          <a:p>
            <a:r>
              <a:rPr lang="sv-SE" sz="2200" dirty="0"/>
              <a:t>Standardisering</a:t>
            </a:r>
          </a:p>
          <a:p>
            <a:endParaRPr lang="sv-SE" sz="2000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52" y="1389374"/>
            <a:ext cx="1624959" cy="244125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999" y="904139"/>
            <a:ext cx="2558792" cy="170586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951" y="2395693"/>
            <a:ext cx="2794193" cy="18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domarklubba och en våg. Fot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100658"/>
            <a:ext cx="938779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1C1410-DCED-3540-8B38-665DB446C4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Uppfylla minimikrav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DD0FF97-6A0E-5043-B6D1-9AF708D0E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Deklarera status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09A595F-158A-9B4E-A139-F641699691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Erbjuda alternativ</a:t>
            </a:r>
          </a:p>
        </p:txBody>
      </p:sp>
    </p:spTree>
    <p:extLst>
      <p:ext uri="{BB962C8B-B14F-4D97-AF65-F5344CB8AC3E}">
        <p14:creationId xmlns:p14="http://schemas.microsoft.com/office/powerpoint/2010/main" val="40182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674903-A238-1A4A-9F54-C0C085E7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5423313" cy="699404"/>
          </a:xfrm>
        </p:spPr>
        <p:txBody>
          <a:bodyPr/>
          <a:lstStyle/>
          <a:p>
            <a:r>
              <a:rPr lang="sv-SE" dirty="0"/>
              <a:t>Några olika metoder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035A7C-8510-5B44-9B98-6111C54BFF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6643" y="1472868"/>
            <a:ext cx="3602454" cy="713863"/>
          </a:xfrm>
        </p:spPr>
        <p:txBody>
          <a:bodyPr/>
          <a:lstStyle/>
          <a:p>
            <a:r>
              <a:rPr lang="sv-SE" dirty="0"/>
              <a:t>Krav vid upphandling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CCF1E4-23EB-9D46-BFE7-FD8842BF67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6207" y="2058400"/>
            <a:ext cx="4893583" cy="723819"/>
          </a:xfrm>
        </p:spPr>
        <p:txBody>
          <a:bodyPr/>
          <a:lstStyle/>
          <a:p>
            <a:r>
              <a:rPr lang="sv-SE" dirty="0"/>
              <a:t>Löpande eller punktvis kontroll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F5A24DE-3A1F-0A46-9A2D-C8A815993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52818" y="2646702"/>
            <a:ext cx="6250104" cy="723819"/>
          </a:xfrm>
        </p:spPr>
        <p:txBody>
          <a:bodyPr/>
          <a:lstStyle/>
          <a:p>
            <a:r>
              <a:rPr lang="sv-SE" dirty="0"/>
              <a:t>Intern kompetens eller externa experter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5AA8856-0907-9145-8230-546D96AD33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2874" y="3300223"/>
            <a:ext cx="3517653" cy="723819"/>
          </a:xfrm>
        </p:spPr>
        <p:txBody>
          <a:bodyPr/>
          <a:lstStyle/>
          <a:p>
            <a:r>
              <a:rPr lang="sv-SE" dirty="0"/>
              <a:t>Test med användare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3618AA3-89AC-E54C-B627-E003CE7216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95862" y="3927602"/>
            <a:ext cx="3454901" cy="723819"/>
          </a:xfrm>
        </p:spPr>
        <p:txBody>
          <a:bodyPr/>
          <a:lstStyle/>
          <a:p>
            <a:r>
              <a:rPr lang="sv-SE" dirty="0"/>
              <a:t>Automatiska verktyg</a:t>
            </a:r>
          </a:p>
        </p:txBody>
      </p:sp>
    </p:spTree>
    <p:extLst>
      <p:ext uri="{BB962C8B-B14F-4D97-AF65-F5344CB8AC3E}">
        <p14:creationId xmlns:p14="http://schemas.microsoft.com/office/powerpoint/2010/main" val="37323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7B22A81-68EB-6745-AE21-730CDB4C5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8033"/>
            <a:ext cx="9433048" cy="62886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C5C2F3B-F533-AD4D-A94E-9ADC285B7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3672" y="809563"/>
            <a:ext cx="5760640" cy="1728000"/>
          </a:xfrm>
        </p:spPr>
        <p:txBody>
          <a:bodyPr/>
          <a:lstStyle/>
          <a:p>
            <a:r>
              <a:rPr lang="sv-SE" dirty="0"/>
              <a:t>Krav vid upphandling</a:t>
            </a:r>
          </a:p>
        </p:txBody>
      </p:sp>
    </p:spTree>
    <p:extLst>
      <p:ext uri="{BB962C8B-B14F-4D97-AF65-F5344CB8AC3E}">
        <p14:creationId xmlns:p14="http://schemas.microsoft.com/office/powerpoint/2010/main" val="21240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20B65C-29B4-F34E-8B20-C0D0A459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5796136" cy="699404"/>
          </a:xfrm>
        </p:spPr>
        <p:txBody>
          <a:bodyPr/>
          <a:lstStyle/>
          <a:p>
            <a:r>
              <a:rPr lang="sv-SE" dirty="0"/>
              <a:t>Krav vid upphandling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F21C68-7DCE-B048-815C-E791FE3C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3455928" cy="3147983"/>
          </a:xfrm>
        </p:spPr>
        <p:txBody>
          <a:bodyPr/>
          <a:lstStyle/>
          <a:p>
            <a:r>
              <a:rPr lang="sv-SE" dirty="0"/>
              <a:t>Tidigt</a:t>
            </a:r>
          </a:p>
          <a:p>
            <a:r>
              <a:rPr lang="sv-SE" dirty="0"/>
              <a:t>Ansvar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E532BD0F-7A74-044A-BA63-B7DD843C3B5D}"/>
              </a:ext>
            </a:extLst>
          </p:cNvPr>
          <p:cNvSpPr txBox="1">
            <a:spLocks/>
          </p:cNvSpPr>
          <p:nvPr/>
        </p:nvSpPr>
        <p:spPr>
          <a:xfrm>
            <a:off x="5940152" y="1419622"/>
            <a:ext cx="4320024" cy="314798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Krångliga krav</a:t>
            </a:r>
          </a:p>
          <a:p>
            <a:r>
              <a:rPr lang="sv-SE" dirty="0"/>
              <a:t>Svårt avgöra</a:t>
            </a:r>
          </a:p>
        </p:txBody>
      </p:sp>
      <p:pic>
        <p:nvPicPr>
          <p:cNvPr id="7" name="Platshållare för bild 4">
            <a:extLst>
              <a:ext uri="{FF2B5EF4-FFF2-40B4-BE49-F238E27FC236}">
                <a16:creationId xmlns:a16="http://schemas.microsoft.com/office/drawing/2014/main" id="{89024A09-874C-9B4A-BCBF-6B55611234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8547" y="1203598"/>
            <a:ext cx="2268252" cy="158711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216D375-190D-024F-AE93-1F5233B01CCD}"/>
              </a:ext>
            </a:extLst>
          </p:cNvPr>
          <p:cNvSpPr txBox="1"/>
          <p:nvPr/>
        </p:nvSpPr>
        <p:spPr>
          <a:xfrm>
            <a:off x="3523785" y="33565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83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4">
            <a:extLst>
              <a:ext uri="{FF2B5EF4-FFF2-40B4-BE49-F238E27FC236}">
                <a16:creationId xmlns:a16="http://schemas.microsoft.com/office/drawing/2014/main" id="{BBAAB1A9-2BB7-7C46-BB61-0905F1191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r="9805"/>
          <a:stretch>
            <a:fillRect/>
          </a:stretch>
        </p:blipFill>
        <p:spPr>
          <a:xfrm>
            <a:off x="-79330" y="-33136"/>
            <a:ext cx="9223330" cy="6453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2E11E07-DEEB-394F-B38F-60FD51A6E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872" y="267494"/>
            <a:ext cx="5184576" cy="1728000"/>
          </a:xfrm>
        </p:spPr>
        <p:txBody>
          <a:bodyPr/>
          <a:lstStyle/>
          <a:p>
            <a:r>
              <a:rPr lang="sv-SE" dirty="0"/>
              <a:t>Löpande kontroll</a:t>
            </a:r>
          </a:p>
        </p:txBody>
      </p:sp>
    </p:spTree>
    <p:extLst>
      <p:ext uri="{BB962C8B-B14F-4D97-AF65-F5344CB8AC3E}">
        <p14:creationId xmlns:p14="http://schemas.microsoft.com/office/powerpoint/2010/main" val="741459920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F3038AED-3C07-1A48-9D8A-3B004E50A8A4}"/>
    </a:ext>
  </a:extLst>
</a:theme>
</file>

<file path=ppt/theme/theme10.xml><?xml version="1.0" encoding="utf-8"?>
<a:theme xmlns:a="http://schemas.openxmlformats.org/drawingml/2006/main" name="Citat gu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0500E849-2CB6-344F-AA85-D9ABE3D79C0E}"/>
    </a:ext>
  </a:extLst>
</a:theme>
</file>

<file path=ppt/theme/theme11.xml><?xml version="1.0" encoding="utf-8"?>
<a:theme xmlns:a="http://schemas.openxmlformats.org/drawingml/2006/main" name="Citat blå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ABDD3406-395A-CE49-AD3A-861A5CF5E1A7}"/>
    </a:ext>
  </a:extLst>
</a:theme>
</file>

<file path=ppt/theme/theme12.xml><?xml version="1.0" encoding="utf-8"?>
<a:theme xmlns:a="http://schemas.openxmlformats.org/drawingml/2006/main" name="Pratbubbla gu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3D19C018-A9C8-4E43-B416-115A2A4C6B48}"/>
    </a:ext>
  </a:extLst>
</a:theme>
</file>

<file path=ppt/theme/theme13.xml><?xml version="1.0" encoding="utf-8"?>
<a:theme xmlns:a="http://schemas.openxmlformats.org/drawingml/2006/main" name="Pratbubbla blå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3B521D3E-48A6-EB40-8547-FA3F24866C52}"/>
    </a:ext>
  </a:extLst>
</a:theme>
</file>

<file path=ppt/theme/theme14.xml><?xml version="1.0" encoding="utf-8"?>
<a:theme xmlns:a="http://schemas.openxmlformats.org/drawingml/2006/main" name="Pratbubbla rosa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80657841-F8A4-CB42-9F3A-17D58BBDC3EE}"/>
    </a:ext>
  </a:extLst>
</a:theme>
</file>

<file path=ppt/theme/theme15.xml><?xml version="1.0" encoding="utf-8"?>
<a:theme xmlns:a="http://schemas.openxmlformats.org/drawingml/2006/main" name="Pratbubbla grön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0D8468DE-6B33-8A4C-906F-C4180B551A73}"/>
    </a:ext>
  </a:extLst>
</a:theme>
</file>

<file path=ppt/theme/theme16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8B2D1AFF-3DF4-804D-9A5C-E68190628D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968F9F47-0E88-7640-9D84-C80A050E612C}"/>
    </a:ext>
  </a:extLst>
</a:theme>
</file>

<file path=ppt/theme/theme3.xml><?xml version="1.0" encoding="utf-8"?>
<a:theme xmlns:a="http://schemas.openxmlformats.org/drawingml/2006/main" name="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9FBE7B74-8973-A140-BA35-AAD10751CDA2}"/>
    </a:ext>
  </a:extLst>
</a:theme>
</file>

<file path=ppt/theme/theme4.xml><?xml version="1.0" encoding="utf-8"?>
<a:theme xmlns:a="http://schemas.openxmlformats.org/drawingml/2006/main" name="Nologo_only_fullscreenimages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AF53C6CE-AAC9-A54B-A866-BCA1AA9702A0}"/>
    </a:ext>
  </a:extLst>
</a:theme>
</file>

<file path=ppt/theme/theme5.xml><?xml version="1.0" encoding="utf-8"?>
<a:theme xmlns:a="http://schemas.openxmlformats.org/drawingml/2006/main" name="On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5DBE5CBC-55F2-AD4F-B539-124DD9043EF2}"/>
    </a:ext>
  </a:extLst>
</a:theme>
</file>

<file path=ppt/theme/theme6.xml><?xml version="1.0" encoding="utf-8"?>
<a:theme xmlns:a="http://schemas.openxmlformats.org/drawingml/2006/main" name="Two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86F08914-82DC-DD46-93BD-B7C40A26D7CE}"/>
    </a:ext>
  </a:extLst>
</a:theme>
</file>

<file path=ppt/theme/theme7.xml><?xml version="1.0" encoding="utf-8"?>
<a:theme xmlns:a="http://schemas.openxmlformats.org/drawingml/2006/main" name="Thre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DCCBCB01-45ED-1647-8D16-1DBCA6D3F72F}"/>
    </a:ext>
  </a:extLst>
</a:theme>
</file>

<file path=ppt/theme/theme8.xml><?xml version="1.0" encoding="utf-8"?>
<a:theme xmlns:a="http://schemas.openxmlformats.org/drawingml/2006/main" name="Citat rosa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E87D8354-E152-614C-AB20-F2B54AF24881}"/>
    </a:ext>
  </a:extLst>
</a:theme>
</file>

<file path=ppt/theme/theme9.xml><?xml version="1.0" encoding="utf-8"?>
<a:theme xmlns:a="http://schemas.openxmlformats.org/drawingml/2006/main" name="Citat grön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4996652F-CF5D-1942-A246-769C74A677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Front Page</Template>
  <TotalTime>1388</TotalTime>
  <Words>240</Words>
  <Application>Microsoft Macintosh PowerPoint</Application>
  <PresentationFormat>Bildspel på skärmen (16:9)</PresentationFormat>
  <Paragraphs>115</Paragraphs>
  <Slides>27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27</vt:i4>
      </vt:variant>
    </vt:vector>
  </HeadingPairs>
  <TitlesOfParts>
    <vt:vector size="46" baseType="lpstr">
      <vt:lpstr>Arial</vt:lpstr>
      <vt:lpstr>Calibri</vt:lpstr>
      <vt:lpstr>Century Gothic</vt:lpstr>
      <vt:lpstr>Front Page</vt:lpstr>
      <vt:lpstr>Funka_logo</vt:lpstr>
      <vt:lpstr>Small_asterix</vt:lpstr>
      <vt:lpstr>Nologo_only_fullscreenimages</vt:lpstr>
      <vt:lpstr>One Post It</vt:lpstr>
      <vt:lpstr>Two Post It</vt:lpstr>
      <vt:lpstr>Three Post It</vt:lpstr>
      <vt:lpstr>Citat rosa</vt:lpstr>
      <vt:lpstr>Citat grön</vt:lpstr>
      <vt:lpstr>Citat gul</vt:lpstr>
      <vt:lpstr>Citat blå</vt:lpstr>
      <vt:lpstr>Pratbubbla gul</vt:lpstr>
      <vt:lpstr>Pratbubbla blå</vt:lpstr>
      <vt:lpstr>Pratbubbla rosa</vt:lpstr>
      <vt:lpstr>Pratbubbla grön</vt:lpstr>
      <vt:lpstr>Last page</vt:lpstr>
      <vt:lpstr>Vad innebär det att följa lagen? </vt:lpstr>
      <vt:lpstr>Funka </vt:lpstr>
      <vt:lpstr>Vad vi gör</vt:lpstr>
      <vt:lpstr>PowerPoint-presentation</vt:lpstr>
      <vt:lpstr>PowerPoint-presentation</vt:lpstr>
      <vt:lpstr>Några olika metoder</vt:lpstr>
      <vt:lpstr>Krav vid upphandling</vt:lpstr>
      <vt:lpstr>Krav vid upphandling</vt:lpstr>
      <vt:lpstr>Löpande kontroll</vt:lpstr>
      <vt:lpstr>Löpande kontroll</vt:lpstr>
      <vt:lpstr>Punktvisa insatser</vt:lpstr>
      <vt:lpstr>Punktvisa insatser</vt:lpstr>
      <vt:lpstr>Intern kompetens</vt:lpstr>
      <vt:lpstr>Intern kompetens</vt:lpstr>
      <vt:lpstr>Extern kompetens</vt:lpstr>
      <vt:lpstr>Extern kompetens</vt:lpstr>
      <vt:lpstr>Testa med användare</vt:lpstr>
      <vt:lpstr>Testa med användare</vt:lpstr>
      <vt:lpstr>Automatiska verktyg</vt:lpstr>
      <vt:lpstr>Automatiska verktyg</vt:lpstr>
      <vt:lpstr>Det krävs en kombination</vt:lpstr>
      <vt:lpstr>PowerPoint-presentation</vt:lpstr>
      <vt:lpstr>PowerPoint-presentation</vt:lpstr>
      <vt:lpstr>Självdeklaration</vt:lpstr>
      <vt:lpstr>Återkoppling och alternativ</vt:lpstr>
      <vt:lpstr>Vägen mot tillgänglighet</vt:lpstr>
      <vt:lpstr>Det finns inga normalanvändare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lorem ipsum</dc:title>
  <dc:subject/>
  <dc:creator>Susanna Laurin</dc:creator>
  <cp:keywords/>
  <dc:description/>
  <cp:lastModifiedBy>Susanna Laurin</cp:lastModifiedBy>
  <cp:revision>106</cp:revision>
  <cp:lastPrinted>2014-03-01T05:59:56Z</cp:lastPrinted>
  <dcterms:created xsi:type="dcterms:W3CDTF">2018-09-20T07:38:08Z</dcterms:created>
  <dcterms:modified xsi:type="dcterms:W3CDTF">2019-04-09T04:22:13Z</dcterms:modified>
  <cp:category/>
</cp:coreProperties>
</file>