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9" r:id="rId3"/>
    <p:sldId id="296" r:id="rId4"/>
    <p:sldId id="300" r:id="rId5"/>
    <p:sldId id="293" r:id="rId6"/>
    <p:sldId id="301" r:id="rId7"/>
    <p:sldId id="294" r:id="rId8"/>
    <p:sldId id="302" r:id="rId9"/>
    <p:sldId id="295" r:id="rId10"/>
    <p:sldId id="305" r:id="rId11"/>
    <p:sldId id="297" r:id="rId12"/>
    <p:sldId id="303" r:id="rId13"/>
    <p:sldId id="304" r:id="rId14"/>
    <p:sldId id="272" r:id="rId15"/>
  </p:sldIdLst>
  <p:sldSz cx="10160000" cy="7620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0" autoAdjust="0"/>
    <p:restoredTop sz="71909" autoAdjust="0"/>
  </p:normalViewPr>
  <p:slideViewPr>
    <p:cSldViewPr>
      <p:cViewPr varScale="1">
        <p:scale>
          <a:sx n="55" d="100"/>
          <a:sy n="55" d="100"/>
        </p:scale>
        <p:origin x="1134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214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64642CF-8724-49A2-AB5F-3ADE997B70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803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4D331E1-94B2-4BFF-A48A-78020AB584A3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2/15/2016 call w susanna</a:t>
            </a:r>
          </a:p>
          <a:p>
            <a:pPr eaLnBrk="1" hangingPunct="1"/>
            <a:endParaRPr lang="en-US" altLang="en-US" dirty="0"/>
          </a:p>
          <a:p>
            <a:pPr marL="171450" indent="-171450" eaLnBrk="1" hangingPunct="1">
              <a:buFontTx/>
              <a:buChar char="-"/>
            </a:pPr>
            <a:r>
              <a:rPr lang="en-US" altLang="en-US" dirty="0"/>
              <a:t>Modify for euro-audience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dirty="0"/>
              <a:t>80% of audience will be public sector potential funka clients.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dirty="0"/>
              <a:t>They do not focus on compliance – so don’t 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dirty="0"/>
              <a:t>They don’t see pwd as customers – democratic or just assumed mutual interest</a:t>
            </a:r>
          </a:p>
          <a:p>
            <a:pPr marL="171450" indent="-171450" eaLnBrk="1" hangingPunct="1">
              <a:buFontTx/>
              <a:buChar char="-"/>
            </a:pPr>
            <a:endParaRPr lang="en-US" altLang="en-US" dirty="0"/>
          </a:p>
          <a:p>
            <a:pPr marL="171450" indent="-171450" eaLnBrk="1" hangingPunct="1">
              <a:buFontTx/>
              <a:buChar char="-"/>
            </a:pPr>
            <a:r>
              <a:rPr lang="en-US" altLang="en-US" dirty="0"/>
              <a:t>Note eu nutrition labeling – swedish keyhole</a:t>
            </a:r>
          </a:p>
          <a:p>
            <a:pPr marL="171450" indent="-171450" eaLnBrk="1" hangingPunct="1">
              <a:buFontTx/>
              <a:buChar char="-"/>
            </a:pPr>
            <a:endParaRPr lang="en-US" altLang="en-US" dirty="0"/>
          </a:p>
          <a:p>
            <a:pPr marL="171450" indent="-171450" eaLnBrk="1" hangingPunct="1">
              <a:buFontTx/>
              <a:buChar char="-"/>
            </a:pPr>
            <a:r>
              <a:rPr lang="en-US" altLang="en-US" dirty="0"/>
              <a:t>Photo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dirty="0"/>
              <a:t>4-5 lines of presentation, 4-5 lines about me.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dirty="0"/>
              <a:t>Tech team will contact</a:t>
            </a:r>
          </a:p>
        </p:txBody>
      </p:sp>
    </p:spTree>
    <p:extLst>
      <p:ext uri="{BB962C8B-B14F-4D97-AF65-F5344CB8AC3E}">
        <p14:creationId xmlns:p14="http://schemas.microsoft.com/office/powerpoint/2010/main" val="2874251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0E16F4C-10F6-40D0-B672-34277F123418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5645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4642CF-8724-49A2-AB5F-3ADE997B703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822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88%</a:t>
            </a:r>
            <a:r>
              <a:rPr lang="en-US" baseline="0" dirty="0"/>
              <a:t> of K-5 teachers teach nutrition http://nces.ed.gov/quicktables/Detail.asp?Key=286 </a:t>
            </a:r>
          </a:p>
          <a:p>
            <a:endParaRPr lang="en-US" baseline="0" dirty="0"/>
          </a:p>
          <a:p>
            <a:r>
              <a:rPr lang="en-US" baseline="0" dirty="0"/>
              <a:t>~50% of K-5 teachers have had formal prep. for teaching nutrition http://nces.ed.gov/surveys/frss/publications/2000040/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4642CF-8724-49A2-AB5F-3ADE997B703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707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4642CF-8724-49A2-AB5F-3ADE997B703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50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 empl</a:t>
            </a:r>
          </a:p>
          <a:p>
            <a:r>
              <a:rPr lang="en-US" dirty="0"/>
              <a:t>Health Educators and Community Health Workers: 99K</a:t>
            </a:r>
          </a:p>
          <a:p>
            <a:r>
              <a:rPr lang="en-US" dirty="0"/>
              <a:t>Occupational Health and Safety Specialists: 63K</a:t>
            </a:r>
          </a:p>
          <a:p>
            <a:r>
              <a:rPr lang="en-US" dirty="0"/>
              <a:t>OT 113K; SLP 134K</a:t>
            </a:r>
          </a:p>
          <a:p>
            <a:r>
              <a:rPr lang="en-US" dirty="0"/>
              <a:t>Registered Nurses 2.7M</a:t>
            </a:r>
          </a:p>
          <a:p>
            <a:r>
              <a:rPr lang="en-US" dirty="0"/>
              <a:t>Epidemiologists 5K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4642CF-8724-49A2-AB5F-3ADE997B703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078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~40% of prescriptions are filled</a:t>
            </a:r>
          </a:p>
          <a:p>
            <a:r>
              <a:rPr lang="en-US" dirty="0"/>
              <a:t>diabetes ‘compliance’ is ~10%</a:t>
            </a:r>
          </a:p>
          <a:p>
            <a:endParaRPr lang="en-US" dirty="0"/>
          </a:p>
          <a:p>
            <a:r>
              <a:rPr lang="en-US" dirty="0"/>
              <a:t>only 1/3 – ½ of people who have received screen reader training become successful</a:t>
            </a:r>
            <a:r>
              <a:rPr lang="en-US" baseline="0" dirty="0"/>
              <a:t> users of screen readers.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4642CF-8724-49A2-AB5F-3ADE997B703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02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E6C6E6E-4751-47F5-9B8A-48FFEE4FFC33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2255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38F45-4254-4EDF-89A1-74FA383EC9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25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CB7EC-C3C5-4E81-8112-504FB6A65E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656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9000" cy="60975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7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0316E-1432-406B-9885-128879ED61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5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636000" cy="12715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636000" cy="4573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7400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76431-F84A-4041-8A87-64848D3AC8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63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F1C03-5FAB-47ED-9CF4-592CBA0D70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478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05628-AB81-46A7-AED1-38364B0779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8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B4358-6C41-42FA-AFB4-FF95D08E12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35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985A0-AC28-4AC5-AB62-69C22DCB3E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2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D4AF2-A395-47D4-BEDB-196F21C8B0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711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4B-852A-4D6C-82CE-70E2215E50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09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36000" cy="127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36000" cy="457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2138"/>
            <a:ext cx="211772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0275" y="6942138"/>
            <a:ext cx="321945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942138"/>
            <a:ext cx="2119313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E11EB1D-F2DB-4FB4-966A-D38D0C6DBB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184400" y="2667000"/>
            <a:ext cx="7467600" cy="362585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altLang="en-US" sz="4000" b="1" dirty="0">
                <a:solidFill>
                  <a:schemeClr val="tx1"/>
                </a:solidFill>
              </a:rPr>
              <a:t>accessibility is kinda like…</a:t>
            </a:r>
            <a:br>
              <a:rPr lang="en-US" altLang="en-US" sz="3600" b="1" dirty="0">
                <a:solidFill>
                  <a:schemeClr val="tx1"/>
                </a:solidFill>
              </a:rPr>
            </a:br>
            <a:br>
              <a:rPr lang="en-US" altLang="en-US" sz="4000" b="1" dirty="0">
                <a:solidFill>
                  <a:schemeClr val="tx1"/>
                </a:solidFill>
              </a:rPr>
            </a:br>
            <a:br>
              <a:rPr lang="en-US" altLang="en-US" sz="4000" b="1" dirty="0">
                <a:solidFill>
                  <a:schemeClr val="tx1"/>
                </a:solidFill>
              </a:rPr>
            </a:br>
            <a:r>
              <a:rPr lang="en-US" altLang="en-US" sz="3200" b="1" dirty="0">
                <a:solidFill>
                  <a:schemeClr val="tx1"/>
                </a:solidFill>
              </a:rPr>
              <a:t>Jim Tobias</a:t>
            </a:r>
            <a:br>
              <a:rPr lang="en-US" altLang="en-US" b="1" dirty="0">
                <a:solidFill>
                  <a:schemeClr val="tx1"/>
                </a:solidFill>
              </a:rPr>
            </a:br>
            <a:r>
              <a:rPr lang="en-US" altLang="en-US" sz="3200" b="1" dirty="0">
                <a:solidFill>
                  <a:schemeClr val="tx1"/>
                </a:solidFill>
              </a:rPr>
              <a:t>Inclusive Technologies</a:t>
            </a:r>
            <a:br>
              <a:rPr lang="en-US" altLang="en-US" sz="3200" b="1" dirty="0">
                <a:solidFill>
                  <a:schemeClr val="tx1"/>
                </a:solidFill>
              </a:rPr>
            </a:br>
            <a:r>
              <a:rPr lang="en-US" altLang="en-US" sz="3200" b="1" dirty="0">
                <a:solidFill>
                  <a:schemeClr val="tx1"/>
                </a:solidFill>
              </a:rPr>
              <a:t>inclusive.com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5867400"/>
            <a:ext cx="1905000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hefeedingdoctor.com/wp-content/uploads/2014/10/capn-crunch-balanced-breakfast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6"/>
          <a:stretch/>
        </p:blipFill>
        <p:spPr bwMode="auto">
          <a:xfrm>
            <a:off x="889000" y="1620133"/>
            <a:ext cx="8412691" cy="561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636000" cy="1271588"/>
          </a:xfrm>
        </p:spPr>
        <p:txBody>
          <a:bodyPr/>
          <a:lstStyle/>
          <a:p>
            <a:r>
              <a:rPr lang="en-US" b="1" dirty="0"/>
              <a:t>“Part of a Complete Breakfast”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95400" y="2133600"/>
            <a:ext cx="7670800" cy="4572000"/>
          </a:xfrm>
          <a:solidFill>
            <a:schemeClr val="bg1"/>
          </a:solidFill>
        </p:spPr>
        <p:txBody>
          <a:bodyPr/>
          <a:lstStyle/>
          <a:p>
            <a:r>
              <a:rPr lang="en-US" sz="3600" dirty="0"/>
              <a:t>Deep context: </a:t>
            </a:r>
          </a:p>
          <a:p>
            <a:pPr lvl="1"/>
            <a:r>
              <a:rPr lang="en-US" sz="3200" dirty="0"/>
              <a:t>user’s goal</a:t>
            </a:r>
          </a:p>
          <a:p>
            <a:pPr lvl="1"/>
            <a:r>
              <a:rPr lang="en-US" sz="3200" dirty="0"/>
              <a:t>user’s abilities</a:t>
            </a:r>
          </a:p>
          <a:p>
            <a:r>
              <a:rPr lang="en-US" sz="3600" dirty="0"/>
              <a:t>Ecosystems of products and features</a:t>
            </a:r>
          </a:p>
          <a:p>
            <a:r>
              <a:rPr lang="en-US" sz="3600" dirty="0"/>
              <a:t>Role of peers, experts, information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001680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s://mhealthinnovationcamp.files.wordpress.com/2011/05/fpamao_public_health_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898853"/>
            <a:ext cx="9067800" cy="649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636000" cy="838200"/>
          </a:xfrm>
        </p:spPr>
        <p:txBody>
          <a:bodyPr/>
          <a:lstStyle/>
          <a:p>
            <a:r>
              <a:rPr lang="en-US" b="1" dirty="0"/>
              <a:t>Public Health</a:t>
            </a:r>
          </a:p>
        </p:txBody>
      </p:sp>
    </p:spTree>
    <p:extLst>
      <p:ext uri="{BB962C8B-B14F-4D97-AF65-F5344CB8AC3E}">
        <p14:creationId xmlns:p14="http://schemas.microsoft.com/office/powerpoint/2010/main" val="2827842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s://mhealthinnovationcamp.files.wordpress.com/2011/05/fpamao_public_health_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13" y="808037"/>
            <a:ext cx="9407487" cy="673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87400" y="1447800"/>
            <a:ext cx="8636000" cy="480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600" kern="0" dirty="0"/>
              <a:t>A vaccination campaign has more impact than a new vaccine</a:t>
            </a:r>
          </a:p>
          <a:p>
            <a:pPr lvl="1"/>
            <a:r>
              <a:rPr lang="en-US" sz="3200" kern="0" dirty="0"/>
              <a:t>not a supply problem</a:t>
            </a:r>
          </a:p>
          <a:p>
            <a:r>
              <a:rPr lang="en-US" sz="3600" kern="0" dirty="0"/>
              <a:t>Knowing actual behaviors is crucial</a:t>
            </a:r>
          </a:p>
          <a:p>
            <a:pPr lvl="1"/>
            <a:r>
              <a:rPr lang="en-US" sz="3200" kern="0" dirty="0"/>
              <a:t>what people do/don’t do about their health can lead to improved care/self-care</a:t>
            </a:r>
          </a:p>
          <a:p>
            <a:pPr lvl="1"/>
            <a:r>
              <a:rPr lang="en-US" sz="3200" kern="0" dirty="0"/>
              <a:t>how infectious agents arise and operate lets us</a:t>
            </a:r>
            <a:r>
              <a:rPr lang="en-US" sz="3600" kern="0" dirty="0"/>
              <a:t> </a:t>
            </a:r>
            <a:r>
              <a:rPr lang="en-US" sz="3200" kern="0" dirty="0"/>
              <a:t>prepare for epidemics</a:t>
            </a:r>
            <a:endParaRPr lang="en-US" sz="3600" kern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636000" cy="838200"/>
          </a:xfrm>
        </p:spPr>
        <p:txBody>
          <a:bodyPr/>
          <a:lstStyle/>
          <a:p>
            <a:r>
              <a:rPr lang="en-US" b="1" dirty="0"/>
              <a:t>Public Health</a:t>
            </a:r>
          </a:p>
        </p:txBody>
      </p:sp>
    </p:spTree>
    <p:extLst>
      <p:ext uri="{BB962C8B-B14F-4D97-AF65-F5344CB8AC3E}">
        <p14:creationId xmlns:p14="http://schemas.microsoft.com/office/powerpoint/2010/main" val="2543536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Summing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Accessibility is a social movement</a:t>
            </a:r>
          </a:p>
          <a:p>
            <a:r>
              <a:rPr lang="en-US" sz="4000" dirty="0"/>
              <a:t>Fitting accessibility into the public dialogue</a:t>
            </a:r>
          </a:p>
          <a:p>
            <a:pPr lvl="1"/>
            <a:r>
              <a:rPr lang="en-US" sz="3600" dirty="0"/>
              <a:t>usability, social role of technology</a:t>
            </a:r>
          </a:p>
          <a:p>
            <a:r>
              <a:rPr lang="en-US" sz="4000" dirty="0"/>
              <a:t>Data and analysis</a:t>
            </a:r>
          </a:p>
          <a:p>
            <a:pPr lvl="1"/>
            <a:r>
              <a:rPr lang="en-US" sz="3200" dirty="0"/>
              <a:t>what do people do/use?</a:t>
            </a:r>
          </a:p>
          <a:p>
            <a:pPr lvl="1"/>
            <a:r>
              <a:rPr lang="en-US" sz="3200" dirty="0"/>
              <a:t>“total social cost of inaccessibility”</a:t>
            </a:r>
          </a:p>
          <a:p>
            <a:r>
              <a:rPr lang="en-US" sz="4000" dirty="0"/>
              <a:t>Professionalization &amp;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2995552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36600" y="2895600"/>
            <a:ext cx="8636000" cy="1633538"/>
          </a:xfrm>
        </p:spPr>
        <p:txBody>
          <a:bodyPr/>
          <a:lstStyle/>
          <a:p>
            <a:pPr eaLnBrk="1" hangingPunct="1"/>
            <a:r>
              <a:rPr lang="en-US" altLang="en-US" sz="4800" b="1" dirty="0"/>
              <a:t>Thank You!</a:t>
            </a:r>
            <a:br>
              <a:rPr lang="en-US" altLang="en-US" sz="4800" b="1" dirty="0"/>
            </a:br>
            <a:br>
              <a:rPr lang="en-US" altLang="en-US" sz="4800" b="1" dirty="0"/>
            </a:br>
            <a:br>
              <a:rPr lang="en-US" altLang="en-US" sz="4800" b="1" dirty="0"/>
            </a:br>
            <a:r>
              <a:rPr lang="en-US" altLang="en-US" sz="4800" b="1" dirty="0"/>
              <a:t>tobias@inclusive.com</a:t>
            </a:r>
            <a:br>
              <a:rPr lang="en-US" altLang="en-US" sz="4800" b="1" dirty="0"/>
            </a:br>
            <a:endParaRPr lang="en-US" altLang="en-US" sz="4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1949450" y="381000"/>
            <a:ext cx="6330950" cy="9144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  <a:buClr>
                <a:schemeClr val="tx1"/>
              </a:buClr>
            </a:pPr>
            <a:r>
              <a:rPr lang="en-US" altLang="en-US" b="1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447800"/>
            <a:ext cx="9664700" cy="5486400"/>
          </a:xfrm>
        </p:spPr>
        <p:txBody>
          <a:bodyPr lIns="0" tIns="0" rIns="0" bIns="0"/>
          <a:lstStyle/>
          <a:p>
            <a:pPr marL="457200" lvl="1" indent="-342900" eaLnBrk="1" hangingPunct="1">
              <a:spcBef>
                <a:spcPct val="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4000" dirty="0"/>
              <a:t>ICT accessibility lives in a complex environment:</a:t>
            </a:r>
          </a:p>
          <a:p>
            <a:pPr marL="857250" lvl="2" indent="-342900" eaLnBrk="1" hangingPunct="1">
              <a:spcBef>
                <a:spcPct val="0"/>
              </a:spcBef>
              <a:buClr>
                <a:schemeClr val="tx1"/>
              </a:buClr>
              <a:defRPr/>
            </a:pPr>
            <a:r>
              <a:rPr lang="en-US" sz="3600" dirty="0"/>
              <a:t>fast-moving technologies</a:t>
            </a:r>
          </a:p>
          <a:p>
            <a:pPr marL="857250" lvl="2" indent="-342900" eaLnBrk="1" hangingPunct="1">
              <a:spcBef>
                <a:spcPct val="0"/>
              </a:spcBef>
              <a:buClr>
                <a:schemeClr val="tx1"/>
              </a:buClr>
              <a:defRPr/>
            </a:pPr>
            <a:r>
              <a:rPr lang="en-US" sz="3600" dirty="0"/>
              <a:t>market forces</a:t>
            </a:r>
          </a:p>
          <a:p>
            <a:pPr marL="857250" lvl="2" indent="-342900" eaLnBrk="1" hangingPunct="1">
              <a:spcBef>
                <a:spcPct val="0"/>
              </a:spcBef>
              <a:buClr>
                <a:schemeClr val="tx1"/>
              </a:buClr>
              <a:defRPr/>
            </a:pPr>
            <a:r>
              <a:rPr lang="en-US" sz="3600" dirty="0">
                <a:latin typeface="+mj-lt"/>
              </a:rPr>
              <a:t>public policies and programs</a:t>
            </a:r>
            <a:endParaRPr lang="en-US" sz="4000" dirty="0">
              <a:latin typeface="+mj-lt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  <a:defRPr/>
            </a:pPr>
            <a:r>
              <a:rPr lang="en-US" sz="4000" dirty="0"/>
              <a:t>Analogies to other issues can show us how to improve our accessibility work</a:t>
            </a:r>
            <a:endParaRPr lang="en-US" sz="4000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i1.wp.com/njitvector.com/wp-content/uploads/2013/10/Health-pollutio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85800"/>
            <a:ext cx="100025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-76200"/>
            <a:ext cx="8636000" cy="915988"/>
          </a:xfrm>
        </p:spPr>
        <p:txBody>
          <a:bodyPr/>
          <a:lstStyle/>
          <a:p>
            <a:r>
              <a:rPr lang="en-US" b="1" dirty="0"/>
              <a:t>Pollution</a:t>
            </a:r>
          </a:p>
        </p:txBody>
      </p:sp>
    </p:spTree>
    <p:extLst>
      <p:ext uri="{BB962C8B-B14F-4D97-AF65-F5344CB8AC3E}">
        <p14:creationId xmlns:p14="http://schemas.microsoft.com/office/powerpoint/2010/main" val="109844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i1.wp.com/njitvector.com/wp-content/uploads/2013/10/Health-pollutio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762000"/>
            <a:ext cx="100025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14400" y="1371600"/>
            <a:ext cx="8636000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600" kern="0" dirty="0"/>
              <a:t>By-product of manufacturing and use</a:t>
            </a:r>
          </a:p>
          <a:p>
            <a:r>
              <a:rPr lang="en-US" sz="3600" kern="0" dirty="0"/>
              <a:t>Economic concept of externalities</a:t>
            </a:r>
          </a:p>
          <a:p>
            <a:r>
              <a:rPr lang="en-US" sz="3600" kern="0" dirty="0"/>
              <a:t>However: </a:t>
            </a:r>
          </a:p>
          <a:p>
            <a:pPr lvl="1"/>
            <a:r>
              <a:rPr lang="en-US" sz="3200" kern="0" dirty="0"/>
              <a:t>industrial pollution is unidimensional, easy to measure, relatively non-contextual</a:t>
            </a:r>
          </a:p>
          <a:p>
            <a:r>
              <a:rPr lang="en-US" sz="3600" kern="0" dirty="0"/>
              <a:t>Policy tools:</a:t>
            </a:r>
          </a:p>
          <a:p>
            <a:pPr lvl="1"/>
            <a:r>
              <a:rPr lang="en-US" sz="3200" kern="0" dirty="0"/>
              <a:t>prohibition &amp; regulation</a:t>
            </a:r>
          </a:p>
          <a:p>
            <a:pPr lvl="1"/>
            <a:r>
              <a:rPr lang="en-US" sz="3200" kern="0" dirty="0"/>
              <a:t>market stimulation</a:t>
            </a:r>
          </a:p>
          <a:p>
            <a:pPr lvl="1"/>
            <a:r>
              <a:rPr lang="en-US" sz="3200" kern="0" dirty="0"/>
              <a:t>cap and trade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0" y="-76200"/>
            <a:ext cx="8636000" cy="915988"/>
          </a:xfrm>
        </p:spPr>
        <p:txBody>
          <a:bodyPr/>
          <a:lstStyle/>
          <a:p>
            <a:r>
              <a:rPr lang="en-US" b="1" dirty="0"/>
              <a:t>Pollution</a:t>
            </a:r>
          </a:p>
        </p:txBody>
      </p:sp>
    </p:spTree>
    <p:extLst>
      <p:ext uri="{BB962C8B-B14F-4D97-AF65-F5344CB8AC3E}">
        <p14:creationId xmlns:p14="http://schemas.microsoft.com/office/powerpoint/2010/main" val="506533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humansinvent.com.s3.amazonaws.com/wp-content/uploads/2011/08/supermarket-main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" r="4826"/>
          <a:stretch/>
        </p:blipFill>
        <p:spPr bwMode="auto">
          <a:xfrm>
            <a:off x="127000" y="1047533"/>
            <a:ext cx="9985631" cy="611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636000" cy="971333"/>
          </a:xfrm>
        </p:spPr>
        <p:txBody>
          <a:bodyPr/>
          <a:lstStyle/>
          <a:p>
            <a:r>
              <a:rPr lang="en-US" b="1" dirty="0"/>
              <a:t>Nutrition</a:t>
            </a:r>
          </a:p>
        </p:txBody>
      </p:sp>
    </p:spTree>
    <p:extLst>
      <p:ext uri="{BB962C8B-B14F-4D97-AF65-F5344CB8AC3E}">
        <p14:creationId xmlns:p14="http://schemas.microsoft.com/office/powerpoint/2010/main" val="2788193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humansinvent.com.s3.amazonaws.com/wp-content/uploads/2011/08/supermarket-main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" r="4826"/>
          <a:stretch/>
        </p:blipFill>
        <p:spPr bwMode="auto">
          <a:xfrm>
            <a:off x="127000" y="1047533"/>
            <a:ext cx="9985631" cy="611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636000" cy="971333"/>
          </a:xfrm>
        </p:spPr>
        <p:txBody>
          <a:bodyPr/>
          <a:lstStyle/>
          <a:p>
            <a:r>
              <a:rPr lang="en-US" b="1" dirty="0"/>
              <a:t>Nutrition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8636000" cy="4343400"/>
          </a:xfrm>
          <a:solidFill>
            <a:schemeClr val="bg1"/>
          </a:solidFill>
        </p:spPr>
        <p:txBody>
          <a:bodyPr/>
          <a:lstStyle/>
          <a:p>
            <a:r>
              <a:rPr lang="en-US" sz="3600" dirty="0"/>
              <a:t>Supply or demand problem?</a:t>
            </a:r>
          </a:p>
          <a:p>
            <a:pPr lvl="1"/>
            <a:r>
              <a:rPr lang="en-US" dirty="0"/>
              <a:t>obesity &gt; hunger   (2012 FAO report)</a:t>
            </a:r>
          </a:p>
          <a:p>
            <a:r>
              <a:rPr lang="en-US" sz="3600" dirty="0"/>
              <a:t>Value chain</a:t>
            </a:r>
          </a:p>
          <a:p>
            <a:pPr lvl="1"/>
            <a:r>
              <a:rPr lang="en-US" dirty="0"/>
              <a:t>farmer…flour mill…bakery</a:t>
            </a:r>
          </a:p>
          <a:p>
            <a:pPr lvl="1"/>
            <a:r>
              <a:rPr lang="en-US" dirty="0"/>
              <a:t>OS…browser…website…video</a:t>
            </a:r>
          </a:p>
          <a:p>
            <a:r>
              <a:rPr lang="en-US" sz="3600" dirty="0"/>
              <a:t>Is the information reaching the right people at the right moment?</a:t>
            </a:r>
          </a:p>
        </p:txBody>
      </p:sp>
    </p:spTree>
    <p:extLst>
      <p:ext uri="{BB962C8B-B14F-4D97-AF65-F5344CB8AC3E}">
        <p14:creationId xmlns:p14="http://schemas.microsoft.com/office/powerpoint/2010/main" val="1532870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politico.com/global/2014/02/24/140123_nutrition_facts_label_ap_6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6" r="4736" b="-241"/>
          <a:stretch/>
        </p:blipFill>
        <p:spPr bwMode="auto">
          <a:xfrm>
            <a:off x="431800" y="1752600"/>
            <a:ext cx="4349047" cy="459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914400" y="76200"/>
            <a:ext cx="8636000" cy="96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b="1" kern="0" dirty="0"/>
              <a:t>Nutritional Information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000" y="1748921"/>
            <a:ext cx="4310070" cy="459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46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ages.politico.com/global/2014/02/24/140123_nutrition_facts_label_ap_6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6" r="4736" b="-241"/>
          <a:stretch/>
        </p:blipFill>
        <p:spPr bwMode="auto">
          <a:xfrm>
            <a:off x="431800" y="1752600"/>
            <a:ext cx="4349047" cy="459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000" y="1748921"/>
            <a:ext cx="4310070" cy="459955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914400" y="76200"/>
            <a:ext cx="8636000" cy="96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b="1" kern="0" dirty="0"/>
              <a:t>Nutritional Information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8636000" cy="3962400"/>
          </a:xfrm>
          <a:solidFill>
            <a:schemeClr val="bg1"/>
          </a:solidFill>
        </p:spPr>
        <p:txBody>
          <a:bodyPr/>
          <a:lstStyle/>
          <a:p>
            <a:r>
              <a:rPr lang="en-US" sz="3600" dirty="0"/>
              <a:t>Active awareness</a:t>
            </a:r>
          </a:p>
          <a:p>
            <a:pPr lvl="1"/>
            <a:r>
              <a:rPr lang="en-US" dirty="0"/>
              <a:t>nutrition is part of public dialogue</a:t>
            </a:r>
          </a:p>
          <a:p>
            <a:pPr lvl="1"/>
            <a:r>
              <a:rPr lang="en-US" dirty="0"/>
              <a:t>accessibility depends on context and user</a:t>
            </a:r>
          </a:p>
          <a:p>
            <a:pPr lvl="1"/>
            <a:r>
              <a:rPr lang="en-US" dirty="0"/>
              <a:t>many dimensions</a:t>
            </a:r>
          </a:p>
          <a:p>
            <a:pPr lvl="1"/>
            <a:r>
              <a:rPr lang="en-US" dirty="0"/>
              <a:t>not easy to measure</a:t>
            </a:r>
          </a:p>
          <a:p>
            <a:pPr lvl="1"/>
            <a:r>
              <a:rPr lang="en-US" dirty="0"/>
              <a:t>consumer understanding</a:t>
            </a:r>
            <a:endParaRPr lang="en-US" sz="3600" dirty="0"/>
          </a:p>
          <a:p>
            <a:pPr lvl="1"/>
            <a:r>
              <a:rPr lang="en-US" dirty="0"/>
              <a:t>industry resistance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70001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hefeedingdoctor.com/wp-content/uploads/2014/10/capn-crunch-balanced-breakfast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6"/>
          <a:stretch/>
        </p:blipFill>
        <p:spPr bwMode="auto">
          <a:xfrm>
            <a:off x="889000" y="1620133"/>
            <a:ext cx="8412691" cy="561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636000" cy="1271588"/>
          </a:xfrm>
        </p:spPr>
        <p:txBody>
          <a:bodyPr/>
          <a:lstStyle/>
          <a:p>
            <a:r>
              <a:rPr lang="en-US" b="1" dirty="0"/>
              <a:t>“Part of a Complete Breakfast”</a:t>
            </a:r>
          </a:p>
        </p:txBody>
      </p:sp>
    </p:spTree>
    <p:extLst>
      <p:ext uri="{BB962C8B-B14F-4D97-AF65-F5344CB8AC3E}">
        <p14:creationId xmlns:p14="http://schemas.microsoft.com/office/powerpoint/2010/main" val="415549443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808080"/>
      </a:dk1>
      <a:lt1>
        <a:srgbClr val="FFFF99"/>
      </a:lt1>
      <a:dk2>
        <a:srgbClr val="000000"/>
      </a:dk2>
      <a:lt2>
        <a:srgbClr val="FFFF99"/>
      </a:lt2>
      <a:accent1>
        <a:srgbClr val="00CC99"/>
      </a:accent1>
      <a:accent2>
        <a:srgbClr val="3333CC"/>
      </a:accent2>
      <a:accent3>
        <a:srgbClr val="AAAAAA"/>
      </a:accent3>
      <a:accent4>
        <a:srgbClr val="DADA82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808080"/>
        </a:dk1>
        <a:lt1>
          <a:srgbClr val="FFFF99"/>
        </a:lt1>
        <a:dk2>
          <a:srgbClr val="000000"/>
        </a:dk2>
        <a:lt2>
          <a:srgbClr val="FFFF99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82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11603</TotalTime>
  <Words>412</Words>
  <Application>Microsoft Office PowerPoint</Application>
  <PresentationFormat>Custom</PresentationFormat>
  <Paragraphs>91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Default Design</vt:lpstr>
      <vt:lpstr>accessibility is kinda like…   Jim Tobias Inclusive Technologies inclusive.com</vt:lpstr>
      <vt:lpstr>Introduction</vt:lpstr>
      <vt:lpstr>Pollution</vt:lpstr>
      <vt:lpstr>Pollution</vt:lpstr>
      <vt:lpstr>Nutrition</vt:lpstr>
      <vt:lpstr>Nutrition</vt:lpstr>
      <vt:lpstr>PowerPoint Presentation</vt:lpstr>
      <vt:lpstr>PowerPoint Presentation</vt:lpstr>
      <vt:lpstr>“Part of a Complete Breakfast”</vt:lpstr>
      <vt:lpstr>“Part of a Complete Breakfast”</vt:lpstr>
      <vt:lpstr>Public Health</vt:lpstr>
      <vt:lpstr>Public Health</vt:lpstr>
      <vt:lpstr>Summing Up</vt:lpstr>
      <vt:lpstr>Thank You!   tobias@inclusive.com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Jim Tobias</cp:lastModifiedBy>
  <cp:revision>279</cp:revision>
  <dcterms:created xsi:type="dcterms:W3CDTF">2004-05-06T09:28:21Z</dcterms:created>
  <dcterms:modified xsi:type="dcterms:W3CDTF">2016-03-02T12:45:36Z</dcterms:modified>
</cp:coreProperties>
</file>