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74" r:id="rId2"/>
    <p:sldId id="280" r:id="rId3"/>
    <p:sldId id="267" r:id="rId4"/>
    <p:sldId id="269" r:id="rId5"/>
    <p:sldId id="349" r:id="rId6"/>
    <p:sldId id="350" r:id="rId7"/>
    <p:sldId id="351" r:id="rId8"/>
    <p:sldId id="276" r:id="rId9"/>
    <p:sldId id="363" r:id="rId10"/>
    <p:sldId id="366" r:id="rId11"/>
    <p:sldId id="367" r:id="rId12"/>
    <p:sldId id="369" r:id="rId13"/>
    <p:sldId id="368" r:id="rId14"/>
    <p:sldId id="370" r:id="rId15"/>
    <p:sldId id="352" r:id="rId16"/>
    <p:sldId id="354" r:id="rId17"/>
    <p:sldId id="355" r:id="rId18"/>
    <p:sldId id="358" r:id="rId19"/>
    <p:sldId id="372" r:id="rId20"/>
    <p:sldId id="342" r:id="rId21"/>
    <p:sldId id="310" r:id="rId22"/>
    <p:sldId id="323" r:id="rId23"/>
    <p:sldId id="296" r:id="rId24"/>
    <p:sldId id="371" r:id="rId25"/>
    <p:sldId id="295" r:id="rId26"/>
    <p:sldId id="309" r:id="rId27"/>
    <p:sldId id="359" r:id="rId28"/>
    <p:sldId id="360" r:id="rId29"/>
    <p:sldId id="361" r:id="rId30"/>
    <p:sldId id="317" r:id="rId31"/>
    <p:sldId id="334" r:id="rId32"/>
    <p:sldId id="362" r:id="rId33"/>
    <p:sldId id="325" r:id="rId34"/>
    <p:sldId id="341" r:id="rId35"/>
    <p:sldId id="346" r:id="rId36"/>
    <p:sldId id="332" r:id="rId37"/>
    <p:sldId id="348" r:id="rId38"/>
    <p:sldId id="345" r:id="rId39"/>
    <p:sldId id="333" r:id="rId40"/>
    <p:sldId id="328" r:id="rId41"/>
    <p:sldId id="329" r:id="rId42"/>
    <p:sldId id="330" r:id="rId43"/>
    <p:sldId id="337" r:id="rId44"/>
    <p:sldId id="339" r:id="rId45"/>
    <p:sldId id="338" r:id="rId46"/>
    <p:sldId id="340" r:id="rId47"/>
    <p:sldId id="365" r:id="rId4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4D565E"/>
    <a:srgbClr val="328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5" autoAdjust="0"/>
    <p:restoredTop sz="78058" autoAdjust="0"/>
  </p:normalViewPr>
  <p:slideViewPr>
    <p:cSldViewPr snapToGrid="0" snapToObjects="1">
      <p:cViewPr varScale="1">
        <p:scale>
          <a:sx n="79" d="100"/>
          <a:sy n="79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FE88-B22B-8E4D-848F-90977E7B4C38}" type="datetimeFigureOut">
              <a:t>3/20/16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ED47C-59AD-E24D-B5AC-BB7C427C4D4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22372-B27E-1548-9D84-5CBE2534D908}" type="datetimeFigureOut">
              <a:t>3/20/16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13703-D750-9D4F-ADAB-C368A0F46C7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6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2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These examples are drawn from our experiences doing usability testing. Although we show partial screens from real site, these are simply typical problems, and not unique to those sites. </a:t>
            </a:r>
          </a:p>
          <a:p>
            <a:endParaRPr lang="en-US" sz="1200"/>
          </a:p>
          <a:p>
            <a:r>
              <a:rPr lang="en-US" sz="1200"/>
              <a:t>In most cases, these companies are actively working on both usability and accessibility, and some of the issues described in this presentation have already been fixed.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3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58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3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70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33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1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9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7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7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1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2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1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Observing</a:t>
            </a:r>
            <a:r>
              <a:rPr lang="en-US" b="1" baseline="0"/>
              <a:t> behavior:</a:t>
            </a:r>
          </a:p>
          <a:p>
            <a:pPr lvl="1"/>
            <a:r>
              <a:rPr lang="en-US"/>
              <a:t>How people use the site or app</a:t>
            </a:r>
          </a:p>
          <a:p>
            <a:pPr lvl="1"/>
            <a:r>
              <a:rPr lang="en-US"/>
              <a:t>How easily they meet their goals</a:t>
            </a:r>
          </a:p>
          <a:p>
            <a:pPr lvl="1"/>
            <a:r>
              <a:rPr lang="en-US"/>
              <a:t>What causes confusion or problems</a:t>
            </a:r>
          </a:p>
          <a:p>
            <a:r>
              <a:rPr lang="en-US" b="1"/>
              <a:t>Quietly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Don't explain or demo.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Watch what they do.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Listen to their comments.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Take their problems seriously.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  <a:p>
            <a:pPr lvl="0"/>
            <a:r>
              <a:rPr lang="en-US" sz="2400" b="1">
                <a:latin typeface="Calibri" charset="0"/>
                <a:ea typeface="ＭＳ Ｐゴシック" charset="0"/>
                <a:cs typeface="ＭＳ Ｐゴシック" charset="0"/>
              </a:rPr>
              <a:t>Use</a:t>
            </a:r>
            <a:r>
              <a:rPr lang="en-US" sz="2400" b="1" baseline="0">
                <a:latin typeface="Calibri" charset="0"/>
                <a:ea typeface="ＭＳ Ｐゴシック" charset="0"/>
                <a:cs typeface="ＭＳ Ｐゴシック" charset="0"/>
              </a:rPr>
              <a:t> the results to inform design</a:t>
            </a:r>
            <a:endParaRPr lang="en-US" sz="2400" b="1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1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65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1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Morae is specialized software</a:t>
            </a:r>
            <a:r>
              <a:rPr lang="en-US" baseline="0"/>
              <a:t> for recording usability sessions. It combines two video streams and audio, but also provides features like the ability to add notes to the video file for analysis.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uk-UA"/>
              <a:t>42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614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3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6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7900" y="544513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5464F-AEAD-DA49-9F21-C09E603484B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4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3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Almost all of the most</a:t>
            </a:r>
            <a:r>
              <a:rPr lang="en-US" baseline="0"/>
              <a:t> common – and basic – accessibility problems can be found through inspection. </a:t>
            </a:r>
          </a:p>
          <a:p>
            <a:endParaRPr lang="en-US" baseline="0"/>
          </a:p>
          <a:p>
            <a:r>
              <a:rPr lang="en-US" baseline="0"/>
              <a:t>There are a few tools that are useful – accessibility testing tools can help automate the process, for example checking for alt text, and testing the contrast. </a:t>
            </a:r>
          </a:p>
          <a:p>
            <a:endParaRPr lang="en-US" baseline="0"/>
          </a:p>
          <a:p>
            <a:r>
              <a:rPr lang="en-US" baseline="0"/>
              <a:t>One of the heuristics is that you can catch a relatively low percentage of a11y problems (about 20-30%) with automated tools. But that just makes it even more ridiculous that they exist at all.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next round of testing</a:t>
            </a:r>
            <a:r>
              <a:rPr lang="en-US" baseline="0"/>
              <a:t> looks at the robustness of the code. Just as in web development in general, there is a strong movement towards standards-based code in a11y. Instead of catering to AT, we are starting to expect AT to meet code ina robust standard. </a:t>
            </a:r>
          </a:p>
          <a:p>
            <a:endParaRPr lang="en-US" baseline="0"/>
          </a:p>
          <a:p>
            <a:r>
              <a:rPr lang="en-US" baseline="0"/>
              <a:t>These tests can also be done without using any special AT, by inspecting the code, or working through the pages with keyboard alone.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Next, you need to actually check the site with assistive technology. In</a:t>
            </a:r>
            <a:r>
              <a:rPr lang="en-US" baseline="0"/>
              <a:t> general, you can look at three basic types of AT.</a:t>
            </a:r>
          </a:p>
          <a:p>
            <a:endParaRPr lang="en-US" baseline="0"/>
          </a:p>
          <a:p>
            <a:r>
              <a:rPr lang="en-US" baseline="0"/>
              <a:t>For bonus points, you might look at Braille note readers, because (a) they are common and (b) they are critical to the deaf-blind (and they might be one of the more common types of personal AT we might see at a polling place)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13703-D750-9D4F-ADAB-C368A0F46C7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28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0400"/>
            <a:ext cx="7772400" cy="2521450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548483"/>
            <a:ext cx="9144000" cy="330951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95976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4D56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0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33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442" y="5381437"/>
            <a:ext cx="5486400" cy="566738"/>
          </a:xfrm>
        </p:spPr>
        <p:txBody>
          <a:bodyPr anchor="b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8688" y="612775"/>
            <a:ext cx="7463154" cy="46772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8587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112" y="2157957"/>
            <a:ext cx="3429940" cy="1600200"/>
          </a:xfrm>
          <a:solidFill>
            <a:srgbClr val="FFFFFF">
              <a:alpha val="0"/>
            </a:srgbClr>
          </a:solidFill>
        </p:spPr>
        <p:txBody>
          <a:bodyPr lIns="274320" anchor="t" anchorCtr="0"/>
          <a:lstStyle>
            <a:lvl1pPr>
              <a:lnSpc>
                <a:spcPct val="12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16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939" y="2976249"/>
            <a:ext cx="455586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30674" y="4260850"/>
            <a:ext cx="4556126" cy="136525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7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70" y="1857020"/>
            <a:ext cx="7881130" cy="3218048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4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70" y="1857020"/>
            <a:ext cx="7881130" cy="321804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443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>
                <a:solidFill>
                  <a:srgbClr val="4D56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18" y="1600200"/>
            <a:ext cx="6395481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4D565E"/>
                </a:solidFill>
              </a:defRPr>
            </a:lvl1pPr>
            <a:lvl2pPr marL="347663" indent="-347663">
              <a:defRPr sz="2000" b="0">
                <a:solidFill>
                  <a:srgbClr val="4D565E"/>
                </a:solidFill>
              </a:defRPr>
            </a:lvl2pPr>
            <a:lvl3pPr>
              <a:defRPr sz="1800" b="0">
                <a:solidFill>
                  <a:srgbClr val="4D565E"/>
                </a:solidFill>
              </a:defRPr>
            </a:lvl3pPr>
            <a:lvl4pPr>
              <a:defRPr sz="1800" b="0">
                <a:solidFill>
                  <a:srgbClr val="4D565E"/>
                </a:solidFill>
              </a:defRPr>
            </a:lvl4pPr>
            <a:lvl5pPr>
              <a:defRPr sz="1800" b="0">
                <a:solidFill>
                  <a:srgbClr val="4D56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4C30D-FBE3-1F4D-8092-E423978D17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4C30D-FBE3-1F4D-8092-E423978D17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5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29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5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6419280"/>
            <a:ext cx="9144000" cy="457674"/>
          </a:xfrm>
          <a:prstGeom prst="rect">
            <a:avLst/>
          </a:prstGeom>
          <a:solidFill>
            <a:srgbClr val="3281B0"/>
          </a:solidFill>
          <a:ln>
            <a:solidFill>
              <a:srgbClr val="3281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281B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4C30D-FBE3-1F4D-8092-E423978D178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02292"/>
            <a:ext cx="6148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Accessible UX: Beyond the checklist</a:t>
            </a:r>
            <a:r>
              <a:rPr lang="en-US" sz="1400" baseline="0">
                <a:solidFill>
                  <a:srgbClr val="FFFFFF"/>
                </a:solidFill>
              </a:rPr>
              <a:t>– Whitney Quesenbery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65" r:id="rId4"/>
    <p:sldLayoutId id="2147483650" r:id="rId5"/>
    <p:sldLayoutId id="2147483654" r:id="rId6"/>
    <p:sldLayoutId id="2147483655" r:id="rId7"/>
    <p:sldLayoutId id="2147483660" r:id="rId8"/>
    <p:sldLayoutId id="2147483652" r:id="rId9"/>
    <p:sldLayoutId id="2147483657" r:id="rId10"/>
    <p:sldLayoutId id="2147483661" r:id="rId11"/>
    <p:sldLayoutId id="214748366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4D565E"/>
          </a:solidFill>
          <a:latin typeface="ClearviewADA"/>
          <a:ea typeface="+mj-ea"/>
          <a:cs typeface="ClearviewADA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buFont typeface="Wingdings" charset="2"/>
        <a:buChar char="§"/>
        <a:defRPr sz="2800" b="0" i="0" kern="1200" baseline="0">
          <a:solidFill>
            <a:srgbClr val="4D565E"/>
          </a:solidFill>
          <a:latin typeface="ClearviewADA"/>
          <a:ea typeface="+mn-ea"/>
          <a:cs typeface="ClearviewADA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4D565E"/>
          </a:solidFill>
          <a:latin typeface="ClearviewADA"/>
          <a:ea typeface="+mn-ea"/>
          <a:cs typeface="ClearviewAD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4D565E"/>
          </a:solidFill>
          <a:latin typeface="ClearviewADA"/>
          <a:ea typeface="+mn-ea"/>
          <a:cs typeface="ClearviewADA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4D565E"/>
          </a:solidFill>
          <a:latin typeface="ClearviewADA"/>
          <a:ea typeface="+mn-ea"/>
          <a:cs typeface="ClearviewADA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rgbClr val="4D565E"/>
          </a:solidFill>
          <a:latin typeface="ClearviewADA"/>
          <a:ea typeface="+mn-ea"/>
          <a:cs typeface="ClearviewAD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slideshare.net/danachisnell/character-creato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ivicdesign.org" TargetMode="External"/><Relationship Id="rId4" Type="http://schemas.openxmlformats.org/officeDocument/2006/relationships/hyperlink" Target="http://rosenfeldmedia.com/books/a-web-for-everyone/" TargetMode="External"/><Relationship Id="rId5" Type="http://schemas.openxmlformats.org/officeDocument/2006/relationships/hyperlink" Target="http://rosenfeldmedia.com/books/a-web-for-everyone/%23a-podcast-for-everyone" TargetMode="External"/><Relationship Id="rId6" Type="http://schemas.openxmlformats.org/officeDocument/2006/relationships/hyperlink" Target="https://itunes.apple.com/us/podcast/a-podcast-for-everyone/id833646317" TargetMode="External"/><Relationship Id="rId7" Type="http://schemas.openxmlformats.org/officeDocument/2006/relationships/image" Target="../media/image36.png"/><Relationship Id="rId8" Type="http://schemas.openxmlformats.org/officeDocument/2006/relationships/image" Target="../media/image37.jpe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2521450"/>
          </a:xfrm>
        </p:spPr>
        <p:txBody>
          <a:bodyPr/>
          <a:lstStyle/>
          <a:p>
            <a:r>
              <a:rPr lang="en-US" sz="6000" dirty="0"/>
              <a:t>Accessible UX:</a:t>
            </a:r>
            <a:br>
              <a:rPr lang="en-US" sz="6000" dirty="0"/>
            </a:br>
            <a:r>
              <a:rPr lang="en-US" sz="6000" dirty="0">
                <a:latin typeface="Calibri"/>
                <a:cs typeface="Calibri"/>
              </a:rPr>
              <a:t>Beyond the checklist </a:t>
            </a:r>
            <a:br>
              <a:rPr lang="en-US" sz="6000" dirty="0">
                <a:latin typeface="Calibri"/>
                <a:cs typeface="Calibri"/>
              </a:rPr>
            </a:br>
            <a:r>
              <a:rPr lang="en-US" sz="3600" dirty="0">
                <a:latin typeface="Calibri"/>
                <a:cs typeface="Calibri"/>
              </a:rPr>
              <a:t>(To make great accessible experiences)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Whitney Quesenbery</a:t>
            </a:r>
          </a:p>
          <a:p>
            <a:endParaRPr lang="en-US" dirty="0"/>
          </a:p>
          <a:p>
            <a:r>
              <a:rPr lang="en-US" sz="3200" dirty="0">
                <a:latin typeface="Calibri"/>
                <a:cs typeface="Calibri"/>
              </a:rPr>
              <a:t>@whitneyq  |  @AWebforEveryone </a:t>
            </a:r>
          </a:p>
          <a:p>
            <a:r>
              <a:rPr lang="en-US" sz="3200" dirty="0">
                <a:latin typeface="Calibri"/>
                <a:cs typeface="Calibri"/>
              </a:rPr>
              <a:t>Funka Accessibility Days, April 2016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4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2800"/>
              <a:t>Inspection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Check for basic accessibility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Quick checks that are perceivable without special technology</a:t>
            </a:r>
          </a:p>
          <a:p>
            <a:r>
              <a:rPr lang="en-US"/>
              <a:t>Image "alt" text</a:t>
            </a:r>
          </a:p>
          <a:p>
            <a:r>
              <a:rPr lang="en-US"/>
              <a:t>Text size and contrast</a:t>
            </a:r>
          </a:p>
          <a:p>
            <a:r>
              <a:rPr lang="en-US"/>
              <a:t>Captions and transcripts</a:t>
            </a:r>
          </a:p>
          <a:p>
            <a:r>
              <a:rPr lang="en-US"/>
              <a:t>Meaningful links and buttons</a:t>
            </a:r>
          </a:p>
          <a:p>
            <a:r>
              <a:rPr lang="en-US"/>
              <a:t>Easy access to content (skip links)</a:t>
            </a:r>
          </a:p>
          <a:p>
            <a:r>
              <a:rPr lang="en-US"/>
              <a:t>Keyboard navigation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2800"/>
              <a:t>Code review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Check for accessible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18" y="1600200"/>
            <a:ext cx="6852682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Look for robust code that meets standards.</a:t>
            </a:r>
          </a:p>
          <a:p>
            <a:r>
              <a:rPr lang="en-US"/>
              <a:t>Forms coding</a:t>
            </a:r>
          </a:p>
          <a:p>
            <a:r>
              <a:rPr lang="en-US"/>
              <a:t>Semantic markup for content structure</a:t>
            </a:r>
          </a:p>
          <a:p>
            <a:r>
              <a:rPr lang="en-US"/>
              <a:t>Reading order with a keyboard</a:t>
            </a:r>
          </a:p>
          <a:p>
            <a:r>
              <a:rPr lang="en-US"/>
              <a:t>Coded to W3C standards</a:t>
            </a:r>
          </a:p>
          <a:p>
            <a:r>
              <a:rPr lang="en-US"/>
              <a:t>Appropriate use of ARIA and HTML5 elements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2800"/>
              <a:t>Use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Check with assistive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Check that it is operable and understandable with assistive technology. Use the technology with</a:t>
            </a:r>
          </a:p>
          <a:p>
            <a:r>
              <a:rPr lang="en-US"/>
              <a:t>Screen readers: NVDA, VoiceOver or JAWS</a:t>
            </a:r>
          </a:p>
          <a:p>
            <a:r>
              <a:rPr lang="en-US"/>
              <a:t>Magnifiers: Browser magnification and ZoomText</a:t>
            </a:r>
          </a:p>
          <a:p>
            <a:r>
              <a:rPr lang="en-US"/>
              <a:t>Keyboard: Emulators, dual switches, Braille notes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5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2800"/>
              <a:t>Expert review</a:t>
            </a:r>
            <a:br>
              <a:rPr lang="en-US" sz="2800"/>
            </a:br>
            <a:r>
              <a:rPr lang="en-US" sz="3200"/>
              <a:t>Check with expert AT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Expert review by people who use assistive technology to be sure it is  operable and understandable.</a:t>
            </a:r>
          </a:p>
          <a:p>
            <a:r>
              <a:rPr lang="en-US"/>
              <a:t>Does it work well with a range of AT?</a:t>
            </a:r>
          </a:p>
          <a:p>
            <a:r>
              <a:rPr lang="en-US"/>
              <a:t>Are there good cues for navigation and orientation through the task?</a:t>
            </a:r>
          </a:p>
          <a:p>
            <a:r>
              <a:rPr lang="en-US"/>
              <a:t>Can they complete all basic tasks, from the start to finish?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2800"/>
              <a:t>Usability testing</a:t>
            </a:r>
            <a:br>
              <a:rPr lang="en-US" sz="2800"/>
            </a:br>
            <a:r>
              <a:rPr lang="en-US" sz="3200"/>
              <a:t>Check with voters with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Test again with a diverse set of "regular users" to be sure it works for non-experts.</a:t>
            </a:r>
          </a:p>
          <a:p>
            <a:r>
              <a:rPr lang="en-US"/>
              <a:t>Can they complete all basic tasks, from the start to finish?</a:t>
            </a:r>
          </a:p>
          <a:p>
            <a:r>
              <a:rPr lang="en-US"/>
              <a:t>Does it work with their own AT, with their usual settings?</a:t>
            </a:r>
          </a:p>
          <a:p>
            <a:r>
              <a:rPr lang="en-US"/>
              <a:t>Are there good cues for navigation and orientation through the task?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7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2022" y="1857019"/>
            <a:ext cx="5854777" cy="3891945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/>
              <a:t>Usability and accessibility </a:t>
            </a:r>
            <a:br>
              <a:rPr lang="en-US"/>
            </a:br>
            <a:r>
              <a:rPr lang="en-US"/>
              <a:t>problems interact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2800"/>
              <a:t>When interaction problems hide</a:t>
            </a:r>
          </a:p>
        </p:txBody>
      </p:sp>
    </p:spTree>
    <p:extLst>
      <p:ext uri="{BB962C8B-B14F-4D97-AF65-F5344CB8AC3E}">
        <p14:creationId xmlns:p14="http://schemas.microsoft.com/office/powerpoint/2010/main" val="50192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06063" cy="1143000"/>
          </a:xfrm>
        </p:spPr>
        <p:txBody>
          <a:bodyPr/>
          <a:lstStyle/>
          <a:p>
            <a:r>
              <a:rPr lang="en-US"/>
              <a:t>Noisy problems mask critical ones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26" y="1600200"/>
            <a:ext cx="391427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Accessibility </a:t>
            </a:r>
            <a:r>
              <a:rPr lang="en-US" b="1" dirty="0"/>
              <a:t>(noisy)</a:t>
            </a:r>
          </a:p>
          <a:p>
            <a:pPr lvl="1">
              <a:buFont typeface="Arial"/>
              <a:buChar char="•"/>
            </a:pPr>
            <a:r>
              <a:rPr lang="en-US" dirty="0"/>
              <a:t>Missing alt text</a:t>
            </a:r>
          </a:p>
          <a:p>
            <a:pPr lvl="1">
              <a:buFont typeface="Arial"/>
              <a:buChar char="•"/>
            </a:pPr>
            <a:r>
              <a:rPr lang="en-US" dirty="0"/>
              <a:t>Inconsistent heading coding</a:t>
            </a:r>
          </a:p>
          <a:p>
            <a:pPr lvl="1">
              <a:buFont typeface="Arial"/>
              <a:buChar char="•"/>
            </a:pPr>
            <a:r>
              <a:rPr lang="en-US" dirty="0"/>
              <a:t>Confusing labeling of sections</a:t>
            </a:r>
          </a:p>
          <a:p>
            <a:pPr marL="0" indent="0">
              <a:buNone/>
            </a:pPr>
            <a:r>
              <a:rPr lang="en-US" dirty="0"/>
              <a:t>But the real problem was</a:t>
            </a:r>
          </a:p>
          <a:p>
            <a:pPr marL="0" indent="0">
              <a:buNone/>
            </a:pPr>
            <a:r>
              <a:rPr lang="en-US" b="1" dirty="0"/>
              <a:t>Accessibility (critical)</a:t>
            </a:r>
          </a:p>
          <a:p>
            <a:pPr lvl="1" indent="-342900">
              <a:buFont typeface="Arial"/>
              <a:buChar char="•"/>
            </a:pPr>
            <a:r>
              <a:rPr lang="en-US" dirty="0"/>
              <a:t>No way to jump past the infinite ribbon at the top of the page</a:t>
            </a:r>
          </a:p>
        </p:txBody>
      </p:sp>
      <p:pic>
        <p:nvPicPr>
          <p:cNvPr id="6" name="Picture 5" descr="Image of a news article, with an area at the top identified as a infinite ribb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2" y="1600200"/>
            <a:ext cx="3810000" cy="41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features may not be accessibly usable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2936875" cy="42735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Accessibility (serious)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The overall site is accessible</a:t>
            </a:r>
          </a:p>
          <a:p>
            <a:pPr marL="0" indent="0">
              <a:buNone/>
            </a:pPr>
            <a:r>
              <a:rPr lang="en-US" dirty="0"/>
              <a:t>but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insert task links rely on visual position</a:t>
            </a:r>
          </a:p>
        </p:txBody>
      </p:sp>
      <p:grpSp>
        <p:nvGrpSpPr>
          <p:cNvPr id="3" name="Group 2" descr="Screen image showing a display of a task. Above and below it are two links identified as &quot;insert task&quot;"/>
          <p:cNvGrpSpPr/>
          <p:nvPr/>
        </p:nvGrpSpPr>
        <p:grpSpPr>
          <a:xfrm>
            <a:off x="606172" y="1905000"/>
            <a:ext cx="4376622" cy="3505200"/>
            <a:chOff x="606172" y="1905000"/>
            <a:chExt cx="4376622" cy="3505200"/>
          </a:xfrm>
        </p:grpSpPr>
        <p:pic>
          <p:nvPicPr>
            <p:cNvPr id="4" name="Picture 3" descr="Screen Shot 2014-03-17 at 12.32.05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172" y="1905000"/>
              <a:ext cx="4376622" cy="3505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3627806" y="3597422"/>
              <a:ext cx="1248994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solidFill>
                    <a:srgbClr val="FFFFFF"/>
                  </a:solidFill>
                  <a:latin typeface="Arial" pitchFamily="-107" charset="0"/>
                </a:rPr>
                <a:t>Insert Task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581400" y="2835422"/>
              <a:ext cx="1248994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solidFill>
                    <a:srgbClr val="FFFFFF"/>
                  </a:solidFill>
                  <a:latin typeface="Arial" pitchFamily="-107" charset="0"/>
                </a:rPr>
                <a:t>Insert Task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07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037196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4D565E"/>
                </a:solidFill>
              </a:rPr>
              <a:t>Thanks to Jayne Schurick and Jeanine Lineback for this example</a:t>
            </a:r>
          </a:p>
        </p:txBody>
      </p:sp>
    </p:spTree>
    <p:extLst>
      <p:ext uri="{BB962C8B-B14F-4D97-AF65-F5344CB8AC3E}">
        <p14:creationId xmlns:p14="http://schemas.microsoft.com/office/powerpoint/2010/main" val="278749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 with disabilities add perspectives to a usability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4038600" cy="427355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Usability &amp; accessibility (serious) </a:t>
            </a:r>
            <a:br>
              <a:rPr lang="en-US" b="1"/>
            </a:br>
            <a:endParaRPr lang="en-US" b="1"/>
          </a:p>
          <a:p>
            <a:pPr lvl="1"/>
            <a:r>
              <a:rPr lang="en-US"/>
              <a:t>The general interface is both usable and accessible, but the language and terminology in the content created serious and critical problems for people who did not know university terminology.</a:t>
            </a:r>
          </a:p>
          <a:p>
            <a:endParaRPr lang="en-US"/>
          </a:p>
        </p:txBody>
      </p:sp>
      <p:pic>
        <p:nvPicPr>
          <p:cNvPr id="8" name="Picture 7" descr="Screen image with three areas marked as &quot;confusing terminology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41" y="1371600"/>
            <a:ext cx="37533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 with disabilties can show where orientation is difficult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5236" y="6136707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rgbClr val="4D565E"/>
                </a:solidFill>
              </a:rPr>
              <a:t>Source: OpenIDEO.com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5" y="1313626"/>
            <a:ext cx="4122898" cy="45537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2070" y="1923314"/>
            <a:ext cx="4088242" cy="4229676"/>
            <a:chOff x="457200" y="1650316"/>
            <a:chExt cx="4378245" cy="4674284"/>
          </a:xfrm>
        </p:grpSpPr>
        <p:sp>
          <p:nvSpPr>
            <p:cNvPr id="9" name="Rectangle 8"/>
            <p:cNvSpPr/>
            <p:nvPr/>
          </p:nvSpPr>
          <p:spPr>
            <a:xfrm>
              <a:off x="457200" y="1650316"/>
              <a:ext cx="4378245" cy="40708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9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>
                  <a:solidFill>
                    <a:schemeClr val="tx2">
                      <a:lumMod val="50000"/>
                    </a:schemeClr>
                  </a:solidFill>
                </a:rPr>
                <a:t>Challenge Phases</a:t>
              </a:r>
              <a:endParaRPr lang="en-US" sz="12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2209800"/>
              <a:ext cx="2362199" cy="31242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9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>
                  <a:solidFill>
                    <a:schemeClr val="tx2">
                      <a:lumMod val="50000"/>
                    </a:schemeClr>
                  </a:solidFill>
                </a:rPr>
                <a:t>Main Content</a:t>
              </a:r>
              <a:endParaRPr lang="en-US" sz="12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00200" y="5431470"/>
              <a:ext cx="2362199" cy="89313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9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>
                  <a:solidFill>
                    <a:schemeClr val="tx2">
                      <a:lumMod val="50000"/>
                    </a:schemeClr>
                  </a:solidFill>
                </a:rPr>
                <a:t>User Comments</a:t>
              </a:r>
              <a:endParaRPr lang="en-US" sz="12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799" y="2702648"/>
              <a:ext cx="720646" cy="1143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9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</a:rPr>
                <a:t>Bio </a:t>
              </a:r>
            </a:p>
            <a:p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</a:rPr>
                <a:t>Stats</a:t>
              </a:r>
              <a:endParaRPr lang="en-US" sz="11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3294" y="5181600"/>
              <a:ext cx="762151" cy="1143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9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>
                  <a:solidFill>
                    <a:schemeClr val="tx2">
                      <a:lumMod val="50000"/>
                    </a:schemeClr>
                  </a:solidFill>
                </a:rPr>
                <a:t>Related themes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89898" y="3962399"/>
              <a:ext cx="745547" cy="1143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9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>
                  <a:solidFill>
                    <a:schemeClr val="tx2">
                      <a:lumMod val="50000"/>
                    </a:schemeClr>
                  </a:solidFill>
                </a:rPr>
                <a:t>Share links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400" y="4419600"/>
              <a:ext cx="914400" cy="1905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9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>
                  <a:solidFill>
                    <a:schemeClr val="tx2">
                      <a:lumMod val="50000"/>
                    </a:schemeClr>
                  </a:solidFill>
                </a:rPr>
                <a:t>Activity feed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4795129" y="1600200"/>
            <a:ext cx="4114799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2800" b="0" i="0" kern="1200" baseline="0">
                <a:solidFill>
                  <a:srgbClr val="4D565E"/>
                </a:solidFill>
                <a:latin typeface="ClearviewADA"/>
                <a:ea typeface="+mn-ea"/>
                <a:cs typeface="ClearviewAD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rgbClr val="4D565E"/>
                </a:solidFill>
                <a:latin typeface="ClearviewADA"/>
                <a:ea typeface="+mn-ea"/>
                <a:cs typeface="ClearviewAD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rgbClr val="4D565E"/>
                </a:solidFill>
                <a:latin typeface="ClearviewADA"/>
                <a:ea typeface="+mn-ea"/>
                <a:cs typeface="ClearviewAD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rgbClr val="4D565E"/>
                </a:solidFill>
                <a:latin typeface="ClearviewADA"/>
                <a:ea typeface="+mn-ea"/>
                <a:cs typeface="ClearviewAD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rgbClr val="4D565E"/>
                </a:solidFill>
                <a:latin typeface="ClearviewADA"/>
                <a:ea typeface="+mn-ea"/>
                <a:cs typeface="ClearviewAD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/>
              <a:t>Usability (serious)</a:t>
            </a:r>
          </a:p>
          <a:p>
            <a:pPr lvl="1"/>
            <a:r>
              <a:rPr lang="en-US"/>
              <a:t>Complicated structure of a page for an unusual interactive site. Everyone had trouble learning how to use the site</a:t>
            </a:r>
          </a:p>
          <a:p>
            <a:pPr marL="0" indent="0">
              <a:buFont typeface="Wingdings" charset="2"/>
              <a:buNone/>
            </a:pPr>
            <a:r>
              <a:rPr lang="en-US"/>
              <a:t>Accessibility (critical)</a:t>
            </a:r>
          </a:p>
          <a:p>
            <a:pPr lvl="1"/>
            <a:r>
              <a:rPr lang="en-US"/>
              <a:t>Missing semantic coding made it impossible to distinguish different sections of the page and join the challenge.</a:t>
            </a:r>
          </a:p>
        </p:txBody>
      </p:sp>
    </p:spTree>
    <p:extLst>
      <p:ext uri="{BB962C8B-B14F-4D97-AF65-F5344CB8AC3E}">
        <p14:creationId xmlns:p14="http://schemas.microsoft.com/office/powerpoint/2010/main" val="190825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What we will talk about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281B0"/>
                </a:solidFill>
                <a:latin typeface="Calibri"/>
                <a:cs typeface="Calibri"/>
              </a:rPr>
              <a:t>Usability and accessibility </a:t>
            </a:r>
            <a:br>
              <a:rPr lang="en-US" dirty="0">
                <a:solidFill>
                  <a:srgbClr val="3281B0"/>
                </a:solidFill>
                <a:latin typeface="Calibri"/>
                <a:cs typeface="Calibri"/>
              </a:rPr>
            </a:br>
            <a:endParaRPr lang="en-US" dirty="0">
              <a:solidFill>
                <a:srgbClr val="3281B0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3281B0"/>
                </a:solidFill>
                <a:latin typeface="Calibri"/>
                <a:cs typeface="Calibri"/>
              </a:rPr>
              <a:t>How problems interact</a:t>
            </a:r>
            <a:br>
              <a:rPr lang="en-US" dirty="0">
                <a:solidFill>
                  <a:srgbClr val="3281B0"/>
                </a:solidFill>
                <a:latin typeface="Calibri"/>
                <a:cs typeface="Calibri"/>
              </a:rPr>
            </a:br>
            <a:endParaRPr lang="en-US" dirty="0">
              <a:solidFill>
                <a:srgbClr val="3281B0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3281B0"/>
                </a:solidFill>
                <a:latin typeface="Calibri"/>
                <a:cs typeface="Calibri"/>
              </a:rPr>
              <a:t>Accessible UX needs diversity</a:t>
            </a:r>
            <a:br>
              <a:rPr lang="en-US" dirty="0">
                <a:solidFill>
                  <a:srgbClr val="3281B0"/>
                </a:solidFill>
                <a:latin typeface="Calibri"/>
                <a:cs typeface="Calibri"/>
              </a:rPr>
            </a:br>
            <a:endParaRPr lang="en-US" dirty="0">
              <a:solidFill>
                <a:srgbClr val="3281B0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3281B0"/>
                </a:solidFill>
                <a:latin typeface="Calibri"/>
                <a:cs typeface="Calibri"/>
              </a:rPr>
              <a:t>Rethinking usability testing</a:t>
            </a:r>
            <a:br>
              <a:rPr lang="en-US" dirty="0">
                <a:solidFill>
                  <a:srgbClr val="3281B0"/>
                </a:solidFill>
                <a:latin typeface="Calibri"/>
                <a:cs typeface="Calibri"/>
              </a:rPr>
            </a:br>
            <a:endParaRPr lang="en-US" dirty="0">
              <a:solidFill>
                <a:srgbClr val="3281B0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3281B0"/>
                </a:solidFill>
                <a:latin typeface="Calibri"/>
                <a:cs typeface="Calibri"/>
              </a:rPr>
              <a:t>Going forward</a:t>
            </a:r>
          </a:p>
          <a:p>
            <a:endParaRPr lang="en-US" b="1" dirty="0">
              <a:solidFill>
                <a:srgbClr val="3281B0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4C30D-FBE3-1F4D-8092-E423978D178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To understand accessible UX we have to look at real people and real behavior.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179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5816" y="1876270"/>
            <a:ext cx="3858033" cy="1600200"/>
          </a:xfrm>
        </p:spPr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Accessible UX needs diversity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87751" y="3712762"/>
            <a:ext cx="3705225" cy="1365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People with different interaction styles make usability testing more valuable.</a:t>
            </a:r>
          </a:p>
        </p:txBody>
      </p:sp>
      <p:grpSp>
        <p:nvGrpSpPr>
          <p:cNvPr id="2" name="Group 1" descr="Drawings representing 8 personas of people with disabilities"/>
          <p:cNvGrpSpPr/>
          <p:nvPr/>
        </p:nvGrpSpPr>
        <p:grpSpPr>
          <a:xfrm>
            <a:off x="-1" y="0"/>
            <a:ext cx="4773777" cy="6858000"/>
            <a:chOff x="-1" y="0"/>
            <a:chExt cx="4267201" cy="6107440"/>
          </a:xfrm>
        </p:grpSpPr>
        <p:pic>
          <p:nvPicPr>
            <p:cNvPr id="33" name="Picture 32" descr="Carol&#10;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600" y="4583439"/>
              <a:ext cx="2133600" cy="1524001"/>
            </a:xfrm>
            <a:prstGeom prst="rect">
              <a:avLst/>
            </a:prstGeom>
          </p:spPr>
        </p:pic>
        <p:pic>
          <p:nvPicPr>
            <p:cNvPr id="31" name="Picture 30" descr="Jaco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59438"/>
              <a:ext cx="2133600" cy="1524001"/>
            </a:xfrm>
            <a:prstGeom prst="rect">
              <a:avLst/>
            </a:prstGeom>
          </p:spPr>
        </p:pic>
        <p:pic>
          <p:nvPicPr>
            <p:cNvPr id="29" name="Picture 28" descr="Lea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35437"/>
              <a:ext cx="2133600" cy="1524001"/>
            </a:xfrm>
            <a:prstGeom prst="rect">
              <a:avLst/>
            </a:prstGeom>
          </p:spPr>
        </p:pic>
        <p:pic>
          <p:nvPicPr>
            <p:cNvPr id="27" name="Picture 26" descr="Emily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600" y="0"/>
              <a:ext cx="2133600" cy="1524001"/>
            </a:xfrm>
            <a:prstGeom prst="rect">
              <a:avLst/>
            </a:prstGeom>
          </p:spPr>
        </p:pic>
        <p:pic>
          <p:nvPicPr>
            <p:cNvPr id="25" name="Picture 24" descr="Steven&#10;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599" y="3059438"/>
              <a:ext cx="2133600" cy="1524001"/>
            </a:xfrm>
            <a:prstGeom prst="rect">
              <a:avLst/>
            </a:prstGeom>
          </p:spPr>
        </p:pic>
        <p:pic>
          <p:nvPicPr>
            <p:cNvPr id="23" name="Picture 22" descr="Maria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4583439"/>
              <a:ext cx="2133600" cy="1524001"/>
            </a:xfrm>
            <a:prstGeom prst="rect">
              <a:avLst/>
            </a:prstGeom>
          </p:spPr>
        </p:pic>
        <p:pic>
          <p:nvPicPr>
            <p:cNvPr id="21" name="Picture 20" descr="Trevor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33600" cy="1524001"/>
            </a:xfrm>
            <a:prstGeom prst="rect">
              <a:avLst/>
            </a:prstGeom>
          </p:spPr>
        </p:pic>
        <p:pic>
          <p:nvPicPr>
            <p:cNvPr id="19" name="Picture 18" descr="Vishnu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600" y="1535437"/>
              <a:ext cx="2133599" cy="152400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4773776" y="5775096"/>
            <a:ext cx="437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Source: rosenfeldmedia.com/books/a-web-for-everyone/#resources</a:t>
            </a:r>
          </a:p>
        </p:txBody>
      </p:sp>
    </p:spTree>
    <p:extLst>
      <p:ext uri="{BB962C8B-B14F-4D97-AF65-F5344CB8AC3E}">
        <p14:creationId xmlns:p14="http://schemas.microsoft.com/office/powerpoint/2010/main" val="429348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Recruit "people" not "disabilities"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222875" cy="427355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Aptitude</a:t>
            </a:r>
            <a:br>
              <a:rPr lang="en-US" b="1" dirty="0">
                <a:latin typeface="+mn-lt"/>
              </a:rPr>
            </a:br>
            <a:r>
              <a:rPr lang="en-US" sz="2000" dirty="0">
                <a:latin typeface="+mn-lt"/>
              </a:rPr>
              <a:t>motivation, emotion, risk tolerance, persistence, optimism, tolerance for frustration</a:t>
            </a:r>
            <a:r>
              <a:rPr lang="en-US" sz="2000" dirty="0">
                <a:effectLst/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r>
              <a:rPr lang="en-US" b="1" dirty="0">
                <a:latin typeface="+mn-lt"/>
              </a:rPr>
              <a:t>Attitude</a:t>
            </a:r>
            <a:br>
              <a:rPr lang="en-US" b="1" dirty="0">
                <a:latin typeface="+mn-lt"/>
              </a:rPr>
            </a:br>
            <a:r>
              <a:rPr lang="en-US" sz="2000" dirty="0">
                <a:latin typeface="+mn-lt"/>
              </a:rPr>
              <a:t>current knowledge, ability to make inferences or innovate solutions, expertise, habits</a:t>
            </a:r>
            <a:r>
              <a:rPr lang="en-US" sz="2000" dirty="0">
                <a:effectLst/>
                <a:latin typeface="+mn-lt"/>
              </a:rPr>
              <a:t> </a:t>
            </a:r>
            <a:endParaRPr lang="en-US" dirty="0">
              <a:effectLst/>
              <a:latin typeface="+mn-lt"/>
            </a:endParaRPr>
          </a:p>
          <a:p>
            <a:r>
              <a:rPr lang="en-US" b="1" dirty="0">
                <a:latin typeface="+mn-lt"/>
              </a:rPr>
              <a:t>Ability</a:t>
            </a:r>
            <a:br>
              <a:rPr lang="en-US" b="1" dirty="0">
                <a:latin typeface="+mn-lt"/>
              </a:rPr>
            </a:br>
            <a:r>
              <a:rPr lang="en-US" sz="2000" dirty="0">
                <a:latin typeface="+mn-lt"/>
              </a:rPr>
              <a:t>needs and preferences for interaction and display, digital and reading literacy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49007"/>
            <a:ext cx="6642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http://www.slideshare.net/danachisnell</a:t>
            </a:r>
            <a:r>
              <a:rPr lang="en-US" u="sng">
                <a:hlinkClick r:id="rId3"/>
              </a:rPr>
              <a:t>/character-creator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268" y="152400"/>
            <a:ext cx="8652932" cy="1600200"/>
          </a:xfrm>
        </p:spPr>
        <p:txBody>
          <a:bodyPr/>
          <a:lstStyle/>
          <a:p>
            <a:r>
              <a:rPr lang="en-US" dirty="0">
                <a:latin typeface="+mn-lt"/>
              </a:rPr>
              <a:t>Vishnu</a:t>
            </a:r>
            <a:br>
              <a:rPr lang="en-US" dirty="0">
                <a:latin typeface="+mn-lt"/>
              </a:rPr>
            </a:br>
            <a:r>
              <a:rPr lang="en-US" sz="2400" dirty="0">
                <a:latin typeface="+mn-lt"/>
              </a:rPr>
              <a:t>"I want to be on the same level as everyone else"</a:t>
            </a:r>
            <a:br>
              <a:rPr lang="en-US" sz="2400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5867400" y="533400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rgbClr val="3E6791"/>
                </a:solidFill>
                <a:latin typeface="Helvetica Neue"/>
                <a:ea typeface="ＭＳ Ｐゴシック" pitchFamily="-107" charset="-128"/>
                <a:cs typeface="Helvetica Neue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6E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6E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6E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6E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-107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-107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-107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-107" charset="0"/>
              </a:defRPr>
            </a:lvl9pPr>
          </a:lstStyle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7400" y="1447800"/>
            <a:ext cx="2971800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Engineer working on software for medical products</a:t>
            </a: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Helvetica Neue"/>
            </a:endParaRP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Speaks 5 languages</a:t>
            </a:r>
          </a:p>
          <a:p>
            <a:pPr lvl="0"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cs typeface="Helvetica Neue"/>
            </a:endParaRP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Needs to adjust text size and contrast to see the screen well</a:t>
            </a:r>
          </a:p>
        </p:txBody>
      </p:sp>
      <p:pic>
        <p:nvPicPr>
          <p:cNvPr id="6" name="Picture 5" descr="Avatar icon for a missing phot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5" y="1736440"/>
            <a:ext cx="4881404" cy="32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268" y="152400"/>
            <a:ext cx="8652932" cy="1600200"/>
          </a:xfrm>
        </p:spPr>
        <p:txBody>
          <a:bodyPr/>
          <a:lstStyle/>
          <a:p>
            <a:r>
              <a:rPr lang="en-US" dirty="0">
                <a:latin typeface="+mn-lt"/>
              </a:rPr>
              <a:t>Vishnu</a:t>
            </a:r>
            <a:br>
              <a:rPr lang="en-US" dirty="0">
                <a:latin typeface="+mn-lt"/>
              </a:rPr>
            </a:br>
            <a:r>
              <a:rPr lang="en-US" sz="2400" dirty="0">
                <a:latin typeface="+mn-lt"/>
              </a:rPr>
              <a:t>"I want to be on the same level as everyone else"</a:t>
            </a:r>
            <a:br>
              <a:rPr lang="en-US" sz="2400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5867400" y="533400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rgbClr val="3E6791"/>
                </a:solidFill>
                <a:latin typeface="Helvetica Neue"/>
                <a:ea typeface="ＭＳ Ｐゴシック" pitchFamily="-107" charset="-128"/>
                <a:cs typeface="Helvetica Neue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6E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6E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6E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6E00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-107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-107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-107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-107" charset="0"/>
              </a:defRPr>
            </a:lvl9pPr>
          </a:lstStyle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7400" y="1447800"/>
            <a:ext cx="2971800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Engineer working on software for medical products</a:t>
            </a: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Helvetica Neue"/>
            </a:endParaRP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Speaks 5 languages</a:t>
            </a:r>
          </a:p>
          <a:p>
            <a:pPr lvl="0"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cs typeface="Helvetica Neue"/>
            </a:endParaRP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Needs to adjust text size and contrast to see the screen well</a:t>
            </a:r>
          </a:p>
        </p:txBody>
      </p:sp>
      <p:pic>
        <p:nvPicPr>
          <p:cNvPr id="7" name="Picture 6" descr="Vishnu is sitting at a desk with engineering equipment and a computer He has large, high contrast letter keys on his keyboard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8" y="1447800"/>
            <a:ext cx="5384799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267" y="152400"/>
            <a:ext cx="8957733" cy="1600200"/>
          </a:xfrm>
        </p:spPr>
        <p:txBody>
          <a:bodyPr/>
          <a:lstStyle/>
          <a:p>
            <a:r>
              <a:rPr lang="en-US" dirty="0">
                <a:latin typeface="+mn-lt"/>
              </a:rPr>
              <a:t>Steven</a:t>
            </a:r>
            <a:br>
              <a:rPr lang="en-US" dirty="0">
                <a:latin typeface="+mn-lt"/>
              </a:rPr>
            </a:br>
            <a:r>
              <a:rPr lang="en-US" sz="2800" dirty="0">
                <a:solidFill>
                  <a:srgbClr val="FFFFFF"/>
                </a:solidFill>
                <a:latin typeface="+mn-lt"/>
              </a:rPr>
              <a:t>"My only disability is that everyone doesn't sign."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 descr="Steven is sitting at a table with drafting tools. His iPhone is propped up on the table in front of him, and he is signing to someone on the phone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65" y="1752600"/>
            <a:ext cx="5050026" cy="360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867400" y="1447800"/>
            <a:ext cx="2971800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cs typeface="Helvetica Neue"/>
            </a:endParaRP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Graphic designer in a marketing agency</a:t>
            </a: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Helvetica Neue"/>
            </a:endParaRP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Prefers visuals to text, doesn't spell well</a:t>
            </a:r>
          </a:p>
          <a:p>
            <a:pPr lvl="0">
              <a:lnSpc>
                <a:spcPct val="120000"/>
              </a:lnSpc>
            </a:pPr>
            <a:endParaRPr lang="en-US" sz="2000" dirty="0">
              <a:solidFill>
                <a:schemeClr val="bg1"/>
              </a:solidFill>
              <a:cs typeface="Helvetica Neue"/>
            </a:endParaRPr>
          </a:p>
          <a:p>
            <a:pPr marL="171450" lvl="0" indent="-1714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Helvetica Neue"/>
              </a:rPr>
              <a:t>Uses video conferencing, captions and CART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267" y="5767612"/>
            <a:ext cx="849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Complete set of personas and images available at: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rosenfeldmedia.com/books/a-web-for-everyone/#resources</a:t>
            </a:r>
          </a:p>
        </p:txBody>
      </p:sp>
    </p:spTree>
    <p:extLst>
      <p:ext uri="{BB962C8B-B14F-4D97-AF65-F5344CB8AC3E}">
        <p14:creationId xmlns:p14="http://schemas.microsoft.com/office/powerpoint/2010/main" val="32105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9789" y="1857020"/>
            <a:ext cx="5153609" cy="1503718"/>
          </a:xfrm>
        </p:spPr>
        <p:txBody>
          <a:bodyPr/>
          <a:lstStyle/>
          <a:p>
            <a:r>
              <a:rPr lang="en-US" dirty="0">
                <a:latin typeface="+mn-lt"/>
              </a:rPr>
              <a:t>Rethink usability testing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729789" y="3697932"/>
            <a:ext cx="5237016" cy="1365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+mn-lt"/>
              </a:rPr>
              <a:t>Aim to learn about people </a:t>
            </a:r>
            <a:br>
              <a:rPr lang="en-US" dirty="0">
                <a:solidFill>
                  <a:srgbClr val="FFFFFF"/>
                </a:solidFill>
                <a:latin typeface="+mn-lt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not just "tasks"</a:t>
            </a:r>
          </a:p>
        </p:txBody>
      </p:sp>
      <p:pic>
        <p:nvPicPr>
          <p:cNvPr id="7" name="Picture 6" descr="A group of people working at a table. One woman is in a wheelchair. A man is using a BrailleNot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91918" cy="1799148"/>
          </a:xfrm>
          <a:prstGeom prst="rect">
            <a:avLst/>
          </a:prstGeom>
        </p:spPr>
      </p:pic>
      <p:pic>
        <p:nvPicPr>
          <p:cNvPr id="8" name="Picture 7" descr="A group of people working at a table. There are drawings around there. A woman is sign interpreting.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4" y="1799261"/>
            <a:ext cx="2891918" cy="1905091"/>
          </a:xfrm>
          <a:prstGeom prst="rect">
            <a:avLst/>
          </a:prstGeom>
          <a:noFill/>
        </p:spPr>
      </p:pic>
      <p:pic>
        <p:nvPicPr>
          <p:cNvPr id="11" name="Picture 10" descr="A researcher and participant in a community library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4" y="3704352"/>
            <a:ext cx="2894662" cy="31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Maybe you think usability testing looks like this.</a:t>
            </a:r>
          </a:p>
        </p:txBody>
      </p:sp>
      <p:pic>
        <p:nvPicPr>
          <p:cNvPr id="3" name="Content Placeholder 2" descr="Photo of a usability lab, with an observer at the controls in one room watching the participant through one-way glass in another room"/>
          <p:cNvPicPr>
            <a:picLocks noGrp="1" noChangeAspect="1"/>
          </p:cNvPicPr>
          <p:nvPr>
            <p:ph idx="1"/>
          </p:nvPr>
        </p:nvPicPr>
        <p:blipFill>
          <a:blip r:embed="rId3"/>
          <a:srcRect l="2531" r="253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 rot="16200000">
            <a:off x="7737287" y="2549713"/>
            <a:ext cx="2268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Photo: www.unic.com</a:t>
            </a:r>
          </a:p>
        </p:txBody>
      </p:sp>
    </p:spTree>
    <p:extLst>
      <p:ext uri="{BB962C8B-B14F-4D97-AF65-F5344CB8AC3E}">
        <p14:creationId xmlns:p14="http://schemas.microsoft.com/office/powerpoint/2010/main" val="779237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Usability testing can also look like...</a:t>
            </a:r>
          </a:p>
        </p:txBody>
      </p:sp>
      <p:pic>
        <p:nvPicPr>
          <p:cNvPr id="4" name="Content Placeholder 3" descr="A man sits at a table filling in a form while a woman observes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-5777" r="-5777"/>
          <a:stretch/>
        </p:blipFill>
        <p:spPr bwMode="auto">
          <a:xfrm>
            <a:off x="4674063" y="1678273"/>
            <a:ext cx="4095466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 sign says UXD and you! To participate in a 5 minute usability test and get a free prize. People in the background sit at tables working in pairs."/>
          <p:cNvPicPr>
            <a:picLocks noChangeAspect="1"/>
          </p:cNvPicPr>
          <p:nvPr/>
        </p:nvPicPr>
        <p:blipFill rotWithShape="1">
          <a:blip r:embed="rId4"/>
          <a:srcRect l="2375" r="19625"/>
          <a:stretch/>
        </p:blipFill>
        <p:spPr>
          <a:xfrm>
            <a:off x="504722" y="1678273"/>
            <a:ext cx="4233145" cy="4070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6810150" y="3374913"/>
            <a:ext cx="391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/>
              <a:t>Photos: UXBlog.com and Jenny Greeve</a:t>
            </a:r>
          </a:p>
        </p:txBody>
      </p:sp>
    </p:spTree>
    <p:extLst>
      <p:ext uri="{BB962C8B-B14F-4D97-AF65-F5344CB8AC3E}">
        <p14:creationId xmlns:p14="http://schemas.microsoft.com/office/powerpoint/2010/main" val="150130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it a usability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931" y="1600200"/>
            <a:ext cx="4566868" cy="4525963"/>
          </a:xfrm>
        </p:spPr>
        <p:txBody>
          <a:bodyPr/>
          <a:lstStyle/>
          <a:p>
            <a:r>
              <a:rPr lang="en-US"/>
              <a:t>We observe behavior</a:t>
            </a:r>
          </a:p>
          <a:p>
            <a:r>
              <a:rPr lang="en-US"/>
              <a:t>Quietly</a:t>
            </a:r>
          </a:p>
          <a:p>
            <a:r>
              <a:rPr lang="en-US"/>
              <a:t>And use the results to inform design</a:t>
            </a:r>
          </a:p>
          <a:p>
            <a:pPr lvl="1"/>
            <a:endParaRPr lang="en-US"/>
          </a:p>
        </p:txBody>
      </p:sp>
      <p:pic>
        <p:nvPicPr>
          <p:cNvPr id="5" name="Picture 4" descr="A researcher and a participant sitting at a table at an outdoor cafe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0390" r="28985" b="24788"/>
          <a:stretch/>
        </p:blipFill>
        <p:spPr>
          <a:xfrm>
            <a:off x="619539" y="1600200"/>
            <a:ext cx="3221600" cy="44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4204" y="1857020"/>
            <a:ext cx="5895238" cy="3218048"/>
          </a:xfrm>
        </p:spPr>
        <p:txBody>
          <a:bodyPr anchor="t"/>
          <a:lstStyle/>
          <a:p>
            <a:r>
              <a:rPr lang="en-US" sz="4400" dirty="0">
                <a:latin typeface="+mn-lt"/>
              </a:rPr>
              <a:t>Usability and accessibility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sz="3200" dirty="0">
                <a:latin typeface="+mn-lt"/>
              </a:rPr>
              <a:t>Twins separated at birth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4C30D-FBE3-1F4D-8092-E423978D1781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Build relationships in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428" y="1600200"/>
            <a:ext cx="523937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Get to know</a:t>
            </a:r>
          </a:p>
          <a:p>
            <a:r>
              <a:rPr lang="en-US" sz="2400" dirty="0">
                <a:latin typeface="Calibri"/>
                <a:cs typeface="Calibri"/>
              </a:rPr>
              <a:t>Community centers</a:t>
            </a:r>
          </a:p>
          <a:p>
            <a:r>
              <a:rPr lang="en-US" sz="2400" dirty="0">
                <a:latin typeface="Calibri"/>
                <a:cs typeface="Calibri"/>
              </a:rPr>
              <a:t>Independent living centers</a:t>
            </a:r>
          </a:p>
          <a:p>
            <a:r>
              <a:rPr lang="en-US" sz="2400" dirty="0">
                <a:latin typeface="Calibri"/>
                <a:cs typeface="Calibri"/>
              </a:rPr>
              <a:t>Organizations and associations</a:t>
            </a:r>
          </a:p>
          <a:p>
            <a:r>
              <a:rPr lang="en-US" sz="2400" dirty="0">
                <a:latin typeface="Calibri"/>
                <a:cs typeface="Calibri"/>
              </a:rPr>
              <a:t>Schools and universities</a:t>
            </a:r>
          </a:p>
          <a:p>
            <a:r>
              <a:rPr lang="en-US" sz="2400" dirty="0">
                <a:latin typeface="Calibri"/>
                <a:cs typeface="Calibri"/>
              </a:rPr>
              <a:t>Churches</a:t>
            </a:r>
          </a:p>
          <a:p>
            <a:r>
              <a:rPr lang="en-US" dirty="0">
                <a:latin typeface="Calibri"/>
                <a:cs typeface="Calibri"/>
              </a:rPr>
              <a:t>Libraries</a:t>
            </a:r>
          </a:p>
          <a:p>
            <a:r>
              <a:rPr lang="en-US" sz="2400" dirty="0">
                <a:latin typeface="Calibri"/>
                <a:cs typeface="Calibri"/>
              </a:rPr>
              <a:t>Adult literacy centers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A woman sitting on a wall outside a public building reading a boo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714" y="1467422"/>
            <a:ext cx="2605534" cy="46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Engage expertise in many ways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4313" y="1417638"/>
            <a:ext cx="411248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Think outside the "lab" – especially early in a project</a:t>
            </a:r>
          </a:p>
          <a:p>
            <a:r>
              <a:rPr lang="en-US" dirty="0">
                <a:latin typeface="+mn-lt"/>
              </a:rPr>
              <a:t>Design studio workshops</a:t>
            </a:r>
          </a:p>
          <a:p>
            <a:pPr lvl="1"/>
            <a:r>
              <a:rPr lang="en-US" sz="2400" dirty="0">
                <a:latin typeface="+mn-lt"/>
              </a:rPr>
              <a:t>A panel of repeat testers</a:t>
            </a:r>
          </a:p>
          <a:p>
            <a:pPr lvl="1"/>
            <a:r>
              <a:rPr lang="en-US" sz="2400" dirty="0">
                <a:latin typeface="+mn-lt"/>
              </a:rPr>
              <a:t>Customer councils</a:t>
            </a:r>
          </a:p>
          <a:p>
            <a:pPr lvl="1"/>
            <a:r>
              <a:rPr lang="en-US" sz="2400" dirty="0">
                <a:latin typeface="+mn-lt"/>
              </a:rPr>
              <a:t>Advisory committee</a:t>
            </a:r>
          </a:p>
          <a:p>
            <a:pPr marL="0" lvl="1" indent="0">
              <a:buNone/>
            </a:pPr>
            <a:endParaRPr lang="en-US" dirty="0">
              <a:latin typeface="+mn-lt"/>
            </a:endParaRPr>
          </a:p>
          <a:p>
            <a:pPr marL="0" lvl="1" indent="0">
              <a:buNone/>
            </a:pPr>
            <a:endParaRPr lang="en-US" dirty="0">
              <a:latin typeface="+mn-lt"/>
            </a:endParaRPr>
          </a:p>
          <a:p>
            <a:pPr marL="0" lvl="1" indent="0">
              <a:buNone/>
            </a:pP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4" name="Picture 3" descr="A group of people working at a table. One woman is in a wheelchair. A man is using a BrailleNot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03" y="1444447"/>
            <a:ext cx="3749040" cy="2229347"/>
          </a:xfrm>
          <a:prstGeom prst="rect">
            <a:avLst/>
          </a:prstGeom>
        </p:spPr>
      </p:pic>
      <p:pic>
        <p:nvPicPr>
          <p:cNvPr id="7" name="Picture 6" descr="A group of people working at a table. There are drawings around there. A woman is sign interpreting.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03" y="3752032"/>
            <a:ext cx="3749040" cy="24697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6163048"/>
            <a:ext cx="2541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Photos: ITIF AVTI/CATEA</a:t>
            </a:r>
          </a:p>
        </p:txBody>
      </p:sp>
    </p:spTree>
    <p:extLst>
      <p:ext uri="{BB962C8B-B14F-4D97-AF65-F5344CB8AC3E}">
        <p14:creationId xmlns:p14="http://schemas.microsoft.com/office/powerpoint/2010/main" val="167467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Aim for a rich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18" y="1600200"/>
            <a:ext cx="6395481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Take time to:</a:t>
            </a:r>
          </a:p>
          <a:p>
            <a:r>
              <a:rPr lang="en-US" dirty="0">
                <a:latin typeface="+mj-lt"/>
              </a:rPr>
              <a:t>Ask how they work now</a:t>
            </a:r>
          </a:p>
          <a:p>
            <a:r>
              <a:rPr lang="en-US" dirty="0">
                <a:latin typeface="+mj-lt"/>
              </a:rPr>
              <a:t>Talk to participants about their experiences and  preferences.</a:t>
            </a:r>
          </a:p>
          <a:p>
            <a:r>
              <a:rPr lang="en-US" dirty="0">
                <a:latin typeface="+mj-lt"/>
              </a:rPr>
              <a:t>Get them to show you the products they use (or even find delightful).</a:t>
            </a:r>
          </a:p>
          <a:p>
            <a:r>
              <a:rPr lang="en-US" dirty="0">
                <a:latin typeface="+mj-lt"/>
              </a:rPr>
              <a:t>Explore what features are valuable, what barriers tolerable (or not)</a:t>
            </a:r>
          </a:p>
          <a:p>
            <a:r>
              <a:rPr lang="en-US" dirty="0">
                <a:latin typeface="+mj-lt"/>
              </a:rPr>
              <a:t>Go back over interactions to see why and how they worked well (or not-so-well).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283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Expand your recruiting 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Think about where to advertise</a:t>
            </a:r>
          </a:p>
          <a:p>
            <a:r>
              <a:rPr lang="en-US" sz="2400" dirty="0">
                <a:latin typeface="+mn-lt"/>
              </a:rPr>
              <a:t>Identify transit options in the notice</a:t>
            </a:r>
          </a:p>
          <a:p>
            <a:r>
              <a:rPr lang="en-US" sz="2400" dirty="0">
                <a:latin typeface="+mn-lt"/>
              </a:rPr>
              <a:t>Use snowball methods</a:t>
            </a:r>
          </a:p>
          <a:p>
            <a:r>
              <a:rPr lang="en-US" sz="2400" dirty="0">
                <a:latin typeface="+mn-lt"/>
              </a:rPr>
              <a:t>Ask for help reaching a new community</a:t>
            </a:r>
          </a:p>
          <a:p>
            <a:r>
              <a:rPr lang="en-US" sz="2400" dirty="0">
                <a:latin typeface="+mn-lt"/>
              </a:rPr>
              <a:t>Be explicit about being inclusive</a:t>
            </a:r>
          </a:p>
        </p:txBody>
      </p:sp>
    </p:spTree>
    <p:extLst>
      <p:ext uri="{BB962C8B-B14F-4D97-AF65-F5344CB8AC3E}">
        <p14:creationId xmlns:p14="http://schemas.microsoft.com/office/powerpoint/2010/main" val="3021960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34550" y="2306745"/>
            <a:ext cx="4611112" cy="16002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Work with your participants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407656" y="4260850"/>
            <a:ext cx="4514850" cy="13652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Tips and tricks for successful usability sessions with diverse users</a:t>
            </a:r>
          </a:p>
        </p:txBody>
      </p:sp>
      <p:grpSp>
        <p:nvGrpSpPr>
          <p:cNvPr id="2" name="Group 1" descr="A collection of assistive technology"/>
          <p:cNvGrpSpPr/>
          <p:nvPr/>
        </p:nvGrpSpPr>
        <p:grpSpPr>
          <a:xfrm>
            <a:off x="-9416" y="0"/>
            <a:ext cx="3833434" cy="6857999"/>
            <a:chOff x="-9416" y="0"/>
            <a:chExt cx="3833434" cy="6857999"/>
          </a:xfrm>
        </p:grpSpPr>
        <p:sp>
          <p:nvSpPr>
            <p:cNvPr id="9" name="Rectangle 8"/>
            <p:cNvSpPr/>
            <p:nvPr/>
          </p:nvSpPr>
          <p:spPr>
            <a:xfrm>
              <a:off x="0" y="6488667"/>
              <a:ext cx="1861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2F2F2"/>
                  </a:solidFill>
                </a:rPr>
                <a:t>Photo: mtstcil.org </a:t>
              </a:r>
            </a:p>
          </p:txBody>
        </p:sp>
        <p:pic>
          <p:nvPicPr>
            <p:cNvPr id="7" name="Picture 6" descr="Refreshable braille display&#10;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11" y="15015"/>
              <a:ext cx="1841909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Mouthstick touching a keyboard"/>
            <p:cNvPicPr>
              <a:picLocks noChangeAspect="1"/>
            </p:cNvPicPr>
            <p:nvPr/>
          </p:nvPicPr>
          <p:blipFill rotWithShape="1">
            <a:blip r:embed="rId4"/>
            <a:srcRect l="4607" r="7443" b="6601"/>
            <a:stretch/>
          </p:blipFill>
          <p:spPr bwMode="auto">
            <a:xfrm>
              <a:off x="1861920" y="0"/>
              <a:ext cx="1901318" cy="1227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Student using screen readers&#10;"/>
            <p:cNvPicPr>
              <a:picLocks noChangeAspect="1"/>
            </p:cNvPicPr>
            <p:nvPr/>
          </p:nvPicPr>
          <p:blipFill rotWithShape="1">
            <a:blip r:embed="rId5"/>
            <a:srcRect l="26983"/>
            <a:stretch/>
          </p:blipFill>
          <p:spPr>
            <a:xfrm>
              <a:off x="20011" y="1238135"/>
              <a:ext cx="1907161" cy="17381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708" y="2965561"/>
              <a:ext cx="1321255" cy="1486412"/>
            </a:xfrm>
            <a:prstGeom prst="rect">
              <a:avLst/>
            </a:prstGeom>
          </p:spPr>
        </p:pic>
        <p:pic>
          <p:nvPicPr>
            <p:cNvPr id="13" name="Picture 12" descr="Screen with high contrast and enlarged tex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0984" y="5425213"/>
              <a:ext cx="1903034" cy="1432786"/>
            </a:xfrm>
            <a:prstGeom prst="rect">
              <a:avLst/>
            </a:prstGeom>
          </p:spPr>
        </p:pic>
        <p:pic>
          <p:nvPicPr>
            <p:cNvPr id="14" name="Picture 13" descr="Android keyboard with the speech input icon highlighted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0984" y="2365306"/>
              <a:ext cx="1903034" cy="1407224"/>
            </a:xfrm>
            <a:prstGeom prst="rect">
              <a:avLst/>
            </a:prstGeom>
          </p:spPr>
        </p:pic>
        <p:pic>
          <p:nvPicPr>
            <p:cNvPr id="15" name="Picture 14" descr="iPhone Accessibilty Options screen to turn on VoiceOver, Zoom, White on Black"/>
            <p:cNvPicPr>
              <a:picLocks noChangeAspect="1"/>
            </p:cNvPicPr>
            <p:nvPr/>
          </p:nvPicPr>
          <p:blipFill rotWithShape="1">
            <a:blip r:embed="rId9"/>
            <a:srcRect b="13258"/>
            <a:stretch/>
          </p:blipFill>
          <p:spPr>
            <a:xfrm>
              <a:off x="-9416" y="4346310"/>
              <a:ext cx="1930400" cy="25116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20984" y="3713457"/>
              <a:ext cx="1901951" cy="1711756"/>
            </a:xfrm>
            <a:prstGeom prst="rect">
              <a:avLst/>
            </a:prstGeom>
          </p:spPr>
        </p:pic>
        <p:pic>
          <p:nvPicPr>
            <p:cNvPr id="16" name="Picture 15" descr="High contrast keyboard"/>
            <p:cNvPicPr>
              <a:picLocks noChangeAspect="1"/>
            </p:cNvPicPr>
            <p:nvPr/>
          </p:nvPicPr>
          <p:blipFill rotWithShape="1">
            <a:blip r:embed="rId11"/>
            <a:srcRect b="15906"/>
            <a:stretch/>
          </p:blipFill>
          <p:spPr>
            <a:xfrm>
              <a:off x="1920984" y="1234215"/>
              <a:ext cx="1799167" cy="108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907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Think beyond the "task"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Are your research sessions flexible enough to adapt to a </a:t>
            </a:r>
            <a:r>
              <a:rPr lang="en-US" sz="2400" b="1" dirty="0">
                <a:latin typeface="+mn-lt"/>
              </a:rPr>
              <a:t>range of interaction styles</a:t>
            </a:r>
            <a:r>
              <a:rPr lang="en-US" sz="2400" dirty="0">
                <a:latin typeface="+mn-lt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Are you open to </a:t>
            </a:r>
            <a:r>
              <a:rPr lang="en-US" sz="2400" b="1" dirty="0">
                <a:latin typeface="+mn-lt"/>
              </a:rPr>
              <a:t>variations </a:t>
            </a:r>
            <a:r>
              <a:rPr lang="en-US" sz="2400" dirty="0">
                <a:latin typeface="+mn-lt"/>
              </a:rPr>
              <a:t>in how they complete tasks?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Are you flexible about the </a:t>
            </a:r>
            <a:r>
              <a:rPr lang="en-US" sz="2400" b="1" dirty="0">
                <a:latin typeface="+mn-lt"/>
              </a:rPr>
              <a:t>length of time </a:t>
            </a:r>
            <a:r>
              <a:rPr lang="en-US" sz="2400" dirty="0">
                <a:latin typeface="+mn-lt"/>
              </a:rPr>
              <a:t>for each session?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+mn-lt"/>
              </a:rPr>
              <a:t>Can you adapt the session to react to </a:t>
            </a:r>
            <a:r>
              <a:rPr lang="en-US" sz="2400" b="1" dirty="0">
                <a:latin typeface="+mn-lt"/>
              </a:rPr>
              <a:t>unexpected barriers</a:t>
            </a:r>
            <a:r>
              <a:rPr lang="en-US" sz="2400" dirty="0">
                <a:latin typeface="+mn-lt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5641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Getting set-up is part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>
                <a:latin typeface="+mn-lt"/>
              </a:rPr>
              <a:t>Watch how participants get comfortable in a new place, on a new system, or in a new situation. </a:t>
            </a:r>
          </a:p>
          <a:p>
            <a:pPr marL="0" lvl="1" indent="0">
              <a:buNone/>
            </a:pPr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Allow time for participants to get settled in the space and identify where everything is.</a:t>
            </a:r>
          </a:p>
          <a:p>
            <a:pPr lvl="1"/>
            <a:r>
              <a:rPr lang="en-US" sz="2400" dirty="0">
                <a:latin typeface="+mn-lt"/>
              </a:rPr>
              <a:t>Make sure they are comfortable with your system or that theirs connects to the network and other technology.</a:t>
            </a:r>
          </a:p>
          <a:p>
            <a:pPr lvl="1"/>
            <a:r>
              <a:rPr lang="en-US" sz="2400" dirty="0">
                <a:latin typeface="+mn-lt"/>
              </a:rPr>
              <a:t>Learn how they set audio volume, colors, or speech speed.</a:t>
            </a:r>
          </a:p>
        </p:txBody>
      </p:sp>
    </p:spTree>
    <p:extLst>
      <p:ext uri="{BB962C8B-B14F-4D97-AF65-F5344CB8AC3E}">
        <p14:creationId xmlns:p14="http://schemas.microsoft.com/office/powerpoint/2010/main" val="1234225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Be flexible about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18" y="1600200"/>
            <a:ext cx="653673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Using </a:t>
            </a:r>
            <a:r>
              <a:rPr lang="en-US" b="1" dirty="0">
                <a:latin typeface="+mn-lt"/>
              </a:rPr>
              <a:t>their</a:t>
            </a:r>
            <a:r>
              <a:rPr lang="en-US" dirty="0">
                <a:latin typeface="+mn-lt"/>
              </a:rPr>
              <a:t> device</a:t>
            </a:r>
          </a:p>
          <a:p>
            <a:pPr lvl="1"/>
            <a:r>
              <a:rPr lang="en-US" sz="2200" dirty="0">
                <a:latin typeface="+mn-lt"/>
              </a:rPr>
              <a:t>Their choice of browsers or apps</a:t>
            </a:r>
          </a:p>
          <a:p>
            <a:pPr lvl="1"/>
            <a:r>
              <a:rPr lang="en-US" sz="2200" dirty="0">
                <a:latin typeface="+mn-lt"/>
              </a:rPr>
              <a:t>Their assistive technology and settings</a:t>
            </a:r>
          </a:p>
          <a:p>
            <a:pPr lvl="1"/>
            <a:r>
              <a:rPr lang="en-US" sz="2200" dirty="0">
                <a:latin typeface="+mn-lt"/>
              </a:rPr>
              <a:t>How they set up their preferences</a:t>
            </a:r>
          </a:p>
          <a:p>
            <a:pPr lvl="1"/>
            <a:r>
              <a:rPr lang="en-US" sz="2200" dirty="0">
                <a:latin typeface="+mn-lt"/>
              </a:rPr>
              <a:t>But there may be problems with a prototype</a:t>
            </a: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Using </a:t>
            </a:r>
            <a:r>
              <a:rPr lang="en-US" b="1" dirty="0">
                <a:latin typeface="+mn-lt"/>
              </a:rPr>
              <a:t>your</a:t>
            </a:r>
            <a:r>
              <a:rPr lang="en-US" dirty="0">
                <a:latin typeface="+mn-lt"/>
              </a:rPr>
              <a:t> device</a:t>
            </a:r>
          </a:p>
          <a:p>
            <a:pPr lvl="1"/>
            <a:r>
              <a:rPr lang="en-US" sz="2200" dirty="0">
                <a:latin typeface="+mn-lt"/>
              </a:rPr>
              <a:t>Tested with your app, site, prototype</a:t>
            </a:r>
          </a:p>
          <a:p>
            <a:pPr lvl="1"/>
            <a:r>
              <a:rPr lang="en-US" sz="2200" dirty="0">
                <a:latin typeface="+mn-lt"/>
              </a:rPr>
              <a:t>Control of browser and application versions</a:t>
            </a:r>
          </a:p>
          <a:p>
            <a:pPr lvl="1"/>
            <a:r>
              <a:rPr lang="en-US" sz="2200" dirty="0">
                <a:latin typeface="+mn-lt"/>
              </a:rPr>
              <a:t>But they on a system they don't know</a:t>
            </a:r>
          </a:p>
          <a:p>
            <a:pPr lvl="1"/>
            <a:r>
              <a:rPr lang="en-US" sz="2200" dirty="0">
                <a:latin typeface="+mn-lt"/>
              </a:rPr>
              <a:t>Small differences in settings can be disorienting</a:t>
            </a:r>
          </a:p>
          <a:p>
            <a:pPr lvl="1"/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061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Include a preliminary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dirty="0">
                <a:latin typeface="Calibri"/>
                <a:cs typeface="Calibri"/>
              </a:rPr>
              <a:t>Use this time to learn more about how they use the web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sz="2400" dirty="0">
                <a:latin typeface="Calibri"/>
                <a:cs typeface="Calibri"/>
              </a:rPr>
              <a:t>What strategies do they use with familiar and trusted sites?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sz="2400" dirty="0">
                <a:latin typeface="Calibri"/>
                <a:cs typeface="Calibri"/>
              </a:rPr>
              <a:t>What strategies do they use to explore a new site?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sz="2400" dirty="0">
                <a:latin typeface="Calibri"/>
                <a:cs typeface="Calibri"/>
              </a:rPr>
              <a:t>What cues help them assess the experience they are about to encounter?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124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Decide on the research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At </a:t>
            </a:r>
            <a:r>
              <a:rPr lang="en-US" b="1" dirty="0">
                <a:latin typeface="+mn-lt"/>
              </a:rPr>
              <a:t>your </a:t>
            </a:r>
            <a:r>
              <a:rPr lang="en-US" dirty="0">
                <a:latin typeface="+mn-lt"/>
              </a:rPr>
              <a:t>site, look for </a:t>
            </a:r>
          </a:p>
          <a:p>
            <a:pPr lvl="1"/>
            <a:r>
              <a:rPr lang="en-US" sz="2200" dirty="0">
                <a:latin typeface="+mn-lt"/>
              </a:rPr>
              <a:t>Availability of public transportation, parking</a:t>
            </a:r>
          </a:p>
          <a:p>
            <a:pPr lvl="1"/>
            <a:r>
              <a:rPr lang="en-US" sz="2200" dirty="0">
                <a:latin typeface="+mn-lt"/>
              </a:rPr>
              <a:t>Friendly reception area for an assistant</a:t>
            </a:r>
          </a:p>
          <a:p>
            <a:pPr lvl="1"/>
            <a:r>
              <a:rPr lang="en-US" sz="2200" dirty="0">
                <a:latin typeface="+mn-lt"/>
              </a:rPr>
              <a:t>Space in the room for wheelchairs or dogs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At </a:t>
            </a:r>
            <a:r>
              <a:rPr lang="en-US" b="1" dirty="0">
                <a:latin typeface="+mn-lt"/>
              </a:rPr>
              <a:t>their </a:t>
            </a:r>
            <a:r>
              <a:rPr lang="en-US" dirty="0">
                <a:latin typeface="+mn-lt"/>
              </a:rPr>
              <a:t>site, be sure to check</a:t>
            </a:r>
          </a:p>
          <a:p>
            <a:pPr lvl="1" indent="-342900"/>
            <a:r>
              <a:rPr lang="en-US" sz="2200" dirty="0">
                <a:latin typeface="+mn-lt"/>
              </a:rPr>
              <a:t>Reliable internet </a:t>
            </a:r>
          </a:p>
          <a:p>
            <a:pPr lvl="1" indent="-342900"/>
            <a:r>
              <a:rPr lang="en-US" sz="2200" dirty="0">
                <a:latin typeface="+mn-lt"/>
              </a:rPr>
              <a:t>Quiet area for the session</a:t>
            </a:r>
          </a:p>
          <a:p>
            <a:pPr lvl="1" indent="-342900"/>
            <a:r>
              <a:rPr lang="en-US" sz="2200" dirty="0">
                <a:latin typeface="+mn-lt"/>
              </a:rPr>
              <a:t>Know how and exactly where you will meet</a:t>
            </a:r>
          </a:p>
          <a:p>
            <a:pPr lvl="1" indent="-342900"/>
            <a:r>
              <a:rPr lang="en-US" sz="2200" dirty="0">
                <a:latin typeface="+mn-lt"/>
              </a:rPr>
              <a:t>Rules for use of the space</a:t>
            </a:r>
          </a:p>
          <a:p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4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93617" y="875358"/>
            <a:ext cx="4100159" cy="3891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learviewADA"/>
                <a:ea typeface="+mj-ea"/>
                <a:cs typeface="ClearviewADA"/>
              </a:defRPr>
            </a:lvl1pPr>
          </a:lstStyle>
          <a:p>
            <a:r>
              <a:rPr lang="en-US" sz="3200" dirty="0">
                <a:latin typeface="+mn-lt"/>
              </a:rPr>
              <a:t>Accessibility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  <a:p>
            <a:r>
              <a:rPr lang="en-US" sz="2800" b="0" dirty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usability</a:t>
            </a:r>
            <a:r>
              <a:rPr lang="en-US" sz="2800" b="0" dirty="0">
                <a:latin typeface="+mn-lt"/>
              </a:rPr>
              <a:t> of a product, service, environment or facility by people with the </a:t>
            </a:r>
            <a:r>
              <a:rPr lang="en-US" sz="2800" dirty="0">
                <a:latin typeface="+mn-lt"/>
              </a:rPr>
              <a:t>widest range of capabilities.</a:t>
            </a:r>
            <a:br>
              <a:rPr lang="en-US" sz="2800" dirty="0">
                <a:latin typeface="+mn-lt"/>
              </a:rPr>
            </a:br>
            <a:r>
              <a:rPr lang="en-US" sz="2800" b="0" dirty="0">
                <a:latin typeface="+mn-lt"/>
              </a:rPr>
              <a:t/>
            </a:r>
            <a:br>
              <a:rPr lang="en-US" sz="2800" b="0" dirty="0">
                <a:latin typeface="+mn-lt"/>
              </a:rPr>
            </a:br>
            <a:r>
              <a:rPr lang="en-US" sz="1200" b="0" dirty="0">
                <a:latin typeface="+mn-lt"/>
              </a:rPr>
              <a:t>ISO 9241-20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531" y="875358"/>
            <a:ext cx="4100159" cy="3891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learviewADA"/>
                <a:ea typeface="+mj-ea"/>
                <a:cs typeface="ClearviewADA"/>
              </a:defRPr>
            </a:lvl1pPr>
          </a:lstStyle>
          <a:p>
            <a:r>
              <a:rPr lang="en-US" sz="3200" dirty="0">
                <a:latin typeface="+mn-lt"/>
              </a:rPr>
              <a:t>Usability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  <a:p>
            <a:r>
              <a:rPr lang="en-US" sz="2800" b="0" dirty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effectiveness</a:t>
            </a:r>
            <a:r>
              <a:rPr lang="en-US" sz="2800" b="0" dirty="0">
                <a:latin typeface="+mn-lt"/>
              </a:rPr>
              <a:t>, </a:t>
            </a:r>
            <a:r>
              <a:rPr lang="en-US" sz="2800" dirty="0">
                <a:latin typeface="+mn-lt"/>
              </a:rPr>
              <a:t>efficiency </a:t>
            </a:r>
            <a:r>
              <a:rPr lang="en-US" sz="2800" b="0" dirty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satisfaction</a:t>
            </a:r>
            <a:r>
              <a:rPr lang="en-US" sz="2800" b="0" dirty="0">
                <a:latin typeface="+mn-lt"/>
              </a:rPr>
              <a:t> with which the intended users can use a product to meet their goals</a:t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latin typeface="+mn-lt"/>
              </a:rPr>
              <a:t/>
            </a:r>
            <a:br>
              <a:rPr lang="en-US" sz="2800" b="0" dirty="0">
                <a:latin typeface="+mn-lt"/>
              </a:rPr>
            </a:br>
            <a:r>
              <a:rPr lang="en-US" sz="1200" b="0" dirty="0">
                <a:latin typeface="+mn-lt"/>
              </a:rPr>
              <a:t>ISO 9241-11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54C30D-FBE3-1F4D-8092-E423978D1781}" type="slidenum">
              <a:rPr lang="en-US"/>
              <a:pPr/>
              <a:t>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64116" y="605498"/>
            <a:ext cx="0" cy="49178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Consider your recording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dirty="0">
                <a:latin typeface="+mn-lt"/>
              </a:rPr>
              <a:t>Check for conflicts between assistive technology and recording software.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sz="2200" dirty="0">
                <a:latin typeface="+mn-lt"/>
              </a:rPr>
              <a:t>Avoid recording on the participant's computer. It can interfere with AT the participant's interactions.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sz="2200" dirty="0">
                <a:latin typeface="+mn-lt"/>
              </a:rPr>
              <a:t>Use WebEx or GoToMeeting to display the participant's screen on a second computer and record from there.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sz="2200" dirty="0">
                <a:latin typeface="+mn-lt"/>
              </a:rPr>
              <a:t>Use an 'over-the-shoulder' camera to record the screen.</a:t>
            </a: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57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Recording setup with screen sharing</a:t>
            </a:r>
          </a:p>
        </p:txBody>
      </p:sp>
      <p:pic>
        <p:nvPicPr>
          <p:cNvPr id="18" name="Picture 17" descr="Screen shot of the display of a recording setup with GoToMeet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5244367" cy="3522781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832324" y="1578708"/>
            <a:ext cx="31553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Use a tool like GoToMeeting or WebEx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Check the audio setup to avoid tech conflicts.</a:t>
            </a:r>
          </a:p>
          <a:p>
            <a:r>
              <a:rPr lang="en-US" sz="2000" dirty="0">
                <a:latin typeface="+mn-lt"/>
              </a:rPr>
              <a:t>The participant computer connects by telephone (but doesn't dial in).</a:t>
            </a:r>
          </a:p>
          <a:p>
            <a:r>
              <a:rPr lang="en-US" sz="2000" dirty="0">
                <a:latin typeface="+mn-lt"/>
              </a:rPr>
              <a:t>The room mic on the recording computer captures audio.</a:t>
            </a:r>
          </a:p>
          <a:p>
            <a:r>
              <a:rPr lang="en-US" sz="2000" dirty="0">
                <a:latin typeface="+mn-lt"/>
              </a:rPr>
              <a:t>External speakers for system and screen reader audio.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191653"/>
            <a:ext cx="524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setup also allowed remote observers to watch easily. </a:t>
            </a:r>
          </a:p>
        </p:txBody>
      </p:sp>
    </p:spTree>
    <p:extLst>
      <p:ext uri="{BB962C8B-B14F-4D97-AF65-F5344CB8AC3E}">
        <p14:creationId xmlns:p14="http://schemas.microsoft.com/office/powerpoint/2010/main" val="7242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Recording setup with 2 cameras</a:t>
            </a:r>
          </a:p>
        </p:txBody>
      </p:sp>
      <p:pic>
        <p:nvPicPr>
          <p:cNvPr id="8" name="Picture 7" descr="View from a camera of a screen with text magnification. The participant's face is in a window in the corner of the screen 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44" y="1600200"/>
            <a:ext cx="4836428" cy="31887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028" y="1600200"/>
            <a:ext cx="3453663" cy="4525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</a:pPr>
            <a:r>
              <a:rPr lang="en-US" dirty="0">
                <a:latin typeface="+mn-lt"/>
              </a:rPr>
              <a:t>The screen camera is on a stand just to the right of the participant.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dirty="0">
                <a:latin typeface="+mn-lt"/>
              </a:rPr>
              <a:t>The face camera is on a stand across the table.</a:t>
            </a:r>
          </a:p>
          <a:p>
            <a:r>
              <a:rPr lang="en-US" sz="2000" dirty="0">
                <a:latin typeface="+mn-lt"/>
              </a:rPr>
              <a:t>External speakers for system and screen reader audio.</a:t>
            </a:r>
          </a:p>
          <a:p>
            <a:r>
              <a:rPr lang="en-US" sz="2000" dirty="0">
                <a:latin typeface="+mn-lt"/>
              </a:rPr>
              <a:t>A mic on one computer captures the room audio.</a:t>
            </a:r>
          </a:p>
          <a:p>
            <a:r>
              <a:rPr lang="en-US" sz="2000" dirty="0">
                <a:latin typeface="+mn-lt"/>
              </a:rPr>
              <a:t>This setup will work with Morae's usability recording software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890" y="4795301"/>
            <a:ext cx="485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setup is also useful when you have a mix of devices. An adjustable stand lets you put  the camera overhead to see a tablet, too.</a:t>
            </a:r>
          </a:p>
        </p:txBody>
      </p:sp>
    </p:spTree>
    <p:extLst>
      <p:ext uri="{BB962C8B-B14F-4D97-AF65-F5344CB8AC3E}">
        <p14:creationId xmlns:p14="http://schemas.microsoft.com/office/powerpoint/2010/main" val="132794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Interacting with the participant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Don't distract</a:t>
            </a:r>
          </a:p>
          <a:p>
            <a:pPr lvl="1"/>
            <a:r>
              <a:rPr lang="en-US" dirty="0">
                <a:latin typeface="+mn-lt"/>
              </a:rPr>
              <a:t>Give them time to get oriented on each page.</a:t>
            </a:r>
          </a:p>
          <a:p>
            <a:pPr lvl="1"/>
            <a:r>
              <a:rPr lang="en-US" dirty="0">
                <a:latin typeface="+mn-lt"/>
              </a:rPr>
              <a:t>Let them tell you if they are lost or stuck.</a:t>
            </a:r>
          </a:p>
          <a:p>
            <a:pPr lvl="1"/>
            <a:r>
              <a:rPr lang="en-US" dirty="0">
                <a:latin typeface="+mn-lt"/>
              </a:rPr>
              <a:t>Use small retrospectives instead of talk-aloud.</a:t>
            </a: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Watch and listen</a:t>
            </a:r>
          </a:p>
          <a:p>
            <a:pPr lvl="1"/>
            <a:r>
              <a:rPr lang="en-US" dirty="0">
                <a:latin typeface="+mn-lt"/>
              </a:rPr>
              <a:t>How do they navigated efficiently? Solve problems? Stay oriented?</a:t>
            </a:r>
          </a:p>
          <a:p>
            <a:pPr lvl="1"/>
            <a:r>
              <a:rPr lang="en-US" dirty="0">
                <a:latin typeface="+mn-lt"/>
              </a:rPr>
              <a:t>Do they have any unexpected uses for the product?</a:t>
            </a:r>
          </a:p>
          <a:p>
            <a:pPr lvl="1"/>
            <a:r>
              <a:rPr lang="en-US" dirty="0">
                <a:latin typeface="+mn-lt"/>
              </a:rPr>
              <a:t>What is novel or unexpectedly delightful for them?</a:t>
            </a:r>
          </a:p>
          <a:p>
            <a:pPr lvl="1"/>
            <a:r>
              <a:rPr lang="en-US" dirty="0">
                <a:latin typeface="+mn-lt"/>
              </a:rPr>
              <a:t>And all the usual rules about staying neutral.</a:t>
            </a:r>
          </a:p>
          <a:p>
            <a:pPr marL="0" lvl="1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269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Be prepared. Don't panic.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18" y="1600200"/>
            <a:ext cx="6657297" cy="4710723"/>
          </a:xfrm>
        </p:spPr>
        <p:txBody>
          <a:bodyPr>
            <a:noAutofit/>
          </a:bodyPr>
          <a:lstStyle/>
          <a:p>
            <a:pPr marL="0" indent="-4763">
              <a:buNone/>
            </a:pPr>
            <a:r>
              <a:rPr lang="en-US" dirty="0">
                <a:latin typeface="Calibri"/>
                <a:cs typeface="Calibri"/>
              </a:rPr>
              <a:t>Sharing a web address or task instructions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Set up bookmarks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Have easy-to-type page with links 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Send a text message</a:t>
            </a: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Getting past accessibility barriers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Decide in advance how (and when) you will assist with problems.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Be prepared by knowing the site well.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Know when you will abandon a task or ask them to persist.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054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70" y="1857020"/>
            <a:ext cx="7881130" cy="1915651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Above all, be human.</a:t>
            </a:r>
          </a:p>
        </p:txBody>
      </p:sp>
    </p:spTree>
    <p:extLst>
      <p:ext uri="{BB962C8B-B14F-4D97-AF65-F5344CB8AC3E}">
        <p14:creationId xmlns:p14="http://schemas.microsoft.com/office/powerpoint/2010/main" val="1879630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You can...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Help usability and accessibility reunite.</a:t>
            </a:r>
          </a:p>
          <a:p>
            <a:r>
              <a:rPr lang="en-US" dirty="0">
                <a:latin typeface="+mn-lt"/>
              </a:rPr>
              <a:t>Look for ways that extreme interactions styles can suggest innovation.</a:t>
            </a:r>
          </a:p>
          <a:p>
            <a:r>
              <a:rPr lang="en-US" dirty="0">
                <a:latin typeface="+mn-lt"/>
              </a:rPr>
              <a:t>Look for personal adaptations that can suggest useful design tactics</a:t>
            </a:r>
          </a:p>
          <a:p>
            <a:r>
              <a:rPr lang="en-US" dirty="0">
                <a:latin typeface="+mn-lt"/>
              </a:rPr>
              <a:t>Include a wide range of people, not just those who are technically adept.</a:t>
            </a:r>
          </a:p>
          <a:p>
            <a:r>
              <a:rPr lang="en-US" dirty="0">
                <a:latin typeface="+mn-lt"/>
              </a:rPr>
              <a:t>Adjust your research methods to 'work with' and learn from your participants.</a:t>
            </a:r>
          </a:p>
        </p:txBody>
      </p:sp>
    </p:spTree>
    <p:extLst>
      <p:ext uri="{BB962C8B-B14F-4D97-AF65-F5344CB8AC3E}">
        <p14:creationId xmlns:p14="http://schemas.microsoft.com/office/powerpoint/2010/main" val="8995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04" y="644932"/>
            <a:ext cx="6834099" cy="427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Whitney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UX research, plain language, accessibility, civic design</a:t>
            </a:r>
            <a:br>
              <a:rPr lang="en-US" sz="2000" dirty="0">
                <a:latin typeface="+mn-lt"/>
              </a:rPr>
            </a:br>
            <a:r>
              <a:rPr lang="en-US" sz="1600" dirty="0">
                <a:latin typeface="+mn-lt"/>
                <a:hlinkClick r:id="rId3"/>
              </a:rPr>
              <a:t>http://civicdesign.org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b="1" dirty="0">
              <a:latin typeface="+mn-lt"/>
            </a:endParaRPr>
          </a:p>
          <a:p>
            <a:pPr marL="0" indent="0">
              <a:buNone/>
            </a:pPr>
            <a:r>
              <a:rPr lang="en-US" sz="2000" b="1" dirty="0">
                <a:latin typeface="+mn-lt"/>
              </a:rPr>
              <a:t>AUX Personas</a:t>
            </a:r>
            <a:br>
              <a:rPr lang="en-US" sz="2000" b="1" dirty="0">
                <a:latin typeface="+mn-lt"/>
              </a:rPr>
            </a:br>
            <a:r>
              <a:rPr lang="en-US" sz="1600" dirty="0">
                <a:latin typeface="+mn-lt"/>
              </a:rPr>
              <a:t>Personas shown in the presentation are available here:</a:t>
            </a:r>
            <a:r>
              <a:rPr lang="en-US" sz="1600" dirty="0">
                <a:latin typeface="+mn-lt"/>
                <a:hlinkClick r:id="rId4"/>
              </a:rPr>
              <a:t>http://rosenfeldmedia.com/books/a-web-for-everyone/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b="1" dirty="0">
                <a:latin typeface="+mn-lt"/>
              </a:rPr>
              <a:t>A Podcast for Everyone</a:t>
            </a:r>
            <a:br>
              <a:rPr lang="en-US" sz="2000" b="1" dirty="0">
                <a:latin typeface="+mn-lt"/>
              </a:rPr>
            </a:br>
            <a:r>
              <a:rPr lang="en-US" sz="1800" dirty="0">
                <a:latin typeface="+mn-lt"/>
              </a:rPr>
              <a:t>on UIE All You Can Learn, iTunes, Rosenfeld Media</a:t>
            </a:r>
            <a:r>
              <a:rPr lang="en-US" sz="1600" dirty="0">
                <a:latin typeface="+mn-lt"/>
                <a:hlinkClick r:id="rId5"/>
              </a:rPr>
              <a:t>http://rosenfeldmedia.com/books/a-web-for-everyone/#a-podcast-for-everyone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1600" dirty="0">
                <a:latin typeface="+mn-lt"/>
                <a:hlinkClick r:id="rId6"/>
              </a:rPr>
              <a:t>https://itunes.apple.com/us/podcast/a-podcast-for-everyone/id833646317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sz="1600" dirty="0">
              <a:latin typeface="+mn-lt"/>
            </a:endParaRPr>
          </a:p>
        </p:txBody>
      </p:sp>
      <p:pic>
        <p:nvPicPr>
          <p:cNvPr id="5" name="Picture 4" descr="Photo of Whitne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46" y="644932"/>
            <a:ext cx="1184088" cy="1184088"/>
          </a:xfrm>
          <a:prstGeom prst="rect">
            <a:avLst/>
          </a:prstGeom>
        </p:spPr>
      </p:pic>
      <p:pic>
        <p:nvPicPr>
          <p:cNvPr id="4" name="Picture 3" descr="Book cover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47" y="2337466"/>
            <a:ext cx="1197512" cy="1475336"/>
          </a:xfrm>
          <a:prstGeom prst="rect">
            <a:avLst/>
          </a:prstGeom>
        </p:spPr>
      </p:pic>
      <p:pic>
        <p:nvPicPr>
          <p:cNvPr id="7" name="Picture 6" descr="A Podcast for Everyone (logo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072" y="4165178"/>
            <a:ext cx="1184087" cy="118408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54C30D-FBE3-1F4D-8092-E423978D1781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The user-centered design process</a:t>
            </a:r>
            <a:br>
              <a:rPr lang="en-US"/>
            </a:br>
            <a:endParaRPr lang="en-US"/>
          </a:p>
        </p:txBody>
      </p:sp>
      <p:pic>
        <p:nvPicPr>
          <p:cNvPr id="5" name="Picture 4" descr="Visualization of the user-centered design cyc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5256"/>
            <a:ext cx="7467600" cy="4650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" y="1445256"/>
            <a:ext cx="255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1. Understand people and context of 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6100" y="2286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2. Identify requirements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533145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3. Explore design solutions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646" y="4419600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4. Evaluate with users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039342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Source: ISO 9241-210 (formerly ISO-13407)</a:t>
            </a:r>
          </a:p>
        </p:txBody>
      </p:sp>
    </p:spTree>
    <p:extLst>
      <p:ext uri="{BB962C8B-B14F-4D97-AF65-F5344CB8AC3E}">
        <p14:creationId xmlns:p14="http://schemas.microsoft.com/office/powerpoint/2010/main" val="275050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Accessibility error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b="1"/>
              <a:t>Critical</a:t>
            </a:r>
            <a:br>
              <a:rPr lang="en-US" sz="2000" b="1"/>
            </a:br>
            <a:r>
              <a:rPr lang="en-US" sz="2000"/>
              <a:t>An absolute barrier to access</a:t>
            </a:r>
          </a:p>
          <a:p>
            <a:pPr lvl="0"/>
            <a:r>
              <a:rPr lang="en-US" sz="2000" b="1"/>
              <a:t>Serious</a:t>
            </a:r>
            <a:br>
              <a:rPr lang="en-US" sz="2000" b="1"/>
            </a:br>
            <a:r>
              <a:rPr lang="en-US" sz="2000"/>
              <a:t>A barrier that could cause frustration to most and be a barrier to some, causing a need for work-arounds</a:t>
            </a:r>
          </a:p>
          <a:p>
            <a:pPr lvl="0"/>
            <a:r>
              <a:rPr lang="en-US" sz="2000" b="1"/>
              <a:t>Moderate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A frustration that would not prevent someone from using the site</a:t>
            </a:r>
          </a:p>
          <a:p>
            <a:pPr lvl="0"/>
            <a:r>
              <a:rPr lang="en-US" sz="2000" b="1"/>
              <a:t>Minor</a:t>
            </a:r>
            <a:br>
              <a:rPr lang="en-US" sz="2000" b="1"/>
            </a:br>
            <a:r>
              <a:rPr lang="en-US" sz="2000"/>
              <a:t>A WCAG error that is unlikely to cause problems</a:t>
            </a:r>
          </a:p>
          <a:p>
            <a:pPr marL="0" lvl="0" indent="0" algn="r">
              <a:buNone/>
            </a:pPr>
            <a:r>
              <a:rPr lang="en-US" sz="2000"/>
              <a:t>	-  Glenda Sims, Deque</a:t>
            </a:r>
          </a:p>
          <a:p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16933" y="6450802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Source: 2103 Accessibility Summit: http://environmentsforhumans.com</a:t>
            </a:r>
            <a:r>
              <a:rPr lang="en-US" sz="1600">
                <a:solidFill>
                  <a:schemeClr val="bg1"/>
                </a:solidFill>
                <a:effectLst/>
              </a:rPr>
              <a:t> 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Usability problem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b="1"/>
              <a:t>Critical</a:t>
            </a:r>
            <a:br>
              <a:rPr lang="en-US" sz="2000" b="1"/>
            </a:br>
            <a:r>
              <a:rPr lang="en-US" sz="2000"/>
              <a:t>A problem that will prevent some users from completing a common task</a:t>
            </a:r>
          </a:p>
          <a:p>
            <a:pPr lvl="0"/>
            <a:r>
              <a:rPr lang="en-US" sz="2000" b="1"/>
              <a:t>Serious</a:t>
            </a:r>
            <a:br>
              <a:rPr lang="en-US" sz="2000" b="1"/>
            </a:br>
            <a:r>
              <a:rPr lang="en-US" sz="2000"/>
              <a:t>A problem that will slow down some users and force them to find work-arounds</a:t>
            </a:r>
          </a:p>
          <a:p>
            <a:pPr lvl="0"/>
            <a:r>
              <a:rPr lang="en-US" sz="2000" b="1"/>
              <a:t>Medium </a:t>
            </a:r>
            <a:br>
              <a:rPr lang="en-US" sz="2000" b="1"/>
            </a:br>
            <a:r>
              <a:rPr lang="en-US" sz="2000"/>
              <a:t>A problem that will cause frustration but will not affect task completion</a:t>
            </a:r>
          </a:p>
          <a:p>
            <a:pPr lvl="0"/>
            <a:r>
              <a:rPr lang="en-US" sz="2000" b="1"/>
              <a:t>Low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A quality or cosmetic problem, such as a spelling error, that can damage the credibility of a site.</a:t>
            </a:r>
          </a:p>
          <a:p>
            <a:pPr marL="0" lvl="0" indent="0" algn="r">
              <a:buNone/>
            </a:pPr>
            <a:r>
              <a:rPr lang="en-US" sz="2000"/>
              <a:t>	-  David Travis, User Focus</a:t>
            </a:r>
          </a:p>
          <a:p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28222" y="6519446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Source: http://www.userfocus.co.uk/articles/prioritise.html </a:t>
            </a:r>
          </a:p>
        </p:txBody>
      </p:sp>
    </p:spTree>
    <p:extLst>
      <p:ext uri="{BB962C8B-B14F-4D97-AF65-F5344CB8AC3E}">
        <p14:creationId xmlns:p14="http://schemas.microsoft.com/office/powerpoint/2010/main" val="8927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Prioritize problems by their </a:t>
            </a:r>
            <a:br>
              <a:rPr lang="en-US" dirty="0">
                <a:latin typeface="+mn-lt"/>
              </a:rPr>
            </a:br>
            <a:r>
              <a:rPr lang="en-US" i="1" dirty="0">
                <a:latin typeface="+mn-lt"/>
              </a:rPr>
              <a:t>impact on people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94563"/>
              </p:ext>
            </p:extLst>
          </p:nvPr>
        </p:nvGraphicFramePr>
        <p:xfrm>
          <a:off x="852159" y="1800739"/>
          <a:ext cx="7563179" cy="3886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687"/>
                <a:gridCol w="5645492"/>
              </a:tblGrid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problem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1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it means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81B0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Slammed doors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rgbClr val="4D565E"/>
                          </a:solidFill>
                        </a:rPr>
                      </a:b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(critical)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Barriers that </a:t>
                      </a:r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stop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 someone from using an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app 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or feature successfully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– or at all</a:t>
                      </a:r>
                      <a:endParaRPr lang="en-US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Frustrating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rgbClr val="4D565E"/>
                          </a:solidFill>
                        </a:rPr>
                      </a:b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(serious)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Problems that </a:t>
                      </a:r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slow</a:t>
                      </a: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 someone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down, or force them into  </a:t>
                      </a:r>
                      <a:r>
                        <a:rPr lang="en-US" b="1" baseline="0" dirty="0">
                          <a:solidFill>
                            <a:srgbClr val="4D565E"/>
                          </a:solidFill>
                        </a:rPr>
                        <a:t>work-arounds</a:t>
                      </a:r>
                      <a:endParaRPr lang="en-US" b="1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Annoying</a:t>
                      </a:r>
                      <a:br>
                        <a:rPr lang="en-US" b="1" dirty="0">
                          <a:solidFill>
                            <a:srgbClr val="4D565E"/>
                          </a:solidFill>
                        </a:rPr>
                      </a:b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(moderate)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Things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that make the experience </a:t>
                      </a:r>
                      <a:r>
                        <a:rPr lang="en-US" b="1" baseline="0" dirty="0">
                          <a:solidFill>
                            <a:srgbClr val="4D565E"/>
                          </a:solidFill>
                        </a:rPr>
                        <a:t>less pleasant</a:t>
                      </a:r>
                      <a:r>
                        <a:rPr lang="en-US" b="0" baseline="0" dirty="0">
                          <a:solidFill>
                            <a:srgbClr val="4D565E"/>
                          </a:solidFill>
                        </a:rPr>
                        <a:t> (maybe even enough to leave)</a:t>
                      </a:r>
                      <a:endParaRPr lang="en-US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4D565E"/>
                          </a:solidFill>
                        </a:rPr>
                        <a:t>Noisy</a:t>
                      </a:r>
                      <a:br>
                        <a:rPr lang="en-US" b="1" dirty="0">
                          <a:solidFill>
                            <a:srgbClr val="4D565E"/>
                          </a:solidFill>
                        </a:rPr>
                      </a:br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(minor) 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D565E"/>
                          </a:solidFill>
                        </a:rPr>
                        <a:t>Minor issues</a:t>
                      </a:r>
                      <a:r>
                        <a:rPr lang="en-US" baseline="0" dirty="0">
                          <a:solidFill>
                            <a:srgbClr val="4D565E"/>
                          </a:solidFill>
                        </a:rPr>
                        <a:t> that </a:t>
                      </a:r>
                      <a:r>
                        <a:rPr lang="en-US" b="1" baseline="0" dirty="0">
                          <a:solidFill>
                            <a:srgbClr val="4D565E"/>
                          </a:solidFill>
                        </a:rPr>
                        <a:t>damage credibility </a:t>
                      </a:r>
                      <a:r>
                        <a:rPr lang="en-US" b="0" baseline="0" dirty="0">
                          <a:solidFill>
                            <a:srgbClr val="4D565E"/>
                          </a:solidFill>
                        </a:rPr>
                        <a:t>but are unlikely to cause problems</a:t>
                      </a:r>
                      <a:endParaRPr lang="en-US" b="1" dirty="0">
                        <a:solidFill>
                          <a:srgbClr val="4D56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69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Accessibility testing in 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00669"/>
              </p:ext>
            </p:extLst>
          </p:nvPr>
        </p:nvGraphicFramePr>
        <p:xfrm>
          <a:off x="457200" y="1529398"/>
          <a:ext cx="8056031" cy="4416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29"/>
                <a:gridCol w="2411837"/>
                <a:gridCol w="3157765"/>
              </a:tblGrid>
              <a:tr h="429530">
                <a:tc>
                  <a:txBody>
                    <a:bodyPr/>
                    <a:lstStyle/>
                    <a:p>
                      <a:r>
                        <a:rPr lang="en-US" sz="2400" b="0" i="0">
                          <a:latin typeface="+mn-lt"/>
                          <a:cs typeface="ClearviewADA Demi"/>
                        </a:rPr>
                        <a:t>Principle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learviewADA Demi"/>
                        </a:rPr>
                        <a:t>Testing mode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learviewADA Demi"/>
                        </a:rPr>
                        <a:t>What it tests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1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Perceivable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1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Inspection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Basic accessibility errors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535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Robust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1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Code review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Use of code standards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Semantic structure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677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Operable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1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Check</a:t>
                      </a:r>
                      <a:r>
                        <a:rPr lang="en-US" sz="2000" b="1" i="0" baseline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 using AT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1" i="0" baseline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Expert review</a:t>
                      </a:r>
                      <a:endParaRPr lang="en-US" sz="2000" b="1" i="0">
                        <a:solidFill>
                          <a:srgbClr val="4D565E"/>
                        </a:solidFill>
                        <a:latin typeface="+mn-lt"/>
                        <a:cs typeface="ClearviewAD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Interaction using keyboard, screen reader,</a:t>
                      </a:r>
                      <a:r>
                        <a:rPr lang="en-US" sz="2000" b="0" i="0" baseline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 other AT</a:t>
                      </a:r>
                      <a:endParaRPr lang="en-US" sz="2000" b="0" i="0">
                        <a:solidFill>
                          <a:srgbClr val="4D565E"/>
                        </a:solidFill>
                        <a:latin typeface="+mn-lt"/>
                        <a:cs typeface="ClearviewAD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39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Operable/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Understandable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1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Usability testing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b="0" i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Use by real</a:t>
                      </a:r>
                      <a:r>
                        <a:rPr lang="en-US" sz="2000" b="0" i="0" baseline="0">
                          <a:solidFill>
                            <a:srgbClr val="4D565E"/>
                          </a:solidFill>
                          <a:latin typeface="+mn-lt"/>
                          <a:cs typeface="ClearviewADA"/>
                        </a:rPr>
                        <a:t> people</a:t>
                      </a:r>
                      <a:endParaRPr lang="en-US" sz="2000" b="0" i="0">
                        <a:solidFill>
                          <a:srgbClr val="4D565E"/>
                        </a:solidFill>
                        <a:latin typeface="+mn-lt"/>
                        <a:cs typeface="ClearviewAD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84815" y="295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8198"/>
      </p:ext>
    </p:extLst>
  </p:cSld>
  <p:clrMapOvr>
    <a:masterClrMapping/>
  </p:clrMapOvr>
</p:sld>
</file>

<file path=ppt/theme/theme1.xml><?xml version="1.0" encoding="utf-8"?>
<a:theme xmlns:a="http://schemas.openxmlformats.org/drawingml/2006/main" name="CCD-preso-14-0912">
  <a:themeElements>
    <a:clrScheme name="Custom 3">
      <a:dk1>
        <a:srgbClr val="3281B0"/>
      </a:dk1>
      <a:lt1>
        <a:sysClr val="window" lastClr="FFFFFF"/>
      </a:lt1>
      <a:dk2>
        <a:srgbClr val="4D565E"/>
      </a:dk2>
      <a:lt2>
        <a:srgbClr val="EEECE1"/>
      </a:lt2>
      <a:accent1>
        <a:srgbClr val="3281B0"/>
      </a:accent1>
      <a:accent2>
        <a:srgbClr val="B33D2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81FF"/>
      </a:hlink>
      <a:folHlink>
        <a:srgbClr val="853E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CCD-preso-14-0912.potx</Template>
  <TotalTime>3797</TotalTime>
  <Words>2119</Words>
  <Application>Microsoft Macintosh PowerPoint</Application>
  <PresentationFormat>On-screen Show (4:3)</PresentationFormat>
  <Paragraphs>369</Paragraphs>
  <Slides>47</Slides>
  <Notes>30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CCD-preso-14-0912</vt:lpstr>
      <vt:lpstr>Accessible UX: Beyond the checklist  (To make great accessible experiences)</vt:lpstr>
      <vt:lpstr>What we will talk about</vt:lpstr>
      <vt:lpstr>Usability and accessibility  Twins separated at birth</vt:lpstr>
      <vt:lpstr>PowerPoint Presentation</vt:lpstr>
      <vt:lpstr>The user-centered design process </vt:lpstr>
      <vt:lpstr>Accessibility error priorities</vt:lpstr>
      <vt:lpstr>Usability problem priorities</vt:lpstr>
      <vt:lpstr>Prioritize problems by their  impact on people</vt:lpstr>
      <vt:lpstr>Accessibility testing in layers</vt:lpstr>
      <vt:lpstr>Inspection Check for basic accessibility errors</vt:lpstr>
      <vt:lpstr>Code review Check for accessible coding</vt:lpstr>
      <vt:lpstr>Use Check with assistive technology</vt:lpstr>
      <vt:lpstr>Expert review Check with expert AT users</vt:lpstr>
      <vt:lpstr>Usability testing Check with voters with disabilities</vt:lpstr>
      <vt:lpstr>Usability and accessibility  problems interact  When interaction problems hide</vt:lpstr>
      <vt:lpstr>Noisy problems mask critical ones </vt:lpstr>
      <vt:lpstr>Critical features may not be accessibly usable </vt:lpstr>
      <vt:lpstr>Participants with disabilities add perspectives to a usability problem</vt:lpstr>
      <vt:lpstr>People with disabilties can show where orientation is difficult</vt:lpstr>
      <vt:lpstr>To understand accessible UX we have to look at real people and real behavior. </vt:lpstr>
      <vt:lpstr>Accessible UX needs diversity</vt:lpstr>
      <vt:lpstr>Recruit "people" not "disabilities"</vt:lpstr>
      <vt:lpstr>Vishnu "I want to be on the same level as everyone else" </vt:lpstr>
      <vt:lpstr>Vishnu "I want to be on the same level as everyone else" </vt:lpstr>
      <vt:lpstr>Steven "My only disability is that everyone doesn't sign."</vt:lpstr>
      <vt:lpstr>Rethink usability testing methods</vt:lpstr>
      <vt:lpstr>Maybe you think usability testing looks like this.</vt:lpstr>
      <vt:lpstr>Usability testing can also look like...</vt:lpstr>
      <vt:lpstr>What makes it a usability test?</vt:lpstr>
      <vt:lpstr>Build relationships in the community</vt:lpstr>
      <vt:lpstr>Engage expertise in many ways</vt:lpstr>
      <vt:lpstr>Aim for a rich view</vt:lpstr>
      <vt:lpstr>Expand your recruiting reach</vt:lpstr>
      <vt:lpstr>Work with your participants</vt:lpstr>
      <vt:lpstr>Think beyond the "task"</vt:lpstr>
      <vt:lpstr>Getting set-up is part of the session</vt:lpstr>
      <vt:lpstr>Be flexible about devices</vt:lpstr>
      <vt:lpstr>Include a preliminary activity</vt:lpstr>
      <vt:lpstr>Decide on the research location</vt:lpstr>
      <vt:lpstr>Consider your recording options</vt:lpstr>
      <vt:lpstr>Recording setup with screen sharing</vt:lpstr>
      <vt:lpstr>Recording setup with 2 cameras</vt:lpstr>
      <vt:lpstr>Interacting with the participant</vt:lpstr>
      <vt:lpstr>Be prepared. Don't panic.</vt:lpstr>
      <vt:lpstr>Above all, be human.</vt:lpstr>
      <vt:lpstr>You can...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That</dc:creator>
  <cp:lastModifiedBy>Whitney Quesenbery</cp:lastModifiedBy>
  <cp:revision>174</cp:revision>
  <cp:lastPrinted>2015-09-07T18:39:55Z</cp:lastPrinted>
  <dcterms:created xsi:type="dcterms:W3CDTF">2014-08-28T14:24:46Z</dcterms:created>
  <dcterms:modified xsi:type="dcterms:W3CDTF">2016-03-21T01:28:38Z</dcterms:modified>
</cp:coreProperties>
</file>