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slideLayouts/slideLayout32.xml" ContentType="application/vnd.openxmlformats-officedocument.presentationml.slideLayout+xml"/>
  <Override PartName="/ppt/theme/theme6.xml" ContentType="application/vnd.openxmlformats-officedocument.theme+xml"/>
  <Override PartName="/ppt/slideLayouts/slideLayout33.xml" ContentType="application/vnd.openxmlformats-officedocument.presentationml.slideLayout+xml"/>
  <Override PartName="/ppt/theme/theme7.xml" ContentType="application/vnd.openxmlformats-officedocument.theme+xml"/>
  <Override PartName="/ppt/slideLayouts/slideLayout34.xml" ContentType="application/vnd.openxmlformats-officedocument.presentationml.slideLayout+xml"/>
  <Override PartName="/ppt/theme/theme8.xml" ContentType="application/vnd.openxmlformats-officedocument.theme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1"/>
    <p:sldMasterId id="2147483678" r:id="rId2"/>
    <p:sldMasterId id="2147483726" r:id="rId3"/>
    <p:sldMasterId id="2147483737" r:id="rId4"/>
    <p:sldMasterId id="2147483713" r:id="rId5"/>
    <p:sldMasterId id="2147483755" r:id="rId6"/>
    <p:sldMasterId id="2147483717" r:id="rId7"/>
    <p:sldMasterId id="2147483750" r:id="rId8"/>
    <p:sldMasterId id="2147483722" r:id="rId9"/>
  </p:sldMasterIdLst>
  <p:notesMasterIdLst>
    <p:notesMasterId r:id="rId74"/>
  </p:notesMasterIdLst>
  <p:sldIdLst>
    <p:sldId id="501" r:id="rId10"/>
    <p:sldId id="502" r:id="rId11"/>
    <p:sldId id="503" r:id="rId12"/>
    <p:sldId id="504" r:id="rId13"/>
    <p:sldId id="505" r:id="rId14"/>
    <p:sldId id="507" r:id="rId15"/>
    <p:sldId id="508" r:id="rId16"/>
    <p:sldId id="509" r:id="rId17"/>
    <p:sldId id="512" r:id="rId18"/>
    <p:sldId id="522" r:id="rId19"/>
    <p:sldId id="511" r:id="rId20"/>
    <p:sldId id="515" r:id="rId21"/>
    <p:sldId id="516" r:id="rId22"/>
    <p:sldId id="518" r:id="rId23"/>
    <p:sldId id="520" r:id="rId24"/>
    <p:sldId id="604" r:id="rId25"/>
    <p:sldId id="521" r:id="rId26"/>
    <p:sldId id="602" r:id="rId27"/>
    <p:sldId id="523" r:id="rId28"/>
    <p:sldId id="524" r:id="rId29"/>
    <p:sldId id="525" r:id="rId30"/>
    <p:sldId id="603" r:id="rId31"/>
    <p:sldId id="601" r:id="rId32"/>
    <p:sldId id="555" r:id="rId33"/>
    <p:sldId id="557" r:id="rId34"/>
    <p:sldId id="558" r:id="rId35"/>
    <p:sldId id="560" r:id="rId36"/>
    <p:sldId id="561" r:id="rId37"/>
    <p:sldId id="562" r:id="rId38"/>
    <p:sldId id="563" r:id="rId39"/>
    <p:sldId id="564" r:id="rId40"/>
    <p:sldId id="565" r:id="rId41"/>
    <p:sldId id="566" r:id="rId42"/>
    <p:sldId id="567" r:id="rId43"/>
    <p:sldId id="569" r:id="rId44"/>
    <p:sldId id="570" r:id="rId45"/>
    <p:sldId id="571" r:id="rId46"/>
    <p:sldId id="572" r:id="rId47"/>
    <p:sldId id="573" r:id="rId48"/>
    <p:sldId id="574" r:id="rId49"/>
    <p:sldId id="575" r:id="rId50"/>
    <p:sldId id="576" r:id="rId51"/>
    <p:sldId id="578" r:id="rId52"/>
    <p:sldId id="579" r:id="rId53"/>
    <p:sldId id="580" r:id="rId54"/>
    <p:sldId id="581" r:id="rId55"/>
    <p:sldId id="583" r:id="rId56"/>
    <p:sldId id="582" r:id="rId57"/>
    <p:sldId id="584" r:id="rId58"/>
    <p:sldId id="585" r:id="rId59"/>
    <p:sldId id="586" r:id="rId60"/>
    <p:sldId id="587" r:id="rId61"/>
    <p:sldId id="588" r:id="rId62"/>
    <p:sldId id="589" r:id="rId63"/>
    <p:sldId id="590" r:id="rId64"/>
    <p:sldId id="591" r:id="rId65"/>
    <p:sldId id="593" r:id="rId66"/>
    <p:sldId id="594" r:id="rId67"/>
    <p:sldId id="596" r:id="rId68"/>
    <p:sldId id="597" r:id="rId69"/>
    <p:sldId id="600" r:id="rId70"/>
    <p:sldId id="598" r:id="rId71"/>
    <p:sldId id="472" r:id="rId72"/>
    <p:sldId id="348" r:id="rId73"/>
  </p:sldIdLst>
  <p:sldSz cx="9144000" cy="5143500" type="screen16x9"/>
  <p:notesSz cx="7099300" cy="10234613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94" userDrawn="1">
          <p15:clr>
            <a:srgbClr val="A4A3A4"/>
          </p15:clr>
        </p15:guide>
        <p15:guide id="2" pos="2880">
          <p15:clr>
            <a:srgbClr val="A4A3A4"/>
          </p15:clr>
        </p15:guide>
        <p15:guide id="3" pos="2154" userDrawn="1">
          <p15:clr>
            <a:srgbClr val="A4A3A4"/>
          </p15:clr>
        </p15:guide>
        <p15:guide id="4" orient="horz" pos="166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86" autoAdjust="0"/>
    <p:restoredTop sz="77090" autoAdjust="0"/>
  </p:normalViewPr>
  <p:slideViewPr>
    <p:cSldViewPr>
      <p:cViewPr varScale="1">
        <p:scale>
          <a:sx n="95" d="100"/>
          <a:sy n="95" d="100"/>
        </p:scale>
        <p:origin x="1014" y="54"/>
      </p:cViewPr>
      <p:guideLst>
        <p:guide orient="horz" pos="894"/>
        <p:guide pos="2880"/>
        <p:guide pos="2154"/>
        <p:guide orient="horz" pos="166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76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slide" Target="slides/slide57.xml"/><Relationship Id="rId7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61" Type="http://schemas.openxmlformats.org/officeDocument/2006/relationships/slide" Target="slides/slide52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wmf"/><Relationship Id="rId1" Type="http://schemas.openxmlformats.org/officeDocument/2006/relationships/image" Target="../media/image5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image" Target="../media/image60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wmf"/><Relationship Id="rId1" Type="http://schemas.openxmlformats.org/officeDocument/2006/relationships/image" Target="../media/image62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54CBA-4867-44A3-BDF8-1C2F43CF94FE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BB313B-E867-409A-B297-11B7A91DCD2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42857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229987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b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02670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927539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209447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982723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561824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59767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50880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115790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13082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71341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80516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32609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085584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620631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130825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191395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935549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962105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06096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193939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18741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318543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113322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358407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420184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406077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91121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326958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2849639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8372045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2854764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40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52920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7846377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41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6215864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42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5377642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43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6362023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44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0052153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45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7669753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46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7613533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48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340937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50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947306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51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102329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52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123071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4148958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53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2529256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54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379954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56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3950452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57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460353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58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5071862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sz="1200" b="1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59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9224667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60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5544261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62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0386394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63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902265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047784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537028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732495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50292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262" y="1852717"/>
            <a:ext cx="5375350" cy="1438068"/>
          </a:xfrm>
          <a:prstGeom prst="rect">
            <a:avLst/>
          </a:prstGeom>
          <a:solidFill>
            <a:schemeClr val="tx1"/>
          </a:solidFill>
        </p:spPr>
        <p:txBody>
          <a:bodyPr wrap="square" lIns="468000">
            <a:spAutoFit/>
          </a:bodyPr>
          <a:lstStyle>
            <a:lvl1pPr>
              <a:defRPr sz="4200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7544" y="3507854"/>
            <a:ext cx="4536504" cy="81253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</p:spTree>
    <p:extLst>
      <p:ext uri="{BB962C8B-B14F-4D97-AF65-F5344CB8AC3E}">
        <p14:creationId xmlns:p14="http://schemas.microsoft.com/office/powerpoint/2010/main" val="4007732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491880" y="1851694"/>
            <a:ext cx="2160000" cy="1440111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387107" y="3795886"/>
            <a:ext cx="4369786" cy="369332"/>
          </a:xfrm>
        </p:spPr>
        <p:txBody>
          <a:bodyPr/>
          <a:lstStyle>
            <a:lvl1pPr marL="0" indent="0" algn="ctr"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3032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69127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347864" y="1563638"/>
            <a:ext cx="4860000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288064" y="2132235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2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032480" y="2710788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5"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1259632" y="3289341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3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3203848" y="3867894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1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67673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8000" y="1562400"/>
            <a:ext cx="7488000" cy="1728000"/>
          </a:xfrm>
        </p:spPr>
        <p:txBody>
          <a:bodyPr wrap="square">
            <a:noAutofit/>
          </a:bodyPr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321490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998619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5200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6575969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54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landscac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4320024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3" y="1511300"/>
            <a:ext cx="3779837" cy="2644775"/>
          </a:xfrm>
        </p:spPr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873471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516688" y="1511300"/>
            <a:ext cx="2627312" cy="2894013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309951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5"/>
          <p:cNvSpPr>
            <a:spLocks noGrp="1"/>
          </p:cNvSpPr>
          <p:nvPr>
            <p:ph type="body" sz="quarter" idx="17"/>
          </p:nvPr>
        </p:nvSpPr>
        <p:spPr>
          <a:xfrm>
            <a:off x="0" y="0"/>
            <a:ext cx="3958635" cy="355276"/>
          </a:xfrm>
          <a:solidFill>
            <a:schemeClr val="tx1"/>
          </a:solidFill>
        </p:spPr>
        <p:txBody>
          <a:bodyPr wrap="none" lIns="432000" tIns="54000" rIns="180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8"/>
          </p:nvPr>
        </p:nvSpPr>
        <p:spPr>
          <a:xfrm>
            <a:off x="467544" y="1419622"/>
            <a:ext cx="5400000" cy="369332"/>
          </a:xfrm>
        </p:spPr>
        <p:txBody>
          <a:bodyPr wrap="square"/>
          <a:lstStyle>
            <a:lvl1pPr marL="0" indent="0">
              <a:buNone/>
              <a:defRPr lang="en-US" sz="24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9"/>
          </p:nvPr>
        </p:nvSpPr>
        <p:spPr>
          <a:xfrm>
            <a:off x="467543" y="1980000"/>
            <a:ext cx="5400000" cy="2096010"/>
          </a:xfrm>
        </p:spPr>
        <p:txBody>
          <a:bodyPr/>
          <a:lstStyle>
            <a:lvl1pPr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64807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427733"/>
            <a:ext cx="2304256" cy="1710077"/>
          </a:xfrm>
        </p:spPr>
        <p:txBody>
          <a:bodyPr wrap="square"/>
          <a:lstStyle>
            <a:lvl1pPr marL="0" indent="0">
              <a:buNone/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93252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83518"/>
            <a:ext cx="3001642" cy="88407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67543" y="1980000"/>
            <a:ext cx="5400000" cy="2520000"/>
          </a:xfrm>
        </p:spPr>
        <p:txBody>
          <a:bodyPr wrap="square"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03596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pPr/>
              <a:t>2016-04-13</a:t>
            </a:fld>
            <a:endParaRPr lang="sv-S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/>
          <a:lstStyle/>
          <a:p>
            <a:fld id="{FC80A6E8-2466-47AF-9A39-DCAAADCC3B01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056643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491880" y="1851694"/>
            <a:ext cx="2160000" cy="1440111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387107" y="3795886"/>
            <a:ext cx="4369786" cy="369332"/>
          </a:xfrm>
        </p:spPr>
        <p:txBody>
          <a:bodyPr/>
          <a:lstStyle>
            <a:lvl1pPr marL="0" indent="0" algn="ctr"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9203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276207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347864" y="1563638"/>
            <a:ext cx="4860000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288064" y="2132235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2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032480" y="2710788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5"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1259632" y="3289341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3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3203848" y="3867894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1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82084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ont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262" y="1852717"/>
            <a:ext cx="5375350" cy="1438068"/>
          </a:xfrm>
          <a:prstGeom prst="rect">
            <a:avLst/>
          </a:prstGeom>
          <a:solidFill>
            <a:schemeClr val="tx1"/>
          </a:solidFill>
        </p:spPr>
        <p:txBody>
          <a:bodyPr wrap="square" lIns="468000">
            <a:spAutoFit/>
          </a:bodyPr>
          <a:lstStyle>
            <a:lvl1pPr>
              <a:defRPr sz="4200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7544" y="3507854"/>
            <a:ext cx="4536504" cy="81253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</p:spTree>
    <p:extLst>
      <p:ext uri="{BB962C8B-B14F-4D97-AF65-F5344CB8AC3E}">
        <p14:creationId xmlns:p14="http://schemas.microsoft.com/office/powerpoint/2010/main" val="20564133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8000" y="1562400"/>
            <a:ext cx="7488000" cy="1728000"/>
          </a:xfrm>
        </p:spPr>
        <p:txBody>
          <a:bodyPr wrap="square">
            <a:noAutofit/>
          </a:bodyPr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445453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350920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5200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9330299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54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83518"/>
            <a:ext cx="3001642" cy="88407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67543" y="1980000"/>
            <a:ext cx="5400000" cy="2520000"/>
          </a:xfrm>
        </p:spPr>
        <p:txBody>
          <a:bodyPr wrap="square"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172387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491880" y="1851694"/>
            <a:ext cx="2160000" cy="1440111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387107" y="3795886"/>
            <a:ext cx="4369786" cy="369332"/>
          </a:xfrm>
        </p:spPr>
        <p:txBody>
          <a:bodyPr/>
          <a:lstStyle>
            <a:lvl1pPr marL="0" indent="0" algn="ctr"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52634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6341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8000" y="1562400"/>
            <a:ext cx="7488000" cy="1728000"/>
          </a:xfrm>
        </p:spPr>
        <p:txBody>
          <a:bodyPr wrap="square">
            <a:noAutofit/>
          </a:bodyPr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486097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347864" y="1563638"/>
            <a:ext cx="4860000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288064" y="2132235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2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032480" y="2710788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5"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1259632" y="3289341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3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3203848" y="3867894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1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89521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ost 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2987824" y="1419622"/>
            <a:ext cx="2016224" cy="288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dirty="0"/>
              <a:t>GLÖM INTE</a:t>
            </a:r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2987824" y="1851670"/>
            <a:ext cx="3600400" cy="1728192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None/>
              <a:defRPr lang="en-US" sz="36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84313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ost 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2555776" y="771550"/>
            <a:ext cx="1584176" cy="288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dirty="0" err="1"/>
              <a:t>Kom</a:t>
            </a:r>
            <a:r>
              <a:rPr lang="en-US" dirty="0"/>
              <a:t> </a:t>
            </a:r>
            <a:r>
              <a:rPr lang="en-US" dirty="0" err="1"/>
              <a:t>ihåg</a:t>
            </a:r>
            <a:r>
              <a:rPr lang="en-US" dirty="0"/>
              <a:t> 1</a:t>
            </a:r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2555776" y="1059582"/>
            <a:ext cx="2520280" cy="1080120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buNone/>
              <a:defRPr lang="en-US" sz="22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39952" y="3003798"/>
            <a:ext cx="2520280" cy="1152128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buNone/>
              <a:defRPr lang="en-US" sz="22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22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4139952" y="2715766"/>
            <a:ext cx="1584176" cy="288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dirty="0" err="1"/>
              <a:t>Kom</a:t>
            </a:r>
            <a:r>
              <a:rPr lang="en-US" dirty="0"/>
              <a:t> </a:t>
            </a:r>
            <a:r>
              <a:rPr lang="en-US" dirty="0" err="1"/>
              <a:t>ihåg</a:t>
            </a:r>
            <a:r>
              <a:rPr lang="en-US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41345667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ost 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1835696" y="1214631"/>
            <a:ext cx="1584176" cy="276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dirty="0" err="1"/>
              <a:t>Kom</a:t>
            </a:r>
            <a:r>
              <a:rPr lang="en-US" dirty="0"/>
              <a:t> </a:t>
            </a:r>
            <a:r>
              <a:rPr lang="en-US" dirty="0" err="1"/>
              <a:t>ihåg</a:t>
            </a:r>
            <a:r>
              <a:rPr lang="en-US" dirty="0"/>
              <a:t> 1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1835696" y="1491630"/>
            <a:ext cx="2376264" cy="936104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5076056" y="1203598"/>
            <a:ext cx="1728192" cy="288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dirty="0" err="1"/>
              <a:t>Kom</a:t>
            </a:r>
            <a:r>
              <a:rPr lang="en-US" dirty="0"/>
              <a:t> </a:t>
            </a:r>
            <a:r>
              <a:rPr lang="en-US" dirty="0" err="1"/>
              <a:t>ihåg</a:t>
            </a:r>
            <a:r>
              <a:rPr lang="en-US" dirty="0"/>
              <a:t> 2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5076056" y="1491630"/>
            <a:ext cx="2304256" cy="936104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buNone/>
              <a:defRPr lang="en-US" sz="22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491880" y="3363838"/>
            <a:ext cx="2376264" cy="100811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buNone/>
              <a:defRPr lang="en-US" sz="2200" b="1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3535957" y="3075806"/>
            <a:ext cx="1656184" cy="276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dirty="0" err="1"/>
              <a:t>Kom</a:t>
            </a:r>
            <a:r>
              <a:rPr lang="en-US" dirty="0"/>
              <a:t> </a:t>
            </a:r>
            <a:r>
              <a:rPr lang="en-US" dirty="0" err="1"/>
              <a:t>ihåg</a:t>
            </a:r>
            <a:r>
              <a:rPr lang="en-US" dirty="0"/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1377556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181931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923928" y="3651870"/>
            <a:ext cx="4896544" cy="115212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en-US" sz="3600" b="1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155365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90584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5200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3615320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544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landscac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4320024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3" y="1511300"/>
            <a:ext cx="3779837" cy="2644775"/>
          </a:xfrm>
        </p:spPr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83868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516688" y="1511300"/>
            <a:ext cx="2627312" cy="2894013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3174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5"/>
          <p:cNvSpPr>
            <a:spLocks noGrp="1"/>
          </p:cNvSpPr>
          <p:nvPr>
            <p:ph type="body" sz="quarter" idx="17"/>
          </p:nvPr>
        </p:nvSpPr>
        <p:spPr>
          <a:xfrm>
            <a:off x="0" y="0"/>
            <a:ext cx="3958635" cy="355276"/>
          </a:xfrm>
          <a:solidFill>
            <a:schemeClr val="tx1"/>
          </a:solidFill>
        </p:spPr>
        <p:txBody>
          <a:bodyPr wrap="none" lIns="432000" tIns="54000" rIns="180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8"/>
          </p:nvPr>
        </p:nvSpPr>
        <p:spPr>
          <a:xfrm>
            <a:off x="467544" y="1419622"/>
            <a:ext cx="5400000" cy="369332"/>
          </a:xfrm>
        </p:spPr>
        <p:txBody>
          <a:bodyPr wrap="square"/>
          <a:lstStyle>
            <a:lvl1pPr marL="0" indent="0">
              <a:buNone/>
              <a:defRPr lang="en-US" sz="24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9"/>
          </p:nvPr>
        </p:nvSpPr>
        <p:spPr>
          <a:xfrm>
            <a:off x="467543" y="1980000"/>
            <a:ext cx="5400000" cy="2096010"/>
          </a:xfrm>
        </p:spPr>
        <p:txBody>
          <a:bodyPr/>
          <a:lstStyle>
            <a:lvl1pPr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64807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427733"/>
            <a:ext cx="2304256" cy="1710077"/>
          </a:xfrm>
        </p:spPr>
        <p:txBody>
          <a:bodyPr wrap="square"/>
          <a:lstStyle>
            <a:lvl1pPr marL="0" indent="0">
              <a:buNone/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432205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83518"/>
            <a:ext cx="3001642" cy="88407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67543" y="1980000"/>
            <a:ext cx="5400000" cy="2520000"/>
          </a:xfrm>
        </p:spPr>
        <p:txBody>
          <a:bodyPr wrap="square"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72601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image" Target="../media/image2.wmf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wmf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3.wmf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.wmf"/><Relationship Id="rId4" Type="http://schemas.openxmlformats.org/officeDocument/2006/relationships/image" Target="../media/image5.jp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.wmf"/><Relationship Id="rId4" Type="http://schemas.openxmlformats.org/officeDocument/2006/relationships/image" Target="../media/image6.jp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.wmf"/><Relationship Id="rId4" Type="http://schemas.openxmlformats.org/officeDocument/2006/relationships/image" Target="../media/image4.png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34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2016-04-13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Rectangle 5"/>
          <p:cNvSpPr/>
          <p:nvPr/>
        </p:nvSpPr>
        <p:spPr>
          <a:xfrm>
            <a:off x="-22470" y="5095443"/>
            <a:ext cx="1849541" cy="514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ctangle 7"/>
          <p:cNvSpPr/>
          <p:nvPr/>
        </p:nvSpPr>
        <p:spPr>
          <a:xfrm>
            <a:off x="1806401" y="5095443"/>
            <a:ext cx="1849541" cy="514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113" y="478892"/>
            <a:ext cx="2464842" cy="86872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35272" y="5095443"/>
            <a:ext cx="1849541" cy="514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ectangle 10"/>
          <p:cNvSpPr/>
          <p:nvPr/>
        </p:nvSpPr>
        <p:spPr>
          <a:xfrm>
            <a:off x="5464143" y="5095443"/>
            <a:ext cx="1849541" cy="514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ctangle 11"/>
          <p:cNvSpPr/>
          <p:nvPr/>
        </p:nvSpPr>
        <p:spPr>
          <a:xfrm>
            <a:off x="7293014" y="5095443"/>
            <a:ext cx="1849541" cy="5147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72028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54" r:id="rId2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573"/>
          <a:stretch/>
        </p:blipFill>
        <p:spPr>
          <a:xfrm>
            <a:off x="7973710" y="4570639"/>
            <a:ext cx="1062785" cy="36537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11510"/>
            <a:ext cx="7002738" cy="69940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2000" tIns="72000" rIns="180000" bIns="72000" rtlCol="0" anchor="ctr">
            <a:sp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2016-04-13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70429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724" r:id="rId4"/>
    <p:sldLayoutId id="2147483725" r:id="rId5"/>
    <p:sldLayoutId id="2147483682" r:id="rId6"/>
    <p:sldLayoutId id="2147483683" r:id="rId7"/>
    <p:sldLayoutId id="2147483684" r:id="rId8"/>
    <p:sldLayoutId id="2147483685" r:id="rId9"/>
    <p:sldLayoutId id="2147483686" r:id="rId10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11510"/>
            <a:ext cx="7002738" cy="69940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2000" tIns="72000" rIns="180000" bIns="72000" rtlCol="0" anchor="ctr">
            <a:sp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2016-04-13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26" b="19693"/>
          <a:stretch/>
        </p:blipFill>
        <p:spPr>
          <a:xfrm>
            <a:off x="8270411" y="4302484"/>
            <a:ext cx="873589" cy="84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427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5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11510"/>
            <a:ext cx="7002738" cy="69940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2000" tIns="72000" rIns="180000" bIns="72000" rtlCol="0" anchor="ctr">
            <a:sp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2016-04-13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94" r="9698" b="-1249"/>
          <a:stretch/>
        </p:blipFill>
        <p:spPr>
          <a:xfrm>
            <a:off x="7075109" y="0"/>
            <a:ext cx="2068891" cy="170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884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4" r:id="rId4"/>
    <p:sldLayoutId id="2147483745" r:id="rId5"/>
    <p:sldLayoutId id="2147483746" r:id="rId6"/>
    <p:sldLayoutId id="2147483747" r:id="rId7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2016-04-13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75" b="16780"/>
          <a:stretch/>
        </p:blipFill>
        <p:spPr>
          <a:xfrm>
            <a:off x="8292089" y="4306443"/>
            <a:ext cx="851911" cy="8370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0" y="0"/>
            <a:ext cx="9123770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26" b="19693"/>
          <a:stretch/>
        </p:blipFill>
        <p:spPr>
          <a:xfrm>
            <a:off x="8270411" y="4302484"/>
            <a:ext cx="873589" cy="84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767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2016-04-13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75" b="16780"/>
          <a:stretch/>
        </p:blipFill>
        <p:spPr>
          <a:xfrm>
            <a:off x="8292089" y="4306443"/>
            <a:ext cx="851911" cy="8370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26" b="19693"/>
          <a:stretch/>
        </p:blipFill>
        <p:spPr>
          <a:xfrm>
            <a:off x="8270411" y="4302484"/>
            <a:ext cx="873589" cy="84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221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2016-04-13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75" b="16780"/>
          <a:stretch/>
        </p:blipFill>
        <p:spPr>
          <a:xfrm>
            <a:off x="8292089" y="4306443"/>
            <a:ext cx="851911" cy="8370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26" b="19693"/>
          <a:stretch/>
        </p:blipFill>
        <p:spPr>
          <a:xfrm>
            <a:off x="8270411" y="4302484"/>
            <a:ext cx="873589" cy="84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707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2016-04-13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39302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273" y="239466"/>
            <a:ext cx="1799335" cy="63416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2016-04-13</a:t>
            </a:fld>
            <a:endParaRPr lang="sv-S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6" t="1" r="-819" b="14418"/>
          <a:stretch/>
        </p:blipFill>
        <p:spPr>
          <a:xfrm>
            <a:off x="0" y="555527"/>
            <a:ext cx="5004048" cy="458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50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8.w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1.wmf"/><Relationship Id="rId4" Type="http://schemas.openxmlformats.org/officeDocument/2006/relationships/oleObject" Target="../embeddings/oleObject2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32.wmf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31.wmf"/><Relationship Id="rId4" Type="http://schemas.openxmlformats.org/officeDocument/2006/relationships/oleObject" Target="../embeddings/oleObject3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media3.MP3"/><Relationship Id="rId7" Type="http://schemas.openxmlformats.org/officeDocument/2006/relationships/image" Target="../media/image31.wmf"/><Relationship Id="rId2" Type="http://schemas.microsoft.com/office/2007/relationships/media" Target="../media/media3.MP3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35.wmf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34.wmf"/><Relationship Id="rId4" Type="http://schemas.openxmlformats.org/officeDocument/2006/relationships/oleObject" Target="../embeddings/oleObject6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media4.MP3"/><Relationship Id="rId7" Type="http://schemas.openxmlformats.org/officeDocument/2006/relationships/image" Target="../media/image34.wmf"/><Relationship Id="rId2" Type="http://schemas.microsoft.com/office/2007/relationships/media" Target="../media/media4.MP3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8.bin"/><Relationship Id="rId5" Type="http://schemas.openxmlformats.org/officeDocument/2006/relationships/notesSlide" Target="../notesSlides/notesSlide30.xml"/><Relationship Id="rId4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36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36.wmf"/><Relationship Id="rId4" Type="http://schemas.openxmlformats.org/officeDocument/2006/relationships/oleObject" Target="../embeddings/oleObject10.bin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37.wmf"/><Relationship Id="rId4" Type="http://schemas.openxmlformats.org/officeDocument/2006/relationships/oleObject" Target="../embeddings/oleObject11.bin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38.wmf"/><Relationship Id="rId4" Type="http://schemas.openxmlformats.org/officeDocument/2006/relationships/oleObject" Target="../embeddings/oleObject12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39.wmf"/><Relationship Id="rId4" Type="http://schemas.openxmlformats.org/officeDocument/2006/relationships/oleObject" Target="../embeddings/oleObject13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40.wmf"/><Relationship Id="rId4" Type="http://schemas.openxmlformats.org/officeDocument/2006/relationships/oleObject" Target="../embeddings/oleObject14.bin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audio" Target="../media/media5.MP3"/><Relationship Id="rId7" Type="http://schemas.openxmlformats.org/officeDocument/2006/relationships/image" Target="../media/image41.wmf"/><Relationship Id="rId2" Type="http://schemas.microsoft.com/office/2007/relationships/media" Target="../media/media5.MP3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5.bin"/><Relationship Id="rId5" Type="http://schemas.openxmlformats.org/officeDocument/2006/relationships/notesSlide" Target="../notesSlides/notesSlide40.xml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42.w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media6.MP3"/><Relationship Id="rId7" Type="http://schemas.openxmlformats.org/officeDocument/2006/relationships/image" Target="../media/image43.wmf"/><Relationship Id="rId2" Type="http://schemas.microsoft.com/office/2007/relationships/media" Target="../media/media6.MP3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17.bin"/><Relationship Id="rId5" Type="http://schemas.openxmlformats.org/officeDocument/2006/relationships/notesSlide" Target="../notesSlides/notesSlide41.xml"/><Relationship Id="rId4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44.wmf"/><Relationship Id="rId4" Type="http://schemas.openxmlformats.org/officeDocument/2006/relationships/oleObject" Target="../embeddings/oleObject18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4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46.wmf"/><Relationship Id="rId4" Type="http://schemas.openxmlformats.org/officeDocument/2006/relationships/oleObject" Target="../embeddings/oleObject19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47.w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3" Type="http://schemas.microsoft.com/office/2007/relationships/media" Target="../media/media8.mp3"/><Relationship Id="rId7" Type="http://schemas.openxmlformats.org/officeDocument/2006/relationships/image" Target="../media/image48.wmf"/><Relationship Id="rId2" Type="http://schemas.openxmlformats.org/officeDocument/2006/relationships/audio" Target="NULL" TargetMode="Externa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21.bin"/><Relationship Id="rId5" Type="http://schemas.openxmlformats.org/officeDocument/2006/relationships/notesSlide" Target="../notesSlides/notesSlide46.xml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49.w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3" Type="http://schemas.openxmlformats.org/officeDocument/2006/relationships/notesSlide" Target="../notesSlides/notesSlide47.xml"/><Relationship Id="rId7" Type="http://schemas.openxmlformats.org/officeDocument/2006/relationships/image" Target="../media/image51.wmf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24.bin"/><Relationship Id="rId5" Type="http://schemas.openxmlformats.org/officeDocument/2006/relationships/image" Target="../media/image50.wmf"/><Relationship Id="rId4" Type="http://schemas.openxmlformats.org/officeDocument/2006/relationships/oleObject" Target="../embeddings/oleObject23.bin"/><Relationship Id="rId9" Type="http://schemas.openxmlformats.org/officeDocument/2006/relationships/image" Target="../media/image52.wm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3" Type="http://schemas.openxmlformats.org/officeDocument/2006/relationships/notesSlide" Target="../notesSlides/notesSlide48.xml"/><Relationship Id="rId7" Type="http://schemas.openxmlformats.org/officeDocument/2006/relationships/image" Target="../media/image54.wmf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27.bin"/><Relationship Id="rId5" Type="http://schemas.openxmlformats.org/officeDocument/2006/relationships/image" Target="../media/image53.wmf"/><Relationship Id="rId4" Type="http://schemas.openxmlformats.org/officeDocument/2006/relationships/oleObject" Target="../embeddings/oleObject26.bin"/><Relationship Id="rId9" Type="http://schemas.openxmlformats.org/officeDocument/2006/relationships/image" Target="../media/image55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56.wmf"/><Relationship Id="rId5" Type="http://schemas.openxmlformats.org/officeDocument/2006/relationships/oleObject" Target="../embeddings/oleObject29.bin"/><Relationship Id="rId4" Type="http://schemas.openxmlformats.org/officeDocument/2006/relationships/image" Target="../media/image5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58.wmf"/><Relationship Id="rId5" Type="http://schemas.openxmlformats.org/officeDocument/2006/relationships/oleObject" Target="../embeddings/oleObject30.bin"/><Relationship Id="rId4" Type="http://schemas.openxmlformats.org/officeDocument/2006/relationships/image" Target="../media/image5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7" Type="http://schemas.openxmlformats.org/officeDocument/2006/relationships/image" Target="../media/image61.wmf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32.bin"/><Relationship Id="rId5" Type="http://schemas.openxmlformats.org/officeDocument/2006/relationships/image" Target="../media/image60.wmf"/><Relationship Id="rId4" Type="http://schemas.openxmlformats.org/officeDocument/2006/relationships/oleObject" Target="../embeddings/oleObject31.bin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5.bin"/><Relationship Id="rId3" Type="http://schemas.openxmlformats.org/officeDocument/2006/relationships/notesSlide" Target="../notesSlides/notesSlide52.xml"/><Relationship Id="rId7" Type="http://schemas.openxmlformats.org/officeDocument/2006/relationships/image" Target="../media/image63.wmf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34.bin"/><Relationship Id="rId5" Type="http://schemas.openxmlformats.org/officeDocument/2006/relationships/image" Target="../media/image62.wmf"/><Relationship Id="rId4" Type="http://schemas.openxmlformats.org/officeDocument/2006/relationships/oleObject" Target="../embeddings/oleObject33.bin"/><Relationship Id="rId9" Type="http://schemas.openxmlformats.org/officeDocument/2006/relationships/image" Target="../media/image64.wmf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wmf"/><Relationship Id="rId3" Type="http://schemas.microsoft.com/office/2007/relationships/media" Target="../media/media9.MP3"/><Relationship Id="rId7" Type="http://schemas.openxmlformats.org/officeDocument/2006/relationships/oleObject" Target="../embeddings/oleObject36.bin"/><Relationship Id="rId2" Type="http://schemas.openxmlformats.org/officeDocument/2006/relationships/audio" Target="NULL" TargetMode="Externa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33.png"/><Relationship Id="rId5" Type="http://schemas.openxmlformats.org/officeDocument/2006/relationships/notesSlide" Target="../notesSlides/notesSlide53.xml"/><Relationship Id="rId4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26.vml"/><Relationship Id="rId5" Type="http://schemas.openxmlformats.org/officeDocument/2006/relationships/image" Target="../media/image66.wmf"/><Relationship Id="rId4" Type="http://schemas.openxmlformats.org/officeDocument/2006/relationships/oleObject" Target="../embeddings/oleObject37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27.vml"/><Relationship Id="rId5" Type="http://schemas.openxmlformats.org/officeDocument/2006/relationships/image" Target="../media/image67.wmf"/><Relationship Id="rId4" Type="http://schemas.openxmlformats.org/officeDocument/2006/relationships/oleObject" Target="../embeddings/oleObject38.bin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media10.MP3"/><Relationship Id="rId7" Type="http://schemas.openxmlformats.org/officeDocument/2006/relationships/image" Target="../media/image68.wmf"/><Relationship Id="rId2" Type="http://schemas.microsoft.com/office/2007/relationships/media" Target="../media/media10.MP3"/><Relationship Id="rId1" Type="http://schemas.openxmlformats.org/officeDocument/2006/relationships/vmlDrawing" Target="../drawings/vmlDrawing28.vml"/><Relationship Id="rId6" Type="http://schemas.openxmlformats.org/officeDocument/2006/relationships/oleObject" Target="../embeddings/oleObject39.bin"/><Relationship Id="rId5" Type="http://schemas.openxmlformats.org/officeDocument/2006/relationships/notesSlide" Target="../notesSlides/notesSlide57.xml"/><Relationship Id="rId4" Type="http://schemas.openxmlformats.org/officeDocument/2006/relationships/slideLayout" Target="../slideLayouts/slideLayout1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>
          <a:xfrm>
            <a:off x="-11262" y="1852717"/>
            <a:ext cx="6527478" cy="1438068"/>
          </a:xfrm>
        </p:spPr>
        <p:txBody>
          <a:bodyPr/>
          <a:lstStyle/>
          <a:p>
            <a:r>
              <a:rPr lang="sv-SE" dirty="0"/>
              <a:t>När standarden inte räcker – hur gör man?</a:t>
            </a:r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Anders Beinhoff, Carl Eriksson och Henrik Juhlin</a:t>
            </a:r>
            <a:br>
              <a:rPr lang="sv-SE" dirty="0"/>
            </a:b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7207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83518"/>
            <a:ext cx="7020272" cy="884070"/>
          </a:xfrm>
        </p:spPr>
        <p:txBody>
          <a:bodyPr/>
          <a:lstStyle/>
          <a:p>
            <a:r>
              <a:rPr lang="sv-SE" dirty="0"/>
              <a:t>Kompabilitet -</a:t>
            </a:r>
            <a:br>
              <a:rPr lang="sv-SE" dirty="0"/>
            </a:br>
            <a:r>
              <a:rPr lang="sv-SE" dirty="0"/>
              <a:t>Användartester med hjälpmedel</a:t>
            </a:r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9120355"/>
              </p:ext>
            </p:extLst>
          </p:nvPr>
        </p:nvGraphicFramePr>
        <p:xfrm>
          <a:off x="107504" y="1779662"/>
          <a:ext cx="8496300" cy="2382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82" name="Image" r:id="rId4" imgW="22933080" imgH="6425280" progId="Photoshop.Image.16">
                  <p:embed/>
                </p:oleObj>
              </mc:Choice>
              <mc:Fallback>
                <p:oleObj name="Image" r:id="rId4" imgW="22933080" imgH="642528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7504" y="1779662"/>
                        <a:ext cx="8496300" cy="2382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443389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7772179" cy="699404"/>
          </a:xfrm>
        </p:spPr>
        <p:txBody>
          <a:bodyPr/>
          <a:lstStyle/>
          <a:p>
            <a:r>
              <a:rPr lang="sv-SE" dirty="0"/>
              <a:t>Öka förutsättningarna att lyckas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4536048" cy="3003966"/>
          </a:xfrm>
        </p:spPr>
        <p:txBody>
          <a:bodyPr>
            <a:normAutofit/>
          </a:bodyPr>
          <a:lstStyle/>
          <a:p>
            <a:r>
              <a:rPr lang="sv-SE" dirty="0"/>
              <a:t>Testa oprövade koncept separat</a:t>
            </a:r>
          </a:p>
          <a:p>
            <a:r>
              <a:rPr lang="sv-SE" dirty="0"/>
              <a:t>Ha tålamod</a:t>
            </a:r>
          </a:p>
          <a:p>
            <a:r>
              <a:rPr lang="sv-SE" dirty="0"/>
              <a:t>Kravställ tillgängligheten</a:t>
            </a:r>
          </a:p>
          <a:p>
            <a:endParaRPr lang="sv-SE" dirty="0"/>
          </a:p>
          <a:p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1" t="2435" r="4219" b="7466"/>
          <a:stretch/>
        </p:blipFill>
        <p:spPr>
          <a:xfrm>
            <a:off x="5326610" y="1511300"/>
            <a:ext cx="3816424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78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01" y="-540067"/>
            <a:ext cx="9335453" cy="6223635"/>
          </a:xfrm>
          <a:prstGeom prst="rect">
            <a:avLst/>
          </a:prstGeom>
        </p:spPr>
      </p:pic>
      <p:sp>
        <p:nvSpPr>
          <p:cNvPr id="4" name="Rubrik 3"/>
          <p:cNvSpPr>
            <a:spLocks noGrp="1"/>
          </p:cNvSpPr>
          <p:nvPr>
            <p:ph type="ctrTitle"/>
          </p:nvPr>
        </p:nvSpPr>
        <p:spPr>
          <a:xfrm>
            <a:off x="2101067" y="1707750"/>
            <a:ext cx="4935515" cy="1728000"/>
          </a:xfrm>
        </p:spPr>
        <p:txBody>
          <a:bodyPr/>
          <a:lstStyle/>
          <a:p>
            <a:r>
              <a:rPr lang="sv-SE" dirty="0"/>
              <a:t>HTML 5 &amp; WAI-ARIA</a:t>
            </a:r>
          </a:p>
        </p:txBody>
      </p:sp>
    </p:spTree>
    <p:extLst>
      <p:ext uri="{BB962C8B-B14F-4D97-AF65-F5344CB8AC3E}">
        <p14:creationId xmlns:p14="http://schemas.microsoft.com/office/powerpoint/2010/main" val="2698582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1909997" cy="699404"/>
          </a:xfrm>
        </p:spPr>
        <p:txBody>
          <a:bodyPr/>
          <a:lstStyle/>
          <a:p>
            <a:r>
              <a:rPr lang="sv-SE" dirty="0"/>
              <a:t>Dåligt</a:t>
            </a:r>
          </a:p>
        </p:txBody>
      </p:sp>
      <p:sp>
        <p:nvSpPr>
          <p:cNvPr id="6" name="textruta 5"/>
          <p:cNvSpPr txBox="1"/>
          <p:nvPr/>
        </p:nvSpPr>
        <p:spPr>
          <a:xfrm>
            <a:off x="3419872" y="2643758"/>
            <a:ext cx="26532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sv-SE" sz="1000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div</a:t>
            </a:r>
            <a:r>
              <a:rPr lang="sv-SE" sz="10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sv-SE" sz="1000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role</a:t>
            </a:r>
            <a:r>
              <a:rPr lang="sv-SE" sz="10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="button"&gt;Fäll ut/in&lt;/</a:t>
            </a:r>
            <a:r>
              <a:rPr lang="sv-SE" sz="1000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div</a:t>
            </a:r>
            <a:r>
              <a:rPr lang="sv-SE" sz="10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  <a:endParaRPr lang="sv-SE" sz="1000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sv-SE" sz="10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sv-SE" sz="1000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div</a:t>
            </a:r>
            <a:r>
              <a:rPr lang="sv-SE" sz="10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  <a:endParaRPr lang="sv-SE" sz="1000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sv-SE" sz="10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…</a:t>
            </a:r>
          </a:p>
          <a:p>
            <a:r>
              <a:rPr lang="sv-SE" sz="10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&lt;/</a:t>
            </a:r>
            <a:r>
              <a:rPr lang="sv-SE" sz="1000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div</a:t>
            </a:r>
            <a:r>
              <a:rPr lang="sv-SE" sz="10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  <a:endParaRPr lang="sv-SE" sz="1000" dirty="0"/>
          </a:p>
        </p:txBody>
      </p:sp>
      <p:sp>
        <p:nvSpPr>
          <p:cNvPr id="7" name="textruta 6"/>
          <p:cNvSpPr txBox="1"/>
          <p:nvPr/>
        </p:nvSpPr>
        <p:spPr>
          <a:xfrm>
            <a:off x="3419872" y="1419622"/>
            <a:ext cx="29546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1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sv-SE" sz="1100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div</a:t>
            </a:r>
            <a:r>
              <a:rPr lang="sv-SE" sz="11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sv-SE" sz="1100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role</a:t>
            </a:r>
            <a:r>
              <a:rPr lang="sv-SE" sz="11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="button"&gt;Fäll ut/in&lt;/</a:t>
            </a:r>
            <a:r>
              <a:rPr lang="sv-SE" sz="1100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div</a:t>
            </a:r>
            <a:r>
              <a:rPr lang="sv-SE" sz="11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  <a:endParaRPr lang="sv-SE" sz="1100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sv-SE" sz="11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sv-SE" sz="1100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div</a:t>
            </a:r>
            <a:r>
              <a:rPr lang="sv-SE" sz="11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sv-SE" sz="1100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style</a:t>
            </a:r>
            <a:r>
              <a:rPr lang="sv-SE" sz="11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</a:t>
            </a:r>
            <a:r>
              <a:rPr lang="sv-SE" sz="1100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text-indent</a:t>
            </a:r>
            <a:r>
              <a:rPr lang="sv-SE" sz="11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</a:t>
            </a:r>
            <a:r>
              <a:rPr lang="sv-SE" sz="11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10000px"&gt;</a:t>
            </a:r>
            <a:endParaRPr lang="sv-SE" sz="1100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sv-SE" sz="11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…</a:t>
            </a:r>
          </a:p>
          <a:p>
            <a:r>
              <a:rPr lang="sv-SE" sz="11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&lt;/</a:t>
            </a:r>
            <a:r>
              <a:rPr lang="sv-SE" sz="1100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div</a:t>
            </a:r>
            <a:r>
              <a:rPr lang="sv-SE" sz="11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  <a:endParaRPr lang="sv-SE" sz="1100" dirty="0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1" y="1419622"/>
            <a:ext cx="3142639" cy="470900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6" y="2643758"/>
            <a:ext cx="3086219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44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4532510" cy="699404"/>
          </a:xfrm>
        </p:spPr>
        <p:txBody>
          <a:bodyPr/>
          <a:lstStyle/>
          <a:p>
            <a:r>
              <a:rPr lang="sv-SE" dirty="0"/>
              <a:t>Överanvändning</a:t>
            </a:r>
          </a:p>
        </p:txBody>
      </p:sp>
      <p:sp>
        <p:nvSpPr>
          <p:cNvPr id="6" name="textruta 5"/>
          <p:cNvSpPr txBox="1"/>
          <p:nvPr/>
        </p:nvSpPr>
        <p:spPr>
          <a:xfrm>
            <a:off x="3419475" y="1419225"/>
            <a:ext cx="5416868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1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sv-SE" sz="1100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button</a:t>
            </a:r>
            <a:r>
              <a:rPr lang="sv-SE" sz="11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sv-SE" sz="1100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role</a:t>
            </a:r>
            <a:r>
              <a:rPr lang="sv-SE" sz="11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="button"</a:t>
            </a:r>
            <a:r>
              <a:rPr lang="sv-SE" sz="11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sv-SE" sz="1100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aria-</a:t>
            </a:r>
            <a:r>
              <a:rPr lang="sv-SE" sz="1100" dirty="0" err="1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pressed</a:t>
            </a:r>
            <a:r>
              <a:rPr lang="sv-SE" sz="11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</a:t>
            </a:r>
            <a:r>
              <a:rPr lang="sv-SE" sz="11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false</a:t>
            </a:r>
            <a:r>
              <a:rPr lang="sv-SE" sz="11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 </a:t>
            </a:r>
            <a:r>
              <a:rPr lang="sv-SE" sz="1100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aria-</a:t>
            </a:r>
            <a:r>
              <a:rPr lang="sv-SE" sz="1100" dirty="0" err="1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expanded</a:t>
            </a:r>
            <a:r>
              <a:rPr lang="sv-SE" sz="11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</a:t>
            </a:r>
            <a:r>
              <a:rPr lang="sv-SE" sz="11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false</a:t>
            </a:r>
            <a:r>
              <a:rPr lang="sv-SE" sz="11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</a:p>
          <a:p>
            <a:r>
              <a:rPr lang="sv-SE" sz="1100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aria-</a:t>
            </a:r>
            <a:r>
              <a:rPr lang="sv-SE" sz="1100" dirty="0" err="1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controls</a:t>
            </a:r>
            <a:r>
              <a:rPr lang="sv-SE" sz="11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="container"&gt;Fäll ut/in&lt;/</a:t>
            </a:r>
            <a:r>
              <a:rPr lang="sv-SE" sz="1100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button</a:t>
            </a:r>
            <a:r>
              <a:rPr lang="sv-SE" sz="11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  <a:endParaRPr lang="sv-SE" sz="1100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en-US" sz="11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sz="1100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div </a:t>
            </a:r>
            <a:r>
              <a:rPr lang="en-US" sz="1100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id</a:t>
            </a:r>
            <a:r>
              <a:rPr lang="en-US" sz="1100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</a:t>
            </a:r>
            <a:r>
              <a:rPr lang="sv-SE" sz="11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"container"</a:t>
            </a:r>
            <a:r>
              <a:rPr lang="en-US" sz="11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1100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hidden</a:t>
            </a:r>
            <a:r>
              <a:rPr lang="en-US" sz="11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1100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aria-hidden</a:t>
            </a:r>
            <a:r>
              <a:rPr lang="en-US" sz="11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="true"</a:t>
            </a:r>
            <a:r>
              <a:rPr lang="en-US" sz="11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1100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style</a:t>
            </a:r>
            <a:r>
              <a:rPr lang="en-US" sz="11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</a:t>
            </a:r>
            <a:r>
              <a:rPr lang="en-US" sz="1100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display</a:t>
            </a:r>
            <a:r>
              <a:rPr lang="en-US" sz="11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</a:t>
            </a:r>
            <a:r>
              <a:rPr lang="en-US" sz="11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none</a:t>
            </a:r>
            <a:r>
              <a:rPr lang="en-US" sz="11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  <a:r>
              <a:rPr lang="en-US" sz="11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"&gt;</a:t>
            </a:r>
            <a:endParaRPr lang="en-US" sz="1100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sv-SE" sz="11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…</a:t>
            </a:r>
          </a:p>
          <a:p>
            <a:r>
              <a:rPr lang="sv-SE" sz="11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&lt;/</a:t>
            </a:r>
            <a:r>
              <a:rPr lang="sv-SE" sz="1100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div</a:t>
            </a:r>
            <a:r>
              <a:rPr lang="sv-SE" sz="11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  <a:endParaRPr lang="sv-SE" sz="1100" dirty="0"/>
          </a:p>
        </p:txBody>
      </p:sp>
      <p:sp>
        <p:nvSpPr>
          <p:cNvPr id="9" name="textruta 8"/>
          <p:cNvSpPr txBox="1"/>
          <p:nvPr/>
        </p:nvSpPr>
        <p:spPr>
          <a:xfrm>
            <a:off x="3419475" y="2644374"/>
            <a:ext cx="4955203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sz="1100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button</a:t>
            </a:r>
            <a:r>
              <a:rPr lang="en-US" sz="11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1100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role</a:t>
            </a:r>
            <a:r>
              <a:rPr lang="en-US" sz="11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="button"</a:t>
            </a:r>
            <a:r>
              <a:rPr lang="en-US" sz="11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1100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aria-pressed</a:t>
            </a:r>
            <a:r>
              <a:rPr lang="en-US" sz="11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="true"</a:t>
            </a:r>
            <a:r>
              <a:rPr lang="en-US" sz="11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1100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aria-expanded</a:t>
            </a:r>
            <a:r>
              <a:rPr lang="en-US" sz="11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="true</a:t>
            </a:r>
            <a:r>
              <a:rPr lang="sv-SE" sz="11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endParaRPr lang="en-US" sz="1100" dirty="0">
              <a:solidFill>
                <a:srgbClr val="0000FF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en-US" sz="1100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aria-controls</a:t>
            </a:r>
            <a:r>
              <a:rPr lang="en-US" sz="11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</a:t>
            </a:r>
            <a:r>
              <a:rPr lang="sv-SE" sz="11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sz="11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container</a:t>
            </a:r>
            <a:r>
              <a:rPr lang="sv-SE" sz="11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sz="11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&gt;Fäll </a:t>
            </a:r>
            <a:r>
              <a:rPr lang="en-US" sz="11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ut</a:t>
            </a:r>
            <a:r>
              <a:rPr lang="en-US" sz="11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/in&lt;/</a:t>
            </a:r>
            <a:r>
              <a:rPr lang="en-US" sz="1100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button</a:t>
            </a:r>
            <a:r>
              <a:rPr lang="en-US" sz="11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  <a:endParaRPr lang="en-US" sz="1100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sv-SE" sz="11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sv-SE" sz="1100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div</a:t>
            </a:r>
            <a:r>
              <a:rPr lang="sv-SE" sz="11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sv-SE" sz="1100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id</a:t>
            </a:r>
            <a:r>
              <a:rPr lang="sv-SE" sz="11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</a:t>
            </a:r>
            <a:r>
              <a:rPr lang="sv-SE" sz="11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sz="11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container</a:t>
            </a:r>
            <a:r>
              <a:rPr lang="sv-SE" sz="11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sv-SE" sz="11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sv-SE" sz="1100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aria-</a:t>
            </a:r>
            <a:r>
              <a:rPr lang="sv-SE" sz="1100" dirty="0" err="1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hidden</a:t>
            </a:r>
            <a:r>
              <a:rPr lang="sv-SE" sz="11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="false"&gt;</a:t>
            </a:r>
            <a:endParaRPr lang="sv-SE" sz="1100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sv-SE" sz="11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…</a:t>
            </a:r>
          </a:p>
          <a:p>
            <a:r>
              <a:rPr lang="sv-SE" sz="11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&lt;/</a:t>
            </a:r>
            <a:r>
              <a:rPr lang="sv-SE" sz="1100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div</a:t>
            </a:r>
            <a:r>
              <a:rPr lang="sv-SE" sz="11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  <a:endParaRPr lang="sv-SE" sz="1100" dirty="0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1" y="1419622"/>
            <a:ext cx="3142639" cy="470900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6" y="2643758"/>
            <a:ext cx="3086219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17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1337725" cy="699404"/>
          </a:xfrm>
        </p:spPr>
        <p:txBody>
          <a:bodyPr/>
          <a:lstStyle/>
          <a:p>
            <a:r>
              <a:rPr lang="sv-SE" dirty="0"/>
              <a:t>Bra</a:t>
            </a:r>
          </a:p>
        </p:txBody>
      </p:sp>
      <p:sp>
        <p:nvSpPr>
          <p:cNvPr id="3" name="textruta 2"/>
          <p:cNvSpPr txBox="1"/>
          <p:nvPr/>
        </p:nvSpPr>
        <p:spPr>
          <a:xfrm>
            <a:off x="3419475" y="1419225"/>
            <a:ext cx="39549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1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sv-SE" sz="1100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button</a:t>
            </a:r>
            <a:r>
              <a:rPr lang="sv-SE" sz="11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sv-SE" sz="1100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aria-</a:t>
            </a:r>
            <a:r>
              <a:rPr lang="sv-SE" sz="1100" dirty="0" err="1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expanded</a:t>
            </a:r>
            <a:r>
              <a:rPr lang="sv-SE" sz="11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="false"&gt;</a:t>
            </a:r>
            <a:r>
              <a:rPr lang="sv-SE" sz="11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Fäll ut/in</a:t>
            </a:r>
            <a:r>
              <a:rPr lang="sv-SE" sz="11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&lt;/</a:t>
            </a:r>
            <a:r>
              <a:rPr lang="sv-SE" sz="1100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button</a:t>
            </a:r>
            <a:r>
              <a:rPr lang="sv-SE" sz="11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  <a:endParaRPr lang="sv-SE" sz="1100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sv-SE" sz="11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sv-SE" sz="1100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div</a:t>
            </a:r>
            <a:r>
              <a:rPr lang="sv-SE" sz="11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sv-SE" sz="1100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style=</a:t>
            </a:r>
            <a:r>
              <a:rPr lang="sv-SE" sz="11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"display:</a:t>
            </a:r>
            <a:r>
              <a:rPr lang="sv-SE" sz="1100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none</a:t>
            </a:r>
            <a:r>
              <a:rPr lang="sv-SE" sz="11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;"&gt;</a:t>
            </a:r>
            <a:endParaRPr lang="sv-SE" sz="1100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sv-SE" sz="11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sv-SE" sz="11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…</a:t>
            </a:r>
            <a:endParaRPr lang="sv-SE" sz="1100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sv-SE" sz="11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&lt;/</a:t>
            </a:r>
            <a:r>
              <a:rPr lang="sv-SE" sz="1100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div</a:t>
            </a:r>
            <a:r>
              <a:rPr lang="sv-SE" sz="11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  <a:endParaRPr lang="sv-SE" sz="1100" dirty="0"/>
          </a:p>
        </p:txBody>
      </p:sp>
      <p:sp>
        <p:nvSpPr>
          <p:cNvPr id="4" name="textruta 3"/>
          <p:cNvSpPr txBox="1"/>
          <p:nvPr/>
        </p:nvSpPr>
        <p:spPr>
          <a:xfrm>
            <a:off x="3419475" y="2643188"/>
            <a:ext cx="38779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sz="1100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button</a:t>
            </a:r>
            <a:r>
              <a:rPr lang="en-US" sz="11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1100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aria-expanded</a:t>
            </a:r>
            <a:r>
              <a:rPr lang="en-US" sz="11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="true"&gt;</a:t>
            </a:r>
            <a:r>
              <a:rPr lang="en-US" sz="11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Fäll ut/in&lt;</a:t>
            </a:r>
            <a:r>
              <a:rPr lang="en-US" sz="11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</a:t>
            </a:r>
            <a:r>
              <a:rPr lang="en-US" sz="1100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button</a:t>
            </a:r>
            <a:r>
              <a:rPr lang="en-US" sz="11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  <a:endParaRPr lang="en-US" sz="1100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sv-SE" sz="11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sv-SE" sz="1100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div</a:t>
            </a:r>
            <a:r>
              <a:rPr lang="sv-SE" sz="11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  <a:endParaRPr lang="sv-SE" sz="1100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sv-SE" sz="11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sv-SE" sz="11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…</a:t>
            </a:r>
            <a:endParaRPr lang="sv-SE" sz="1100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sv-SE" sz="11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&lt;/</a:t>
            </a:r>
            <a:r>
              <a:rPr lang="sv-SE" sz="1100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div</a:t>
            </a:r>
            <a:r>
              <a:rPr lang="sv-SE" sz="11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  <a:endParaRPr lang="sv-SE" sz="1100" dirty="0"/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1" y="1419622"/>
            <a:ext cx="3142639" cy="470900"/>
          </a:xfrm>
          <a:prstGeom prst="rect">
            <a:avLst/>
          </a:prstGeom>
        </p:spPr>
      </p:pic>
      <p:pic>
        <p:nvPicPr>
          <p:cNvPr id="10" name="Bildobjekt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6" y="2643758"/>
            <a:ext cx="3086219" cy="1872208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105266" y="3705035"/>
            <a:ext cx="7992888" cy="12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75" y="3900332"/>
            <a:ext cx="6948264" cy="83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535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2555776" cy="699404"/>
          </a:xfrm>
        </p:spPr>
        <p:txBody>
          <a:bodyPr/>
          <a:lstStyle/>
          <a:p>
            <a:r>
              <a:rPr lang="sv-SE" dirty="0"/>
              <a:t>Exempel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640707"/>
            <a:ext cx="2182713" cy="2182713"/>
          </a:xfrm>
          <a:prstGeom prst="rect">
            <a:avLst/>
          </a:prstGeom>
        </p:spPr>
      </p:pic>
      <p:pic>
        <p:nvPicPr>
          <p:cNvPr id="7" name="Picture 3" descr="http://icons.iconarchive.com/icons/johanchalibert/mac-osx-yosemite/1024/safari-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10924"/>
            <a:ext cx="2197638" cy="219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906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m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66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782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5770028" cy="699404"/>
          </a:xfrm>
        </p:spPr>
        <p:txBody>
          <a:bodyPr/>
          <a:lstStyle/>
          <a:p>
            <a:r>
              <a:rPr lang="sv-SE" dirty="0"/>
              <a:t>Tillämpning i praktiken</a:t>
            </a: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5" b="5926"/>
          <a:stretch/>
        </p:blipFill>
        <p:spPr>
          <a:xfrm>
            <a:off x="1547664" y="1851670"/>
            <a:ext cx="6199464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20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>
          <a:xfrm>
            <a:off x="0" y="411510"/>
            <a:ext cx="6008876" cy="699404"/>
          </a:xfrm>
        </p:spPr>
        <p:txBody>
          <a:bodyPr/>
          <a:lstStyle/>
          <a:p>
            <a:r>
              <a:rPr lang="sv-SE" dirty="0" err="1"/>
              <a:t>Funkas</a:t>
            </a:r>
            <a:r>
              <a:rPr lang="sv-SE" dirty="0"/>
              <a:t> utvecklingsteam</a:t>
            </a:r>
          </a:p>
        </p:txBody>
      </p:sp>
    </p:spTree>
    <p:extLst>
      <p:ext uri="{BB962C8B-B14F-4D97-AF65-F5344CB8AC3E}">
        <p14:creationId xmlns:p14="http://schemas.microsoft.com/office/powerpoint/2010/main" val="1985772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5770028" cy="699404"/>
          </a:xfrm>
        </p:spPr>
        <p:txBody>
          <a:bodyPr/>
          <a:lstStyle/>
          <a:p>
            <a:r>
              <a:rPr lang="sv-SE" dirty="0"/>
              <a:t>Tillämpning i praktiken</a:t>
            </a:r>
          </a:p>
        </p:txBody>
      </p:sp>
      <p:sp>
        <p:nvSpPr>
          <p:cNvPr id="7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468312" y="1275606"/>
            <a:ext cx="7920111" cy="1080120"/>
          </a:xfrm>
        </p:spPr>
        <p:txBody>
          <a:bodyPr>
            <a:noAutofit/>
          </a:bodyPr>
          <a:lstStyle/>
          <a:p>
            <a:r>
              <a:rPr lang="en-US" sz="1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sz="1400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button</a:t>
            </a:r>
            <a:r>
              <a:rPr lang="en-US" sz="1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aria-expanded</a:t>
            </a:r>
            <a:r>
              <a:rPr lang="en-US" sz="1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="true"&gt;</a:t>
            </a:r>
            <a:r>
              <a:rPr lang="en-US" sz="1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Meny</a:t>
            </a:r>
            <a:r>
              <a:rPr lang="en-US" sz="1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&lt;/</a:t>
            </a:r>
            <a:r>
              <a:rPr lang="en-US" sz="1400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button</a:t>
            </a:r>
            <a:r>
              <a:rPr lang="en-US" sz="1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  <a:endParaRPr lang="en-US" sz="1400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endParaRPr lang="sv-SE" sz="1400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sv-SE" sz="1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sv-SE" sz="1400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nav&gt;</a:t>
            </a:r>
            <a:endParaRPr lang="sv-SE" sz="1400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sv-SE" sz="1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sv-SE" sz="1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sv-SE" sz="1400" dirty="0" err="1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ul</a:t>
            </a:r>
            <a:r>
              <a:rPr lang="sv-SE" sz="1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  <a:endParaRPr lang="sv-SE" sz="1400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sv-SE" sz="1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  </a:t>
            </a:r>
            <a:r>
              <a:rPr lang="sv-SE" sz="1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sv-SE" sz="1400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li</a:t>
            </a:r>
            <a:r>
              <a:rPr lang="sv-SE" sz="1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  <a:endParaRPr lang="sv-SE" sz="1400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it-IT" sz="1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      </a:t>
            </a:r>
            <a:r>
              <a:rPr lang="it-IT" sz="1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it-IT" sz="1400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</a:t>
            </a:r>
            <a:r>
              <a:rPr lang="it-IT" sz="1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it-IT" sz="1400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href</a:t>
            </a:r>
            <a:r>
              <a:rPr lang="it-IT" sz="1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="/design-for-alla/"&gt;</a:t>
            </a:r>
            <a:r>
              <a:rPr lang="it-IT" sz="1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Design för alla</a:t>
            </a:r>
            <a:r>
              <a:rPr lang="it-IT" sz="1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&lt;/</a:t>
            </a:r>
            <a:r>
              <a:rPr lang="it-IT" sz="1400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</a:t>
            </a:r>
            <a:r>
              <a:rPr lang="it-IT" sz="1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  <a:endParaRPr lang="it-IT" sz="1400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sv-SE" sz="1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      </a:t>
            </a:r>
            <a:r>
              <a:rPr lang="sv-SE" sz="1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sv-SE" sz="1400" dirty="0" err="1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button</a:t>
            </a:r>
            <a:r>
              <a:rPr lang="sv-SE" sz="1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sv-SE" sz="1400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aria-</a:t>
            </a:r>
            <a:r>
              <a:rPr lang="sv-SE" sz="1400" dirty="0" err="1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expanded</a:t>
            </a:r>
            <a:r>
              <a:rPr lang="sv-SE" sz="1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</a:t>
            </a:r>
            <a:r>
              <a:rPr lang="sv-SE" sz="1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false</a:t>
            </a:r>
            <a:r>
              <a:rPr lang="sv-SE" sz="1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"&gt;</a:t>
            </a:r>
            <a:r>
              <a:rPr lang="sv-SE" sz="1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Undermeny för Design för alla</a:t>
            </a:r>
            <a:r>
              <a:rPr lang="sv-SE" sz="1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&lt;/</a:t>
            </a:r>
            <a:r>
              <a:rPr lang="sv-SE" sz="1400" dirty="0" err="1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button</a:t>
            </a:r>
            <a:r>
              <a:rPr lang="sv-SE" sz="1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  <a:endParaRPr lang="sv-SE" sz="1400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sv-SE" sz="1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  </a:t>
            </a:r>
            <a:r>
              <a:rPr lang="sv-SE" sz="1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&lt;/</a:t>
            </a:r>
            <a:r>
              <a:rPr lang="sv-SE" sz="1400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li</a:t>
            </a:r>
            <a:r>
              <a:rPr lang="sv-SE" sz="1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  <a:endParaRPr lang="sv-SE" sz="1400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sv-SE" sz="1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  </a:t>
            </a:r>
            <a:r>
              <a:rPr lang="sv-SE" sz="1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sv-SE" sz="1400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li</a:t>
            </a:r>
            <a:r>
              <a:rPr lang="sv-SE" sz="1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  <a:endParaRPr lang="sv-SE" sz="1400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sv-SE" sz="1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      </a:t>
            </a:r>
            <a:r>
              <a:rPr lang="sv-SE" sz="1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sv-SE" sz="1400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</a:t>
            </a:r>
            <a:r>
              <a:rPr lang="sv-SE" sz="1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sv-SE" sz="1400" dirty="0" err="1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href</a:t>
            </a:r>
            <a:r>
              <a:rPr lang="sv-SE" sz="1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="/vi-erbjuder/"&gt;</a:t>
            </a:r>
            <a:r>
              <a:rPr lang="sv-SE" sz="1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Vi erbjuder</a:t>
            </a:r>
            <a:r>
              <a:rPr lang="sv-SE" sz="1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&lt;/</a:t>
            </a:r>
            <a:r>
              <a:rPr lang="sv-SE" sz="1400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</a:t>
            </a:r>
            <a:r>
              <a:rPr lang="sv-SE" sz="1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  <a:endParaRPr lang="sv-SE" sz="1400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sv-SE" sz="1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      </a:t>
            </a:r>
            <a:r>
              <a:rPr lang="sv-SE" sz="1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sv-SE" sz="1400" dirty="0" err="1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button</a:t>
            </a:r>
            <a:r>
              <a:rPr lang="sv-SE" sz="1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sv-SE" sz="1400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aria-</a:t>
            </a:r>
            <a:r>
              <a:rPr lang="sv-SE" sz="1400" dirty="0" err="1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expanded</a:t>
            </a:r>
            <a:r>
              <a:rPr lang="sv-SE" sz="1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</a:t>
            </a:r>
            <a:r>
              <a:rPr lang="sv-SE" sz="1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false</a:t>
            </a:r>
            <a:r>
              <a:rPr lang="sv-SE" sz="1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"&gt;</a:t>
            </a:r>
            <a:r>
              <a:rPr lang="sv-SE" sz="1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Undermeny för Vi erbjuder</a:t>
            </a:r>
            <a:r>
              <a:rPr lang="sv-SE" sz="1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&lt;/</a:t>
            </a:r>
            <a:r>
              <a:rPr lang="sv-SE" sz="1400" dirty="0" err="1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button</a:t>
            </a:r>
            <a:r>
              <a:rPr lang="sv-SE" sz="1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  <a:endParaRPr lang="sv-SE" sz="1400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sv-SE" sz="1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  </a:t>
            </a:r>
            <a:r>
              <a:rPr lang="sv-SE" sz="1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&lt;/</a:t>
            </a:r>
            <a:r>
              <a:rPr lang="sv-SE" sz="1400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li</a:t>
            </a:r>
            <a:r>
              <a:rPr lang="sv-SE" sz="1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  <a:endParaRPr lang="sv-SE" sz="1400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sv-SE" sz="1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sv-SE" sz="1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&lt;/</a:t>
            </a:r>
            <a:r>
              <a:rPr lang="sv-SE" sz="1400" dirty="0" err="1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ul</a:t>
            </a:r>
            <a:r>
              <a:rPr lang="sv-SE" sz="1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  <a:endParaRPr lang="sv-SE" sz="1400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sv-SE" sz="1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&lt;/</a:t>
            </a:r>
            <a:r>
              <a:rPr lang="sv-SE" sz="1400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nav</a:t>
            </a:r>
            <a:r>
              <a:rPr lang="sv-SE" sz="1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  <a:endParaRPr lang="sv-SE" sz="1400" dirty="0"/>
          </a:p>
        </p:txBody>
      </p:sp>
    </p:spTree>
    <p:extLst>
      <p:ext uri="{BB962C8B-B14F-4D97-AF65-F5344CB8AC3E}">
        <p14:creationId xmlns:p14="http://schemas.microsoft.com/office/powerpoint/2010/main" val="3415323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m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48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/>
    </mc:Choice>
    <mc:Fallback xmlns="">
      <p:transition spd="slow" advClick="0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6752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01" y="-540067"/>
            <a:ext cx="9335453" cy="6223635"/>
          </a:xfrm>
          <a:prstGeom prst="rect">
            <a:avLst/>
          </a:prstGeom>
        </p:spPr>
      </p:pic>
      <p:sp>
        <p:nvSpPr>
          <p:cNvPr id="4" name="Rubrik 3"/>
          <p:cNvSpPr>
            <a:spLocks noGrp="1"/>
          </p:cNvSpPr>
          <p:nvPr>
            <p:ph type="ctrTitle"/>
          </p:nvPr>
        </p:nvSpPr>
        <p:spPr>
          <a:xfrm>
            <a:off x="2101067" y="1707750"/>
            <a:ext cx="4935515" cy="1728000"/>
          </a:xfrm>
        </p:spPr>
        <p:txBody>
          <a:bodyPr/>
          <a:lstStyle/>
          <a:p>
            <a:r>
              <a:rPr lang="sv-SE" dirty="0"/>
              <a:t>Formulär</a:t>
            </a:r>
          </a:p>
        </p:txBody>
      </p:sp>
    </p:spTree>
    <p:extLst>
      <p:ext uri="{BB962C8B-B14F-4D97-AF65-F5344CB8AC3E}">
        <p14:creationId xmlns:p14="http://schemas.microsoft.com/office/powerpoint/2010/main" val="11701978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Fältetiketter</a:t>
            </a:r>
            <a:br>
              <a:rPr lang="sv-SE" dirty="0"/>
            </a:br>
            <a:r>
              <a:rPr lang="sv-SE" dirty="0"/>
              <a:t>&lt;</a:t>
            </a:r>
            <a:r>
              <a:rPr lang="sv-SE" dirty="0" err="1"/>
              <a:t>label</a:t>
            </a:r>
            <a:r>
              <a:rPr lang="sv-SE" dirty="0"/>
              <a:t>/&gt;</a:t>
            </a:r>
          </a:p>
        </p:txBody>
      </p:sp>
    </p:spTree>
    <p:extLst>
      <p:ext uri="{BB962C8B-B14F-4D97-AF65-F5344CB8AC3E}">
        <p14:creationId xmlns:p14="http://schemas.microsoft.com/office/powerpoint/2010/main" val="8353613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1909997" cy="699404"/>
          </a:xfrm>
        </p:spPr>
        <p:txBody>
          <a:bodyPr/>
          <a:lstStyle/>
          <a:p>
            <a:r>
              <a:rPr lang="sv-SE" dirty="0"/>
              <a:t>Dåligt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467544" y="2355726"/>
            <a:ext cx="7632848" cy="1080120"/>
          </a:xfrm>
        </p:spPr>
        <p:txBody>
          <a:bodyPr/>
          <a:lstStyle/>
          <a:p>
            <a:pPr marL="0" indent="0">
              <a:buNone/>
            </a:pP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sv-SE" dirty="0" err="1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label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Förnamn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&lt;/</a:t>
            </a:r>
            <a:r>
              <a:rPr lang="sv-SE" dirty="0" err="1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label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  <a:endParaRPr lang="sv-SE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sv-SE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input</a:t>
            </a:r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sv-SE" dirty="0" err="1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="text"/&gt;</a:t>
            </a:r>
            <a:endParaRPr lang="sv-SE" dirty="0"/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/>
          </p:nvPr>
        </p:nvGraphicFramePr>
        <p:xfrm>
          <a:off x="417268" y="1419622"/>
          <a:ext cx="6096000" cy="795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945" name="Image" r:id="rId4" imgW="16164720" imgH="2107800" progId="Photoshop.Image.16">
                  <p:embed/>
                </p:oleObj>
              </mc:Choice>
              <mc:Fallback>
                <p:oleObj name="Image" r:id="rId4" imgW="16164720" imgH="2107800" progId="Photoshop.Image.16">
                  <p:embed/>
                  <p:pic>
                    <p:nvPicPr>
                      <p:cNvPr id="5" name="Objekt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7268" y="1419622"/>
                        <a:ext cx="6096000" cy="795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25598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4715252" cy="699404"/>
          </a:xfrm>
        </p:spPr>
        <p:txBody>
          <a:bodyPr/>
          <a:lstStyle/>
          <a:p>
            <a:r>
              <a:rPr lang="sv-SE" dirty="0"/>
              <a:t>Fortfarande dåligt</a:t>
            </a:r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/>
          </p:nvPr>
        </p:nvGraphicFramePr>
        <p:xfrm>
          <a:off x="417268" y="1419622"/>
          <a:ext cx="6096000" cy="795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106" name="Image" r:id="rId4" imgW="16164720" imgH="2107800" progId="Photoshop.Image.16">
                  <p:embed/>
                </p:oleObj>
              </mc:Choice>
              <mc:Fallback>
                <p:oleObj name="Image" r:id="rId4" imgW="16164720" imgH="2107800" progId="Photoshop.Image.16">
                  <p:embed/>
                  <p:pic>
                    <p:nvPicPr>
                      <p:cNvPr id="5" name="Objekt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7268" y="1419622"/>
                        <a:ext cx="6096000" cy="795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Platshållare för text 2"/>
          <p:cNvSpPr txBox="1">
            <a:spLocks/>
          </p:cNvSpPr>
          <p:nvPr/>
        </p:nvSpPr>
        <p:spPr>
          <a:xfrm>
            <a:off x="468313" y="2432751"/>
            <a:ext cx="8280151" cy="100309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sv-SE" dirty="0" err="1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label</a:t>
            </a:r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sv-SE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id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="text"&gt;</a:t>
            </a:r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Förnamn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&lt;/</a:t>
            </a:r>
            <a:r>
              <a:rPr lang="sv-SE" dirty="0" err="1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label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  <a:endParaRPr lang="sv-SE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input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aria-</a:t>
            </a:r>
            <a:r>
              <a:rPr lang="en-US" dirty="0" err="1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labelledby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="text"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="text"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/&gt;</a:t>
            </a:r>
            <a:endParaRPr lang="sv-SE" dirty="0"/>
          </a:p>
        </p:txBody>
      </p:sp>
      <p:graphicFrame>
        <p:nvGraphicFramePr>
          <p:cNvPr id="10" name="Objekt 9"/>
          <p:cNvGraphicFramePr>
            <a:graphicFrameLocks noChangeAspect="1"/>
          </p:cNvGraphicFramePr>
          <p:nvPr>
            <p:extLst/>
          </p:nvPr>
        </p:nvGraphicFramePr>
        <p:xfrm>
          <a:off x="468312" y="3656174"/>
          <a:ext cx="7332019" cy="11478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107" name="Image" r:id="rId6" imgW="11872800" imgH="1853640" progId="Photoshop.Image.16">
                  <p:embed/>
                </p:oleObj>
              </mc:Choice>
              <mc:Fallback>
                <p:oleObj name="Image" r:id="rId6" imgW="11872800" imgH="1853640" progId="Photoshop.Image.16">
                  <p:embed/>
                  <p:pic>
                    <p:nvPicPr>
                      <p:cNvPr id="10" name="Objekt 9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68312" y="3656174"/>
                        <a:ext cx="7332019" cy="11478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873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1337725" cy="699404"/>
          </a:xfrm>
        </p:spPr>
        <p:txBody>
          <a:bodyPr/>
          <a:lstStyle/>
          <a:p>
            <a:r>
              <a:rPr lang="sv-SE" dirty="0"/>
              <a:t>Bra</a:t>
            </a:r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>
            <p:extLst/>
          </p:nvPr>
        </p:nvGraphicFramePr>
        <p:xfrm>
          <a:off x="417268" y="1419622"/>
          <a:ext cx="6096000" cy="795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016" name="Image" r:id="rId6" imgW="16164720" imgH="2107800" progId="Photoshop.Image.16">
                  <p:embed/>
                </p:oleObj>
              </mc:Choice>
              <mc:Fallback>
                <p:oleObj name="Image" r:id="rId6" imgW="16164720" imgH="2107800" progId="Photoshop.Image.16">
                  <p:embed/>
                  <p:pic>
                    <p:nvPicPr>
                      <p:cNvPr id="8" name="Objekt 7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17268" y="1419622"/>
                        <a:ext cx="6096000" cy="795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Platshållare för text 2"/>
          <p:cNvSpPr txBox="1">
            <a:spLocks/>
          </p:cNvSpPr>
          <p:nvPr/>
        </p:nvSpPr>
        <p:spPr>
          <a:xfrm>
            <a:off x="468313" y="2432751"/>
            <a:ext cx="7272039" cy="1147112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sv-SE" dirty="0" err="1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label</a:t>
            </a:r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sv-SE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for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</a:t>
            </a:r>
            <a:r>
              <a:rPr lang="sv-SE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fornamn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"&gt;</a:t>
            </a:r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Förnamn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&lt;/</a:t>
            </a:r>
            <a:r>
              <a:rPr lang="sv-SE" dirty="0" err="1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label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  <a:endParaRPr lang="sv-SE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input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id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fornamn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="text"/&gt;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</p:txBody>
      </p:sp>
      <p:pic>
        <p:nvPicPr>
          <p:cNvPr id="6" name="Media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6416" y="1851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121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2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Dolda fältetiketter</a:t>
            </a:r>
            <a:br>
              <a:rPr lang="sv-SE" dirty="0"/>
            </a:br>
            <a:r>
              <a:rPr lang="sv-SE" dirty="0"/>
              <a:t>&lt;</a:t>
            </a:r>
            <a:r>
              <a:rPr lang="sv-SE" dirty="0" err="1"/>
              <a:t>label</a:t>
            </a:r>
            <a:r>
              <a:rPr lang="sv-SE" dirty="0"/>
              <a:t> </a:t>
            </a:r>
            <a:r>
              <a:rPr lang="sv-SE" dirty="0" err="1"/>
              <a:t>hidden</a:t>
            </a:r>
            <a:r>
              <a:rPr lang="sv-SE" dirty="0"/>
              <a:t>/&gt;</a:t>
            </a:r>
          </a:p>
        </p:txBody>
      </p:sp>
    </p:spTree>
    <p:extLst>
      <p:ext uri="{BB962C8B-B14F-4D97-AF65-F5344CB8AC3E}">
        <p14:creationId xmlns:p14="http://schemas.microsoft.com/office/powerpoint/2010/main" val="27255829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1909997" cy="699404"/>
          </a:xfrm>
        </p:spPr>
        <p:txBody>
          <a:bodyPr/>
          <a:lstStyle/>
          <a:p>
            <a:r>
              <a:rPr lang="sv-SE" dirty="0"/>
              <a:t>Dåligt</a:t>
            </a: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/>
          </p:nvPr>
        </p:nvGraphicFramePr>
        <p:xfrm>
          <a:off x="432574" y="1707654"/>
          <a:ext cx="60452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178" name="Image" r:id="rId4" imgW="12038040" imgH="863280" progId="Photoshop.Image.16">
                  <p:embed/>
                </p:oleObj>
              </mc:Choice>
              <mc:Fallback>
                <p:oleObj name="Image" r:id="rId4" imgW="12038040" imgH="863280" progId="Photoshop.Image.16">
                  <p:embed/>
                  <p:pic>
                    <p:nvPicPr>
                      <p:cNvPr id="4" name="Objekt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2574" y="1707654"/>
                        <a:ext cx="60452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latshållare för text 2"/>
          <p:cNvSpPr txBox="1">
            <a:spLocks/>
          </p:cNvSpPr>
          <p:nvPr/>
        </p:nvSpPr>
        <p:spPr>
          <a:xfrm>
            <a:off x="468313" y="2432750"/>
            <a:ext cx="8928223" cy="157916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22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sv-SE" sz="2200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input</a:t>
            </a:r>
            <a:r>
              <a:rPr lang="sv-SE" sz="2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sv-SE" sz="2200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aria-</a:t>
            </a:r>
            <a:r>
              <a:rPr lang="sv-SE" sz="2200" dirty="0" err="1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label</a:t>
            </a:r>
            <a:r>
              <a:rPr lang="sv-SE" sz="22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="Sök på webbplatsen" </a:t>
            </a:r>
            <a:r>
              <a:rPr lang="sv-SE" sz="2200" dirty="0" err="1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</a:t>
            </a:r>
            <a:r>
              <a:rPr lang="sv-SE" sz="22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="text"/&gt;</a:t>
            </a:r>
            <a:endParaRPr lang="sv-SE" sz="2200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sv-SE" sz="22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sv-SE" sz="2200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button</a:t>
            </a:r>
            <a:r>
              <a:rPr lang="sv-SE" sz="22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  <a:r>
              <a:rPr lang="sv-SE" sz="2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Sök</a:t>
            </a:r>
            <a:r>
              <a:rPr lang="sv-SE" sz="22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&lt;/</a:t>
            </a:r>
            <a:r>
              <a:rPr lang="sv-SE" sz="2200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button</a:t>
            </a:r>
            <a:r>
              <a:rPr lang="sv-SE" sz="22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  <a:endParaRPr lang="en-US" sz="2200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/>
          </p:nvPr>
        </p:nvGraphicFramePr>
        <p:xfrm>
          <a:off x="468313" y="3646930"/>
          <a:ext cx="5543847" cy="11518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179" name="Image" r:id="rId6" imgW="8863200" imgH="1841040" progId="Photoshop.Image.16">
                  <p:embed/>
                </p:oleObj>
              </mc:Choice>
              <mc:Fallback>
                <p:oleObj name="Image" r:id="rId6" imgW="8863200" imgH="1841040" progId="Photoshop.Image.16">
                  <p:embed/>
                  <p:pic>
                    <p:nvPicPr>
                      <p:cNvPr id="3" name="Objekt 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68313" y="3646930"/>
                        <a:ext cx="5543847" cy="11518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86578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>
          <a:xfrm>
            <a:off x="0" y="411510"/>
            <a:ext cx="7360207" cy="699404"/>
          </a:xfrm>
        </p:spPr>
        <p:txBody>
          <a:bodyPr/>
          <a:lstStyle/>
          <a:p>
            <a:r>
              <a:rPr lang="sv-SE" dirty="0"/>
              <a:t>Carl Eriksson och Henrik Juhlin</a:t>
            </a:r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976208" cy="2196000"/>
          </a:xfrm>
        </p:spPr>
        <p:txBody>
          <a:bodyPr/>
          <a:lstStyle/>
          <a:p>
            <a:endParaRPr lang="sv-SE" dirty="0"/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707654"/>
            <a:ext cx="2473220" cy="2473220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07654"/>
            <a:ext cx="2473220" cy="247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8469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1337725" cy="699404"/>
          </a:xfrm>
        </p:spPr>
        <p:txBody>
          <a:bodyPr/>
          <a:lstStyle/>
          <a:p>
            <a:r>
              <a:rPr lang="sv-SE" dirty="0"/>
              <a:t>Bra</a:t>
            </a: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/>
        </p:nvGraphicFramePr>
        <p:xfrm>
          <a:off x="432574" y="1707654"/>
          <a:ext cx="60452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65" name="Image" r:id="rId6" imgW="12038040" imgH="863280" progId="Photoshop.Image.16">
                  <p:embed/>
                </p:oleObj>
              </mc:Choice>
              <mc:Fallback>
                <p:oleObj name="Image" r:id="rId6" imgW="12038040" imgH="863280" progId="Photoshop.Image.16">
                  <p:embed/>
                  <p:pic>
                    <p:nvPicPr>
                      <p:cNvPr id="4" name="Objekt 3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32574" y="1707654"/>
                        <a:ext cx="60452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latshållare för text 2"/>
          <p:cNvSpPr txBox="1">
            <a:spLocks/>
          </p:cNvSpPr>
          <p:nvPr/>
        </p:nvSpPr>
        <p:spPr>
          <a:xfrm>
            <a:off x="468313" y="2432750"/>
            <a:ext cx="8496175" cy="2443256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label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for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="search"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class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="show-for-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sr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"&gt;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	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Sök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på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webbplatsen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&lt;/</a:t>
            </a:r>
            <a:r>
              <a:rPr lang="en-US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label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input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id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="search"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="search"/&gt;</a:t>
            </a:r>
          </a:p>
          <a:p>
            <a:pPr marL="0" indent="0">
              <a:buNone/>
            </a:pP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sv-SE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button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Sök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&lt;/</a:t>
            </a:r>
            <a:r>
              <a:rPr lang="sv-SE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button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</p:txBody>
      </p:sp>
      <p:pic>
        <p:nvPicPr>
          <p:cNvPr id="5" name="Media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54888" y="1816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3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7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3073777" cy="699404"/>
          </a:xfrm>
        </p:spPr>
        <p:txBody>
          <a:bodyPr/>
          <a:lstStyle/>
          <a:p>
            <a:r>
              <a:rPr lang="sv-SE" dirty="0"/>
              <a:t>show-for-sr</a:t>
            </a:r>
          </a:p>
        </p:txBody>
      </p:sp>
      <p:sp>
        <p:nvSpPr>
          <p:cNvPr id="7" name="Platshållare för text 2"/>
          <p:cNvSpPr txBox="1">
            <a:spLocks/>
          </p:cNvSpPr>
          <p:nvPr/>
        </p:nvSpPr>
        <p:spPr>
          <a:xfrm>
            <a:off x="395536" y="1779662"/>
            <a:ext cx="8496175" cy="2443256"/>
          </a:xfrm>
          <a:prstGeom prst="rect">
            <a:avLst/>
          </a:prstGeom>
        </p:spPr>
        <p:txBody>
          <a:bodyPr vert="horz" wrap="square" lIns="0" tIns="0" rIns="0" bIns="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.show-for-sr</a:t>
            </a:r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sv-SE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clip</a:t>
            </a:r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 </a:t>
            </a:r>
            <a:r>
              <a:rPr lang="sv-SE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rect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(1px,</a:t>
            </a:r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1px,</a:t>
            </a:r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1px,</a:t>
            </a:r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1px)</a:t>
            </a:r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sv-SE" dirty="0" err="1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height</a:t>
            </a:r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 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1px</a:t>
            </a:r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sv-SE" dirty="0" err="1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overflow</a:t>
            </a:r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 </a:t>
            </a:r>
            <a:r>
              <a:rPr lang="sv-SE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hidden</a:t>
            </a:r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sv-SE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position</a:t>
            </a:r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 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absolute</a:t>
            </a:r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!</a:t>
            </a:r>
            <a:r>
              <a:rPr lang="sv-SE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important</a:t>
            </a:r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sv-SE" dirty="0" err="1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width</a:t>
            </a:r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 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1px</a:t>
            </a:r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8732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err="1"/>
              <a:t>Placeholder</a:t>
            </a:r>
            <a:br>
              <a:rPr lang="sv-SE" dirty="0"/>
            </a:br>
            <a:r>
              <a:rPr lang="sv-SE" dirty="0"/>
              <a:t>&lt;input </a:t>
            </a:r>
            <a:r>
              <a:rPr lang="sv-SE" dirty="0" err="1"/>
              <a:t>placeholder</a:t>
            </a:r>
            <a:r>
              <a:rPr lang="sv-SE" dirty="0"/>
              <a:t>=”text”/&gt;</a:t>
            </a:r>
          </a:p>
        </p:txBody>
      </p:sp>
    </p:spTree>
    <p:extLst>
      <p:ext uri="{BB962C8B-B14F-4D97-AF65-F5344CB8AC3E}">
        <p14:creationId xmlns:p14="http://schemas.microsoft.com/office/powerpoint/2010/main" val="18720464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1909997" cy="699404"/>
          </a:xfrm>
        </p:spPr>
        <p:txBody>
          <a:bodyPr/>
          <a:lstStyle/>
          <a:p>
            <a:r>
              <a:rPr lang="sv-SE" dirty="0"/>
              <a:t>Dåligt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467544" y="2283718"/>
            <a:ext cx="8280464" cy="2520000"/>
          </a:xfrm>
        </p:spPr>
        <p:txBody>
          <a:bodyPr/>
          <a:lstStyle/>
          <a:p>
            <a:pPr marL="0" indent="0">
              <a:buNone/>
            </a:pP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sv-SE" dirty="0" err="1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label</a:t>
            </a:r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sv-SE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for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</a:t>
            </a:r>
            <a:r>
              <a:rPr lang="sv-SE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socialnumber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"&gt;</a:t>
            </a:r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Personnummer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&lt;/</a:t>
            </a:r>
            <a:r>
              <a:rPr lang="sv-SE" dirty="0" err="1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label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  <a:endParaRPr lang="sv-SE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sv-SE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input</a:t>
            </a:r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sv-SE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id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</a:t>
            </a:r>
            <a:r>
              <a:rPr lang="sv-SE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socialnumber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sv-SE" dirty="0" err="1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="text"</a:t>
            </a:r>
            <a:endParaRPr lang="sv-SE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sv-SE" dirty="0" err="1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value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="ÅÅÅÅMMDD-XXXX"/&gt;</a:t>
            </a:r>
            <a:endParaRPr lang="sv-SE" dirty="0"/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>
            <p:extLst/>
          </p:nvPr>
        </p:nvGraphicFramePr>
        <p:xfrm>
          <a:off x="395536" y="1419622"/>
          <a:ext cx="6096000" cy="79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89" name="Image" r:id="rId3" imgW="16457040" imgH="2133000" progId="Photoshop.Image.16">
                  <p:embed/>
                </p:oleObj>
              </mc:Choice>
              <mc:Fallback>
                <p:oleObj name="Image" r:id="rId3" imgW="16457040" imgH="2133000" progId="Photoshop.Image.16">
                  <p:embed/>
                  <p:pic>
                    <p:nvPicPr>
                      <p:cNvPr id="8" name="Objekt 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5536" y="1419622"/>
                        <a:ext cx="6096000" cy="790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6218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4585409" cy="699404"/>
          </a:xfrm>
        </p:spPr>
        <p:txBody>
          <a:bodyPr/>
          <a:lstStyle/>
          <a:p>
            <a:r>
              <a:rPr lang="sv-SE" dirty="0"/>
              <a:t>Fortfarande dåligt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467544" y="2355726"/>
            <a:ext cx="7848416" cy="2520000"/>
          </a:xfrm>
        </p:spPr>
        <p:txBody>
          <a:bodyPr/>
          <a:lstStyle/>
          <a:p>
            <a:pPr marL="0" indent="0">
              <a:buNone/>
            </a:pP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sv-SE" dirty="0" err="1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label</a:t>
            </a:r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sv-SE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for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</a:t>
            </a:r>
            <a:r>
              <a:rPr lang="sv-SE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socialnumber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"&gt;</a:t>
            </a:r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Personnummer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&lt;/</a:t>
            </a:r>
            <a:r>
              <a:rPr lang="sv-SE" dirty="0" err="1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label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  <a:endParaRPr lang="sv-SE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sv-SE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input</a:t>
            </a:r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sv-SE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id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</a:t>
            </a:r>
            <a:r>
              <a:rPr lang="sv-SE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socialnumber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sv-SE" dirty="0" err="1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="text"</a:t>
            </a:r>
            <a:endParaRPr lang="sv-SE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sv-SE" dirty="0" err="1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placeholder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="ÅÅÅÅMMDD-XXXX"/&gt;</a:t>
            </a:r>
            <a:endParaRPr lang="sv-SE" dirty="0"/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/>
          </p:nvPr>
        </p:nvGraphicFramePr>
        <p:xfrm>
          <a:off x="395536" y="1419622"/>
          <a:ext cx="6096000" cy="79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113" name="Image" r:id="rId4" imgW="16457040" imgH="2133000" progId="Photoshop.Image.16">
                  <p:embed/>
                </p:oleObj>
              </mc:Choice>
              <mc:Fallback>
                <p:oleObj name="Image" r:id="rId4" imgW="16457040" imgH="2133000" progId="Photoshop.Image.16">
                  <p:embed/>
                  <p:pic>
                    <p:nvPicPr>
                      <p:cNvPr id="5" name="Objekt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95536" y="1419622"/>
                        <a:ext cx="6096000" cy="790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86912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err="1"/>
              <a:t>Title</a:t>
            </a:r>
            <a:br>
              <a:rPr lang="sv-SE" dirty="0"/>
            </a:br>
            <a:r>
              <a:rPr lang="sv-SE" dirty="0"/>
              <a:t>&lt;input </a:t>
            </a:r>
            <a:r>
              <a:rPr lang="sv-SE" dirty="0" err="1"/>
              <a:t>title</a:t>
            </a:r>
            <a:r>
              <a:rPr lang="sv-SE" dirty="0"/>
              <a:t>=”text”/&gt;</a:t>
            </a:r>
          </a:p>
        </p:txBody>
      </p:sp>
    </p:spTree>
    <p:extLst>
      <p:ext uri="{BB962C8B-B14F-4D97-AF65-F5344CB8AC3E}">
        <p14:creationId xmlns:p14="http://schemas.microsoft.com/office/powerpoint/2010/main" val="36023532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4585409" cy="699404"/>
          </a:xfrm>
        </p:spPr>
        <p:txBody>
          <a:bodyPr/>
          <a:lstStyle/>
          <a:p>
            <a:r>
              <a:rPr lang="sv-SE" dirty="0"/>
              <a:t>Fortfarande dåligt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468000" y="2283718"/>
            <a:ext cx="8136448" cy="1748282"/>
          </a:xfrm>
        </p:spPr>
        <p:txBody>
          <a:bodyPr/>
          <a:lstStyle/>
          <a:p>
            <a:pPr marL="0" indent="0">
              <a:buNone/>
            </a:pP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sv-SE" dirty="0" err="1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label</a:t>
            </a:r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sv-SE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for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</a:t>
            </a:r>
            <a:r>
              <a:rPr lang="sv-SE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socialnumber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"&gt;</a:t>
            </a:r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Personnummer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&lt;/</a:t>
            </a:r>
            <a:r>
              <a:rPr lang="sv-SE" dirty="0" err="1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label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  <a:endParaRPr lang="sv-SE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input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id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</a:t>
            </a:r>
            <a:r>
              <a:rPr lang="sv-SE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socialnumber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="text"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title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="ÅÅÅÅMMDD-XXXX"/&gt;</a:t>
            </a:r>
            <a:endParaRPr lang="sv-SE" dirty="0"/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/>
          </p:nvPr>
        </p:nvGraphicFramePr>
        <p:xfrm>
          <a:off x="395536" y="1419622"/>
          <a:ext cx="6096000" cy="79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161" name="Image" r:id="rId4" imgW="16457040" imgH="2133000" progId="Photoshop.Image.16">
                  <p:embed/>
                </p:oleObj>
              </mc:Choice>
              <mc:Fallback>
                <p:oleObj name="Image" r:id="rId4" imgW="16457040" imgH="2133000" progId="Photoshop.Image.16">
                  <p:embed/>
                  <p:pic>
                    <p:nvPicPr>
                      <p:cNvPr id="6" name="Objekt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95536" y="1419622"/>
                        <a:ext cx="6096000" cy="790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3459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Format i span</a:t>
            </a:r>
            <a:br>
              <a:rPr lang="sv-SE" dirty="0"/>
            </a:br>
            <a:r>
              <a:rPr lang="sv-SE" dirty="0"/>
              <a:t>&lt;span/&gt;</a:t>
            </a:r>
          </a:p>
        </p:txBody>
      </p:sp>
    </p:spTree>
    <p:extLst>
      <p:ext uri="{BB962C8B-B14F-4D97-AF65-F5344CB8AC3E}">
        <p14:creationId xmlns:p14="http://schemas.microsoft.com/office/powerpoint/2010/main" val="2738275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4585409" cy="699404"/>
          </a:xfrm>
        </p:spPr>
        <p:txBody>
          <a:bodyPr/>
          <a:lstStyle/>
          <a:p>
            <a:r>
              <a:rPr lang="sv-SE" dirty="0"/>
              <a:t>Fortfarande dåligt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467544" y="2623500"/>
            <a:ext cx="8136448" cy="2520000"/>
          </a:xfrm>
        </p:spPr>
        <p:txBody>
          <a:bodyPr/>
          <a:lstStyle/>
          <a:p>
            <a:pPr marL="0" indent="0">
              <a:buNone/>
            </a:pP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sv-SE" dirty="0" err="1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label</a:t>
            </a:r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sv-SE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for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="start"&gt;</a:t>
            </a:r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Startdatum och tid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&lt;/</a:t>
            </a:r>
            <a:r>
              <a:rPr lang="sv-SE" dirty="0" err="1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label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  <a:endParaRPr lang="sv-SE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input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id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start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="text"/&gt;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span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class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="info"&gt;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ÅÅÅÅ-MM-DD TT:MM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&lt;/</a:t>
            </a:r>
            <a:r>
              <a:rPr lang="en-US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span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  <a:endParaRPr lang="sv-SE" dirty="0"/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>
            <p:extLst/>
          </p:nvPr>
        </p:nvGraphicFramePr>
        <p:xfrm>
          <a:off x="395536" y="1302373"/>
          <a:ext cx="6096000" cy="1125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84" name="Image" r:id="rId4" imgW="16431480" imgH="3034800" progId="Photoshop.Image.16">
                  <p:embed/>
                </p:oleObj>
              </mc:Choice>
              <mc:Fallback>
                <p:oleObj name="Image" r:id="rId4" imgW="16431480" imgH="3034800" progId="Photoshop.Image.16">
                  <p:embed/>
                  <p:pic>
                    <p:nvPicPr>
                      <p:cNvPr id="8" name="Objekt 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95536" y="1302373"/>
                        <a:ext cx="6096000" cy="1125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8697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0104757"/>
              </p:ext>
            </p:extLst>
          </p:nvPr>
        </p:nvGraphicFramePr>
        <p:xfrm>
          <a:off x="323528" y="4597400"/>
          <a:ext cx="5040313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209" name="Image" r:id="rId4" imgW="16876080" imgH="1828440" progId="Photoshop.Image.16">
                  <p:embed/>
                </p:oleObj>
              </mc:Choice>
              <mc:Fallback>
                <p:oleObj name="Image" r:id="rId4" imgW="16876080" imgH="1828440" progId="Photoshop.Image.16">
                  <p:embed/>
                  <p:pic>
                    <p:nvPicPr>
                      <p:cNvPr id="4" name="Objekt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3528" y="4597400"/>
                        <a:ext cx="5040313" cy="546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4585409" cy="699404"/>
          </a:xfrm>
        </p:spPr>
        <p:txBody>
          <a:bodyPr/>
          <a:lstStyle/>
          <a:p>
            <a:r>
              <a:rPr lang="sv-SE" dirty="0"/>
              <a:t>Fortfarande dåligt</a:t>
            </a:r>
          </a:p>
        </p:txBody>
      </p:sp>
      <p:sp>
        <p:nvSpPr>
          <p:cNvPr id="2" name="textruta 1"/>
          <p:cNvSpPr txBox="1"/>
          <p:nvPr/>
        </p:nvSpPr>
        <p:spPr>
          <a:xfrm>
            <a:off x="431552" y="4808756"/>
            <a:ext cx="216024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I</a:t>
            </a:r>
          </a:p>
        </p:txBody>
      </p:sp>
      <p:sp>
        <p:nvSpPr>
          <p:cNvPr id="3" name="textruta 2"/>
          <p:cNvSpPr txBox="1"/>
          <p:nvPr/>
        </p:nvSpPr>
        <p:spPr>
          <a:xfrm>
            <a:off x="431552" y="1851670"/>
            <a:ext cx="73808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>
                <a:solidFill>
                  <a:schemeClr val="accent6">
                    <a:lumMod val="75000"/>
                  </a:schemeClr>
                </a:solidFill>
              </a:rPr>
              <a:t>Lorem</a:t>
            </a:r>
            <a:r>
              <a:rPr lang="sv-SE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v-SE" dirty="0" err="1">
                <a:solidFill>
                  <a:schemeClr val="accent6">
                    <a:lumMod val="75000"/>
                  </a:schemeClr>
                </a:solidFill>
              </a:rPr>
              <a:t>ipsum</a:t>
            </a:r>
            <a:r>
              <a:rPr lang="sv-SE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v-SE" dirty="0" err="1">
                <a:solidFill>
                  <a:schemeClr val="accent6">
                    <a:lumMod val="75000"/>
                  </a:schemeClr>
                </a:solidFill>
              </a:rPr>
              <a:t>dolor</a:t>
            </a:r>
            <a:r>
              <a:rPr lang="sv-SE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v-SE" dirty="0" err="1">
                <a:solidFill>
                  <a:schemeClr val="accent6">
                    <a:lumMod val="75000"/>
                  </a:schemeClr>
                </a:solidFill>
              </a:rPr>
              <a:t>sit</a:t>
            </a:r>
            <a:r>
              <a:rPr lang="sv-SE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v-SE" dirty="0" err="1">
                <a:solidFill>
                  <a:schemeClr val="accent6">
                    <a:lumMod val="75000"/>
                  </a:schemeClr>
                </a:solidFill>
              </a:rPr>
              <a:t>amet</a:t>
            </a:r>
            <a:r>
              <a:rPr lang="sv-SE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sv-SE" dirty="0" err="1">
                <a:solidFill>
                  <a:schemeClr val="accent6">
                    <a:lumMod val="75000"/>
                  </a:schemeClr>
                </a:solidFill>
              </a:rPr>
              <a:t>consectetur</a:t>
            </a:r>
            <a:r>
              <a:rPr lang="sv-SE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v-SE" dirty="0" err="1">
                <a:solidFill>
                  <a:schemeClr val="accent6">
                    <a:lumMod val="75000"/>
                  </a:schemeClr>
                </a:solidFill>
              </a:rPr>
              <a:t>adipiscing</a:t>
            </a:r>
            <a:r>
              <a:rPr lang="sv-SE" dirty="0">
                <a:solidFill>
                  <a:schemeClr val="accent6">
                    <a:lumMod val="75000"/>
                  </a:schemeClr>
                </a:solidFill>
              </a:rPr>
              <a:t> elit. </a:t>
            </a:r>
            <a:r>
              <a:rPr lang="sv-SE" dirty="0" err="1">
                <a:solidFill>
                  <a:schemeClr val="accent6">
                    <a:lumMod val="75000"/>
                  </a:schemeClr>
                </a:solidFill>
              </a:rPr>
              <a:t>Pellentesque</a:t>
            </a:r>
            <a:r>
              <a:rPr lang="sv-SE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v-SE" dirty="0" err="1">
                <a:solidFill>
                  <a:schemeClr val="accent6">
                    <a:lumMod val="75000"/>
                  </a:schemeClr>
                </a:solidFill>
              </a:rPr>
              <a:t>rutrum</a:t>
            </a:r>
            <a:r>
              <a:rPr lang="sv-SE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sv-SE" dirty="0" err="1">
                <a:solidFill>
                  <a:schemeClr val="accent6">
                    <a:lumMod val="75000"/>
                  </a:schemeClr>
                </a:solidFill>
              </a:rPr>
              <a:t>dolor</a:t>
            </a:r>
            <a:r>
              <a:rPr lang="sv-SE" dirty="0">
                <a:solidFill>
                  <a:schemeClr val="accent6">
                    <a:lumMod val="75000"/>
                  </a:schemeClr>
                </a:solidFill>
              </a:rPr>
              <a:t> ut </a:t>
            </a:r>
            <a:r>
              <a:rPr lang="sv-SE" dirty="0" err="1">
                <a:solidFill>
                  <a:schemeClr val="accent6">
                    <a:lumMod val="75000"/>
                  </a:schemeClr>
                </a:solidFill>
              </a:rPr>
              <a:t>tincidunt</a:t>
            </a:r>
            <a:r>
              <a:rPr lang="sv-SE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v-SE" dirty="0" err="1">
                <a:solidFill>
                  <a:schemeClr val="accent6">
                    <a:lumMod val="75000"/>
                  </a:schemeClr>
                </a:solidFill>
              </a:rPr>
              <a:t>scelerisque</a:t>
            </a:r>
            <a:r>
              <a:rPr lang="sv-SE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sv-SE" dirty="0" err="1">
                <a:solidFill>
                  <a:schemeClr val="accent6">
                    <a:lumMod val="75000"/>
                  </a:schemeClr>
                </a:solidFill>
              </a:rPr>
              <a:t>risus</a:t>
            </a:r>
            <a:r>
              <a:rPr lang="sv-SE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v-SE" dirty="0" err="1">
                <a:solidFill>
                  <a:schemeClr val="accent6">
                    <a:lumMod val="75000"/>
                  </a:schemeClr>
                </a:solidFill>
              </a:rPr>
              <a:t>ipsum</a:t>
            </a:r>
            <a:r>
              <a:rPr lang="sv-SE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v-SE" dirty="0" err="1">
                <a:solidFill>
                  <a:schemeClr val="accent6">
                    <a:lumMod val="75000"/>
                  </a:schemeClr>
                </a:solidFill>
              </a:rPr>
              <a:t>efficitur</a:t>
            </a:r>
            <a:r>
              <a:rPr lang="sv-SE" dirty="0">
                <a:solidFill>
                  <a:schemeClr val="accent6">
                    <a:lumMod val="75000"/>
                  </a:schemeClr>
                </a:solidFill>
              </a:rPr>
              <a:t> est, sed </a:t>
            </a:r>
            <a:r>
              <a:rPr lang="sv-SE" dirty="0" err="1">
                <a:solidFill>
                  <a:schemeClr val="accent6">
                    <a:lumMod val="75000"/>
                  </a:schemeClr>
                </a:solidFill>
              </a:rPr>
              <a:t>ornare</a:t>
            </a:r>
            <a:r>
              <a:rPr lang="sv-SE" dirty="0">
                <a:solidFill>
                  <a:schemeClr val="accent6">
                    <a:lumMod val="75000"/>
                  </a:schemeClr>
                </a:solidFill>
              </a:rPr>
              <a:t> tortor </a:t>
            </a:r>
            <a:r>
              <a:rPr lang="sv-SE" dirty="0" err="1">
                <a:solidFill>
                  <a:schemeClr val="accent6">
                    <a:lumMod val="75000"/>
                  </a:schemeClr>
                </a:solidFill>
              </a:rPr>
              <a:t>orci</a:t>
            </a:r>
            <a:r>
              <a:rPr lang="sv-SE" dirty="0">
                <a:solidFill>
                  <a:schemeClr val="accent6">
                    <a:lumMod val="75000"/>
                  </a:schemeClr>
                </a:solidFill>
              </a:rPr>
              <a:t> vitae </a:t>
            </a:r>
            <a:r>
              <a:rPr lang="sv-SE" dirty="0" err="1">
                <a:solidFill>
                  <a:schemeClr val="accent6">
                    <a:lumMod val="75000"/>
                  </a:schemeClr>
                </a:solidFill>
              </a:rPr>
              <a:t>ligula</a:t>
            </a:r>
            <a:r>
              <a:rPr lang="sv-SE" dirty="0">
                <a:solidFill>
                  <a:schemeClr val="accent6">
                    <a:lumMod val="75000"/>
                  </a:schemeClr>
                </a:solidFill>
              </a:rPr>
              <a:t>. Cras at </a:t>
            </a:r>
            <a:r>
              <a:rPr lang="sv-SE" dirty="0" err="1">
                <a:solidFill>
                  <a:schemeClr val="accent6">
                    <a:lumMod val="75000"/>
                  </a:schemeClr>
                </a:solidFill>
              </a:rPr>
              <a:t>neque</a:t>
            </a:r>
            <a:r>
              <a:rPr lang="sv-SE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v-SE" dirty="0" err="1">
                <a:solidFill>
                  <a:schemeClr val="accent6">
                    <a:lumMod val="75000"/>
                  </a:schemeClr>
                </a:solidFill>
              </a:rPr>
              <a:t>magna</a:t>
            </a:r>
            <a:r>
              <a:rPr lang="sv-SE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endParaRPr lang="sv-SE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sv-SE" dirty="0" err="1">
                <a:solidFill>
                  <a:schemeClr val="accent6">
                    <a:lumMod val="75000"/>
                  </a:schemeClr>
                </a:solidFill>
              </a:rPr>
              <a:t>Maecenas</a:t>
            </a:r>
            <a:r>
              <a:rPr lang="sv-SE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v-SE" dirty="0" err="1">
                <a:solidFill>
                  <a:schemeClr val="accent6">
                    <a:lumMod val="75000"/>
                  </a:schemeClr>
                </a:solidFill>
              </a:rPr>
              <a:t>efficitur</a:t>
            </a:r>
            <a:r>
              <a:rPr lang="sv-SE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v-SE" dirty="0" err="1">
                <a:solidFill>
                  <a:schemeClr val="accent6">
                    <a:lumMod val="75000"/>
                  </a:schemeClr>
                </a:solidFill>
              </a:rPr>
              <a:t>tellus</a:t>
            </a:r>
            <a:r>
              <a:rPr lang="sv-SE" dirty="0">
                <a:solidFill>
                  <a:schemeClr val="accent6">
                    <a:lumMod val="75000"/>
                  </a:schemeClr>
                </a:solidFill>
              </a:rPr>
              <a:t> vitae </a:t>
            </a:r>
            <a:r>
              <a:rPr lang="sv-SE" dirty="0" err="1">
                <a:solidFill>
                  <a:schemeClr val="accent6">
                    <a:lumMod val="75000"/>
                  </a:schemeClr>
                </a:solidFill>
              </a:rPr>
              <a:t>aliquet</a:t>
            </a:r>
            <a:r>
              <a:rPr lang="sv-SE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v-SE" dirty="0" err="1">
                <a:solidFill>
                  <a:schemeClr val="accent6">
                    <a:lumMod val="75000"/>
                  </a:schemeClr>
                </a:solidFill>
              </a:rPr>
              <a:t>cursus</a:t>
            </a:r>
            <a:r>
              <a:rPr lang="sv-SE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sv-SE" dirty="0" err="1">
                <a:solidFill>
                  <a:schemeClr val="accent6">
                    <a:lumMod val="75000"/>
                  </a:schemeClr>
                </a:solidFill>
              </a:rPr>
              <a:t>Nulla</a:t>
            </a:r>
            <a:r>
              <a:rPr lang="sv-SE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v-SE" dirty="0" err="1">
                <a:solidFill>
                  <a:schemeClr val="accent6">
                    <a:lumMod val="75000"/>
                  </a:schemeClr>
                </a:solidFill>
              </a:rPr>
              <a:t>blandit</a:t>
            </a:r>
            <a:r>
              <a:rPr lang="sv-SE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v-SE" dirty="0" err="1">
                <a:solidFill>
                  <a:schemeClr val="accent6">
                    <a:lumMod val="75000"/>
                  </a:schemeClr>
                </a:solidFill>
              </a:rPr>
              <a:t>nisi</a:t>
            </a:r>
            <a:r>
              <a:rPr lang="sv-SE" dirty="0">
                <a:solidFill>
                  <a:schemeClr val="accent6">
                    <a:lumMod val="75000"/>
                  </a:schemeClr>
                </a:solidFill>
              </a:rPr>
              <a:t> in mi </a:t>
            </a:r>
            <a:r>
              <a:rPr lang="sv-SE" dirty="0" err="1">
                <a:solidFill>
                  <a:schemeClr val="accent6">
                    <a:lumMod val="75000"/>
                  </a:schemeClr>
                </a:solidFill>
              </a:rPr>
              <a:t>sagittis</a:t>
            </a:r>
            <a:r>
              <a:rPr lang="sv-SE" dirty="0">
                <a:solidFill>
                  <a:schemeClr val="accent6">
                    <a:lumMod val="75000"/>
                  </a:schemeClr>
                </a:solidFill>
              </a:rPr>
              <a:t>, non </a:t>
            </a:r>
            <a:r>
              <a:rPr lang="sv-SE" dirty="0" err="1">
                <a:solidFill>
                  <a:schemeClr val="accent6">
                    <a:lumMod val="75000"/>
                  </a:schemeClr>
                </a:solidFill>
              </a:rPr>
              <a:t>accumsan</a:t>
            </a:r>
            <a:r>
              <a:rPr lang="sv-SE" dirty="0">
                <a:solidFill>
                  <a:schemeClr val="accent6">
                    <a:lumMod val="75000"/>
                  </a:schemeClr>
                </a:solidFill>
              </a:rPr>
              <a:t> ante </a:t>
            </a:r>
            <a:r>
              <a:rPr lang="sv-SE" dirty="0" err="1">
                <a:solidFill>
                  <a:schemeClr val="accent6">
                    <a:lumMod val="75000"/>
                  </a:schemeClr>
                </a:solidFill>
              </a:rPr>
              <a:t>sollicitudin</a:t>
            </a:r>
            <a:r>
              <a:rPr lang="sv-SE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sv-SE" dirty="0" err="1">
                <a:solidFill>
                  <a:schemeClr val="accent6">
                    <a:lumMod val="75000"/>
                  </a:schemeClr>
                </a:solidFill>
              </a:rPr>
              <a:t>Nunc</a:t>
            </a:r>
            <a:r>
              <a:rPr lang="sv-SE" dirty="0">
                <a:solidFill>
                  <a:schemeClr val="accent6">
                    <a:lumMod val="75000"/>
                  </a:schemeClr>
                </a:solidFill>
              </a:rPr>
              <a:t> ante </a:t>
            </a:r>
            <a:r>
              <a:rPr lang="sv-SE" dirty="0" err="1">
                <a:solidFill>
                  <a:schemeClr val="accent6">
                    <a:lumMod val="75000"/>
                  </a:schemeClr>
                </a:solidFill>
              </a:rPr>
              <a:t>ipsum</a:t>
            </a:r>
            <a:r>
              <a:rPr lang="sv-SE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sv-SE" dirty="0" err="1">
                <a:solidFill>
                  <a:schemeClr val="accent6">
                    <a:lumMod val="75000"/>
                  </a:schemeClr>
                </a:solidFill>
              </a:rPr>
              <a:t>ultrices</a:t>
            </a:r>
            <a:r>
              <a:rPr lang="sv-SE" dirty="0">
                <a:solidFill>
                  <a:schemeClr val="accent6">
                    <a:lumMod val="75000"/>
                  </a:schemeClr>
                </a:solidFill>
              </a:rPr>
              <a:t> eu gravida </a:t>
            </a:r>
            <a:r>
              <a:rPr lang="sv-SE" dirty="0" err="1">
                <a:solidFill>
                  <a:schemeClr val="accent6">
                    <a:lumMod val="75000"/>
                  </a:schemeClr>
                </a:solidFill>
              </a:rPr>
              <a:t>ac</a:t>
            </a:r>
            <a:r>
              <a:rPr lang="sv-SE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sv-SE" dirty="0" err="1">
                <a:solidFill>
                  <a:schemeClr val="accent6">
                    <a:lumMod val="75000"/>
                  </a:schemeClr>
                </a:solidFill>
              </a:rPr>
              <a:t>eleifend</a:t>
            </a:r>
            <a:r>
              <a:rPr lang="sv-SE" dirty="0">
                <a:solidFill>
                  <a:schemeClr val="accent6">
                    <a:lumMod val="75000"/>
                  </a:schemeClr>
                </a:solidFill>
              </a:rPr>
              <a:t> eget </a:t>
            </a:r>
            <a:r>
              <a:rPr lang="sv-SE" dirty="0" err="1">
                <a:solidFill>
                  <a:schemeClr val="accent6">
                    <a:lumMod val="75000"/>
                  </a:schemeClr>
                </a:solidFill>
              </a:rPr>
              <a:t>arcu</a:t>
            </a:r>
            <a:r>
              <a:rPr lang="sv-SE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sv-SE" dirty="0" err="1">
                <a:solidFill>
                  <a:schemeClr val="accent6">
                    <a:lumMod val="75000"/>
                  </a:schemeClr>
                </a:solidFill>
              </a:rPr>
              <a:t>Vestibulum</a:t>
            </a:r>
            <a:r>
              <a:rPr lang="sv-SE" dirty="0">
                <a:solidFill>
                  <a:schemeClr val="accent6">
                    <a:lumMod val="75000"/>
                  </a:schemeClr>
                </a:solidFill>
              </a:rPr>
              <a:t> ante </a:t>
            </a:r>
            <a:r>
              <a:rPr lang="sv-SE" dirty="0" err="1">
                <a:solidFill>
                  <a:schemeClr val="accent6">
                    <a:lumMod val="75000"/>
                  </a:schemeClr>
                </a:solidFill>
              </a:rPr>
              <a:t>ipsum</a:t>
            </a:r>
            <a:r>
              <a:rPr lang="sv-SE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v-SE" dirty="0" err="1">
                <a:solidFill>
                  <a:schemeClr val="accent6">
                    <a:lumMod val="75000"/>
                  </a:schemeClr>
                </a:solidFill>
              </a:rPr>
              <a:t>primis</a:t>
            </a:r>
            <a:r>
              <a:rPr lang="sv-SE" dirty="0">
                <a:solidFill>
                  <a:schemeClr val="accent6">
                    <a:lumMod val="75000"/>
                  </a:schemeClr>
                </a:solidFill>
              </a:rPr>
              <a:t> in </a:t>
            </a:r>
            <a:r>
              <a:rPr lang="sv-SE" dirty="0" err="1">
                <a:solidFill>
                  <a:schemeClr val="accent6">
                    <a:lumMod val="75000"/>
                  </a:schemeClr>
                </a:solidFill>
              </a:rPr>
              <a:t>faucibus</a:t>
            </a:r>
            <a:r>
              <a:rPr lang="sv-SE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v-SE" dirty="0" err="1">
                <a:solidFill>
                  <a:schemeClr val="accent6">
                    <a:lumMod val="75000"/>
                  </a:schemeClr>
                </a:solidFill>
              </a:rPr>
              <a:t>orci</a:t>
            </a:r>
            <a:r>
              <a:rPr lang="sv-SE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v-SE" dirty="0" err="1">
                <a:solidFill>
                  <a:schemeClr val="accent6">
                    <a:lumMod val="75000"/>
                  </a:schemeClr>
                </a:solidFill>
              </a:rPr>
              <a:t>luctus</a:t>
            </a:r>
            <a:r>
              <a:rPr lang="sv-SE" dirty="0">
                <a:solidFill>
                  <a:schemeClr val="accent6">
                    <a:lumMod val="75000"/>
                  </a:schemeClr>
                </a:solidFill>
              </a:rPr>
              <a:t> et </a:t>
            </a:r>
            <a:r>
              <a:rPr lang="sv-SE" dirty="0" err="1">
                <a:solidFill>
                  <a:schemeClr val="accent6">
                    <a:lumMod val="75000"/>
                  </a:schemeClr>
                </a:solidFill>
              </a:rPr>
              <a:t>ultrices</a:t>
            </a:r>
            <a:r>
              <a:rPr lang="sv-SE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v-SE" dirty="0" err="1">
                <a:solidFill>
                  <a:schemeClr val="accent6">
                    <a:lumMod val="75000"/>
                  </a:schemeClr>
                </a:solidFill>
              </a:rPr>
              <a:t>posuere</a:t>
            </a:r>
            <a:r>
              <a:rPr lang="sv-SE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v-SE" dirty="0" err="1">
                <a:solidFill>
                  <a:schemeClr val="accent6">
                    <a:lumMod val="75000"/>
                  </a:schemeClr>
                </a:solidFill>
              </a:rPr>
              <a:t>cubilia</a:t>
            </a:r>
            <a:endParaRPr lang="sv-SE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59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>
          <a:xfrm>
            <a:off x="0" y="411510"/>
            <a:ext cx="1448332" cy="699404"/>
          </a:xfrm>
        </p:spPr>
        <p:txBody>
          <a:bodyPr/>
          <a:lstStyle/>
          <a:p>
            <a:r>
              <a:rPr lang="sv-SE" dirty="0"/>
              <a:t>Mål</a:t>
            </a:r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2594" cy="2787942"/>
          </a:xfrm>
        </p:spPr>
        <p:txBody>
          <a:bodyPr>
            <a:normAutofit/>
          </a:bodyPr>
          <a:lstStyle/>
          <a:p>
            <a:r>
              <a:rPr lang="sv-SE" dirty="0"/>
              <a:t>Hur arbetar vi på Funka</a:t>
            </a:r>
          </a:p>
          <a:p>
            <a:r>
              <a:rPr lang="sv-SE" dirty="0"/>
              <a:t>Vad är HTML5 och WAI-ARIA</a:t>
            </a:r>
          </a:p>
          <a:p>
            <a:r>
              <a:rPr lang="sv-SE" dirty="0"/>
              <a:t>Titta på mindre lyckade exempel</a:t>
            </a:r>
          </a:p>
          <a:p>
            <a:r>
              <a:rPr lang="sv-SE" dirty="0"/>
              <a:t>Njuta av lösningar som fungerar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594" y="1419622"/>
            <a:ext cx="3682652" cy="245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22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538837"/>
              </p:ext>
            </p:extLst>
          </p:nvPr>
        </p:nvGraphicFramePr>
        <p:xfrm>
          <a:off x="323528" y="3675628"/>
          <a:ext cx="5099050" cy="1454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233" name="Image" r:id="rId4" imgW="16990200" imgH="4838040" progId="Photoshop.Image.16">
                  <p:embed/>
                </p:oleObj>
              </mc:Choice>
              <mc:Fallback>
                <p:oleObj name="Image" r:id="rId4" imgW="16990200" imgH="4838040" progId="Photoshop.Image.16">
                  <p:embed/>
                  <p:pic>
                    <p:nvPicPr>
                      <p:cNvPr id="5" name="Objekt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3528" y="3675628"/>
                        <a:ext cx="5099050" cy="1454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ktangel 2"/>
          <p:cNvSpPr/>
          <p:nvPr/>
        </p:nvSpPr>
        <p:spPr>
          <a:xfrm>
            <a:off x="439200" y="4240800"/>
            <a:ext cx="1170000" cy="2574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4585409" cy="699404"/>
          </a:xfrm>
        </p:spPr>
        <p:txBody>
          <a:bodyPr/>
          <a:lstStyle/>
          <a:p>
            <a:r>
              <a:rPr lang="sv-SE" dirty="0"/>
              <a:t>Fortfarande dåligt</a:t>
            </a:r>
          </a:p>
        </p:txBody>
      </p:sp>
      <p:sp>
        <p:nvSpPr>
          <p:cNvPr id="8" name="textruta 7"/>
          <p:cNvSpPr txBox="1"/>
          <p:nvPr/>
        </p:nvSpPr>
        <p:spPr>
          <a:xfrm>
            <a:off x="458471" y="4801855"/>
            <a:ext cx="216024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I</a:t>
            </a:r>
          </a:p>
        </p:txBody>
      </p:sp>
      <p:sp>
        <p:nvSpPr>
          <p:cNvPr id="7" name="textruta 6"/>
          <p:cNvSpPr txBox="1"/>
          <p:nvPr/>
        </p:nvSpPr>
        <p:spPr>
          <a:xfrm>
            <a:off x="439200" y="1319353"/>
            <a:ext cx="73808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>
                <a:solidFill>
                  <a:schemeClr val="accent6">
                    <a:lumMod val="75000"/>
                  </a:schemeClr>
                </a:solidFill>
              </a:rPr>
              <a:t>Pellentesque</a:t>
            </a:r>
            <a:r>
              <a:rPr lang="sv-SE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v-SE" dirty="0" err="1">
                <a:solidFill>
                  <a:schemeClr val="accent6">
                    <a:lumMod val="75000"/>
                  </a:schemeClr>
                </a:solidFill>
              </a:rPr>
              <a:t>rutrum</a:t>
            </a:r>
            <a:r>
              <a:rPr lang="sv-SE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sv-SE" dirty="0" err="1">
                <a:solidFill>
                  <a:schemeClr val="accent6">
                    <a:lumMod val="75000"/>
                  </a:schemeClr>
                </a:solidFill>
              </a:rPr>
              <a:t>dolor</a:t>
            </a:r>
            <a:r>
              <a:rPr lang="sv-SE" dirty="0">
                <a:solidFill>
                  <a:schemeClr val="accent6">
                    <a:lumMod val="75000"/>
                  </a:schemeClr>
                </a:solidFill>
              </a:rPr>
              <a:t> ut </a:t>
            </a:r>
            <a:r>
              <a:rPr lang="sv-SE" dirty="0" err="1">
                <a:solidFill>
                  <a:schemeClr val="accent6">
                    <a:lumMod val="75000"/>
                  </a:schemeClr>
                </a:solidFill>
              </a:rPr>
              <a:t>tincidunt</a:t>
            </a:r>
            <a:r>
              <a:rPr lang="sv-SE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v-SE" dirty="0" err="1">
                <a:solidFill>
                  <a:schemeClr val="accent6">
                    <a:lumMod val="75000"/>
                  </a:schemeClr>
                </a:solidFill>
              </a:rPr>
              <a:t>scelerisque</a:t>
            </a:r>
            <a:r>
              <a:rPr lang="sv-SE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sv-SE" dirty="0" err="1">
                <a:solidFill>
                  <a:schemeClr val="accent6">
                    <a:lumMod val="75000"/>
                  </a:schemeClr>
                </a:solidFill>
              </a:rPr>
              <a:t>risus</a:t>
            </a:r>
            <a:r>
              <a:rPr lang="sv-SE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v-SE" dirty="0" err="1">
                <a:solidFill>
                  <a:schemeClr val="accent6">
                    <a:lumMod val="75000"/>
                  </a:schemeClr>
                </a:solidFill>
              </a:rPr>
              <a:t>ipsum</a:t>
            </a:r>
            <a:r>
              <a:rPr lang="sv-SE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v-SE" dirty="0" err="1">
                <a:solidFill>
                  <a:schemeClr val="accent6">
                    <a:lumMod val="75000"/>
                  </a:schemeClr>
                </a:solidFill>
              </a:rPr>
              <a:t>efficitur</a:t>
            </a:r>
            <a:r>
              <a:rPr lang="sv-SE" dirty="0">
                <a:solidFill>
                  <a:schemeClr val="accent6">
                    <a:lumMod val="75000"/>
                  </a:schemeClr>
                </a:solidFill>
              </a:rPr>
              <a:t> est, sed </a:t>
            </a:r>
            <a:r>
              <a:rPr lang="sv-SE" dirty="0" err="1">
                <a:solidFill>
                  <a:schemeClr val="accent6">
                    <a:lumMod val="75000"/>
                  </a:schemeClr>
                </a:solidFill>
              </a:rPr>
              <a:t>ornare</a:t>
            </a:r>
            <a:r>
              <a:rPr lang="sv-SE" dirty="0">
                <a:solidFill>
                  <a:schemeClr val="accent6">
                    <a:lumMod val="75000"/>
                  </a:schemeClr>
                </a:solidFill>
              </a:rPr>
              <a:t> tortor </a:t>
            </a:r>
            <a:r>
              <a:rPr lang="sv-SE" dirty="0" err="1">
                <a:solidFill>
                  <a:schemeClr val="accent6">
                    <a:lumMod val="75000"/>
                  </a:schemeClr>
                </a:solidFill>
              </a:rPr>
              <a:t>orci</a:t>
            </a:r>
            <a:r>
              <a:rPr lang="sv-SE" dirty="0">
                <a:solidFill>
                  <a:schemeClr val="accent6">
                    <a:lumMod val="75000"/>
                  </a:schemeClr>
                </a:solidFill>
              </a:rPr>
              <a:t> vitae </a:t>
            </a:r>
            <a:r>
              <a:rPr lang="sv-SE" dirty="0" err="1">
                <a:solidFill>
                  <a:schemeClr val="accent6">
                    <a:lumMod val="75000"/>
                  </a:schemeClr>
                </a:solidFill>
              </a:rPr>
              <a:t>ligula</a:t>
            </a:r>
            <a:r>
              <a:rPr lang="sv-SE" dirty="0">
                <a:solidFill>
                  <a:schemeClr val="accent6">
                    <a:lumMod val="75000"/>
                  </a:schemeClr>
                </a:solidFill>
              </a:rPr>
              <a:t>. Cras at </a:t>
            </a:r>
            <a:r>
              <a:rPr lang="sv-SE" dirty="0" err="1">
                <a:solidFill>
                  <a:schemeClr val="accent6">
                    <a:lumMod val="75000"/>
                  </a:schemeClr>
                </a:solidFill>
              </a:rPr>
              <a:t>neque</a:t>
            </a:r>
            <a:r>
              <a:rPr lang="sv-SE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v-SE" dirty="0" err="1">
                <a:solidFill>
                  <a:schemeClr val="accent6">
                    <a:lumMod val="75000"/>
                  </a:schemeClr>
                </a:solidFill>
              </a:rPr>
              <a:t>magna</a:t>
            </a:r>
            <a:r>
              <a:rPr lang="sv-SE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endParaRPr lang="sv-SE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sv-SE" dirty="0" err="1">
                <a:solidFill>
                  <a:schemeClr val="accent6">
                    <a:lumMod val="75000"/>
                  </a:schemeClr>
                </a:solidFill>
              </a:rPr>
              <a:t>Maecenas</a:t>
            </a:r>
            <a:r>
              <a:rPr lang="sv-SE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v-SE" dirty="0" err="1">
                <a:solidFill>
                  <a:schemeClr val="accent6">
                    <a:lumMod val="75000"/>
                  </a:schemeClr>
                </a:solidFill>
              </a:rPr>
              <a:t>efficitur</a:t>
            </a:r>
            <a:r>
              <a:rPr lang="sv-SE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v-SE" dirty="0" err="1">
                <a:solidFill>
                  <a:schemeClr val="accent6">
                    <a:lumMod val="75000"/>
                  </a:schemeClr>
                </a:solidFill>
              </a:rPr>
              <a:t>tellus</a:t>
            </a:r>
            <a:r>
              <a:rPr lang="sv-SE" dirty="0">
                <a:solidFill>
                  <a:schemeClr val="accent6">
                    <a:lumMod val="75000"/>
                  </a:schemeClr>
                </a:solidFill>
              </a:rPr>
              <a:t> vitae </a:t>
            </a:r>
            <a:r>
              <a:rPr lang="sv-SE" dirty="0" err="1">
                <a:solidFill>
                  <a:schemeClr val="accent6">
                    <a:lumMod val="75000"/>
                  </a:schemeClr>
                </a:solidFill>
              </a:rPr>
              <a:t>aliquet</a:t>
            </a:r>
            <a:r>
              <a:rPr lang="sv-SE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v-SE" dirty="0" err="1">
                <a:solidFill>
                  <a:schemeClr val="accent6">
                    <a:lumMod val="75000"/>
                  </a:schemeClr>
                </a:solidFill>
              </a:rPr>
              <a:t>cursus</a:t>
            </a:r>
            <a:r>
              <a:rPr lang="sv-SE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sv-SE" dirty="0" err="1">
                <a:solidFill>
                  <a:schemeClr val="accent6">
                    <a:lumMod val="75000"/>
                  </a:schemeClr>
                </a:solidFill>
              </a:rPr>
              <a:t>Nulla</a:t>
            </a:r>
            <a:r>
              <a:rPr lang="sv-SE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v-SE" dirty="0" err="1">
                <a:solidFill>
                  <a:schemeClr val="accent6">
                    <a:lumMod val="75000"/>
                  </a:schemeClr>
                </a:solidFill>
              </a:rPr>
              <a:t>blandit</a:t>
            </a:r>
            <a:r>
              <a:rPr lang="sv-SE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v-SE" dirty="0" err="1">
                <a:solidFill>
                  <a:schemeClr val="accent6">
                    <a:lumMod val="75000"/>
                  </a:schemeClr>
                </a:solidFill>
              </a:rPr>
              <a:t>nisi</a:t>
            </a:r>
            <a:r>
              <a:rPr lang="sv-SE" dirty="0">
                <a:solidFill>
                  <a:schemeClr val="accent6">
                    <a:lumMod val="75000"/>
                  </a:schemeClr>
                </a:solidFill>
              </a:rPr>
              <a:t> in mi </a:t>
            </a:r>
            <a:r>
              <a:rPr lang="sv-SE" dirty="0" err="1">
                <a:solidFill>
                  <a:schemeClr val="accent6">
                    <a:lumMod val="75000"/>
                  </a:schemeClr>
                </a:solidFill>
              </a:rPr>
              <a:t>sagittis</a:t>
            </a:r>
            <a:r>
              <a:rPr lang="sv-SE" dirty="0">
                <a:solidFill>
                  <a:schemeClr val="accent6">
                    <a:lumMod val="75000"/>
                  </a:schemeClr>
                </a:solidFill>
              </a:rPr>
              <a:t>, non </a:t>
            </a:r>
            <a:r>
              <a:rPr lang="sv-SE" dirty="0" err="1">
                <a:solidFill>
                  <a:schemeClr val="accent6">
                    <a:lumMod val="75000"/>
                  </a:schemeClr>
                </a:solidFill>
              </a:rPr>
              <a:t>accumsan</a:t>
            </a:r>
            <a:r>
              <a:rPr lang="sv-SE" dirty="0">
                <a:solidFill>
                  <a:schemeClr val="accent6">
                    <a:lumMod val="75000"/>
                  </a:schemeClr>
                </a:solidFill>
              </a:rPr>
              <a:t> ante </a:t>
            </a:r>
            <a:r>
              <a:rPr lang="sv-SE" dirty="0" err="1">
                <a:solidFill>
                  <a:schemeClr val="accent6">
                    <a:lumMod val="75000"/>
                  </a:schemeClr>
                </a:solidFill>
              </a:rPr>
              <a:t>sollicitudin</a:t>
            </a:r>
            <a:r>
              <a:rPr lang="sv-SE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sv-SE" dirty="0" err="1">
                <a:solidFill>
                  <a:schemeClr val="accent6">
                    <a:lumMod val="75000"/>
                  </a:schemeClr>
                </a:solidFill>
              </a:rPr>
              <a:t>Nunc</a:t>
            </a:r>
            <a:r>
              <a:rPr lang="sv-SE" dirty="0">
                <a:solidFill>
                  <a:schemeClr val="accent6">
                    <a:lumMod val="75000"/>
                  </a:schemeClr>
                </a:solidFill>
              </a:rPr>
              <a:t> ante </a:t>
            </a:r>
            <a:r>
              <a:rPr lang="sv-SE" dirty="0" err="1">
                <a:solidFill>
                  <a:schemeClr val="accent6">
                    <a:lumMod val="75000"/>
                  </a:schemeClr>
                </a:solidFill>
              </a:rPr>
              <a:t>ipsum</a:t>
            </a:r>
            <a:r>
              <a:rPr lang="sv-SE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sv-SE" dirty="0" err="1">
                <a:solidFill>
                  <a:schemeClr val="accent6">
                    <a:lumMod val="75000"/>
                  </a:schemeClr>
                </a:solidFill>
              </a:rPr>
              <a:t>ultrices</a:t>
            </a:r>
            <a:r>
              <a:rPr lang="sv-SE" dirty="0">
                <a:solidFill>
                  <a:schemeClr val="accent6">
                    <a:lumMod val="75000"/>
                  </a:schemeClr>
                </a:solidFill>
              </a:rPr>
              <a:t> eu gravida </a:t>
            </a:r>
            <a:r>
              <a:rPr lang="sv-SE" dirty="0" err="1">
                <a:solidFill>
                  <a:schemeClr val="accent6">
                    <a:lumMod val="75000"/>
                  </a:schemeClr>
                </a:solidFill>
              </a:rPr>
              <a:t>ac</a:t>
            </a:r>
            <a:r>
              <a:rPr lang="sv-SE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sv-SE" dirty="0" err="1">
                <a:solidFill>
                  <a:schemeClr val="accent6">
                    <a:lumMod val="75000"/>
                  </a:schemeClr>
                </a:solidFill>
              </a:rPr>
              <a:t>eleifend</a:t>
            </a:r>
            <a:r>
              <a:rPr lang="sv-SE" dirty="0">
                <a:solidFill>
                  <a:schemeClr val="accent6">
                    <a:lumMod val="75000"/>
                  </a:schemeClr>
                </a:solidFill>
              </a:rPr>
              <a:t> eget </a:t>
            </a:r>
            <a:r>
              <a:rPr lang="sv-SE" dirty="0" err="1">
                <a:solidFill>
                  <a:schemeClr val="accent6">
                    <a:lumMod val="75000"/>
                  </a:schemeClr>
                </a:solidFill>
              </a:rPr>
              <a:t>arcu</a:t>
            </a:r>
            <a:r>
              <a:rPr lang="sv-SE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sv-SE" dirty="0" err="1">
                <a:solidFill>
                  <a:schemeClr val="accent6">
                    <a:lumMod val="75000"/>
                  </a:schemeClr>
                </a:solidFill>
              </a:rPr>
              <a:t>Vestibulum</a:t>
            </a:r>
            <a:r>
              <a:rPr lang="sv-SE" dirty="0">
                <a:solidFill>
                  <a:schemeClr val="accent6">
                    <a:lumMod val="75000"/>
                  </a:schemeClr>
                </a:solidFill>
              </a:rPr>
              <a:t> ante </a:t>
            </a:r>
            <a:r>
              <a:rPr lang="sv-SE" dirty="0" err="1">
                <a:solidFill>
                  <a:schemeClr val="accent6">
                    <a:lumMod val="75000"/>
                  </a:schemeClr>
                </a:solidFill>
              </a:rPr>
              <a:t>ipsum</a:t>
            </a:r>
            <a:r>
              <a:rPr lang="sv-SE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v-SE" dirty="0" err="1">
                <a:solidFill>
                  <a:schemeClr val="accent6">
                    <a:lumMod val="75000"/>
                  </a:schemeClr>
                </a:solidFill>
              </a:rPr>
              <a:t>primis</a:t>
            </a:r>
            <a:r>
              <a:rPr lang="sv-SE" dirty="0">
                <a:solidFill>
                  <a:schemeClr val="accent6">
                    <a:lumMod val="75000"/>
                  </a:schemeClr>
                </a:solidFill>
              </a:rPr>
              <a:t> in </a:t>
            </a:r>
            <a:r>
              <a:rPr lang="sv-SE" dirty="0" err="1">
                <a:solidFill>
                  <a:schemeClr val="accent6">
                    <a:lumMod val="75000"/>
                  </a:schemeClr>
                </a:solidFill>
              </a:rPr>
              <a:t>faucibus</a:t>
            </a:r>
            <a:r>
              <a:rPr lang="sv-SE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v-SE" dirty="0" err="1">
                <a:solidFill>
                  <a:schemeClr val="accent6">
                    <a:lumMod val="75000"/>
                  </a:schemeClr>
                </a:solidFill>
              </a:rPr>
              <a:t>orci</a:t>
            </a:r>
            <a:r>
              <a:rPr lang="sv-SE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v-SE" dirty="0" err="1">
                <a:solidFill>
                  <a:schemeClr val="accent6">
                    <a:lumMod val="75000"/>
                  </a:schemeClr>
                </a:solidFill>
              </a:rPr>
              <a:t>luctus</a:t>
            </a:r>
            <a:r>
              <a:rPr lang="sv-SE" dirty="0">
                <a:solidFill>
                  <a:schemeClr val="accent6">
                    <a:lumMod val="75000"/>
                  </a:schemeClr>
                </a:solidFill>
              </a:rPr>
              <a:t> et </a:t>
            </a:r>
            <a:r>
              <a:rPr lang="sv-SE" dirty="0" err="1">
                <a:solidFill>
                  <a:schemeClr val="accent6">
                    <a:lumMod val="75000"/>
                  </a:schemeClr>
                </a:solidFill>
              </a:rPr>
              <a:t>ultrices</a:t>
            </a:r>
            <a:r>
              <a:rPr lang="sv-SE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v-SE" dirty="0" err="1">
                <a:solidFill>
                  <a:schemeClr val="accent6">
                    <a:lumMod val="75000"/>
                  </a:schemeClr>
                </a:solidFill>
              </a:rPr>
              <a:t>posuere</a:t>
            </a:r>
            <a:r>
              <a:rPr lang="sv-SE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v-SE" dirty="0" err="1">
                <a:solidFill>
                  <a:schemeClr val="accent6">
                    <a:lumMod val="75000"/>
                  </a:schemeClr>
                </a:solidFill>
              </a:rPr>
              <a:t>cubilia</a:t>
            </a:r>
            <a:endParaRPr lang="sv-SE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63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1688783" cy="699404"/>
          </a:xfrm>
        </p:spPr>
        <p:txBody>
          <a:bodyPr/>
          <a:lstStyle/>
          <a:p>
            <a:r>
              <a:rPr lang="sv-SE" dirty="0"/>
              <a:t>Okej</a:t>
            </a:r>
          </a:p>
        </p:txBody>
      </p:sp>
      <p:sp>
        <p:nvSpPr>
          <p:cNvPr id="6" name="Rektangel 5"/>
          <p:cNvSpPr/>
          <p:nvPr/>
        </p:nvSpPr>
        <p:spPr>
          <a:xfrm>
            <a:off x="468313" y="2427288"/>
            <a:ext cx="81803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sv-SE" dirty="0" err="1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label</a:t>
            </a:r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sv-SE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for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="text"&gt;</a:t>
            </a:r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Karta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&lt;/</a:t>
            </a:r>
            <a:r>
              <a:rPr lang="sv-SE" dirty="0" err="1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label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  <a:endParaRPr lang="sv-SE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sv-SE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span</a:t>
            </a:r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sv-SE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id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="span"</a:t>
            </a:r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sv-SE" dirty="0" err="1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class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="info"&gt;</a:t>
            </a:r>
          </a:p>
          <a:p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	Klistra in en kartlänk från maps.google.se</a:t>
            </a:r>
          </a:p>
          <a:p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&lt;/</a:t>
            </a:r>
            <a:r>
              <a:rPr lang="sv-SE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span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  <a:endParaRPr lang="sv-SE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input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id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="text"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="text"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aria-</a:t>
            </a:r>
            <a:r>
              <a:rPr lang="en-US" dirty="0" err="1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describedby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="span"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/&gt;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/>
          </p:nvPr>
        </p:nvGraphicFramePr>
        <p:xfrm>
          <a:off x="494682" y="1324772"/>
          <a:ext cx="6938953" cy="96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394" name="Image" r:id="rId6" imgW="8050680" imgH="1117440" progId="Photoshop.Image.16">
                  <p:embed/>
                </p:oleObj>
              </mc:Choice>
              <mc:Fallback>
                <p:oleObj name="Image" r:id="rId6" imgW="8050680" imgH="1117440" progId="Photoshop.Image.16">
                  <p:embed/>
                  <p:pic>
                    <p:nvPicPr>
                      <p:cNvPr id="3" name="Objekt 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94682" y="1324772"/>
                        <a:ext cx="6938953" cy="963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 7"/>
          <p:cNvGraphicFramePr>
            <a:graphicFrameLocks noChangeAspect="1"/>
          </p:cNvGraphicFramePr>
          <p:nvPr>
            <p:extLst/>
          </p:nvPr>
        </p:nvGraphicFramePr>
        <p:xfrm>
          <a:off x="526771" y="4011910"/>
          <a:ext cx="7344047" cy="898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395" name="Image" r:id="rId8" imgW="15085440" imgH="1841040" progId="Photoshop.Image.16">
                  <p:embed/>
                </p:oleObj>
              </mc:Choice>
              <mc:Fallback>
                <p:oleObj name="Image" r:id="rId8" imgW="15085440" imgH="1841040" progId="Photoshop.Image.16">
                  <p:embed/>
                  <p:pic>
                    <p:nvPicPr>
                      <p:cNvPr id="8" name="Objekt 7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6771" y="4011910"/>
                        <a:ext cx="7344047" cy="8987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Media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8424" y="1516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16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65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1337725" cy="699404"/>
          </a:xfrm>
        </p:spPr>
        <p:txBody>
          <a:bodyPr/>
          <a:lstStyle/>
          <a:p>
            <a:r>
              <a:rPr lang="sv-SE" dirty="0"/>
              <a:t>Bra</a:t>
            </a:r>
          </a:p>
        </p:txBody>
      </p:sp>
      <p:sp>
        <p:nvSpPr>
          <p:cNvPr id="6" name="Rektangel 5"/>
          <p:cNvSpPr/>
          <p:nvPr/>
        </p:nvSpPr>
        <p:spPr>
          <a:xfrm>
            <a:off x="468313" y="2413718"/>
            <a:ext cx="8180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sv-SE" dirty="0" err="1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label</a:t>
            </a:r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sv-SE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for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="text"&gt;</a:t>
            </a:r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Personnummer (ÅÅÅÅMMDD-XXXX)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&lt;/</a:t>
            </a:r>
            <a:r>
              <a:rPr lang="sv-SE" dirty="0" err="1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label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  <a:endParaRPr lang="sv-SE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input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id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="text"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="text"/&gt;</a:t>
            </a:r>
            <a:endParaRPr lang="sv-SE" dirty="0"/>
          </a:p>
        </p:txBody>
      </p:sp>
      <p:graphicFrame>
        <p:nvGraphicFramePr>
          <p:cNvPr id="7" name="Objekt 6"/>
          <p:cNvGraphicFramePr>
            <a:graphicFrameLocks noChangeAspect="1"/>
          </p:cNvGraphicFramePr>
          <p:nvPr>
            <p:extLst/>
          </p:nvPr>
        </p:nvGraphicFramePr>
        <p:xfrm>
          <a:off x="395536" y="1491630"/>
          <a:ext cx="60960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80" name="Image" r:id="rId6" imgW="16469640" imgH="2082240" progId="Photoshop.Image.16">
                  <p:embed/>
                </p:oleObj>
              </mc:Choice>
              <mc:Fallback>
                <p:oleObj name="Image" r:id="rId6" imgW="16469640" imgH="2082240" progId="Photoshop.Image.16">
                  <p:embed/>
                  <p:pic>
                    <p:nvPicPr>
                      <p:cNvPr id="7" name="Objekt 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95536" y="1491630"/>
                        <a:ext cx="60960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Media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8424" y="1516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768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7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Placering av felmeddelanden</a:t>
            </a:r>
            <a:br>
              <a:rPr lang="sv-SE" dirty="0"/>
            </a:br>
            <a:r>
              <a:rPr lang="sv-SE" dirty="0"/>
              <a:t>Förstoring</a:t>
            </a:r>
          </a:p>
        </p:txBody>
      </p:sp>
    </p:spTree>
    <p:extLst>
      <p:ext uri="{BB962C8B-B14F-4D97-AF65-F5344CB8AC3E}">
        <p14:creationId xmlns:p14="http://schemas.microsoft.com/office/powerpoint/2010/main" val="36018092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1909997" cy="699404"/>
          </a:xfrm>
        </p:spPr>
        <p:txBody>
          <a:bodyPr/>
          <a:lstStyle/>
          <a:p>
            <a:r>
              <a:rPr lang="sv-SE" dirty="0"/>
              <a:t>Dåligt</a:t>
            </a:r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6928590"/>
              </p:ext>
            </p:extLst>
          </p:nvPr>
        </p:nvGraphicFramePr>
        <p:xfrm>
          <a:off x="468313" y="1623591"/>
          <a:ext cx="5782242" cy="6110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04" name="Image" r:id="rId4" imgW="12926880" imgH="1358640" progId="Photoshop.Image.16">
                  <p:embed/>
                </p:oleObj>
              </mc:Choice>
              <mc:Fallback>
                <p:oleObj name="Image" r:id="rId4" imgW="12926880" imgH="1358640" progId="Photoshop.Image.16">
                  <p:embed/>
                  <p:pic>
                    <p:nvPicPr>
                      <p:cNvPr id="5" name="Objekt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8313" y="1623591"/>
                        <a:ext cx="5782242" cy="6110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7552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oo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23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1909997" cy="699404"/>
          </a:xfrm>
        </p:spPr>
        <p:txBody>
          <a:bodyPr/>
          <a:lstStyle/>
          <a:p>
            <a:r>
              <a:rPr lang="sv-SE" dirty="0"/>
              <a:t>Dåligt</a:t>
            </a:r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0939736"/>
              </p:ext>
            </p:extLst>
          </p:nvPr>
        </p:nvGraphicFramePr>
        <p:xfrm>
          <a:off x="323528" y="1347614"/>
          <a:ext cx="9977192" cy="15121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29" name="Image" r:id="rId4" imgW="31466520" imgH="4761720" progId="Photoshop.Image.16">
                  <p:embed/>
                </p:oleObj>
              </mc:Choice>
              <mc:Fallback>
                <p:oleObj name="Image" r:id="rId4" imgW="31466520" imgH="4761720" progId="Photoshop.Image.16">
                  <p:embed/>
                  <p:pic>
                    <p:nvPicPr>
                      <p:cNvPr id="3" name="Objek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3528" y="1347614"/>
                        <a:ext cx="9977192" cy="15121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362601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/>
          <p:cNvSpPr txBox="1">
            <a:spLocks/>
          </p:cNvSpPr>
          <p:nvPr/>
        </p:nvSpPr>
        <p:spPr>
          <a:xfrm>
            <a:off x="0" y="411504"/>
            <a:ext cx="1337725" cy="69940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2000" tIns="72000" rIns="180000" bIns="72000" rtlCol="0" anchor="ctr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sv-SE" dirty="0"/>
              <a:t>Bra</a:t>
            </a:r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/>
          </p:nvPr>
        </p:nvGraphicFramePr>
        <p:xfrm>
          <a:off x="395536" y="1419622"/>
          <a:ext cx="10261140" cy="27363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376" name="Image" r:id="rId3" imgW="44876160" imgH="11961720" progId="Photoshop.Image.16">
                  <p:embed/>
                </p:oleObj>
              </mc:Choice>
              <mc:Fallback>
                <p:oleObj name="Image" r:id="rId3" imgW="44876160" imgH="11961720" progId="Photoshop.Image.16">
                  <p:embed/>
                  <p:pic>
                    <p:nvPicPr>
                      <p:cNvPr id="6" name="Objek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5536" y="1419622"/>
                        <a:ext cx="10261140" cy="27363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latshållare för text 2"/>
          <p:cNvSpPr txBox="1">
            <a:spLocks/>
          </p:cNvSpPr>
          <p:nvPr/>
        </p:nvSpPr>
        <p:spPr>
          <a:xfrm>
            <a:off x="918000" y="2808000"/>
            <a:ext cx="6480720" cy="38576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v-SE" sz="4800" dirty="0" err="1"/>
              <a:t>henrik@funkacom</a:t>
            </a:r>
            <a:endParaRPr lang="sv-SE" sz="4800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1337725" cy="699404"/>
          </a:xfrm>
        </p:spPr>
        <p:txBody>
          <a:bodyPr/>
          <a:lstStyle/>
          <a:p>
            <a:r>
              <a:rPr lang="sv-SE" dirty="0"/>
              <a:t>Bra</a:t>
            </a:r>
          </a:p>
        </p:txBody>
      </p:sp>
    </p:spTree>
    <p:extLst>
      <p:ext uri="{BB962C8B-B14F-4D97-AF65-F5344CB8AC3E}">
        <p14:creationId xmlns:p14="http://schemas.microsoft.com/office/powerpoint/2010/main" val="6849453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/>
          <p:cNvGraphicFramePr>
            <a:graphicFrameLocks noChangeAspect="1"/>
          </p:cNvGraphicFramePr>
          <p:nvPr>
            <p:extLst/>
          </p:nvPr>
        </p:nvGraphicFramePr>
        <p:xfrm>
          <a:off x="477887" y="1209858"/>
          <a:ext cx="5575820" cy="12000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492" name="Image" r:id="rId6" imgW="8025120" imgH="1726920" progId="Photoshop.Image.16">
                  <p:embed/>
                </p:oleObj>
              </mc:Choice>
              <mc:Fallback>
                <p:oleObj name="Image" r:id="rId6" imgW="8025120" imgH="1726920" progId="Photoshop.Image.16">
                  <p:embed/>
                  <p:pic>
                    <p:nvPicPr>
                      <p:cNvPr id="4" name="Objekt 3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77887" y="1209858"/>
                        <a:ext cx="5575820" cy="12000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1337725" cy="699404"/>
          </a:xfrm>
        </p:spPr>
        <p:txBody>
          <a:bodyPr/>
          <a:lstStyle/>
          <a:p>
            <a:r>
              <a:rPr lang="sv-SE" dirty="0"/>
              <a:t>Bra</a:t>
            </a:r>
          </a:p>
        </p:txBody>
      </p:sp>
      <p:sp>
        <p:nvSpPr>
          <p:cNvPr id="5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696386" y="1853048"/>
            <a:ext cx="5400000" cy="2520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1800" dirty="0" err="1"/>
              <a:t>henrik@funkacom</a:t>
            </a:r>
            <a:endParaRPr lang="sv-SE" sz="1800" dirty="0"/>
          </a:p>
        </p:txBody>
      </p:sp>
      <p:sp>
        <p:nvSpPr>
          <p:cNvPr id="6" name="Rektangel 5"/>
          <p:cNvSpPr/>
          <p:nvPr/>
        </p:nvSpPr>
        <p:spPr>
          <a:xfrm>
            <a:off x="468313" y="2427288"/>
            <a:ext cx="85689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sv-SE" dirty="0" err="1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label</a:t>
            </a:r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sv-SE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for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="email"&gt;</a:t>
            </a:r>
            <a:endParaRPr lang="sv-SE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	E-post</a:t>
            </a:r>
          </a:p>
          <a:p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	&lt;</a:t>
            </a:r>
            <a:r>
              <a:rPr lang="sv-SE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span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Vänligen fyll i en korrekt e-postadress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&lt;/</a:t>
            </a:r>
            <a:r>
              <a:rPr lang="sv-SE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span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  <a:endParaRPr lang="sv-SE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&lt;/</a:t>
            </a:r>
            <a:r>
              <a:rPr lang="sv-SE" dirty="0" err="1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label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  <a:endParaRPr lang="sv-SE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input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name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="email"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id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="email"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aria-invalid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="true"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="email"&gt;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>
            <p:extLst/>
          </p:nvPr>
        </p:nvGraphicFramePr>
        <p:xfrm>
          <a:off x="468313" y="3939902"/>
          <a:ext cx="7086600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493" name="Image" r:id="rId8" imgW="14120280" imgH="1841040" progId="Photoshop.Image.16">
                  <p:embed/>
                </p:oleObj>
              </mc:Choice>
              <mc:Fallback>
                <p:oleObj name="Image" r:id="rId8" imgW="14120280" imgH="1841040" progId="Photoshop.Image.16">
                  <p:embed/>
                  <p:pic>
                    <p:nvPicPr>
                      <p:cNvPr id="8" name="Objekt 7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68313" y="3939902"/>
                        <a:ext cx="7086600" cy="927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Media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31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27665" y="106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41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0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HTML5 Attribut</a:t>
            </a:r>
          </a:p>
        </p:txBody>
      </p:sp>
    </p:spTree>
    <p:extLst>
      <p:ext uri="{BB962C8B-B14F-4D97-AF65-F5344CB8AC3E}">
        <p14:creationId xmlns:p14="http://schemas.microsoft.com/office/powerpoint/2010/main" val="3043543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>
          <a:xfrm>
            <a:off x="0" y="411510"/>
            <a:ext cx="2547992" cy="699404"/>
          </a:xfrm>
        </p:spPr>
        <p:txBody>
          <a:bodyPr/>
          <a:lstStyle/>
          <a:p>
            <a:r>
              <a:rPr lang="sv-SE" dirty="0"/>
              <a:t>Budskap</a:t>
            </a:r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4896088" cy="27879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3600" dirty="0"/>
              <a:t>”Bara för att standarden finns betyder det inte att den fungerar som den ska överallt”</a:t>
            </a:r>
            <a:endParaRPr lang="sv-SE" dirty="0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347614"/>
            <a:ext cx="3203848" cy="240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73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kt 16"/>
          <p:cNvGraphicFramePr>
            <a:graphicFrameLocks noChangeAspect="1"/>
          </p:cNvGraphicFramePr>
          <p:nvPr>
            <p:extLst/>
          </p:nvPr>
        </p:nvGraphicFramePr>
        <p:xfrm>
          <a:off x="389253" y="2172907"/>
          <a:ext cx="6024563" cy="900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676" name="Image" r:id="rId4" imgW="16291800" imgH="2729880" progId="Photoshop.Image.16">
                  <p:embed/>
                </p:oleObj>
              </mc:Choice>
              <mc:Fallback>
                <p:oleObj name="Image" r:id="rId4" imgW="16291800" imgH="2729880" progId="Photoshop.Image.16">
                  <p:embed/>
                  <p:pic>
                    <p:nvPicPr>
                      <p:cNvPr id="17" name="Objekt 1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9253" y="2172907"/>
                        <a:ext cx="6024563" cy="900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2620128" cy="699404"/>
          </a:xfrm>
        </p:spPr>
        <p:txBody>
          <a:bodyPr/>
          <a:lstStyle/>
          <a:p>
            <a:r>
              <a:rPr lang="sv-SE" dirty="0" err="1"/>
              <a:t>Required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1" name="Rektangel 10"/>
          <p:cNvSpPr/>
          <p:nvPr/>
        </p:nvSpPr>
        <p:spPr>
          <a:xfrm>
            <a:off x="323528" y="4101337"/>
            <a:ext cx="74602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sv-SE" dirty="0" err="1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label</a:t>
            </a:r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sv-SE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for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="text"&gt;</a:t>
            </a:r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Krävande fält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&lt;/</a:t>
            </a:r>
            <a:r>
              <a:rPr lang="sv-SE" dirty="0" err="1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label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  <a:endParaRPr lang="sv-SE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input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id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="text"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="text"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required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/&gt;</a:t>
            </a:r>
            <a:endParaRPr lang="sv-SE" dirty="0"/>
          </a:p>
        </p:txBody>
      </p:sp>
      <p:sp>
        <p:nvSpPr>
          <p:cNvPr id="12" name="textruta 11"/>
          <p:cNvSpPr txBox="1"/>
          <p:nvPr/>
        </p:nvSpPr>
        <p:spPr>
          <a:xfrm>
            <a:off x="6505272" y="1406535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/>
              <a:t>Edge</a:t>
            </a:r>
            <a:endParaRPr lang="sv-SE" dirty="0"/>
          </a:p>
        </p:txBody>
      </p:sp>
      <p:sp>
        <p:nvSpPr>
          <p:cNvPr id="13" name="textruta 12"/>
          <p:cNvSpPr txBox="1"/>
          <p:nvPr/>
        </p:nvSpPr>
        <p:spPr>
          <a:xfrm>
            <a:off x="6483210" y="232519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/>
              <a:t>Chrome</a:t>
            </a:r>
            <a:endParaRPr lang="sv-SE" dirty="0"/>
          </a:p>
        </p:txBody>
      </p:sp>
      <p:sp>
        <p:nvSpPr>
          <p:cNvPr id="14" name="textruta 13"/>
          <p:cNvSpPr txBox="1"/>
          <p:nvPr/>
        </p:nvSpPr>
        <p:spPr>
          <a:xfrm>
            <a:off x="6505272" y="321784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/>
              <a:t>Firefox</a:t>
            </a:r>
            <a:endParaRPr lang="sv-SE" dirty="0"/>
          </a:p>
        </p:txBody>
      </p:sp>
      <p:graphicFrame>
        <p:nvGraphicFramePr>
          <p:cNvPr id="16" name="Objekt 15"/>
          <p:cNvGraphicFramePr>
            <a:graphicFrameLocks noChangeAspect="1"/>
          </p:cNvGraphicFramePr>
          <p:nvPr>
            <p:extLst/>
          </p:nvPr>
        </p:nvGraphicFramePr>
        <p:xfrm>
          <a:off x="353535" y="1179513"/>
          <a:ext cx="6096000" cy="865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677" name="Image" r:id="rId6" imgW="16431480" imgH="2844360" progId="Photoshop.Image.16">
                  <p:embed/>
                </p:oleObj>
              </mc:Choice>
              <mc:Fallback>
                <p:oleObj name="Image" r:id="rId6" imgW="16431480" imgH="2844360" progId="Photoshop.Image.16">
                  <p:embed/>
                  <p:pic>
                    <p:nvPicPr>
                      <p:cNvPr id="16" name="Objekt 1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53535" y="1179513"/>
                        <a:ext cx="6096000" cy="865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kt 17"/>
          <p:cNvGraphicFramePr>
            <a:graphicFrameLocks noChangeAspect="1"/>
          </p:cNvGraphicFramePr>
          <p:nvPr>
            <p:extLst/>
          </p:nvPr>
        </p:nvGraphicFramePr>
        <p:xfrm>
          <a:off x="249403" y="3014702"/>
          <a:ext cx="6200131" cy="1004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678" name="Image" r:id="rId8" imgW="16761600" imgH="2945880" progId="Photoshop.Image.16">
                  <p:embed/>
                </p:oleObj>
              </mc:Choice>
              <mc:Fallback>
                <p:oleObj name="Image" r:id="rId8" imgW="16761600" imgH="2945880" progId="Photoshop.Image.16">
                  <p:embed/>
                  <p:pic>
                    <p:nvPicPr>
                      <p:cNvPr id="18" name="Objekt 17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49403" y="3014702"/>
                        <a:ext cx="6200131" cy="1004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9020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2418149" cy="699404"/>
          </a:xfrm>
        </p:spPr>
        <p:txBody>
          <a:bodyPr/>
          <a:lstStyle/>
          <a:p>
            <a:r>
              <a:rPr lang="sv-SE" dirty="0" err="1"/>
              <a:t>Number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graphicFrame>
        <p:nvGraphicFramePr>
          <p:cNvPr id="7" name="Objekt 6"/>
          <p:cNvGraphicFramePr>
            <a:graphicFrameLocks noChangeAspect="1"/>
          </p:cNvGraphicFramePr>
          <p:nvPr>
            <p:extLst/>
          </p:nvPr>
        </p:nvGraphicFramePr>
        <p:xfrm>
          <a:off x="323528" y="1465998"/>
          <a:ext cx="6096000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700" name="Image" r:id="rId4" imgW="16647480" imgH="2234880" progId="Photoshop.Image.16">
                  <p:embed/>
                </p:oleObj>
              </mc:Choice>
              <mc:Fallback>
                <p:oleObj name="Image" r:id="rId4" imgW="16647480" imgH="2234880" progId="Photoshop.Image.16">
                  <p:embed/>
                  <p:pic>
                    <p:nvPicPr>
                      <p:cNvPr id="7" name="Objekt 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3528" y="1465998"/>
                        <a:ext cx="6096000" cy="819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kt 8"/>
          <p:cNvGraphicFramePr>
            <a:graphicFrameLocks noChangeAspect="1"/>
          </p:cNvGraphicFramePr>
          <p:nvPr/>
        </p:nvGraphicFramePr>
        <p:xfrm>
          <a:off x="395536" y="2274628"/>
          <a:ext cx="5904656" cy="725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701" name="Image" r:id="rId6" imgW="16215840" imgH="1929960" progId="Photoshop.Image.16">
                  <p:embed/>
                </p:oleObj>
              </mc:Choice>
              <mc:Fallback>
                <p:oleObj name="Image" r:id="rId6" imgW="16215840" imgH="1929960" progId="Photoshop.Image.16">
                  <p:embed/>
                  <p:pic>
                    <p:nvPicPr>
                      <p:cNvPr id="9" name="Objekt 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95536" y="2274628"/>
                        <a:ext cx="5904656" cy="725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kt 9"/>
          <p:cNvGraphicFramePr>
            <a:graphicFrameLocks noChangeAspect="1"/>
          </p:cNvGraphicFramePr>
          <p:nvPr/>
        </p:nvGraphicFramePr>
        <p:xfrm>
          <a:off x="395536" y="2989046"/>
          <a:ext cx="5904656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702" name="Image" r:id="rId8" imgW="16241040" imgH="2031480" progId="Photoshop.Image.16">
                  <p:embed/>
                </p:oleObj>
              </mc:Choice>
              <mc:Fallback>
                <p:oleObj name="Image" r:id="rId8" imgW="16241040" imgH="2031480" progId="Photoshop.Image.16">
                  <p:embed/>
                  <p:pic>
                    <p:nvPicPr>
                      <p:cNvPr id="10" name="Objekt 9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95536" y="2989046"/>
                        <a:ext cx="5904656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ktangel 10"/>
          <p:cNvSpPr/>
          <p:nvPr/>
        </p:nvSpPr>
        <p:spPr>
          <a:xfrm>
            <a:off x="424136" y="3939902"/>
            <a:ext cx="74602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sv-SE" dirty="0" err="1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label</a:t>
            </a:r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sv-SE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for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="text"&gt;</a:t>
            </a:r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Ålder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&lt;/</a:t>
            </a:r>
            <a:r>
              <a:rPr lang="sv-SE" dirty="0" err="1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label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  <a:endParaRPr lang="sv-SE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sv-SE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input</a:t>
            </a:r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sv-SE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id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="text"</a:t>
            </a:r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sv-SE" dirty="0" err="1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</a:t>
            </a:r>
            <a:r>
              <a:rPr lang="sv-SE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number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sv-SE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min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="0"</a:t>
            </a:r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sv-SE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max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="99"/&gt;</a:t>
            </a:r>
            <a:endParaRPr lang="sv-SE" dirty="0"/>
          </a:p>
        </p:txBody>
      </p:sp>
      <p:sp>
        <p:nvSpPr>
          <p:cNvPr id="12" name="textruta 11"/>
          <p:cNvSpPr txBox="1"/>
          <p:nvPr/>
        </p:nvSpPr>
        <p:spPr>
          <a:xfrm>
            <a:off x="6516216" y="177966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/>
              <a:t>Edge</a:t>
            </a:r>
            <a:endParaRPr lang="sv-SE" dirty="0"/>
          </a:p>
        </p:txBody>
      </p:sp>
      <p:sp>
        <p:nvSpPr>
          <p:cNvPr id="13" name="textruta 12"/>
          <p:cNvSpPr txBox="1"/>
          <p:nvPr/>
        </p:nvSpPr>
        <p:spPr>
          <a:xfrm>
            <a:off x="6516216" y="255781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/>
              <a:t>Chrome</a:t>
            </a:r>
            <a:endParaRPr lang="sv-SE" dirty="0"/>
          </a:p>
        </p:txBody>
      </p:sp>
      <p:sp>
        <p:nvSpPr>
          <p:cNvPr id="14" name="textruta 13"/>
          <p:cNvSpPr txBox="1"/>
          <p:nvPr/>
        </p:nvSpPr>
        <p:spPr>
          <a:xfrm>
            <a:off x="6516216" y="3248857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/>
              <a:t>Firefox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4272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4218321" cy="699404"/>
          </a:xfrm>
        </p:spPr>
        <p:txBody>
          <a:bodyPr/>
          <a:lstStyle/>
          <a:p>
            <a:r>
              <a:rPr lang="sv-SE" dirty="0" err="1"/>
              <a:t>Number</a:t>
            </a:r>
            <a:r>
              <a:rPr lang="sv-SE" dirty="0"/>
              <a:t> och </a:t>
            </a:r>
            <a:r>
              <a:rPr lang="sv-SE" dirty="0" err="1"/>
              <a:t>tel</a:t>
            </a:r>
            <a:endParaRPr lang="sv-SE" dirty="0"/>
          </a:p>
        </p:txBody>
      </p:sp>
      <p:pic>
        <p:nvPicPr>
          <p:cNvPr id="15" name="Bildobjekt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03598"/>
            <a:ext cx="3332882" cy="3703202"/>
          </a:xfrm>
          <a:prstGeom prst="rect">
            <a:avLst/>
          </a:prstGeom>
        </p:spPr>
      </p:pic>
      <p:graphicFrame>
        <p:nvGraphicFramePr>
          <p:cNvPr id="4" name="Objekt 3"/>
          <p:cNvGraphicFramePr>
            <a:graphicFrameLocks noChangeAspect="1"/>
          </p:cNvGraphicFramePr>
          <p:nvPr>
            <p:extLst/>
          </p:nvPr>
        </p:nvGraphicFramePr>
        <p:xfrm>
          <a:off x="4499992" y="1131590"/>
          <a:ext cx="3486545" cy="3761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450" name="Image" r:id="rId5" imgW="18285480" imgH="19720440" progId="Photoshop.Image.16">
                  <p:embed/>
                </p:oleObj>
              </mc:Choice>
              <mc:Fallback>
                <p:oleObj name="Image" r:id="rId5" imgW="18285480" imgH="19720440" progId="Photoshop.Image.16">
                  <p:embed/>
                  <p:pic>
                    <p:nvPicPr>
                      <p:cNvPr id="4" name="Objekt 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99992" y="1131590"/>
                        <a:ext cx="3486545" cy="37612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390501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3610784" cy="699404"/>
          </a:xfrm>
        </p:spPr>
        <p:txBody>
          <a:bodyPr/>
          <a:lstStyle/>
          <a:p>
            <a:r>
              <a:rPr lang="sv-SE" dirty="0"/>
              <a:t>Email och </a:t>
            </a:r>
            <a:r>
              <a:rPr lang="sv-SE" dirty="0" err="1"/>
              <a:t>url</a:t>
            </a:r>
            <a:endParaRPr lang="sv-SE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46" y="1203598"/>
            <a:ext cx="3351490" cy="3723878"/>
          </a:xfrm>
          <a:prstGeom prst="rect">
            <a:avLst/>
          </a:prstGeom>
        </p:spPr>
      </p:pic>
      <p:graphicFrame>
        <p:nvGraphicFramePr>
          <p:cNvPr id="3" name="Objekt 2"/>
          <p:cNvGraphicFramePr>
            <a:graphicFrameLocks noChangeAspect="1"/>
          </p:cNvGraphicFramePr>
          <p:nvPr>
            <p:extLst/>
          </p:nvPr>
        </p:nvGraphicFramePr>
        <p:xfrm>
          <a:off x="4499992" y="1203598"/>
          <a:ext cx="3505681" cy="37238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472" name="Image" r:id="rId5" imgW="18285480" imgH="19415520" progId="Photoshop.Image.16">
                  <p:embed/>
                </p:oleObj>
              </mc:Choice>
              <mc:Fallback>
                <p:oleObj name="Image" r:id="rId5" imgW="18285480" imgH="19415520" progId="Photoshop.Image.16">
                  <p:embed/>
                  <p:pic>
                    <p:nvPicPr>
                      <p:cNvPr id="3" name="Objek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99992" y="1203598"/>
                        <a:ext cx="3505681" cy="37238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620833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4162217" cy="699404"/>
          </a:xfrm>
        </p:spPr>
        <p:txBody>
          <a:bodyPr/>
          <a:lstStyle/>
          <a:p>
            <a:r>
              <a:rPr lang="sv-SE" dirty="0"/>
              <a:t>Date och </a:t>
            </a:r>
            <a:r>
              <a:rPr lang="sv-SE" dirty="0" err="1"/>
              <a:t>week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2704912"/>
              </p:ext>
            </p:extLst>
          </p:nvPr>
        </p:nvGraphicFramePr>
        <p:xfrm>
          <a:off x="444237" y="1419622"/>
          <a:ext cx="2451906" cy="33281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636" name="Image" r:id="rId4" imgW="17434800" imgH="23657040" progId="Photoshop.Image.16">
                  <p:embed/>
                </p:oleObj>
              </mc:Choice>
              <mc:Fallback>
                <p:oleObj name="Image" r:id="rId4" imgW="17434800" imgH="23657040" progId="Photoshop.Image.16">
                  <p:embed/>
                  <p:pic>
                    <p:nvPicPr>
                      <p:cNvPr id="4" name="Objekt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4237" y="1419622"/>
                        <a:ext cx="2451906" cy="33281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kt 4"/>
          <p:cNvGraphicFramePr>
            <a:graphicFrameLocks noChangeAspect="1"/>
          </p:cNvGraphicFramePr>
          <p:nvPr>
            <p:extLst/>
          </p:nvPr>
        </p:nvGraphicFramePr>
        <p:xfrm>
          <a:off x="3347864" y="1419622"/>
          <a:ext cx="2467507" cy="33281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637" name="Image" r:id="rId6" imgW="13104720" imgH="17656920" progId="Photoshop.Image.16">
                  <p:embed/>
                </p:oleObj>
              </mc:Choice>
              <mc:Fallback>
                <p:oleObj name="Image" r:id="rId6" imgW="13104720" imgH="17656920" progId="Photoshop.Image.16">
                  <p:embed/>
                  <p:pic>
                    <p:nvPicPr>
                      <p:cNvPr id="5" name="Objekt 4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347864" y="1419622"/>
                        <a:ext cx="2467507" cy="33281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008497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Range</a:t>
            </a:r>
          </a:p>
        </p:txBody>
      </p:sp>
    </p:spTree>
    <p:extLst>
      <p:ext uri="{BB962C8B-B14F-4D97-AF65-F5344CB8AC3E}">
        <p14:creationId xmlns:p14="http://schemas.microsoft.com/office/powerpoint/2010/main" val="40987520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1909997" cy="699404"/>
          </a:xfrm>
        </p:spPr>
        <p:txBody>
          <a:bodyPr/>
          <a:lstStyle/>
          <a:p>
            <a:r>
              <a:rPr lang="sv-SE" dirty="0"/>
              <a:t>Dåligt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1" name="Rektangel 10"/>
          <p:cNvSpPr/>
          <p:nvPr/>
        </p:nvSpPr>
        <p:spPr>
          <a:xfrm>
            <a:off x="468313" y="3939902"/>
            <a:ext cx="8180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sv-SE" dirty="0" err="1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label</a:t>
            </a:r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sv-SE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for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="text"&gt;</a:t>
            </a:r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Hur många dagar är det på ett år?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&lt;/</a:t>
            </a:r>
            <a:r>
              <a:rPr lang="sv-SE" dirty="0" err="1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label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  <a:endParaRPr lang="sv-SE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input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id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="text"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="range"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min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="0"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max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="500"&gt;</a:t>
            </a:r>
            <a:endParaRPr lang="sv-SE" dirty="0"/>
          </a:p>
        </p:txBody>
      </p:sp>
      <p:sp>
        <p:nvSpPr>
          <p:cNvPr id="12" name="textruta 11"/>
          <p:cNvSpPr txBox="1"/>
          <p:nvPr/>
        </p:nvSpPr>
        <p:spPr>
          <a:xfrm>
            <a:off x="6516216" y="177966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/>
              <a:t>Edge</a:t>
            </a:r>
            <a:endParaRPr lang="sv-SE" dirty="0"/>
          </a:p>
        </p:txBody>
      </p:sp>
      <p:sp>
        <p:nvSpPr>
          <p:cNvPr id="13" name="textruta 12"/>
          <p:cNvSpPr txBox="1"/>
          <p:nvPr/>
        </p:nvSpPr>
        <p:spPr>
          <a:xfrm>
            <a:off x="6516216" y="255781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/>
              <a:t>Chrome</a:t>
            </a:r>
            <a:endParaRPr lang="sv-SE" dirty="0"/>
          </a:p>
        </p:txBody>
      </p:sp>
      <p:sp>
        <p:nvSpPr>
          <p:cNvPr id="14" name="textruta 13"/>
          <p:cNvSpPr txBox="1"/>
          <p:nvPr/>
        </p:nvSpPr>
        <p:spPr>
          <a:xfrm>
            <a:off x="6516216" y="3248857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/>
              <a:t>Firefox</a:t>
            </a:r>
            <a:endParaRPr lang="sv-SE" dirty="0"/>
          </a:p>
        </p:txBody>
      </p:sp>
      <p:graphicFrame>
        <p:nvGraphicFramePr>
          <p:cNvPr id="16" name="Objekt 15"/>
          <p:cNvGraphicFramePr>
            <a:graphicFrameLocks noChangeAspect="1"/>
          </p:cNvGraphicFramePr>
          <p:nvPr>
            <p:extLst/>
          </p:nvPr>
        </p:nvGraphicFramePr>
        <p:xfrm>
          <a:off x="402847" y="3087997"/>
          <a:ext cx="6022032" cy="554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796" name="Image" r:id="rId4" imgW="16202880" imgH="1472760" progId="Photoshop.Image.16">
                  <p:embed/>
                </p:oleObj>
              </mc:Choice>
              <mc:Fallback>
                <p:oleObj name="Image" r:id="rId4" imgW="16202880" imgH="1472760" progId="Photoshop.Image.16">
                  <p:embed/>
                  <p:pic>
                    <p:nvPicPr>
                      <p:cNvPr id="16" name="Objekt 1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02847" y="3087997"/>
                        <a:ext cx="6022032" cy="554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kt 4"/>
          <p:cNvGraphicFramePr>
            <a:graphicFrameLocks noChangeAspect="1"/>
          </p:cNvGraphicFramePr>
          <p:nvPr>
            <p:extLst/>
          </p:nvPr>
        </p:nvGraphicFramePr>
        <p:xfrm>
          <a:off x="401282" y="2374966"/>
          <a:ext cx="6022032" cy="668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797" name="Image" r:id="rId6" imgW="16202880" imgH="1777680" progId="Photoshop.Image.16">
                  <p:embed/>
                </p:oleObj>
              </mc:Choice>
              <mc:Fallback>
                <p:oleObj name="Image" r:id="rId6" imgW="16202880" imgH="1777680" progId="Photoshop.Image.16">
                  <p:embed/>
                  <p:pic>
                    <p:nvPicPr>
                      <p:cNvPr id="5" name="Objekt 4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01282" y="2374966"/>
                        <a:ext cx="6022032" cy="668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kt 16"/>
          <p:cNvGraphicFramePr>
            <a:graphicFrameLocks noChangeAspect="1"/>
          </p:cNvGraphicFramePr>
          <p:nvPr>
            <p:extLst/>
          </p:nvPr>
        </p:nvGraphicFramePr>
        <p:xfrm>
          <a:off x="424453" y="1450845"/>
          <a:ext cx="6022033" cy="6958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798" name="Image" r:id="rId8" imgW="8114040" imgH="914040" progId="Photoshop.Image.16">
                  <p:embed/>
                </p:oleObj>
              </mc:Choice>
              <mc:Fallback>
                <p:oleObj name="Image" r:id="rId8" imgW="8114040" imgH="914040" progId="Photoshop.Image.16">
                  <p:embed/>
                  <p:pic>
                    <p:nvPicPr>
                      <p:cNvPr id="17" name="Objekt 16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24453" y="1450845"/>
                        <a:ext cx="6022033" cy="6958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2094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1337725" cy="699404"/>
          </a:xfrm>
        </p:spPr>
        <p:txBody>
          <a:bodyPr/>
          <a:lstStyle/>
          <a:p>
            <a:r>
              <a:rPr lang="sv-SE" dirty="0"/>
              <a:t>Bra</a:t>
            </a:r>
          </a:p>
        </p:txBody>
      </p:sp>
      <p:sp>
        <p:nvSpPr>
          <p:cNvPr id="11" name="Rektangel 10"/>
          <p:cNvSpPr/>
          <p:nvPr/>
        </p:nvSpPr>
        <p:spPr>
          <a:xfrm>
            <a:off x="460888" y="2637965"/>
            <a:ext cx="8180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sv-SE" dirty="0" err="1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label</a:t>
            </a:r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sv-SE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for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grad"&gt;</a:t>
            </a:r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Betyg (1-5)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&lt;/</a:t>
            </a:r>
            <a:r>
              <a:rPr lang="sv-SE" dirty="0" err="1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label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  <a:endParaRPr lang="sv-SE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input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id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="grade"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="range"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min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="1"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max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="5"&gt;</a:t>
            </a:r>
            <a:endParaRPr lang="sv-SE" dirty="0"/>
          </a:p>
        </p:txBody>
      </p:sp>
      <p:pic>
        <p:nvPicPr>
          <p:cNvPr id="6" name="Media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4568.3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8424" y="151606"/>
            <a:ext cx="609600" cy="609600"/>
          </a:xfrm>
          <a:prstGeom prst="rect">
            <a:avLst/>
          </a:prstGeom>
        </p:spPr>
      </p:pic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8075816"/>
              </p:ext>
            </p:extLst>
          </p:nvPr>
        </p:nvGraphicFramePr>
        <p:xfrm>
          <a:off x="436345" y="1347614"/>
          <a:ext cx="6096000" cy="100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69" name="Image" r:id="rId7" imgW="18704520" imgH="3098160" progId="Photoshop.Image.16">
                  <p:embed/>
                </p:oleObj>
              </mc:Choice>
              <mc:Fallback>
                <p:oleObj name="Image" r:id="rId7" imgW="18704520" imgH="309816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36345" y="1347614"/>
                        <a:ext cx="6096000" cy="1009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6750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2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err="1"/>
              <a:t>Radiobuttons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4404580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4532510" cy="699404"/>
          </a:xfrm>
        </p:spPr>
        <p:txBody>
          <a:bodyPr/>
          <a:lstStyle/>
          <a:p>
            <a:r>
              <a:rPr lang="sv-SE" dirty="0"/>
              <a:t>Överanvändning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Rektangel 5"/>
          <p:cNvSpPr/>
          <p:nvPr/>
        </p:nvSpPr>
        <p:spPr>
          <a:xfrm>
            <a:off x="428353" y="1923678"/>
            <a:ext cx="818031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sv-SE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div</a:t>
            </a:r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sv-SE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role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</a:t>
            </a:r>
            <a:r>
              <a:rPr lang="sv-SE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radiogroup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sv-SE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aria-</a:t>
            </a:r>
            <a:r>
              <a:rPr lang="sv-SE" dirty="0" err="1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labelledby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="info1"&gt;</a:t>
            </a:r>
            <a:endParaRPr lang="sv-SE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sv-SE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span</a:t>
            </a:r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sv-SE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id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="info1"&gt;</a:t>
            </a:r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Fungerar det bra med </a:t>
            </a:r>
            <a:r>
              <a:rPr lang="sv-SE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role</a:t>
            </a:r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=radio då?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&lt;/</a:t>
            </a:r>
            <a:r>
              <a:rPr lang="sv-SE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span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  <a:endParaRPr lang="sv-SE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endParaRPr lang="sv-SE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sv-SE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span</a:t>
            </a:r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sv-SE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role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="radio"</a:t>
            </a:r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sv-SE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aria-</a:t>
            </a:r>
            <a:r>
              <a:rPr lang="sv-SE" dirty="0" err="1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checked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="false"</a:t>
            </a:r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sv-SE" dirty="0" err="1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tabindex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="0"</a:t>
            </a:r>
            <a:endParaRPr lang="sv-SE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sv-SE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aria-</a:t>
            </a:r>
            <a:r>
              <a:rPr lang="sv-SE" dirty="0" err="1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labelledby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="radio1"&gt;&lt;/</a:t>
            </a:r>
            <a:r>
              <a:rPr lang="sv-SE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span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  <a:endParaRPr lang="sv-SE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pl-PL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pl-PL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span</a:t>
            </a:r>
            <a:r>
              <a:rPr lang="pl-PL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pl-PL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id</a:t>
            </a:r>
            <a:r>
              <a:rPr lang="pl-PL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="radio1"&gt;</a:t>
            </a:r>
            <a:r>
              <a:rPr lang="pl-PL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Ja</a:t>
            </a:r>
            <a:r>
              <a:rPr lang="pl-PL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&lt;/</a:t>
            </a:r>
            <a:r>
              <a:rPr lang="pl-PL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span</a:t>
            </a:r>
            <a:r>
              <a:rPr lang="pl-PL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  <a:endParaRPr lang="pl-PL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endParaRPr lang="sv-SE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sv-SE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span</a:t>
            </a:r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sv-SE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role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="radio"</a:t>
            </a:r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sv-SE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aria-</a:t>
            </a:r>
            <a:r>
              <a:rPr lang="sv-SE" dirty="0" err="1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checked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</a:t>
            </a:r>
            <a:r>
              <a:rPr lang="sv-SE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true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sv-SE" dirty="0" err="1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tabindex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="-1"</a:t>
            </a:r>
            <a:endParaRPr lang="sv-SE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sv-SE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aria-</a:t>
            </a:r>
            <a:r>
              <a:rPr lang="sv-SE" dirty="0" err="1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labelledby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="radio2"&gt;&lt;/</a:t>
            </a:r>
            <a:r>
              <a:rPr lang="sv-SE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span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  <a:endParaRPr lang="sv-SE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pl-PL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pl-PL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span</a:t>
            </a:r>
            <a:r>
              <a:rPr lang="pl-PL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pl-PL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id</a:t>
            </a:r>
            <a:r>
              <a:rPr lang="pl-PL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="radio2"&gt;</a:t>
            </a:r>
            <a:r>
              <a:rPr lang="pl-PL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Nej</a:t>
            </a:r>
            <a:r>
              <a:rPr lang="pl-PL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&lt;/</a:t>
            </a:r>
            <a:r>
              <a:rPr lang="pl-PL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span</a:t>
            </a:r>
            <a:r>
              <a:rPr lang="pl-PL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  <a:endParaRPr lang="pl-PL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&lt;/</a:t>
            </a:r>
            <a:r>
              <a:rPr lang="sv-SE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div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  <a:endParaRPr lang="sv-SE" dirty="0"/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/>
          </p:nvPr>
        </p:nvGraphicFramePr>
        <p:xfrm>
          <a:off x="428353" y="1347614"/>
          <a:ext cx="5984769" cy="4333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16" name="Image" r:id="rId4" imgW="4736160" imgH="342720" progId="Photoshop.Image.16">
                  <p:embed/>
                </p:oleObj>
              </mc:Choice>
              <mc:Fallback>
                <p:oleObj name="Image" r:id="rId4" imgW="4736160" imgH="342720" progId="Photoshop.Image.16">
                  <p:embed/>
                  <p:pic>
                    <p:nvPicPr>
                      <p:cNvPr id="3" name="Objek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8353" y="1347614"/>
                        <a:ext cx="5984769" cy="433359"/>
                      </a:xfrm>
                      <a:prstGeom prst="rect">
                        <a:avLst/>
                      </a:prstGeom>
                      <a:ln>
                        <a:solidFill>
                          <a:schemeClr val="bg2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2980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0" y="411510"/>
            <a:ext cx="6813583" cy="699404"/>
          </a:xfrm>
        </p:spPr>
        <p:txBody>
          <a:bodyPr/>
          <a:lstStyle/>
          <a:p>
            <a:r>
              <a:rPr lang="sv-SE" dirty="0" err="1"/>
              <a:t>Funkas</a:t>
            </a:r>
            <a:r>
              <a:rPr lang="sv-SE" dirty="0"/>
              <a:t> syn på tillgänglighet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643926"/>
          </a:xfrm>
        </p:spPr>
        <p:txBody>
          <a:bodyPr>
            <a:normAutofit/>
          </a:bodyPr>
          <a:lstStyle/>
          <a:p>
            <a:pPr marL="234000" indent="-234000">
              <a:lnSpc>
                <a:spcPct val="120000"/>
              </a:lnSpc>
            </a:pPr>
            <a:r>
              <a:rPr lang="sv-SE" dirty="0"/>
              <a:t>Teknisk </a:t>
            </a:r>
          </a:p>
          <a:p>
            <a:pPr marL="234000" indent="-234000">
              <a:lnSpc>
                <a:spcPct val="120000"/>
              </a:lnSpc>
            </a:pPr>
            <a:r>
              <a:rPr lang="sv-SE" dirty="0"/>
              <a:t>Pedagogisk</a:t>
            </a:r>
          </a:p>
          <a:p>
            <a:pPr marL="234000" indent="-234000">
              <a:lnSpc>
                <a:spcPct val="120000"/>
              </a:lnSpc>
            </a:pPr>
            <a:r>
              <a:rPr lang="sv-SE" dirty="0"/>
              <a:t>Innehåll</a:t>
            </a: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163" y="1512000"/>
            <a:ext cx="3966940" cy="264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40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1337725" cy="699404"/>
          </a:xfrm>
        </p:spPr>
        <p:txBody>
          <a:bodyPr/>
          <a:lstStyle/>
          <a:p>
            <a:r>
              <a:rPr lang="sv-SE" dirty="0"/>
              <a:t>Bra</a:t>
            </a:r>
          </a:p>
        </p:txBody>
      </p:sp>
      <p:sp>
        <p:nvSpPr>
          <p:cNvPr id="6" name="Rektangel 5"/>
          <p:cNvSpPr/>
          <p:nvPr/>
        </p:nvSpPr>
        <p:spPr>
          <a:xfrm>
            <a:off x="282562" y="2004179"/>
            <a:ext cx="925799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6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sv-SE" sz="1600" dirty="0" err="1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fieldset</a:t>
            </a:r>
            <a:r>
              <a:rPr lang="sv-SE" sz="16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  <a:endParaRPr lang="sv-SE" sz="1600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sv-SE" sz="16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	&lt;</a:t>
            </a:r>
            <a:r>
              <a:rPr lang="sv-SE" sz="1600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legend</a:t>
            </a:r>
            <a:r>
              <a:rPr lang="sv-SE" sz="16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  <a:r>
              <a:rPr lang="sv-SE" sz="1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Äntligen fungerar det bra!</a:t>
            </a:r>
            <a:r>
              <a:rPr lang="sv-SE" sz="16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&lt;/</a:t>
            </a:r>
            <a:r>
              <a:rPr lang="sv-SE" sz="1600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legend</a:t>
            </a:r>
            <a:r>
              <a:rPr lang="sv-SE" sz="16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  <a:endParaRPr lang="sv-SE" sz="1600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sv-SE" sz="16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	&lt;</a:t>
            </a:r>
            <a:r>
              <a:rPr lang="sv-SE" sz="1600" dirty="0" err="1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ul</a:t>
            </a:r>
            <a:r>
              <a:rPr lang="sv-SE" sz="16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sz="1600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li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</a:p>
          <a:p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		&lt;</a:t>
            </a:r>
            <a:r>
              <a:rPr lang="en-US" sz="1600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input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="radio"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id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="radio1"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name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="list"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value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="Ja"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/&gt;</a:t>
            </a:r>
            <a:endParaRPr lang="en-US" sz="1600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		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sz="1600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label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for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="radio1"&gt;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Ja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&lt;/</a:t>
            </a:r>
            <a:r>
              <a:rPr lang="en-US" sz="1600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label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</a:p>
          <a:p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	&lt;/</a:t>
            </a:r>
            <a:r>
              <a:rPr lang="en-US" sz="1600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li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  <a:r>
              <a:rPr lang="sv-SE" sz="16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sv-SE" sz="1600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li</a:t>
            </a:r>
            <a:r>
              <a:rPr lang="sv-SE" sz="16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</a:p>
          <a:p>
            <a:r>
              <a:rPr lang="sv-SE" sz="16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		&lt;</a:t>
            </a:r>
            <a:r>
              <a:rPr lang="sv-SE" sz="1600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input</a:t>
            </a:r>
            <a:r>
              <a:rPr lang="sv-SE" sz="1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sv-SE" sz="1600" dirty="0" err="1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</a:t>
            </a:r>
            <a:r>
              <a:rPr lang="sv-SE" sz="16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="radio"</a:t>
            </a:r>
            <a:r>
              <a:rPr lang="sv-SE" sz="1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sv-SE" sz="1600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id</a:t>
            </a:r>
            <a:r>
              <a:rPr lang="sv-SE" sz="16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="radio2"</a:t>
            </a:r>
            <a:r>
              <a:rPr lang="sv-SE" sz="1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sv-SE" sz="1600" dirty="0" err="1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name</a:t>
            </a:r>
            <a:r>
              <a:rPr lang="sv-SE" sz="16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="list"</a:t>
            </a:r>
            <a:r>
              <a:rPr lang="sv-SE" sz="1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sv-SE" sz="1600" dirty="0" err="1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value</a:t>
            </a:r>
            <a:r>
              <a:rPr lang="sv-SE" sz="16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="Nej"</a:t>
            </a:r>
            <a:r>
              <a:rPr lang="sv-SE" sz="1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sv-SE" sz="16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/&gt;</a:t>
            </a:r>
            <a:endParaRPr lang="sv-SE" sz="1600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sv-SE" sz="1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		</a:t>
            </a:r>
            <a:r>
              <a:rPr lang="sv-SE" sz="16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sv-SE" sz="1600" dirty="0" err="1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label</a:t>
            </a:r>
            <a:r>
              <a:rPr lang="sv-SE" sz="1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sv-SE" sz="1600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for</a:t>
            </a:r>
            <a:r>
              <a:rPr lang="sv-SE" sz="16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="radio2"&gt;</a:t>
            </a:r>
            <a:r>
              <a:rPr lang="sv-SE" sz="1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Nej</a:t>
            </a:r>
            <a:r>
              <a:rPr lang="sv-SE" sz="16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&lt;/</a:t>
            </a:r>
            <a:r>
              <a:rPr lang="sv-SE" sz="1600" dirty="0" err="1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label</a:t>
            </a:r>
            <a:r>
              <a:rPr lang="sv-SE" sz="16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</a:p>
          <a:p>
            <a:r>
              <a:rPr lang="sv-SE" sz="16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	&lt;/</a:t>
            </a:r>
            <a:r>
              <a:rPr lang="sv-SE" sz="1600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li</a:t>
            </a:r>
            <a:r>
              <a:rPr lang="sv-SE" sz="16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&gt;&lt;/</a:t>
            </a:r>
            <a:r>
              <a:rPr lang="sv-SE" sz="1600" dirty="0" err="1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ul</a:t>
            </a:r>
            <a:r>
              <a:rPr lang="sv-SE" sz="16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  <a:endParaRPr lang="sv-SE" sz="1600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sv-SE" sz="16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&lt;/</a:t>
            </a:r>
            <a:r>
              <a:rPr lang="sv-SE" sz="1600" dirty="0" err="1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fieldset</a:t>
            </a:r>
            <a:r>
              <a:rPr lang="sv-SE" sz="16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  <a:endParaRPr lang="en-US" sz="1600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/>
          </p:nvPr>
        </p:nvGraphicFramePr>
        <p:xfrm>
          <a:off x="395536" y="1347614"/>
          <a:ext cx="5544616" cy="43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40" name="Image" r:id="rId4" imgW="9739440" imgH="761760" progId="Photoshop.Image.16">
                  <p:embed/>
                </p:oleObj>
              </mc:Choice>
              <mc:Fallback>
                <p:oleObj name="Image" r:id="rId4" imgW="9739440" imgH="761760" progId="Photoshop.Image.16">
                  <p:embed/>
                  <p:pic>
                    <p:nvPicPr>
                      <p:cNvPr id="5" name="Objekt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95536" y="1347614"/>
                        <a:ext cx="5544616" cy="433737"/>
                      </a:xfrm>
                      <a:prstGeom prst="rect">
                        <a:avLst/>
                      </a:prstGeom>
                      <a:ln>
                        <a:solidFill>
                          <a:schemeClr val="bg2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4251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DON’T DO THIS AT HOME!</a:t>
            </a:r>
          </a:p>
        </p:txBody>
      </p:sp>
    </p:spTree>
    <p:extLst>
      <p:ext uri="{BB962C8B-B14F-4D97-AF65-F5344CB8AC3E}">
        <p14:creationId xmlns:p14="http://schemas.microsoft.com/office/powerpoint/2010/main" val="128211471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4532510" cy="699404"/>
          </a:xfrm>
        </p:spPr>
        <p:txBody>
          <a:bodyPr/>
          <a:lstStyle/>
          <a:p>
            <a:r>
              <a:rPr lang="sv-SE" dirty="0"/>
              <a:t>Överanvändning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Rektangel 5"/>
          <p:cNvSpPr/>
          <p:nvPr/>
        </p:nvSpPr>
        <p:spPr>
          <a:xfrm>
            <a:off x="206884" y="2139702"/>
            <a:ext cx="859644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sv-SE" dirty="0" err="1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label</a:t>
            </a:r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sv-SE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id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</a:t>
            </a:r>
            <a:r>
              <a:rPr lang="sv-SE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label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sv-SE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for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="text"</a:t>
            </a:r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sv-SE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aria-</a:t>
            </a:r>
            <a:r>
              <a:rPr lang="sv-SE" dirty="0" err="1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hidden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="false"&gt;</a:t>
            </a:r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Namn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&lt;/</a:t>
            </a:r>
            <a:r>
              <a:rPr lang="sv-SE" dirty="0" err="1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label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  <a:endParaRPr lang="sv-SE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endParaRPr lang="sv-SE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sv-SE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input</a:t>
            </a:r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sv-SE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id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="text"</a:t>
            </a:r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sv-SE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role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="input"</a:t>
            </a:r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sv-SE" dirty="0" err="1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="text"</a:t>
            </a:r>
            <a:endParaRPr lang="sv-SE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sv-SE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aria-</a:t>
            </a:r>
            <a:r>
              <a:rPr lang="sv-SE" dirty="0" err="1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label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="Namn"</a:t>
            </a:r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sv-SE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aria-</a:t>
            </a:r>
            <a:r>
              <a:rPr lang="sv-SE" dirty="0" err="1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labelledby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</a:t>
            </a:r>
            <a:r>
              <a:rPr lang="sv-SE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label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sv-SE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aria-</a:t>
            </a:r>
            <a:r>
              <a:rPr lang="sv-SE" dirty="0" err="1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describedby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</a:t>
            </a:r>
            <a:r>
              <a:rPr lang="sv-SE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label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endParaRPr lang="sv-SE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sv-SE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aria-</a:t>
            </a:r>
            <a:r>
              <a:rPr lang="sv-SE" dirty="0" err="1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multiline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="false"</a:t>
            </a:r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sv-SE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aria-</a:t>
            </a:r>
            <a:r>
              <a:rPr lang="sv-SE" dirty="0" err="1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readonly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="false"</a:t>
            </a:r>
            <a:endParaRPr lang="sv-SE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sv-SE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aria-</a:t>
            </a:r>
            <a:r>
              <a:rPr lang="sv-SE" dirty="0" err="1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required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</a:t>
            </a:r>
            <a:r>
              <a:rPr lang="sv-SE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true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sv-SE" dirty="0" err="1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required</a:t>
            </a:r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sv-SE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aria-invalid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="false"</a:t>
            </a:r>
            <a:endParaRPr lang="sv-SE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sv-SE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aria-</a:t>
            </a:r>
            <a:r>
              <a:rPr lang="sv-SE" dirty="0" err="1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hidden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="false"</a:t>
            </a:r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sv-SE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aria-</a:t>
            </a:r>
            <a:r>
              <a:rPr lang="sv-SE" dirty="0" err="1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disabled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="false"</a:t>
            </a:r>
            <a:r>
              <a:rPr lang="sv-SE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sv-SE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/&gt;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/>
          </p:nvPr>
        </p:nvGraphicFramePr>
        <p:xfrm>
          <a:off x="224024" y="1275606"/>
          <a:ext cx="7339782" cy="8297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64" name="Image" r:id="rId6" imgW="8088840" imgH="914040" progId="Photoshop.Image.16">
                  <p:embed/>
                </p:oleObj>
              </mc:Choice>
              <mc:Fallback>
                <p:oleObj name="Image" r:id="rId6" imgW="8088840" imgH="914040" progId="Photoshop.Image.16">
                  <p:embed/>
                  <p:pic>
                    <p:nvPicPr>
                      <p:cNvPr id="3" name="Objekt 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24024" y="1275606"/>
                        <a:ext cx="7339782" cy="8297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ruta 6"/>
          <p:cNvSpPr txBox="1"/>
          <p:nvPr/>
        </p:nvSpPr>
        <p:spPr>
          <a:xfrm>
            <a:off x="107504" y="4371950"/>
            <a:ext cx="816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nn-NO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nn-NO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label</a:t>
            </a:r>
            <a:r>
              <a:rPr lang="nn-NO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nn-NO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for</a:t>
            </a:r>
            <a:r>
              <a:rPr lang="nn-NO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="text"&gt;</a:t>
            </a:r>
            <a:r>
              <a:rPr lang="nn-NO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Namn</a:t>
            </a:r>
            <a:r>
              <a:rPr lang="nn-NO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&lt;/</a:t>
            </a:r>
            <a:r>
              <a:rPr lang="nn-NO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label</a:t>
            </a:r>
            <a:r>
              <a:rPr lang="nn-NO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  <a:endParaRPr lang="nn-NO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8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input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id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="text"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FF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required type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="text"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/&gt;</a:t>
            </a:r>
            <a:endParaRPr lang="sv-SE" dirty="0"/>
          </a:p>
        </p:txBody>
      </p:sp>
      <p:sp>
        <p:nvSpPr>
          <p:cNvPr id="8" name="Rektangel 7"/>
          <p:cNvSpPr/>
          <p:nvPr/>
        </p:nvSpPr>
        <p:spPr>
          <a:xfrm>
            <a:off x="224024" y="2139702"/>
            <a:ext cx="8668456" cy="2088232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4" name="Media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8424" y="106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26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5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584" y="-71389"/>
            <a:ext cx="10009112" cy="7895386"/>
          </a:xfrm>
          <a:prstGeom prst="rect">
            <a:avLst/>
          </a:prstGeom>
        </p:spPr>
      </p:pic>
      <p:sp>
        <p:nvSpPr>
          <p:cNvPr id="7" name="Rubrik 6"/>
          <p:cNvSpPr>
            <a:spLocks noGrp="1"/>
          </p:cNvSpPr>
          <p:nvPr>
            <p:ph type="ctrTitle"/>
          </p:nvPr>
        </p:nvSpPr>
        <p:spPr>
          <a:xfrm>
            <a:off x="828000" y="1562400"/>
            <a:ext cx="7488000" cy="2737542"/>
          </a:xfrm>
        </p:spPr>
        <p:txBody>
          <a:bodyPr/>
          <a:lstStyle/>
          <a:p>
            <a:r>
              <a:rPr lang="sv-SE" dirty="0"/>
              <a:t>”Bara för att standarden finns betyder det inte att den fungerar som den ska överallt”</a:t>
            </a:r>
          </a:p>
        </p:txBody>
      </p:sp>
    </p:spTree>
    <p:extLst>
      <p:ext uri="{BB962C8B-B14F-4D97-AF65-F5344CB8AC3E}">
        <p14:creationId xmlns:p14="http://schemas.microsoft.com/office/powerpoint/2010/main" val="425389219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Det finns inga normalanvändare</a:t>
            </a:r>
          </a:p>
        </p:txBody>
      </p:sp>
    </p:spTree>
    <p:extLst>
      <p:ext uri="{BB962C8B-B14F-4D97-AF65-F5344CB8AC3E}">
        <p14:creationId xmlns:p14="http://schemas.microsoft.com/office/powerpoint/2010/main" val="857212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0" y="411510"/>
            <a:ext cx="6962662" cy="699404"/>
          </a:xfrm>
        </p:spPr>
        <p:txBody>
          <a:bodyPr/>
          <a:lstStyle/>
          <a:p>
            <a:r>
              <a:rPr lang="sv-SE" dirty="0"/>
              <a:t>Men vi följde ju standarden..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>
          <a:xfrm>
            <a:off x="468000" y="1511999"/>
            <a:ext cx="4320024" cy="2644075"/>
          </a:xfrm>
        </p:spPr>
        <p:txBody>
          <a:bodyPr>
            <a:normAutofit/>
          </a:bodyPr>
          <a:lstStyle/>
          <a:p>
            <a:r>
              <a:rPr lang="sv-SE" dirty="0"/>
              <a:t>Våra lärdomar har blivit vår metod</a:t>
            </a:r>
          </a:p>
          <a:p>
            <a:r>
              <a:rPr lang="sv-SE" dirty="0"/>
              <a:t>Provsmaka soppan - Testa med hjälpmedel!</a:t>
            </a:r>
          </a:p>
          <a:p>
            <a:endParaRPr lang="sv-SE" dirty="0"/>
          </a:p>
        </p:txBody>
      </p:sp>
      <p:pic>
        <p:nvPicPr>
          <p:cNvPr id="6" name="Platshållare för bild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521" y="1556821"/>
            <a:ext cx="3790345" cy="252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88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6581147" cy="699404"/>
          </a:xfrm>
        </p:spPr>
        <p:txBody>
          <a:bodyPr/>
          <a:lstStyle/>
          <a:p>
            <a:r>
              <a:rPr lang="sv-SE" dirty="0" err="1"/>
              <a:t>Funkas</a:t>
            </a:r>
            <a:r>
              <a:rPr lang="sv-SE" dirty="0"/>
              <a:t> utvecklingsprocess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4392032" cy="3147982"/>
          </a:xfrm>
        </p:spPr>
        <p:txBody>
          <a:bodyPr>
            <a:normAutofit/>
          </a:bodyPr>
          <a:lstStyle/>
          <a:p>
            <a:pPr marL="457200" indent="-457200">
              <a:buFont typeface="Arial"/>
              <a:buChar char="•"/>
            </a:pPr>
            <a:r>
              <a:rPr lang="sv-SE" dirty="0"/>
              <a:t>Innehåll &amp; Struktur</a:t>
            </a:r>
          </a:p>
          <a:p>
            <a:pPr marL="457200" indent="-457200">
              <a:buFont typeface="Arial"/>
              <a:buChar char="•"/>
            </a:pPr>
            <a:r>
              <a:rPr lang="sv-SE" dirty="0"/>
              <a:t>Koncept &amp; Interaktion</a:t>
            </a:r>
          </a:p>
          <a:p>
            <a:pPr marL="457200" indent="-457200">
              <a:buFont typeface="Arial"/>
              <a:buChar char="•"/>
            </a:pPr>
            <a:r>
              <a:rPr lang="sv-SE" dirty="0"/>
              <a:t>Design</a:t>
            </a:r>
          </a:p>
          <a:p>
            <a:pPr marL="457200" indent="-457200">
              <a:buFont typeface="Arial"/>
              <a:buChar char="•"/>
            </a:pPr>
            <a:r>
              <a:rPr lang="sv-SE" dirty="0"/>
              <a:t>Utveckling</a:t>
            </a:r>
          </a:p>
          <a:p>
            <a:pPr marL="457200" indent="-457200">
              <a:buFont typeface="Arial"/>
              <a:buChar char="•"/>
            </a:pPr>
            <a:r>
              <a:rPr lang="sv-SE" dirty="0"/>
              <a:t>Användartester i varje fas</a:t>
            </a:r>
          </a:p>
          <a:p>
            <a:pPr marL="457200" indent="-457200">
              <a:buFont typeface="Arial"/>
              <a:buChar char="•"/>
            </a:pPr>
            <a:r>
              <a:rPr lang="sv-SE" dirty="0"/>
              <a:t>Redaktionell granskning</a:t>
            </a:r>
          </a:p>
          <a:p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4" r="7161"/>
          <a:stretch/>
        </p:blipFill>
        <p:spPr>
          <a:xfrm>
            <a:off x="5364087" y="1556821"/>
            <a:ext cx="3816425" cy="252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35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0" y="442287"/>
            <a:ext cx="8557651" cy="637849"/>
          </a:xfrm>
        </p:spPr>
        <p:txBody>
          <a:bodyPr/>
          <a:lstStyle/>
          <a:p>
            <a:r>
              <a:rPr lang="sv-SE" sz="3200" dirty="0"/>
              <a:t>Vad krävs för att leverera tillgänglighet?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sv-SE" dirty="0"/>
              <a:t>Kunskap</a:t>
            </a:r>
          </a:p>
          <a:p>
            <a:r>
              <a:rPr lang="sv-SE" dirty="0"/>
              <a:t>Nyfikenhet</a:t>
            </a:r>
          </a:p>
          <a:p>
            <a:r>
              <a:rPr lang="sv-SE" dirty="0"/>
              <a:t>Testa i verkligheten</a:t>
            </a: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1"/>
          <a:stretch/>
        </p:blipFill>
        <p:spPr>
          <a:xfrm>
            <a:off x="5364163" y="1511300"/>
            <a:ext cx="3816349" cy="264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34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unka mall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unka_logo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mall_asterix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Big_asterix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ne Post It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Two Post It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hree Post It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Blank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Last Page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Funka mall.potx</Template>
  <TotalTime>12924</TotalTime>
  <Words>1276</Words>
  <Application>Microsoft Office PowerPoint</Application>
  <PresentationFormat>Bildspel på skärmen (16:9)</PresentationFormat>
  <Paragraphs>284</Paragraphs>
  <Slides>64</Slides>
  <Notes>58</Notes>
  <HiddenSlides>0</HiddenSlides>
  <MMClips>10</MMClips>
  <ScaleCrop>false</ScaleCrop>
  <HeadingPairs>
    <vt:vector size="8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9</vt:i4>
      </vt:variant>
      <vt:variant>
        <vt:lpstr>Serverprogram för OLE-inbäddning</vt:lpstr>
      </vt:variant>
      <vt:variant>
        <vt:i4>1</vt:i4>
      </vt:variant>
      <vt:variant>
        <vt:lpstr>Bildrubriker</vt:lpstr>
      </vt:variant>
      <vt:variant>
        <vt:i4>64</vt:i4>
      </vt:variant>
    </vt:vector>
  </HeadingPairs>
  <TitlesOfParts>
    <vt:vector size="78" baseType="lpstr">
      <vt:lpstr>Arial</vt:lpstr>
      <vt:lpstr>Calibri</vt:lpstr>
      <vt:lpstr>Century Gothic</vt:lpstr>
      <vt:lpstr>Consolas</vt:lpstr>
      <vt:lpstr>Funka mall</vt:lpstr>
      <vt:lpstr>Funka_logo</vt:lpstr>
      <vt:lpstr>Small_asterix</vt:lpstr>
      <vt:lpstr>Big_asterix</vt:lpstr>
      <vt:lpstr>One Post It</vt:lpstr>
      <vt:lpstr>1_Two Post It</vt:lpstr>
      <vt:lpstr>Three Post It</vt:lpstr>
      <vt:lpstr>Blank</vt:lpstr>
      <vt:lpstr>Last Page</vt:lpstr>
      <vt:lpstr>Image</vt:lpstr>
      <vt:lpstr>När standarden inte räcker – hur gör man?</vt:lpstr>
      <vt:lpstr>Funkas utvecklingsteam</vt:lpstr>
      <vt:lpstr>Carl Eriksson och Henrik Juhlin</vt:lpstr>
      <vt:lpstr>Mål</vt:lpstr>
      <vt:lpstr>Budskap</vt:lpstr>
      <vt:lpstr>Funkas syn på tillgänglighet</vt:lpstr>
      <vt:lpstr>Men vi följde ju standarden..</vt:lpstr>
      <vt:lpstr>Funkas utvecklingsprocess</vt:lpstr>
      <vt:lpstr>Vad krävs för att leverera tillgänglighet?</vt:lpstr>
      <vt:lpstr>Kompabilitet - Användartester med hjälpmedel</vt:lpstr>
      <vt:lpstr>Öka förutsättningarna att lyckas</vt:lpstr>
      <vt:lpstr>HTML 5 &amp; WAI-ARIA</vt:lpstr>
      <vt:lpstr>Dåligt</vt:lpstr>
      <vt:lpstr>Överanvändning</vt:lpstr>
      <vt:lpstr>Bra</vt:lpstr>
      <vt:lpstr>Exempel</vt:lpstr>
      <vt:lpstr>PowerPoint-presentation</vt:lpstr>
      <vt:lpstr>PowerPoint-presentation</vt:lpstr>
      <vt:lpstr>Tillämpning i praktiken</vt:lpstr>
      <vt:lpstr>Tillämpning i praktiken</vt:lpstr>
      <vt:lpstr>PowerPoint-presentation</vt:lpstr>
      <vt:lpstr>PowerPoint-presentation</vt:lpstr>
      <vt:lpstr>Formulär</vt:lpstr>
      <vt:lpstr>Fältetiketter &lt;label/&gt;</vt:lpstr>
      <vt:lpstr>Dåligt</vt:lpstr>
      <vt:lpstr>Fortfarande dåligt</vt:lpstr>
      <vt:lpstr>Bra</vt:lpstr>
      <vt:lpstr>Dolda fältetiketter &lt;label hidden/&gt;</vt:lpstr>
      <vt:lpstr>Dåligt</vt:lpstr>
      <vt:lpstr>Bra</vt:lpstr>
      <vt:lpstr>show-for-sr</vt:lpstr>
      <vt:lpstr>Placeholder &lt;input placeholder=”text”/&gt;</vt:lpstr>
      <vt:lpstr>Dåligt</vt:lpstr>
      <vt:lpstr>Fortfarande dåligt</vt:lpstr>
      <vt:lpstr>Title &lt;input title=”text”/&gt;</vt:lpstr>
      <vt:lpstr>Fortfarande dåligt</vt:lpstr>
      <vt:lpstr>Format i span &lt;span/&gt;</vt:lpstr>
      <vt:lpstr>Fortfarande dåligt</vt:lpstr>
      <vt:lpstr>Fortfarande dåligt</vt:lpstr>
      <vt:lpstr>Fortfarande dåligt</vt:lpstr>
      <vt:lpstr>Okej</vt:lpstr>
      <vt:lpstr>Bra</vt:lpstr>
      <vt:lpstr>Placering av felmeddelanden Förstoring</vt:lpstr>
      <vt:lpstr>Dåligt</vt:lpstr>
      <vt:lpstr>PowerPoint-presentation</vt:lpstr>
      <vt:lpstr>Dåligt</vt:lpstr>
      <vt:lpstr>Bra</vt:lpstr>
      <vt:lpstr>Bra</vt:lpstr>
      <vt:lpstr>HTML5 Attribut</vt:lpstr>
      <vt:lpstr>Required</vt:lpstr>
      <vt:lpstr>Number</vt:lpstr>
      <vt:lpstr>Number och tel</vt:lpstr>
      <vt:lpstr>Email och url</vt:lpstr>
      <vt:lpstr>Date och week</vt:lpstr>
      <vt:lpstr>Range</vt:lpstr>
      <vt:lpstr>Dåligt</vt:lpstr>
      <vt:lpstr>Bra</vt:lpstr>
      <vt:lpstr>Radiobuttons</vt:lpstr>
      <vt:lpstr>Överanvändning</vt:lpstr>
      <vt:lpstr>Bra</vt:lpstr>
      <vt:lpstr>DON’T DO THIS AT HOME!</vt:lpstr>
      <vt:lpstr>Överanvändning</vt:lpstr>
      <vt:lpstr>”Bara för att standarden finns betyder det inte att den fungerar som den ska överallt”</vt:lpstr>
      <vt:lpstr>PowerPoint-presentation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Funka</dc:title>
  <dc:creator>Susanna Laurin</dc:creator>
  <cp:lastModifiedBy>Henrik Juhlin</cp:lastModifiedBy>
  <cp:revision>689</cp:revision>
  <cp:lastPrinted>2014-03-01T05:59:56Z</cp:lastPrinted>
  <dcterms:created xsi:type="dcterms:W3CDTF">2014-02-22T06:23:07Z</dcterms:created>
  <dcterms:modified xsi:type="dcterms:W3CDTF">2016-04-13T16:51:08Z</dcterms:modified>
</cp:coreProperties>
</file>