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4.xml" ContentType="application/vnd.openxmlformats-officedocument.theme+xml"/>
  <Override PartName="/ppt/slideLayouts/slideLayout61.xml" ContentType="application/vnd.openxmlformats-officedocument.presentationml.slideLayout+xml"/>
  <Override PartName="/ppt/theme/theme15.xml" ContentType="application/vnd.openxmlformats-officedocument.theme+xml"/>
  <Override PartName="/ppt/slideLayouts/slideLayout62.xml" ContentType="application/vnd.openxmlformats-officedocument.presentationml.slideLayout+xml"/>
  <Override PartName="/ppt/theme/theme16.xml" ContentType="application/vnd.openxmlformats-officedocument.theme+xml"/>
  <Override PartName="/ppt/slideLayouts/slideLayout63.xml" ContentType="application/vnd.openxmlformats-officedocument.presentationml.slideLayout+xml"/>
  <Override PartName="/ppt/theme/theme1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9.xml" ContentType="application/vnd.openxmlformats-officedocument.theme+xml"/>
  <Override PartName="/ppt/slideLayouts/slideLayout81.xml" ContentType="application/vnd.openxmlformats-officedocument.presentationml.slideLayout+xml"/>
  <Override PartName="/ppt/theme/theme2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1.xml" ContentType="application/vnd.openxmlformats-officedocument.theme+xml"/>
  <Override PartName="/ppt/slideLayouts/slideLayout92.xml" ContentType="application/vnd.openxmlformats-officedocument.presentationml.slideLayout+xml"/>
  <Override PartName="/ppt/theme/theme2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  <p:sldMasterId id="2147483757" r:id="rId10"/>
    <p:sldMasterId id="2147483763" r:id="rId11"/>
    <p:sldMasterId id="2147483765" r:id="rId12"/>
    <p:sldMasterId id="2147483771" r:id="rId13"/>
    <p:sldMasterId id="2147483779" r:id="rId14"/>
    <p:sldMasterId id="2147483790" r:id="rId15"/>
    <p:sldMasterId id="2147483792" r:id="rId16"/>
    <p:sldMasterId id="2147483794" r:id="rId17"/>
    <p:sldMasterId id="2147483796" r:id="rId18"/>
    <p:sldMasterId id="2147483807" r:id="rId19"/>
    <p:sldMasterId id="2147483815" r:id="rId20"/>
    <p:sldMasterId id="2147483817" r:id="rId21"/>
    <p:sldMasterId id="2147483829" r:id="rId22"/>
    <p:sldMasterId id="2147483831" r:id="rId23"/>
    <p:sldMasterId id="2147483839" r:id="rId24"/>
  </p:sldMasterIdLst>
  <p:notesMasterIdLst>
    <p:notesMasterId r:id="rId70"/>
  </p:notesMasterIdLst>
  <p:handoutMasterIdLst>
    <p:handoutMasterId r:id="rId71"/>
  </p:handoutMasterIdLst>
  <p:sldIdLst>
    <p:sldId id="272" r:id="rId25"/>
    <p:sldId id="694" r:id="rId26"/>
    <p:sldId id="721" r:id="rId27"/>
    <p:sldId id="705" r:id="rId28"/>
    <p:sldId id="703" r:id="rId29"/>
    <p:sldId id="704" r:id="rId30"/>
    <p:sldId id="727" r:id="rId31"/>
    <p:sldId id="724" r:id="rId32"/>
    <p:sldId id="675" r:id="rId33"/>
    <p:sldId id="725" r:id="rId34"/>
    <p:sldId id="737" r:id="rId35"/>
    <p:sldId id="695" r:id="rId36"/>
    <p:sldId id="732" r:id="rId37"/>
    <p:sldId id="733" r:id="rId38"/>
    <p:sldId id="734" r:id="rId39"/>
    <p:sldId id="735" r:id="rId40"/>
    <p:sldId id="763" r:id="rId41"/>
    <p:sldId id="739" r:id="rId42"/>
    <p:sldId id="761" r:id="rId43"/>
    <p:sldId id="753" r:id="rId44"/>
    <p:sldId id="706" r:id="rId45"/>
    <p:sldId id="756" r:id="rId46"/>
    <p:sldId id="758" r:id="rId47"/>
    <p:sldId id="707" r:id="rId48"/>
    <p:sldId id="711" r:id="rId49"/>
    <p:sldId id="747" r:id="rId50"/>
    <p:sldId id="743" r:id="rId51"/>
    <p:sldId id="749" r:id="rId52"/>
    <p:sldId id="750" r:id="rId53"/>
    <p:sldId id="754" r:id="rId54"/>
    <p:sldId id="738" r:id="rId55"/>
    <p:sldId id="760" r:id="rId56"/>
    <p:sldId id="740" r:id="rId57"/>
    <p:sldId id="766" r:id="rId58"/>
    <p:sldId id="755" r:id="rId59"/>
    <p:sldId id="767" r:id="rId60"/>
    <p:sldId id="751" r:id="rId61"/>
    <p:sldId id="765" r:id="rId62"/>
    <p:sldId id="663" r:id="rId63"/>
    <p:sldId id="762" r:id="rId64"/>
    <p:sldId id="748" r:id="rId65"/>
    <p:sldId id="676" r:id="rId66"/>
    <p:sldId id="673" r:id="rId67"/>
    <p:sldId id="691" r:id="rId68"/>
    <p:sldId id="645" r:id="rId69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A2CC"/>
    <a:srgbClr val="890921"/>
    <a:srgbClr val="FFF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1" autoAdjust="0"/>
    <p:restoredTop sz="73746"/>
  </p:normalViewPr>
  <p:slideViewPr>
    <p:cSldViewPr>
      <p:cViewPr>
        <p:scale>
          <a:sx n="110" d="100"/>
          <a:sy n="110" d="100"/>
        </p:scale>
        <p:origin x="592" y="224"/>
      </p:cViewPr>
      <p:guideLst>
        <p:guide orient="horz" pos="1620"/>
        <p:guide pos="2880"/>
      </p:guideLst>
    </p:cSldViewPr>
  </p:slideViewPr>
  <p:notesTextViewPr>
    <p:cViewPr>
      <p:scale>
        <a:sx n="60" d="100"/>
        <a:sy n="6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39.xml"/><Relationship Id="rId64" Type="http://schemas.openxmlformats.org/officeDocument/2006/relationships/slide" Target="slides/slide40.xml"/><Relationship Id="rId65" Type="http://schemas.openxmlformats.org/officeDocument/2006/relationships/slide" Target="slides/slide41.xml"/><Relationship Id="rId66" Type="http://schemas.openxmlformats.org/officeDocument/2006/relationships/slide" Target="slides/slide42.xml"/><Relationship Id="rId67" Type="http://schemas.openxmlformats.org/officeDocument/2006/relationships/slide" Target="slides/slide43.xml"/><Relationship Id="rId68" Type="http://schemas.openxmlformats.org/officeDocument/2006/relationships/slide" Target="slides/slide44.xml"/><Relationship Id="rId69" Type="http://schemas.openxmlformats.org/officeDocument/2006/relationships/slide" Target="slides/slide45.xml"/><Relationship Id="rId50" Type="http://schemas.openxmlformats.org/officeDocument/2006/relationships/slide" Target="slides/slide26.xml"/><Relationship Id="rId51" Type="http://schemas.openxmlformats.org/officeDocument/2006/relationships/slide" Target="slides/slide27.xml"/><Relationship Id="rId52" Type="http://schemas.openxmlformats.org/officeDocument/2006/relationships/slide" Target="slides/slide28.xml"/><Relationship Id="rId53" Type="http://schemas.openxmlformats.org/officeDocument/2006/relationships/slide" Target="slides/slide29.xml"/><Relationship Id="rId54" Type="http://schemas.openxmlformats.org/officeDocument/2006/relationships/slide" Target="slides/slide30.xml"/><Relationship Id="rId55" Type="http://schemas.openxmlformats.org/officeDocument/2006/relationships/slide" Target="slides/slide31.xml"/><Relationship Id="rId56" Type="http://schemas.openxmlformats.org/officeDocument/2006/relationships/slide" Target="slides/slide32.xml"/><Relationship Id="rId57" Type="http://schemas.openxmlformats.org/officeDocument/2006/relationships/slide" Target="slides/slide33.xml"/><Relationship Id="rId58" Type="http://schemas.openxmlformats.org/officeDocument/2006/relationships/slide" Target="slides/slide34.xml"/><Relationship Id="rId59" Type="http://schemas.openxmlformats.org/officeDocument/2006/relationships/slide" Target="slides/slide35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36.xml"/><Relationship Id="rId61" Type="http://schemas.openxmlformats.org/officeDocument/2006/relationships/slide" Target="slides/slide37.xml"/><Relationship Id="rId62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1139" y="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3743A-6D9F-DF4C-A94E-9580BCB7FF76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72185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7FFDF-456E-5044-8E53-3A731938B77F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1732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4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85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1550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F98B-29C3-4108-921E-A9C211BFF0D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2346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F98B-29C3-4108-921E-A9C211BFF0D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764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2304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5078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028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8690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696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F98B-29C3-4108-921E-A9C211BFF0D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776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>
              <a:solidFill>
                <a:srgbClr val="222222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8479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87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7687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4327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>
              <a:solidFill>
                <a:srgbClr val="222222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572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sv-SE" dirty="0" smtClean="0">
              <a:solidFill>
                <a:srgbClr val="222222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5906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6654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702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689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326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44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039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F98B-29C3-4108-921E-A9C211BFF0D8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81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9887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3968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624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0116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7947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5262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23299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7277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F98B-29C3-4108-921E-A9C211BFF0D8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8233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2825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Font typeface="Arial" charset="0"/>
              <a:buNone/>
              <a:defRPr/>
            </a:pPr>
            <a:endParaRPr lang="sv-SE" sz="140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803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097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956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48875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58762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F98B-29C3-4108-921E-A9C211BFF0D8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021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02103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934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>
              <a:solidFill>
                <a:srgbClr val="FF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7295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483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700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7945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615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798364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/>
                </a:solidFill>
              </a:rPr>
              <a:pPr/>
              <a:t>‹Nr.›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1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5696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27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>
              <a:lnSpc>
                <a:spcPts val="4560"/>
              </a:lnSpc>
              <a:defRPr/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820175" y="1310591"/>
            <a:ext cx="5545825" cy="16042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4293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3"/>
          <p:cNvSpPr/>
          <p:nvPr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>
              <a:lnSpc>
                <a:spcPts val="4400"/>
              </a:lnSpc>
              <a:defRPr/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defRPr sz="2600" b="1" baseline="0"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3670621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sbild - Allt vi rekommenderar är testat i verklighe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>
              <a:lnSpc>
                <a:spcPts val="4560"/>
              </a:lnSpc>
              <a:defRPr/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820175" y="1334954"/>
            <a:ext cx="5545825" cy="15798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1" baseline="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0495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5927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7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>
              <a:lnSpc>
                <a:spcPts val="4560"/>
              </a:lnSpc>
              <a:defRPr/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820175" y="1310591"/>
            <a:ext cx="5545825" cy="16042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9407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3"/>
          <p:cNvSpPr/>
          <p:nvPr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>
              <a:lnSpc>
                <a:spcPts val="4400"/>
              </a:lnSpc>
              <a:defRPr/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defRPr sz="2600" b="1" baseline="0"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2157717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sbild - Allt vi rekommenderar är testat i verklighe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>
              <a:lnSpc>
                <a:spcPts val="4560"/>
              </a:lnSpc>
              <a:defRPr/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820175" y="1334954"/>
            <a:ext cx="5545825" cy="15798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1" baseline="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0509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9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90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75299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7142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519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65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43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5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669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01255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530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386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801990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8855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69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10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74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3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4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901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97068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877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1689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832385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196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3497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4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56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9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039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6760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3079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92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0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73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37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49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051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1952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374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265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20147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9912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934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2017-04-03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4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5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0387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7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463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37643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4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32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46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theme" Target="../theme/theme10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theme" Target="../theme/theme12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theme" Target="../theme/theme13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4.xml"/><Relationship Id="rId12" Type="http://schemas.openxmlformats.org/officeDocument/2006/relationships/image" Target="../media/image3.wmf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61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8.xml"/><Relationship Id="rId12" Type="http://schemas.openxmlformats.org/officeDocument/2006/relationships/image" Target="../media/image3.wmf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theme" Target="../theme/theme19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81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1.xml"/><Relationship Id="rId12" Type="http://schemas.openxmlformats.org/officeDocument/2006/relationships/image" Target="../media/image3.wmf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92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theme" Target="../theme/theme23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3" Type="http://schemas.openxmlformats.org/officeDocument/2006/relationships/image" Target="../media/image3.w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theme" Target="../theme/theme4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1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0" r:id="rId2"/>
    <p:sldLayoutId id="2147483761" r:id="rId3"/>
    <p:sldLayoutId id="214748376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9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1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  <p:sldLayoutId id="2147483770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5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5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1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6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7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9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8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8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84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2017-04-03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593296"/>
            <a:ext cx="6455470" cy="2130581"/>
          </a:xfrm>
        </p:spPr>
        <p:txBody>
          <a:bodyPr anchor="ctr"/>
          <a:lstStyle/>
          <a:p>
            <a:r>
              <a:rPr lang="sv-SE" sz="4000" dirty="0"/>
              <a:t>Kan en UX-designer säkerställa god användarupplevelse?</a:t>
            </a:r>
            <a:endParaRPr lang="nb-NO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544" y="3816863"/>
            <a:ext cx="5400600" cy="987135"/>
          </a:xfrm>
        </p:spPr>
        <p:txBody>
          <a:bodyPr/>
          <a:lstStyle/>
          <a:p>
            <a:r>
              <a:rPr lang="sv-SE" dirty="0" smtClean="0"/>
              <a:t>Oskar Gustafsson</a:t>
            </a:r>
          </a:p>
          <a:p>
            <a:r>
              <a:rPr lang="sv-SE" u="sng" dirty="0" err="1"/>
              <a:t>o</a:t>
            </a:r>
            <a:r>
              <a:rPr lang="sv-SE" u="sng" dirty="0" err="1" smtClean="0"/>
              <a:t>skar.gustafsson@funka.com</a:t>
            </a:r>
            <a:endParaRPr lang="sv-SE" u="sng" dirty="0" smtClean="0"/>
          </a:p>
        </p:txBody>
      </p:sp>
    </p:spTree>
    <p:extLst>
      <p:ext uri="{BB962C8B-B14F-4D97-AF65-F5344CB8AC3E}">
        <p14:creationId xmlns:p14="http://schemas.microsoft.com/office/powerpoint/2010/main" val="31547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 descr="Dekorationsbild"/>
          <p:cNvSpPr/>
          <p:nvPr/>
        </p:nvSpPr>
        <p:spPr>
          <a:xfrm>
            <a:off x="539552" y="1059582"/>
            <a:ext cx="3275364" cy="3275364"/>
          </a:xfrm>
          <a:prstGeom prst="ellipse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8" name="Bildobjekt 27" descr="Illustration av en använda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4" y="1310610"/>
            <a:ext cx="2310975" cy="2310975"/>
          </a:xfrm>
          <a:prstGeom prst="rect">
            <a:avLst/>
          </a:prstGeom>
        </p:spPr>
      </p:pic>
      <p:sp>
        <p:nvSpPr>
          <p:cNvPr id="31" name="Platshållare för text 2"/>
          <p:cNvSpPr txBox="1">
            <a:spLocks/>
          </p:cNvSpPr>
          <p:nvPr/>
        </p:nvSpPr>
        <p:spPr bwMode="auto">
          <a:xfrm>
            <a:off x="3814916" y="660912"/>
            <a:ext cx="2549954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Fungera</a:t>
            </a:r>
            <a:endParaRPr lang="sv-SE" sz="2200" dirty="0"/>
          </a:p>
        </p:txBody>
      </p:sp>
      <p:sp>
        <p:nvSpPr>
          <p:cNvPr id="34" name="Platshållare för text 2"/>
          <p:cNvSpPr txBox="1">
            <a:spLocks/>
          </p:cNvSpPr>
          <p:nvPr/>
        </p:nvSpPr>
        <p:spPr bwMode="auto">
          <a:xfrm>
            <a:off x="4788024" y="2786329"/>
            <a:ext cx="2376264" cy="713863"/>
          </a:xfrm>
          <a:prstGeom prst="roundRect">
            <a:avLst>
              <a:gd name="adj" fmla="val 48316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/>
              <a:t>A</a:t>
            </a:r>
            <a:r>
              <a:rPr lang="sv-SE" sz="2200" dirty="0" smtClean="0"/>
              <a:t>nvändbar</a:t>
            </a:r>
            <a:endParaRPr lang="sv-SE" sz="2200" dirty="0"/>
          </a:p>
        </p:txBody>
      </p:sp>
      <p:sp>
        <p:nvSpPr>
          <p:cNvPr id="2" name="textruta 1"/>
          <p:cNvSpPr txBox="1"/>
          <p:nvPr/>
        </p:nvSpPr>
        <p:spPr>
          <a:xfrm>
            <a:off x="1228982" y="323884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Min upplevelse</a:t>
            </a:r>
            <a:endParaRPr lang="sv-SE"/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716016" y="1702821"/>
            <a:ext cx="2292023" cy="680540"/>
          </a:xfrm>
          <a:solidFill>
            <a:schemeClr val="accent2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dirty="0"/>
              <a:t>F</a:t>
            </a:r>
            <a:r>
              <a:rPr lang="sv-SE" sz="2200" dirty="0" smtClean="0"/>
              <a:t>örtroende</a:t>
            </a:r>
            <a:endParaRPr lang="sv-SE" sz="2200" dirty="0"/>
          </a:p>
        </p:txBody>
      </p:sp>
      <p:sp>
        <p:nvSpPr>
          <p:cNvPr id="13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141415" y="3903160"/>
            <a:ext cx="2518817" cy="680540"/>
          </a:xfrm>
          <a:solidFill>
            <a:schemeClr val="accent3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dirty="0" err="1" smtClean="0"/>
              <a:t>Användvärd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6923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10" grpId="0" build="p" animBg="1"/>
      <p:bldP spid="1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text 2"/>
          <p:cNvSpPr txBox="1">
            <a:spLocks/>
          </p:cNvSpPr>
          <p:nvPr/>
        </p:nvSpPr>
        <p:spPr bwMode="auto">
          <a:xfrm>
            <a:off x="3814916" y="660912"/>
            <a:ext cx="2549954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b="1" dirty="0" smtClean="0"/>
              <a:t>Fungera</a:t>
            </a:r>
            <a:endParaRPr lang="sv-SE" sz="2200" b="1" dirty="0"/>
          </a:p>
        </p:txBody>
      </p:sp>
      <p:sp>
        <p:nvSpPr>
          <p:cNvPr id="7" name="Ellips 6" descr="Dekorationsbild"/>
          <p:cNvSpPr/>
          <p:nvPr/>
        </p:nvSpPr>
        <p:spPr>
          <a:xfrm>
            <a:off x="539552" y="1059582"/>
            <a:ext cx="3275364" cy="3275364"/>
          </a:xfrm>
          <a:prstGeom prst="ellipse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Illustration av en använda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4" y="1310610"/>
            <a:ext cx="2310975" cy="2310975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1228982" y="323884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Min upplevelse</a:t>
            </a:r>
            <a:endParaRPr lang="sv-SE"/>
          </a:p>
        </p:txBody>
      </p:sp>
      <p:sp>
        <p:nvSpPr>
          <p:cNvPr id="11" name="Platshållare för text 2"/>
          <p:cNvSpPr txBox="1">
            <a:spLocks/>
          </p:cNvSpPr>
          <p:nvPr/>
        </p:nvSpPr>
        <p:spPr bwMode="auto">
          <a:xfrm>
            <a:off x="4788024" y="2786329"/>
            <a:ext cx="2376264" cy="713863"/>
          </a:xfrm>
          <a:prstGeom prst="roundRect">
            <a:avLst>
              <a:gd name="adj" fmla="val 48316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/>
              <a:t>A</a:t>
            </a:r>
            <a:r>
              <a:rPr lang="sv-SE" sz="2200" dirty="0" smtClean="0"/>
              <a:t>nvändbar</a:t>
            </a:r>
            <a:endParaRPr lang="sv-SE" sz="2200" dirty="0"/>
          </a:p>
        </p:txBody>
      </p:sp>
      <p:sp>
        <p:nvSpPr>
          <p:cNvPr id="12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716016" y="1702821"/>
            <a:ext cx="2292023" cy="680540"/>
          </a:xfrm>
          <a:solidFill>
            <a:schemeClr val="accent2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dirty="0"/>
              <a:t>F</a:t>
            </a:r>
            <a:r>
              <a:rPr lang="sv-SE" sz="2200" dirty="0" smtClean="0"/>
              <a:t>örtroende</a:t>
            </a:r>
            <a:endParaRPr lang="sv-SE" sz="2200" dirty="0"/>
          </a:p>
        </p:txBody>
      </p:sp>
      <p:sp>
        <p:nvSpPr>
          <p:cNvPr id="13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141415" y="3903160"/>
            <a:ext cx="2518817" cy="680540"/>
          </a:xfrm>
          <a:solidFill>
            <a:schemeClr val="accent3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dirty="0" err="1" smtClean="0"/>
              <a:t>Användvärd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18334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Fotografi på användare som använder telef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0"/>
            <a:ext cx="10287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445400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ungera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28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Fotografi på blind användare som använder en modern telef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60864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445400" cy="699404"/>
          </a:xfrm>
        </p:spPr>
        <p:txBody>
          <a:bodyPr/>
          <a:lstStyle/>
          <a:p>
            <a:r>
              <a:rPr lang="sv-SE" dirty="0" smtClean="0"/>
              <a:t>Fungera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985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445400" cy="699404"/>
          </a:xfrm>
        </p:spPr>
        <p:txBody>
          <a:bodyPr/>
          <a:lstStyle/>
          <a:p>
            <a:r>
              <a:rPr lang="sv-SE" dirty="0" smtClean="0"/>
              <a:t>Fungera</a:t>
            </a:r>
            <a:endParaRPr lang="sv-SE" dirty="0"/>
          </a:p>
        </p:txBody>
      </p:sp>
      <p:pic>
        <p:nvPicPr>
          <p:cNvPr id="10" name="Bildobjekt 9" descr="Bild som visar ett resultat som väntar på att laddas"/>
          <p:cNvPicPr>
            <a:picLocks noChangeAspect="1"/>
          </p:cNvPicPr>
          <p:nvPr/>
        </p:nvPicPr>
        <p:blipFill rotWithShape="1">
          <a:blip r:embed="rId3"/>
          <a:srcRect l="1277"/>
          <a:stretch/>
        </p:blipFill>
        <p:spPr>
          <a:xfrm>
            <a:off x="0" y="1563638"/>
            <a:ext cx="8964488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445400" cy="699404"/>
          </a:xfrm>
        </p:spPr>
        <p:txBody>
          <a:bodyPr/>
          <a:lstStyle/>
          <a:p>
            <a:r>
              <a:rPr lang="sv-SE" dirty="0" smtClean="0"/>
              <a:t>Fungera</a:t>
            </a:r>
            <a:endParaRPr lang="sv-SE" dirty="0"/>
          </a:p>
        </p:txBody>
      </p:sp>
      <p:pic>
        <p:nvPicPr>
          <p:cNvPr id="9" name="Bildobjekt 8" descr="Bild som visare en ett felmeddelande om problem i en A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63" y="483518"/>
            <a:ext cx="2173841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person som anväder mobiltelefon i sängen mitt i natten.Fot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5" r="16671"/>
          <a:stretch/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445400" cy="699404"/>
          </a:xfrm>
        </p:spPr>
        <p:txBody>
          <a:bodyPr/>
          <a:lstStyle/>
          <a:p>
            <a:r>
              <a:rPr lang="sv-SE" dirty="0" smtClean="0"/>
              <a:t>Fungera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76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text 2"/>
          <p:cNvSpPr txBox="1">
            <a:spLocks/>
          </p:cNvSpPr>
          <p:nvPr/>
        </p:nvSpPr>
        <p:spPr bwMode="auto">
          <a:xfrm>
            <a:off x="3814916" y="660912"/>
            <a:ext cx="2549954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Fungera</a:t>
            </a:r>
            <a:endParaRPr lang="sv-SE" sz="2200" dirty="0"/>
          </a:p>
        </p:txBody>
      </p:sp>
      <p:sp>
        <p:nvSpPr>
          <p:cNvPr id="7" name="Ellips 6" descr="Dekorationsbild"/>
          <p:cNvSpPr/>
          <p:nvPr/>
        </p:nvSpPr>
        <p:spPr>
          <a:xfrm>
            <a:off x="539552" y="1059582"/>
            <a:ext cx="3275364" cy="3275364"/>
          </a:xfrm>
          <a:prstGeom prst="ellipse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Illustration av en använda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4" y="1310610"/>
            <a:ext cx="2310975" cy="2310975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1228982" y="323884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Min upplevelse</a:t>
            </a:r>
            <a:endParaRPr lang="sv-SE"/>
          </a:p>
        </p:txBody>
      </p:sp>
      <p:sp>
        <p:nvSpPr>
          <p:cNvPr id="11" name="Platshållare för text 2"/>
          <p:cNvSpPr txBox="1">
            <a:spLocks/>
          </p:cNvSpPr>
          <p:nvPr/>
        </p:nvSpPr>
        <p:spPr bwMode="auto">
          <a:xfrm>
            <a:off x="4788024" y="2786329"/>
            <a:ext cx="2376264" cy="713863"/>
          </a:xfrm>
          <a:prstGeom prst="roundRect">
            <a:avLst>
              <a:gd name="adj" fmla="val 48316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/>
              <a:t>A</a:t>
            </a:r>
            <a:r>
              <a:rPr lang="sv-SE" sz="2200" dirty="0" smtClean="0"/>
              <a:t>nvändbar</a:t>
            </a:r>
            <a:endParaRPr lang="sv-SE" sz="2200" dirty="0"/>
          </a:p>
        </p:txBody>
      </p:sp>
      <p:sp>
        <p:nvSpPr>
          <p:cNvPr id="12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644008" y="1702821"/>
            <a:ext cx="2232248" cy="680540"/>
          </a:xfrm>
          <a:solidFill>
            <a:schemeClr val="accent2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b="1" dirty="0"/>
              <a:t>F</a:t>
            </a:r>
            <a:r>
              <a:rPr lang="sv-SE" sz="2200" b="1" dirty="0" smtClean="0"/>
              <a:t>örtroende</a:t>
            </a:r>
            <a:endParaRPr lang="sv-SE" sz="2200" b="1" dirty="0"/>
          </a:p>
        </p:txBody>
      </p:sp>
      <p:sp>
        <p:nvSpPr>
          <p:cNvPr id="13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141415" y="3903160"/>
            <a:ext cx="2518817" cy="680540"/>
          </a:xfrm>
          <a:solidFill>
            <a:schemeClr val="accent3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dirty="0" err="1" smtClean="0"/>
              <a:t>Användvärd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279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  <p:pic>
        <p:nvPicPr>
          <p:cNvPr id="5" name="Bildobjekt 4" descr="Felstavad vägmålning, f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7654"/>
            <a:ext cx="4520676" cy="2088232"/>
          </a:xfrm>
          <a:prstGeom prst="rect">
            <a:avLst/>
          </a:prstGeom>
        </p:spPr>
      </p:pic>
      <p:pic>
        <p:nvPicPr>
          <p:cNvPr id="6" name="Bildobjekt 5" descr="Felstavad tatuering, fot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236" y="1707654"/>
            <a:ext cx="371634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Webbsida som visar felmeddelande sida kan inte hitta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38" y="439885"/>
            <a:ext cx="9667876" cy="515620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28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otografi på gammal dat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44269"/>
            <a:ext cx="9252520" cy="61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  <p:pic>
        <p:nvPicPr>
          <p:cNvPr id="3" name="Bildobjekt 2" descr="En bild som visar en webbsida med information om när webbsidan uppdaterade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6509"/>
            <a:ext cx="9144000" cy="2091385"/>
          </a:xfrm>
          <a:prstGeom prst="rect">
            <a:avLst/>
          </a:prstGeom>
        </p:spPr>
      </p:pic>
      <p:sp>
        <p:nvSpPr>
          <p:cNvPr id="2" name="Ellips 1"/>
          <p:cNvSpPr/>
          <p:nvPr/>
        </p:nvSpPr>
        <p:spPr>
          <a:xfrm>
            <a:off x="1547664" y="2643758"/>
            <a:ext cx="2016224" cy="792088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2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  <p:pic>
        <p:nvPicPr>
          <p:cNvPr id="4" name="Bildobjekt 3" descr="En webbplats presenterad i olika enheter, fot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3"/>
          <a:stretch/>
        </p:blipFill>
        <p:spPr>
          <a:xfrm>
            <a:off x="2267744" y="1268463"/>
            <a:ext cx="4608512" cy="36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ontaktuppgifter på webbsid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9"/>
          <a:stretch/>
        </p:blipFill>
        <p:spPr>
          <a:xfrm>
            <a:off x="0" y="0"/>
            <a:ext cx="9144000" cy="575734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610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Hand som använder Facebook på telefon, f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44108"/>
            <a:ext cx="9150350" cy="610023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18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tartsidan till AirBnb, skärmdump"/>
          <p:cNvPicPr>
            <a:picLocks noChangeAspect="1"/>
          </p:cNvPicPr>
          <p:nvPr/>
        </p:nvPicPr>
        <p:blipFill rotWithShape="1">
          <a:blip r:embed="rId3"/>
          <a:srcRect t="12084" b="10715"/>
          <a:stretch/>
        </p:blipFill>
        <p:spPr>
          <a:xfrm>
            <a:off x="777453" y="1172667"/>
            <a:ext cx="7394947" cy="3970834"/>
          </a:xfrm>
          <a:prstGeom prst="rect">
            <a:avLst/>
          </a:prstGeom>
        </p:spPr>
      </p:pic>
      <p:pic>
        <p:nvPicPr>
          <p:cNvPr id="6" name="Bildobjekt 5" descr="Startsida för webbplatsen AirBnb."/>
          <p:cNvPicPr>
            <a:picLocks noChangeAspect="1"/>
          </p:cNvPicPr>
          <p:nvPr/>
        </p:nvPicPr>
        <p:blipFill rotWithShape="1">
          <a:blip r:embed="rId4"/>
          <a:srcRect t="40599" b="29799"/>
          <a:stretch/>
        </p:blipFill>
        <p:spPr>
          <a:xfrm>
            <a:off x="777453" y="3620938"/>
            <a:ext cx="7394947" cy="1522562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0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AirBnb-sida där där en användare presenteras, skärmdu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41" y="0"/>
            <a:ext cx="6409318" cy="5143500"/>
          </a:xfrm>
          <a:prstGeom prst="rect">
            <a:avLst/>
          </a:prstGeom>
        </p:spPr>
      </p:pic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41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 descr="Dekorationsbild"/>
          <p:cNvSpPr/>
          <p:nvPr/>
        </p:nvSpPr>
        <p:spPr>
          <a:xfrm>
            <a:off x="-108520" y="-92546"/>
            <a:ext cx="9433048" cy="54726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79712" y="1563638"/>
            <a:ext cx="5328592" cy="1944216"/>
          </a:xfrm>
        </p:spPr>
        <p:txBody>
          <a:bodyPr tIns="360000" bIns="360000"/>
          <a:lstStyle/>
          <a:p>
            <a:pPr algn="ctr"/>
            <a:r>
              <a:rPr lang="sv-SE" sz="2800" dirty="0" smtClean="0"/>
              <a:t>Många är intresserade av att </a:t>
            </a:r>
            <a:r>
              <a:rPr lang="sv-SE" sz="2800" dirty="0" smtClean="0">
                <a:solidFill>
                  <a:schemeClr val="accent3"/>
                </a:solidFill>
              </a:rPr>
              <a:t>skapa förtroende </a:t>
            </a:r>
            <a:endParaRPr lang="sv-SE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  <p:pic>
        <p:nvPicPr>
          <p:cNvPr id="8" name="Bildobjekt 7" descr="En bild som visar ett mail på ett mail från en bedraga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275606"/>
            <a:ext cx="3456384" cy="35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 descr="Dekorationsbild"/>
          <p:cNvSpPr/>
          <p:nvPr/>
        </p:nvSpPr>
        <p:spPr>
          <a:xfrm>
            <a:off x="-252536" y="-164554"/>
            <a:ext cx="9505056" cy="5308054"/>
          </a:xfrm>
          <a:prstGeom prst="rect">
            <a:avLst/>
          </a:prstGeom>
          <a:solidFill>
            <a:srgbClr val="890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33702" cy="699404"/>
          </a:xfrm>
        </p:spPr>
        <p:txBody>
          <a:bodyPr/>
          <a:lstStyle/>
          <a:p>
            <a:r>
              <a:rPr lang="sv-SE" dirty="0"/>
              <a:t>F</a:t>
            </a:r>
            <a:r>
              <a:rPr lang="sv-SE" dirty="0" smtClean="0"/>
              <a:t>örtroende</a:t>
            </a:r>
            <a:endParaRPr lang="sv-SE" dirty="0"/>
          </a:p>
        </p:txBody>
      </p:sp>
      <p:pic>
        <p:nvPicPr>
          <p:cNvPr id="3" name="Bildobjekt 2" descr="En bild som visar presentkort från Svensk Filmindustri (SF)"/>
          <p:cNvPicPr>
            <a:picLocks noChangeAspect="1"/>
          </p:cNvPicPr>
          <p:nvPr/>
        </p:nvPicPr>
        <p:blipFill rotWithShape="1">
          <a:blip r:embed="rId3"/>
          <a:srcRect l="3424" t="10966" r="6191" b="1307"/>
          <a:stretch/>
        </p:blipFill>
        <p:spPr>
          <a:xfrm>
            <a:off x="-252536" y="1275606"/>
            <a:ext cx="95050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text 2"/>
          <p:cNvSpPr txBox="1">
            <a:spLocks/>
          </p:cNvSpPr>
          <p:nvPr/>
        </p:nvSpPr>
        <p:spPr bwMode="auto">
          <a:xfrm>
            <a:off x="3814916" y="660912"/>
            <a:ext cx="2549954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Fungera</a:t>
            </a:r>
            <a:endParaRPr lang="sv-SE" sz="2200" dirty="0"/>
          </a:p>
        </p:txBody>
      </p:sp>
      <p:sp>
        <p:nvSpPr>
          <p:cNvPr id="7" name="Ellips 6" descr="Dekorationsbild"/>
          <p:cNvSpPr/>
          <p:nvPr/>
        </p:nvSpPr>
        <p:spPr>
          <a:xfrm>
            <a:off x="539552" y="1059582"/>
            <a:ext cx="3275364" cy="3275364"/>
          </a:xfrm>
          <a:prstGeom prst="ellipse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Illustration av en använda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4" y="1310610"/>
            <a:ext cx="2310975" cy="2310975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1228982" y="323884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Min upplevelse</a:t>
            </a:r>
            <a:endParaRPr lang="sv-SE"/>
          </a:p>
        </p:txBody>
      </p:sp>
      <p:sp>
        <p:nvSpPr>
          <p:cNvPr id="11" name="Platshållare för text 2"/>
          <p:cNvSpPr txBox="1">
            <a:spLocks/>
          </p:cNvSpPr>
          <p:nvPr/>
        </p:nvSpPr>
        <p:spPr bwMode="auto">
          <a:xfrm>
            <a:off x="4788024" y="2786329"/>
            <a:ext cx="2376264" cy="713863"/>
          </a:xfrm>
          <a:prstGeom prst="roundRect">
            <a:avLst>
              <a:gd name="adj" fmla="val 48316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b="1" dirty="0"/>
              <a:t>A</a:t>
            </a:r>
            <a:r>
              <a:rPr lang="sv-SE" sz="2200" b="1" dirty="0" smtClean="0"/>
              <a:t>nvändbar</a:t>
            </a:r>
            <a:endParaRPr lang="sv-SE" sz="2200" b="1" dirty="0"/>
          </a:p>
        </p:txBody>
      </p:sp>
      <p:sp>
        <p:nvSpPr>
          <p:cNvPr id="12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716016" y="1702821"/>
            <a:ext cx="2292023" cy="680540"/>
          </a:xfrm>
          <a:solidFill>
            <a:schemeClr val="accent2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dirty="0"/>
              <a:t>F</a:t>
            </a:r>
            <a:r>
              <a:rPr lang="sv-SE" sz="2200" dirty="0" smtClean="0"/>
              <a:t>örtroende</a:t>
            </a:r>
            <a:endParaRPr lang="sv-SE" sz="2200" dirty="0"/>
          </a:p>
        </p:txBody>
      </p:sp>
      <p:sp>
        <p:nvSpPr>
          <p:cNvPr id="13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141415" y="3903160"/>
            <a:ext cx="2518817" cy="680540"/>
          </a:xfrm>
          <a:solidFill>
            <a:schemeClr val="accent3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dirty="0" err="1" smtClean="0"/>
              <a:t>Användvärd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15825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andstation till gammal dator, bil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90" y="-20538"/>
            <a:ext cx="5982830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Två pensionärer som använder en dator, fot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88"/>
          <a:stretch/>
        </p:blipFill>
        <p:spPr>
          <a:xfrm>
            <a:off x="0" y="0"/>
            <a:ext cx="9252520" cy="5740102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37897" cy="699404"/>
          </a:xfrm>
        </p:spPr>
        <p:txBody>
          <a:bodyPr/>
          <a:lstStyle/>
          <a:p>
            <a:r>
              <a:rPr lang="sv-SE" dirty="0"/>
              <a:t>A</a:t>
            </a:r>
            <a:r>
              <a:rPr lang="sv-SE" dirty="0" smtClean="0"/>
              <a:t>nvändbar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4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 descr="Dekorationsbild"/>
          <p:cNvSpPr/>
          <p:nvPr/>
        </p:nvSpPr>
        <p:spPr>
          <a:xfrm>
            <a:off x="-540568" y="-92546"/>
            <a:ext cx="9793088" cy="5328592"/>
          </a:xfrm>
          <a:prstGeom prst="rect">
            <a:avLst/>
          </a:prstGeom>
          <a:solidFill>
            <a:srgbClr val="FFF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på ett omöjligt tredimensionellt pussel av sågspå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4200" r="5062" b="8585"/>
          <a:stretch/>
        </p:blipFill>
        <p:spPr>
          <a:xfrm>
            <a:off x="2295071" y="1275607"/>
            <a:ext cx="3861105" cy="3960440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37897" cy="699404"/>
          </a:xfrm>
        </p:spPr>
        <p:txBody>
          <a:bodyPr/>
          <a:lstStyle/>
          <a:p>
            <a:r>
              <a:rPr lang="sv-SE" dirty="0"/>
              <a:t>A</a:t>
            </a:r>
            <a:r>
              <a:rPr lang="sv-SE" dirty="0" smtClean="0"/>
              <a:t>nvändbar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-tjänst hos försäkringskassan, med tydlig knapp, skärmdu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24594"/>
            <a:ext cx="9396537" cy="566941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37897" cy="699404"/>
          </a:xfrm>
        </p:spPr>
        <p:txBody>
          <a:bodyPr/>
          <a:lstStyle/>
          <a:p>
            <a:r>
              <a:rPr lang="sv-SE" dirty="0"/>
              <a:t>A</a:t>
            </a:r>
            <a:r>
              <a:rPr lang="sv-SE" dirty="0" smtClean="0"/>
              <a:t>nvändbar</a:t>
            </a:r>
            <a:endParaRPr lang="sv-SE" dirty="0"/>
          </a:p>
        </p:txBody>
      </p:sp>
      <p:pic>
        <p:nvPicPr>
          <p:cNvPr id="4" name="Bildobjekt 3" descr="Ytterligare en E-tjänst hos försäkringskassan, med tydlig knapp, skärmdu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39502"/>
            <a:ext cx="225433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37897" cy="699404"/>
          </a:xfrm>
        </p:spPr>
        <p:txBody>
          <a:bodyPr/>
          <a:lstStyle/>
          <a:p>
            <a:r>
              <a:rPr lang="sv-SE" dirty="0"/>
              <a:t>A</a:t>
            </a:r>
            <a:r>
              <a:rPr lang="sv-SE" dirty="0" smtClean="0"/>
              <a:t>nvändbar</a:t>
            </a:r>
            <a:endParaRPr lang="sv-SE" dirty="0"/>
          </a:p>
        </p:txBody>
      </p:sp>
      <p:pic>
        <p:nvPicPr>
          <p:cNvPr id="3" name="Bildobjekt 2" descr="Startsida till google.com, skärmdu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 b="13201"/>
          <a:stretch/>
        </p:blipFill>
        <p:spPr>
          <a:xfrm>
            <a:off x="374848" y="1131590"/>
            <a:ext cx="8229600" cy="331236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4"/>
          <a:srcRect l="18900" t="48281" r="14163"/>
          <a:stretch/>
        </p:blipFill>
        <p:spPr>
          <a:xfrm>
            <a:off x="1526976" y="2643758"/>
            <a:ext cx="6120680" cy="1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Bild på sökverktyg från mitten av 90-talet (AltaVista)"/>
          <p:cNvPicPr>
            <a:picLocks noChangeAspect="1"/>
          </p:cNvPicPr>
          <p:nvPr/>
        </p:nvPicPr>
        <p:blipFill rotWithShape="1">
          <a:blip r:embed="rId3"/>
          <a:srcRect t="1799" b="7601"/>
          <a:stretch/>
        </p:blipFill>
        <p:spPr>
          <a:xfrm>
            <a:off x="611560" y="483518"/>
            <a:ext cx="7933195" cy="4659982"/>
          </a:xfrm>
          <a:prstGeom prst="rect">
            <a:avLst/>
          </a:prstGeom>
        </p:spPr>
      </p:pic>
      <p:sp>
        <p:nvSpPr>
          <p:cNvPr id="9" name="Rektangel 8" descr="Dekorationsbild"/>
          <p:cNvSpPr/>
          <p:nvPr/>
        </p:nvSpPr>
        <p:spPr>
          <a:xfrm>
            <a:off x="8135888" y="4052986"/>
            <a:ext cx="1008112" cy="109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Framgångsrik återkoppling i appen Swis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726" y="483518"/>
            <a:ext cx="2112546" cy="4318654"/>
          </a:xfrm>
          <a:prstGeom prst="rect">
            <a:avLst/>
          </a:prstGeom>
        </p:spPr>
      </p:pic>
      <p:pic>
        <p:nvPicPr>
          <p:cNvPr id="3" name="Bildobjekt 2" descr="Bank-ID under signer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492874"/>
            <a:ext cx="2103392" cy="4299942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37897" cy="699404"/>
          </a:xfrm>
        </p:spPr>
        <p:txBody>
          <a:bodyPr/>
          <a:lstStyle/>
          <a:p>
            <a:r>
              <a:rPr lang="sv-SE" dirty="0"/>
              <a:t>A</a:t>
            </a:r>
            <a:r>
              <a:rPr lang="sv-SE" dirty="0" smtClean="0"/>
              <a:t>nvändbar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36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37897" cy="699404"/>
          </a:xfrm>
        </p:spPr>
        <p:txBody>
          <a:bodyPr/>
          <a:lstStyle/>
          <a:p>
            <a:r>
              <a:rPr lang="sv-SE" dirty="0" smtClean="0"/>
              <a:t>Användbar</a:t>
            </a:r>
            <a:endParaRPr lang="sv-SE" dirty="0"/>
          </a:p>
        </p:txBody>
      </p:sp>
      <p:pic>
        <p:nvPicPr>
          <p:cNvPr id="4" name="Bildobjekt 3" descr="Felmeddelande i appen Swish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11510"/>
            <a:ext cx="2173841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text 2"/>
          <p:cNvSpPr txBox="1">
            <a:spLocks/>
          </p:cNvSpPr>
          <p:nvPr/>
        </p:nvSpPr>
        <p:spPr bwMode="auto">
          <a:xfrm>
            <a:off x="3814916" y="660912"/>
            <a:ext cx="2549954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Fungera</a:t>
            </a:r>
            <a:endParaRPr lang="sv-SE" sz="2200" dirty="0"/>
          </a:p>
        </p:txBody>
      </p:sp>
      <p:sp>
        <p:nvSpPr>
          <p:cNvPr id="7" name="Ellips 6" descr="Dekorationsbild"/>
          <p:cNvSpPr/>
          <p:nvPr/>
        </p:nvSpPr>
        <p:spPr>
          <a:xfrm>
            <a:off x="539552" y="1059582"/>
            <a:ext cx="3275364" cy="3275364"/>
          </a:xfrm>
          <a:prstGeom prst="ellipse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Illustration av en använda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4" y="1310610"/>
            <a:ext cx="2310975" cy="2310975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1228982" y="323884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Min upplevelse</a:t>
            </a:r>
            <a:endParaRPr lang="sv-SE"/>
          </a:p>
        </p:txBody>
      </p:sp>
      <p:sp>
        <p:nvSpPr>
          <p:cNvPr id="11" name="Platshållare för text 2"/>
          <p:cNvSpPr txBox="1">
            <a:spLocks/>
          </p:cNvSpPr>
          <p:nvPr/>
        </p:nvSpPr>
        <p:spPr bwMode="auto">
          <a:xfrm>
            <a:off x="4788024" y="2786329"/>
            <a:ext cx="2376264" cy="713863"/>
          </a:xfrm>
          <a:prstGeom prst="roundRect">
            <a:avLst>
              <a:gd name="adj" fmla="val 48316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/>
              <a:t>A</a:t>
            </a:r>
            <a:r>
              <a:rPr lang="sv-SE" sz="2200" dirty="0" smtClean="0"/>
              <a:t>nvändbar</a:t>
            </a:r>
            <a:endParaRPr lang="sv-SE" sz="2200" dirty="0"/>
          </a:p>
        </p:txBody>
      </p:sp>
      <p:sp>
        <p:nvSpPr>
          <p:cNvPr id="12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716016" y="1702821"/>
            <a:ext cx="2292023" cy="680540"/>
          </a:xfrm>
          <a:solidFill>
            <a:schemeClr val="accent2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dirty="0"/>
              <a:t>F</a:t>
            </a:r>
            <a:r>
              <a:rPr lang="sv-SE" sz="2200" dirty="0" smtClean="0"/>
              <a:t>örtroende</a:t>
            </a:r>
            <a:endParaRPr lang="sv-SE" sz="2200" dirty="0"/>
          </a:p>
        </p:txBody>
      </p:sp>
      <p:sp>
        <p:nvSpPr>
          <p:cNvPr id="13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277457" y="3903160"/>
            <a:ext cx="2526791" cy="680540"/>
          </a:xfrm>
          <a:solidFill>
            <a:schemeClr val="accent3">
              <a:alpha val="71000"/>
            </a:schemeClr>
          </a:solidFill>
        </p:spPr>
        <p:txBody>
          <a:bodyPr/>
          <a:lstStyle/>
          <a:p>
            <a:pPr algn="ctr"/>
            <a:r>
              <a:rPr lang="sv-SE" sz="2200" b="1" dirty="0" err="1" smtClean="0"/>
              <a:t>Användvärd</a:t>
            </a:r>
            <a:endParaRPr lang="sv-SE" sz="2200" b="1" dirty="0"/>
          </a:p>
        </p:txBody>
      </p:sp>
    </p:spTree>
    <p:extLst>
      <p:ext uri="{BB962C8B-B14F-4D97-AF65-F5344CB8AC3E}">
        <p14:creationId xmlns:p14="http://schemas.microsoft.com/office/powerpoint/2010/main" val="9808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Två personer spelar videospel, skrattar, f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55" y="-20538"/>
            <a:ext cx="9303030" cy="619268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395981" cy="699404"/>
          </a:xfrm>
        </p:spPr>
        <p:txBody>
          <a:bodyPr/>
          <a:lstStyle/>
          <a:p>
            <a:r>
              <a:rPr lang="sv-SE" dirty="0" err="1" smtClean="0"/>
              <a:t>Användvärd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17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ankomat i dunkel belysning, fo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36" y="27769"/>
            <a:ext cx="9158135" cy="5967402"/>
          </a:xfrm>
          <a:prstGeom prst="rect">
            <a:avLst/>
          </a:prstGeom>
        </p:spPr>
      </p:pic>
      <p:pic>
        <p:nvPicPr>
          <p:cNvPr id="5" name="Bildobjekt 4" descr="Startvy för appen Swish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627534"/>
            <a:ext cx="2088232" cy="4268949"/>
          </a:xfrm>
          <a:prstGeom prst="rect">
            <a:avLst/>
          </a:prstGeom>
        </p:spPr>
      </p:pic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395981" cy="699404"/>
          </a:xfrm>
        </p:spPr>
        <p:txBody>
          <a:bodyPr/>
          <a:lstStyle/>
          <a:p>
            <a:r>
              <a:rPr lang="sv-SE" dirty="0" err="1" smtClean="0"/>
              <a:t>Användvärd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179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ild på webbläsare från 90-talen (Netscape Navigator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Pappersdeklaration och mobiltelefon, skärmdu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60" y="-792088"/>
            <a:ext cx="9577472" cy="638817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395981" cy="699404"/>
          </a:xfrm>
        </p:spPr>
        <p:txBody>
          <a:bodyPr/>
          <a:lstStyle/>
          <a:p>
            <a:r>
              <a:rPr lang="sv-SE" dirty="0" err="1" smtClean="0"/>
              <a:t>Användvärd</a:t>
            </a:r>
            <a:endParaRPr lang="sv-SE" dirty="0"/>
          </a:p>
        </p:txBody>
      </p:sp>
      <p:pic>
        <p:nvPicPr>
          <p:cNvPr id="4" name="Bildobjekt 3" descr="Aftonbladetartikel som tipsar om hur du kan få skatteåterbäring till påsk, skärmdu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303" y="699542"/>
            <a:ext cx="2068169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Dekorationsbil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715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269343" cy="699404"/>
          </a:xfrm>
        </p:spPr>
        <p:txBody>
          <a:bodyPr/>
          <a:lstStyle/>
          <a:p>
            <a:r>
              <a:rPr lang="sv-SE" dirty="0" smtClean="0"/>
              <a:t>Summering </a:t>
            </a:r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251520" y="1307544"/>
            <a:ext cx="1497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 smtClean="0">
                <a:solidFill>
                  <a:schemeClr val="bg1"/>
                </a:solidFill>
                <a:latin typeface="+mj-lt"/>
                <a:ea typeface="HanziPen SC" charset="-122"/>
                <a:cs typeface="HanziPen SC" charset="-122"/>
              </a:rPr>
              <a:t>Fungera</a:t>
            </a:r>
          </a:p>
        </p:txBody>
      </p:sp>
      <p:sp>
        <p:nvSpPr>
          <p:cNvPr id="14" name="Rektangel 13"/>
          <p:cNvSpPr/>
          <p:nvPr/>
        </p:nvSpPr>
        <p:spPr>
          <a:xfrm>
            <a:off x="251520" y="1826403"/>
            <a:ext cx="185061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Ha stöd för all vanlig utrustning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Fungera för alla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Prestanda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Låt det gå snabbt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24/7</a:t>
            </a:r>
          </a:p>
          <a:p>
            <a:endParaRPr lang="sv-SE" sz="1400" dirty="0" smtClean="0">
              <a:solidFill>
                <a:schemeClr val="bg1"/>
              </a:solidFill>
              <a:ea typeface="HanziPen SC" charset="-122"/>
              <a:cs typeface="HanziPen SC" charset="-122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4788024" y="1828548"/>
            <a:ext cx="21386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Tänk på alla som behöver förstå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Effektiv för alla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Var konsekvent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Hjälp användaren med vad som är viktigt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Ge tydlig återkoppling</a:t>
            </a:r>
          </a:p>
          <a:p>
            <a:endParaRPr lang="sv-SE" sz="1400" dirty="0" smtClean="0">
              <a:solidFill>
                <a:schemeClr val="bg1"/>
              </a:solidFill>
              <a:ea typeface="HanziPen SC" charset="-122"/>
              <a:cs typeface="HanziPen SC" charset="-122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7164288" y="1826403"/>
            <a:ext cx="1800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Utgå från användarens behov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Motivera användaren</a:t>
            </a:r>
          </a:p>
          <a:p>
            <a:endParaRPr lang="sv-SE" sz="1400" dirty="0" smtClean="0">
              <a:solidFill>
                <a:schemeClr val="bg1"/>
              </a:solidFill>
              <a:ea typeface="HanziPen SC" charset="-122"/>
              <a:cs typeface="HanziPen SC" charset="-122"/>
            </a:endParaRPr>
          </a:p>
          <a:p>
            <a:endParaRPr lang="sv-SE" sz="1400" dirty="0" smtClean="0">
              <a:solidFill>
                <a:schemeClr val="bg1"/>
              </a:solidFill>
              <a:ea typeface="HanziPen SC" charset="-122"/>
              <a:cs typeface="HanziPen SC" charset="-122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7164288" y="1307544"/>
            <a:ext cx="1731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 err="1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Användvärd</a:t>
            </a:r>
            <a:endParaRPr lang="sv-SE" sz="2000" b="1" dirty="0">
              <a:solidFill>
                <a:schemeClr val="bg1"/>
              </a:solidFill>
              <a:ea typeface="HanziPen SC" charset="-122"/>
              <a:cs typeface="HanziPen SC" charset="-122"/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4788025" y="1307544"/>
            <a:ext cx="1866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Användbar</a:t>
            </a:r>
            <a:endParaRPr lang="sv-SE" sz="2000" b="1" dirty="0"/>
          </a:p>
        </p:txBody>
      </p:sp>
      <p:sp>
        <p:nvSpPr>
          <p:cNvPr id="20" name="Rektangel 19"/>
          <p:cNvSpPr/>
          <p:nvPr/>
        </p:nvSpPr>
        <p:spPr>
          <a:xfrm>
            <a:off x="2123728" y="1307544"/>
            <a:ext cx="1596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chemeClr val="bg1"/>
                </a:solidFill>
                <a:ea typeface="HanziPen SC" charset="-122"/>
                <a:cs typeface="HanziPen SC" charset="-122"/>
              </a:rPr>
              <a:t>Förtroende</a:t>
            </a:r>
            <a:r>
              <a:rPr lang="sv-SE" sz="2000" dirty="0">
                <a:solidFill>
                  <a:schemeClr val="bg1"/>
                </a:solidFill>
                <a:ea typeface="HanziPen SC" charset="-122"/>
                <a:cs typeface="HanziPen SC" charset="-122"/>
              </a:rPr>
              <a:t> </a:t>
            </a:r>
            <a:endParaRPr lang="sv-SE" sz="2000" dirty="0"/>
          </a:p>
        </p:txBody>
      </p:sp>
      <p:pic>
        <p:nvPicPr>
          <p:cNvPr id="21" name="Bildobjekt 20" descr="Dekorations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40160"/>
            <a:ext cx="45719" cy="3474635"/>
          </a:xfrm>
          <a:prstGeom prst="rect">
            <a:avLst/>
          </a:prstGeom>
        </p:spPr>
      </p:pic>
      <p:pic>
        <p:nvPicPr>
          <p:cNvPr id="22" name="Bildobjekt 21" descr="Dekorations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1419622"/>
            <a:ext cx="45719" cy="3474667"/>
          </a:xfrm>
          <a:prstGeom prst="rect">
            <a:avLst/>
          </a:prstGeom>
        </p:spPr>
      </p:pic>
      <p:pic>
        <p:nvPicPr>
          <p:cNvPr id="23" name="Bildobjekt 22" descr="Dekorations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00" y="1347614"/>
            <a:ext cx="47020" cy="3573474"/>
          </a:xfrm>
          <a:prstGeom prst="rect">
            <a:avLst/>
          </a:prstGeom>
        </p:spPr>
      </p:pic>
      <p:sp>
        <p:nvSpPr>
          <p:cNvPr id="24" name="Rektangel 23"/>
          <p:cNvSpPr/>
          <p:nvPr/>
        </p:nvSpPr>
        <p:spPr>
          <a:xfrm>
            <a:off x="2123728" y="1810434"/>
            <a:ext cx="271001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Rätta </a:t>
            </a: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eventuella fel</a:t>
            </a:r>
            <a:endParaRPr lang="sv-SE" sz="1400" dirty="0" smtClean="0">
              <a:solidFill>
                <a:schemeClr val="bg1"/>
              </a:solidFill>
              <a:ea typeface="HanziPen SC" charset="-122"/>
              <a:cs typeface="HanziPen SC" charset="-122"/>
            </a:endParaRP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Gamla datum signalerar gammal information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Genomarbeta design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Ha tydliga kontaktvägar</a:t>
            </a:r>
          </a:p>
          <a:p>
            <a:pPr>
              <a:spcAft>
                <a:spcPts val="1200"/>
              </a:spcAft>
            </a:pP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Tänk på alla </a:t>
            </a:r>
            <a:r>
              <a:rPr lang="sv-SE" sz="1400" dirty="0" smtClean="0">
                <a:solidFill>
                  <a:schemeClr val="bg1"/>
                </a:solidFill>
                <a:ea typeface="HanziPen SC" charset="-122"/>
                <a:cs typeface="HanziPen SC" charset="-122"/>
              </a:rPr>
              <a:t>kanaler påverkar förtroendet</a:t>
            </a:r>
            <a:endParaRPr lang="sv-SE" sz="1400" dirty="0" smtClean="0">
              <a:solidFill>
                <a:schemeClr val="bg1"/>
              </a:solidFill>
              <a:ea typeface="HanziPen SC" charset="-122"/>
              <a:cs typeface="HanziPen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24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lera personer samarbetar vid datorer. F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10287000" cy="5143500"/>
          </a:xfrm>
          <a:prstGeom prst="rect">
            <a:avLst/>
          </a:prstGeom>
        </p:spPr>
      </p:pic>
      <p:sp>
        <p:nvSpPr>
          <p:cNvPr id="5" name="Rubrik 1"/>
          <p:cNvSpPr txBox="1">
            <a:spLocks/>
          </p:cNvSpPr>
          <p:nvPr/>
        </p:nvSpPr>
        <p:spPr>
          <a:xfrm>
            <a:off x="971600" y="1635838"/>
            <a:ext cx="7596844" cy="17280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180000" tIns="72000" rIns="180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v-SE" dirty="0"/>
              <a:t>Kan en UX-designer </a:t>
            </a:r>
            <a:r>
              <a:rPr lang="sv-SE" dirty="0">
                <a:solidFill>
                  <a:schemeClr val="accent3"/>
                </a:solidFill>
              </a:rPr>
              <a:t>säkerställa</a:t>
            </a:r>
            <a:r>
              <a:rPr lang="sv-SE" dirty="0"/>
              <a:t> god användarupplevelse?</a:t>
            </a:r>
          </a:p>
        </p:txBody>
      </p:sp>
    </p:spTree>
    <p:extLst>
      <p:ext uri="{BB962C8B-B14F-4D97-AF65-F5344CB8AC3E}">
        <p14:creationId xmlns:p14="http://schemas.microsoft.com/office/powerpoint/2010/main" val="48147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246576" y="2029361"/>
            <a:ext cx="2654549" cy="680540"/>
          </a:xfrm>
          <a:solidFill>
            <a:schemeClr val="accent3">
              <a:alpha val="71000"/>
            </a:schemeClr>
          </a:solidFill>
        </p:spPr>
        <p:txBody>
          <a:bodyPr/>
          <a:lstStyle/>
          <a:p>
            <a:r>
              <a:rPr lang="sv-SE" sz="2200" dirty="0" smtClean="0"/>
              <a:t>Kommunikatörer</a:t>
            </a:r>
            <a:endParaRPr lang="sv-SE" sz="220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20"/>
          </p:nvPr>
        </p:nvSpPr>
        <p:spPr>
          <a:xfrm>
            <a:off x="4526904" y="4371950"/>
            <a:ext cx="1917304" cy="680540"/>
          </a:xfrm>
        </p:spPr>
        <p:txBody>
          <a:bodyPr/>
          <a:lstStyle/>
          <a:p>
            <a:r>
              <a:rPr lang="sv-SE" sz="2200" dirty="0" smtClean="0"/>
              <a:t>Redaktörer</a:t>
            </a:r>
            <a:endParaRPr lang="sv-SE" sz="2200" dirty="0"/>
          </a:p>
        </p:txBody>
      </p:sp>
      <p:sp>
        <p:nvSpPr>
          <p:cNvPr id="11" name="Platshållare för text 4"/>
          <p:cNvSpPr txBox="1">
            <a:spLocks/>
          </p:cNvSpPr>
          <p:nvPr/>
        </p:nvSpPr>
        <p:spPr bwMode="auto">
          <a:xfrm>
            <a:off x="2351856" y="4371950"/>
            <a:ext cx="2032583" cy="680540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200" dirty="0" smtClean="0"/>
              <a:t>UX-designer</a:t>
            </a:r>
            <a:endParaRPr lang="sv-SE" sz="2200" dirty="0"/>
          </a:p>
        </p:txBody>
      </p:sp>
      <p:sp>
        <p:nvSpPr>
          <p:cNvPr id="12" name="Platshållare för text 2"/>
          <p:cNvSpPr txBox="1">
            <a:spLocks/>
          </p:cNvSpPr>
          <p:nvPr/>
        </p:nvSpPr>
        <p:spPr bwMode="auto">
          <a:xfrm>
            <a:off x="6719009" y="2012700"/>
            <a:ext cx="1828066" cy="713863"/>
          </a:xfrm>
          <a:prstGeom prst="roundRect">
            <a:avLst>
              <a:gd name="adj" fmla="val 48316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Strateger</a:t>
            </a:r>
            <a:endParaRPr lang="sv-SE" sz="2200" dirty="0"/>
          </a:p>
        </p:txBody>
      </p:sp>
      <p:sp>
        <p:nvSpPr>
          <p:cNvPr id="13" name="Platshållare för text 2"/>
          <p:cNvSpPr txBox="1">
            <a:spLocks/>
          </p:cNvSpPr>
          <p:nvPr/>
        </p:nvSpPr>
        <p:spPr bwMode="auto">
          <a:xfrm>
            <a:off x="3203848" y="1202879"/>
            <a:ext cx="2422621" cy="713863"/>
          </a:xfrm>
          <a:prstGeom prst="roundRect">
            <a:avLst>
              <a:gd name="adj" fmla="val 48316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Utvecklare</a:t>
            </a:r>
            <a:endParaRPr lang="sv-SE" sz="2200" dirty="0"/>
          </a:p>
        </p:txBody>
      </p:sp>
      <p:sp>
        <p:nvSpPr>
          <p:cNvPr id="14" name="Platshållare för text 2"/>
          <p:cNvSpPr txBox="1">
            <a:spLocks/>
          </p:cNvSpPr>
          <p:nvPr/>
        </p:nvSpPr>
        <p:spPr bwMode="auto">
          <a:xfrm>
            <a:off x="576064" y="1209815"/>
            <a:ext cx="248376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Systemtestare</a:t>
            </a:r>
            <a:endParaRPr lang="sv-SE" sz="2200" dirty="0"/>
          </a:p>
        </p:txBody>
      </p:sp>
      <p:sp>
        <p:nvSpPr>
          <p:cNvPr id="15" name="Platshållare för text 5"/>
          <p:cNvSpPr>
            <a:spLocks noGrp="1"/>
          </p:cNvSpPr>
          <p:nvPr>
            <p:ph type="body" sz="quarter" idx="19"/>
          </p:nvPr>
        </p:nvSpPr>
        <p:spPr>
          <a:xfrm>
            <a:off x="2987824" y="2014089"/>
            <a:ext cx="3580407" cy="680540"/>
          </a:xfrm>
          <a:solidFill>
            <a:schemeClr val="accent5">
              <a:alpha val="58000"/>
            </a:schemeClr>
          </a:solidFill>
        </p:spPr>
        <p:txBody>
          <a:bodyPr/>
          <a:lstStyle/>
          <a:p>
            <a:r>
              <a:rPr lang="sv-SE" sz="2200" dirty="0" smtClean="0"/>
              <a:t>Ansvarig för </a:t>
            </a:r>
            <a:r>
              <a:rPr lang="sv-SE" sz="2200" dirty="0" err="1" smtClean="0"/>
              <a:t>microcopy</a:t>
            </a:r>
            <a:endParaRPr lang="sv-SE" sz="2200" dirty="0"/>
          </a:p>
        </p:txBody>
      </p:sp>
      <p:sp>
        <p:nvSpPr>
          <p:cNvPr id="17" name="Platshållare för text 2"/>
          <p:cNvSpPr txBox="1">
            <a:spLocks/>
          </p:cNvSpPr>
          <p:nvPr/>
        </p:nvSpPr>
        <p:spPr bwMode="auto">
          <a:xfrm>
            <a:off x="5796136" y="1196275"/>
            <a:ext cx="259228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Projektledare</a:t>
            </a:r>
            <a:endParaRPr lang="sv-SE" sz="2200" dirty="0"/>
          </a:p>
        </p:txBody>
      </p:sp>
      <p:sp>
        <p:nvSpPr>
          <p:cNvPr id="18" name="Platshållare för text 2"/>
          <p:cNvSpPr txBox="1">
            <a:spLocks/>
          </p:cNvSpPr>
          <p:nvPr/>
        </p:nvSpPr>
        <p:spPr bwMode="auto">
          <a:xfrm>
            <a:off x="1401923" y="386939"/>
            <a:ext cx="3170629" cy="713863"/>
          </a:xfrm>
          <a:prstGeom prst="roundRect">
            <a:avLst>
              <a:gd name="adj" fmla="val 48316"/>
            </a:avLst>
          </a:prstGeom>
          <a:solidFill>
            <a:schemeClr val="accent2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Produktägare</a:t>
            </a:r>
            <a:endParaRPr lang="sv-SE" sz="2200" dirty="0"/>
          </a:p>
        </p:txBody>
      </p:sp>
      <p:sp>
        <p:nvSpPr>
          <p:cNvPr id="22" name="Platshållare för text 4"/>
          <p:cNvSpPr txBox="1">
            <a:spLocks/>
          </p:cNvSpPr>
          <p:nvPr/>
        </p:nvSpPr>
        <p:spPr bwMode="auto">
          <a:xfrm>
            <a:off x="2771800" y="2811931"/>
            <a:ext cx="2644187" cy="680540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200" dirty="0" smtClean="0"/>
              <a:t>Supportpersonal</a:t>
            </a:r>
            <a:endParaRPr lang="sv-SE" sz="2200" dirty="0"/>
          </a:p>
        </p:txBody>
      </p:sp>
      <p:sp>
        <p:nvSpPr>
          <p:cNvPr id="23" name="Platshållare för text 4"/>
          <p:cNvSpPr txBox="1">
            <a:spLocks/>
          </p:cNvSpPr>
          <p:nvPr/>
        </p:nvSpPr>
        <p:spPr bwMode="auto">
          <a:xfrm>
            <a:off x="3913829" y="3579862"/>
            <a:ext cx="4001419" cy="680540"/>
          </a:xfrm>
          <a:prstGeom prst="roundRect">
            <a:avLst>
              <a:gd name="adj" fmla="val 50000"/>
            </a:avLst>
          </a:prstGeom>
          <a:solidFill>
            <a:schemeClr val="accent5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200" smtClean="0"/>
              <a:t>Marknadsföringsavdelning</a:t>
            </a:r>
            <a:endParaRPr lang="sv-SE" sz="2200" dirty="0"/>
          </a:p>
        </p:txBody>
      </p:sp>
      <p:sp>
        <p:nvSpPr>
          <p:cNvPr id="16" name="Platshållare för text 2"/>
          <p:cNvSpPr txBox="1">
            <a:spLocks/>
          </p:cNvSpPr>
          <p:nvPr/>
        </p:nvSpPr>
        <p:spPr bwMode="auto">
          <a:xfrm>
            <a:off x="5587791" y="2827314"/>
            <a:ext cx="3387909" cy="665157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Interaktionsdesigners</a:t>
            </a:r>
            <a:endParaRPr lang="sv-SE" sz="2200" dirty="0"/>
          </a:p>
        </p:txBody>
      </p:sp>
      <p:sp>
        <p:nvSpPr>
          <p:cNvPr id="19" name="Platshållare för text 2"/>
          <p:cNvSpPr txBox="1">
            <a:spLocks/>
          </p:cNvSpPr>
          <p:nvPr/>
        </p:nvSpPr>
        <p:spPr bwMode="auto">
          <a:xfrm>
            <a:off x="892928" y="3580669"/>
            <a:ext cx="2917856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smtClean="0"/>
              <a:t>Mjukvaruarkitekter</a:t>
            </a:r>
            <a:endParaRPr lang="sv-SE" sz="2200" dirty="0"/>
          </a:p>
        </p:txBody>
      </p:sp>
      <p:sp>
        <p:nvSpPr>
          <p:cNvPr id="20" name="Platshållare för text 2"/>
          <p:cNvSpPr txBox="1">
            <a:spLocks/>
          </p:cNvSpPr>
          <p:nvPr/>
        </p:nvSpPr>
        <p:spPr bwMode="auto">
          <a:xfrm>
            <a:off x="251520" y="2804809"/>
            <a:ext cx="2422621" cy="713863"/>
          </a:xfrm>
          <a:prstGeom prst="roundRect">
            <a:avLst>
              <a:gd name="adj" fmla="val 48316"/>
            </a:avLst>
          </a:prstGeom>
          <a:solidFill>
            <a:schemeClr val="accent1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Formgivare</a:t>
            </a:r>
            <a:endParaRPr lang="sv-SE" sz="2200" dirty="0"/>
          </a:p>
        </p:txBody>
      </p:sp>
      <p:sp>
        <p:nvSpPr>
          <p:cNvPr id="21" name="Rubrik 3"/>
          <p:cNvSpPr txBox="1">
            <a:spLocks/>
          </p:cNvSpPr>
          <p:nvPr/>
        </p:nvSpPr>
        <p:spPr>
          <a:xfrm>
            <a:off x="1914928" y="2084895"/>
            <a:ext cx="5033336" cy="1062919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503999" tIns="251999" rIns="360000" bIns="251999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 smtClean="0"/>
              <a:t>Det är allas ansvar</a:t>
            </a:r>
            <a:endParaRPr lang="sv-SE" dirty="0"/>
          </a:p>
        </p:txBody>
      </p:sp>
      <p:sp>
        <p:nvSpPr>
          <p:cNvPr id="24" name="Platshållare för text 2"/>
          <p:cNvSpPr txBox="1">
            <a:spLocks/>
          </p:cNvSpPr>
          <p:nvPr/>
        </p:nvSpPr>
        <p:spPr bwMode="auto">
          <a:xfrm>
            <a:off x="4744619" y="359788"/>
            <a:ext cx="3170629" cy="713863"/>
          </a:xfrm>
          <a:prstGeom prst="roundRect">
            <a:avLst>
              <a:gd name="adj" fmla="val 48316"/>
            </a:avLst>
          </a:prstGeom>
          <a:solidFill>
            <a:schemeClr val="accent3">
              <a:alpha val="71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200" dirty="0" smtClean="0"/>
              <a:t>Styrgrupper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18274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tt pussel, där en bit saknas. F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ubrik 3"/>
          <p:cNvSpPr txBox="1">
            <a:spLocks/>
          </p:cNvSpPr>
          <p:nvPr/>
        </p:nvSpPr>
        <p:spPr>
          <a:xfrm>
            <a:off x="1187624" y="1851670"/>
            <a:ext cx="7186376" cy="161691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503999" tIns="251999" rIns="503999" bIns="251999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v-SE" dirty="0" smtClean="0"/>
              <a:t>Det är helheten som skapar </a:t>
            </a:r>
            <a:r>
              <a:rPr lang="sv-SE" dirty="0" smtClean="0">
                <a:solidFill>
                  <a:schemeClr val="accent4"/>
                </a:solidFill>
              </a:rPr>
              <a:t>användarupplevelsen</a:t>
            </a:r>
            <a:endParaRPr lang="sv-SE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9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Det finns inga normalanvändare</a:t>
            </a:r>
          </a:p>
        </p:txBody>
      </p:sp>
    </p:spTree>
    <p:extLst>
      <p:ext uri="{BB962C8B-B14F-4D97-AF65-F5344CB8AC3E}">
        <p14:creationId xmlns:p14="http://schemas.microsoft.com/office/powerpoint/2010/main" val="85450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 descr="Skärmdump av sökverktyget Alta Vista från mitten av 90-talet"/>
          <p:cNvSpPr/>
          <p:nvPr/>
        </p:nvSpPr>
        <p:spPr>
          <a:xfrm>
            <a:off x="8135888" y="4052986"/>
            <a:ext cx="1008112" cy="109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Bild på sökverktyg från mitten av 90-talet (AltaVista)"/>
          <p:cNvPicPr>
            <a:picLocks noChangeAspect="1"/>
          </p:cNvPicPr>
          <p:nvPr/>
        </p:nvPicPr>
        <p:blipFill rotWithShape="1">
          <a:blip r:embed="rId3"/>
          <a:srcRect t="1799" b="7601"/>
          <a:stretch/>
        </p:blipFill>
        <p:spPr>
          <a:xfrm>
            <a:off x="611560" y="483518"/>
            <a:ext cx="7933195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Animerad älg som springer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91630"/>
            <a:ext cx="1584176" cy="217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Dator från 90-talet, fo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94102"/>
            <a:ext cx="3324033" cy="2489816"/>
          </a:xfrm>
          <a:prstGeom prst="rect">
            <a:avLst/>
          </a:prstGeom>
        </p:spPr>
      </p:pic>
      <p:pic>
        <p:nvPicPr>
          <p:cNvPr id="6" name="Bildobjekt 5" descr="Tunnelbaneresenärer som alla surfar med sina mobiltelefoner, fot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270" y="1594102"/>
            <a:ext cx="4410186" cy="2489816"/>
          </a:xfrm>
          <a:prstGeom prst="rect">
            <a:avLst/>
          </a:prstGeom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972788" cy="699404"/>
          </a:xfrm>
        </p:spPr>
        <p:txBody>
          <a:bodyPr/>
          <a:lstStyle/>
          <a:p>
            <a:r>
              <a:rPr lang="sv-SE" dirty="0" smtClean="0"/>
              <a:t>Nu och då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11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419752" cy="699404"/>
          </a:xfrm>
        </p:spPr>
        <p:txBody>
          <a:bodyPr/>
          <a:lstStyle/>
          <a:p>
            <a:r>
              <a:rPr lang="sv-SE" dirty="0" smtClean="0"/>
              <a:t>Om mig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984320" cy="2787942"/>
          </a:xfrm>
        </p:spPr>
        <p:txBody>
          <a:bodyPr>
            <a:normAutofit fontScale="77500" lnSpcReduction="20000"/>
          </a:bodyPr>
          <a:lstStyle/>
          <a:p>
            <a:r>
              <a:rPr lang="sv-SE" dirty="0" smtClean="0"/>
              <a:t>Jobbat </a:t>
            </a:r>
            <a:r>
              <a:rPr lang="sv-SE" dirty="0"/>
              <a:t>med användarupplevelser i mer än 10 år</a:t>
            </a:r>
          </a:p>
          <a:p>
            <a:r>
              <a:rPr lang="sv-SE" dirty="0" smtClean="0"/>
              <a:t>Studier</a:t>
            </a:r>
            <a:endParaRPr lang="sv-SE" dirty="0" smtClean="0"/>
          </a:p>
          <a:p>
            <a:pPr lvl="1"/>
            <a:r>
              <a:rPr lang="sv-SE" sz="2200" dirty="0" smtClean="0"/>
              <a:t>Chalmers tekniska högskola</a:t>
            </a:r>
          </a:p>
          <a:p>
            <a:pPr lvl="1"/>
            <a:r>
              <a:rPr lang="sv-SE" sz="2200" dirty="0" smtClean="0"/>
              <a:t>Kungliga tekniska </a:t>
            </a:r>
            <a:r>
              <a:rPr lang="sv-SE" sz="2200" dirty="0" smtClean="0"/>
              <a:t>högskolan</a:t>
            </a:r>
            <a:endParaRPr lang="sv-SE" sz="2200" dirty="0" smtClean="0"/>
          </a:p>
          <a:p>
            <a:r>
              <a:rPr lang="sv-SE" dirty="0" smtClean="0"/>
              <a:t>På FUNKA</a:t>
            </a:r>
          </a:p>
          <a:p>
            <a:pPr lvl="1"/>
            <a:r>
              <a:rPr lang="sv-SE" sz="2200" dirty="0" err="1" smtClean="0"/>
              <a:t>Konceptutvecklar</a:t>
            </a:r>
            <a:endParaRPr lang="sv-SE" sz="2200" dirty="0" smtClean="0"/>
          </a:p>
          <a:p>
            <a:pPr lvl="1"/>
            <a:r>
              <a:rPr lang="sv-SE" sz="2200" dirty="0" smtClean="0"/>
              <a:t>Genomför förstudier</a:t>
            </a:r>
          </a:p>
          <a:p>
            <a:pPr lvl="1"/>
            <a:r>
              <a:rPr lang="sv-SE" sz="2200" dirty="0"/>
              <a:t>Leder </a:t>
            </a:r>
            <a:r>
              <a:rPr lang="sv-SE" sz="2200" dirty="0" smtClean="0"/>
              <a:t>workshops</a:t>
            </a:r>
          </a:p>
          <a:p>
            <a:pPr lvl="1"/>
            <a:r>
              <a:rPr lang="sv-SE" sz="2200" dirty="0"/>
              <a:t>T</a:t>
            </a:r>
            <a:r>
              <a:rPr lang="sv-SE" sz="2200" dirty="0" smtClean="0"/>
              <a:t>estar </a:t>
            </a:r>
            <a:r>
              <a:rPr lang="sv-SE" sz="2200" dirty="0"/>
              <a:t>och </a:t>
            </a:r>
            <a:r>
              <a:rPr lang="sv-SE" sz="2200" dirty="0" smtClean="0"/>
              <a:t>analyserar</a:t>
            </a:r>
          </a:p>
          <a:p>
            <a:pPr lvl="1"/>
            <a:r>
              <a:rPr lang="sv-SE" sz="2200" dirty="0" smtClean="0"/>
              <a:t>Driver </a:t>
            </a:r>
            <a:r>
              <a:rPr lang="sv-SE" sz="2200" dirty="0" err="1" smtClean="0"/>
              <a:t>Funkas</a:t>
            </a:r>
            <a:r>
              <a:rPr lang="sv-SE" sz="2200" dirty="0" smtClean="0"/>
              <a:t> kommunnätverk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4710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Fotografi på glada barn i karusel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433048" cy="6606702"/>
          </a:xfrm>
          <a:prstGeom prst="rect">
            <a:avLst/>
          </a:prstGeom>
        </p:spPr>
      </p:pic>
      <p:sp>
        <p:nvSpPr>
          <p:cNvPr id="5" name="Rubrik 1"/>
          <p:cNvSpPr txBox="1">
            <a:spLocks/>
          </p:cNvSpPr>
          <p:nvPr/>
        </p:nvSpPr>
        <p:spPr>
          <a:xfrm>
            <a:off x="1223628" y="1563638"/>
            <a:ext cx="6696744" cy="17280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180000" tIns="72000" rIns="180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v-SE" dirty="0"/>
              <a:t>A</a:t>
            </a:r>
            <a:r>
              <a:rPr lang="sv-SE" dirty="0" smtClean="0"/>
              <a:t>nvändarupplevelsen?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14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nka_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Funka 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Funka_mall</Template>
  <TotalTime>52773</TotalTime>
  <Words>255</Words>
  <Application>Microsoft Macintosh PowerPoint</Application>
  <PresentationFormat>Bildspel på skärmen (16:9)</PresentationFormat>
  <Paragraphs>152</Paragraphs>
  <Slides>45</Slides>
  <Notes>45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24</vt:i4>
      </vt:variant>
      <vt:variant>
        <vt:lpstr>Bildrubriker</vt:lpstr>
      </vt:variant>
      <vt:variant>
        <vt:i4>45</vt:i4>
      </vt:variant>
    </vt:vector>
  </HeadingPairs>
  <TitlesOfParts>
    <vt:vector size="74" baseType="lpstr">
      <vt:lpstr>Calibri</vt:lpstr>
      <vt:lpstr>Century Gothic</vt:lpstr>
      <vt:lpstr>HanziPen SC</vt:lpstr>
      <vt:lpstr>ＭＳ Ｐゴシック</vt:lpstr>
      <vt:lpstr>Arial</vt:lpstr>
      <vt:lpstr>Funka_mall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1_Blank</vt:lpstr>
      <vt:lpstr>1_Last Page</vt:lpstr>
      <vt:lpstr>2_Blank</vt:lpstr>
      <vt:lpstr>1_Big_asterix</vt:lpstr>
      <vt:lpstr>1_Small_asterix</vt:lpstr>
      <vt:lpstr>1_One Post It</vt:lpstr>
      <vt:lpstr>3_Blank</vt:lpstr>
      <vt:lpstr>4_Blank</vt:lpstr>
      <vt:lpstr>2_Small_asterix</vt:lpstr>
      <vt:lpstr>2_Big_asterix</vt:lpstr>
      <vt:lpstr>2_One Post It</vt:lpstr>
      <vt:lpstr>3_Small_asterix</vt:lpstr>
      <vt:lpstr>1_Three Post It</vt:lpstr>
      <vt:lpstr>3_Big_asterix</vt:lpstr>
      <vt:lpstr>Funka mall</vt:lpstr>
      <vt:lpstr>Kan en UX-designer säkerställa god användarupplevelse?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Nu och då</vt:lpstr>
      <vt:lpstr>Om mig</vt:lpstr>
      <vt:lpstr>PowerPoint-presentation</vt:lpstr>
      <vt:lpstr>PowerPoint-presentation</vt:lpstr>
      <vt:lpstr>PowerPoint-presentation</vt:lpstr>
      <vt:lpstr>Fungera</vt:lpstr>
      <vt:lpstr>Fungera</vt:lpstr>
      <vt:lpstr>Fungera</vt:lpstr>
      <vt:lpstr>Fungera</vt:lpstr>
      <vt:lpstr>Fungera</vt:lpstr>
      <vt:lpstr>PowerPoint-presentation</vt:lpstr>
      <vt:lpstr>Förtroende</vt:lpstr>
      <vt:lpstr>Förtroende</vt:lpstr>
      <vt:lpstr>Förtroende</vt:lpstr>
      <vt:lpstr>Förtroende</vt:lpstr>
      <vt:lpstr>Förtroende</vt:lpstr>
      <vt:lpstr>Förtroende</vt:lpstr>
      <vt:lpstr>Förtroende</vt:lpstr>
      <vt:lpstr>Förtroende</vt:lpstr>
      <vt:lpstr>Många är intresserade av att skapa förtroende </vt:lpstr>
      <vt:lpstr>Förtroende</vt:lpstr>
      <vt:lpstr>Förtroende</vt:lpstr>
      <vt:lpstr>PowerPoint-presentation</vt:lpstr>
      <vt:lpstr>Användbar</vt:lpstr>
      <vt:lpstr>Användbar</vt:lpstr>
      <vt:lpstr>Användbar</vt:lpstr>
      <vt:lpstr>Användbar</vt:lpstr>
      <vt:lpstr>PowerPoint-presentation</vt:lpstr>
      <vt:lpstr>Användbar</vt:lpstr>
      <vt:lpstr>Användbar</vt:lpstr>
      <vt:lpstr>PowerPoint-presentation</vt:lpstr>
      <vt:lpstr>Användvärd</vt:lpstr>
      <vt:lpstr>Användvärd</vt:lpstr>
      <vt:lpstr>Användvärd</vt:lpstr>
      <vt:lpstr>Summering </vt:lpstr>
      <vt:lpstr>PowerPoint-presentation</vt:lpstr>
      <vt:lpstr>PowerPoint-presentation</vt:lpstr>
      <vt:lpstr>PowerPoint-presentation</vt:lpstr>
      <vt:lpstr>PowerPoint-presentation</vt:lpstr>
    </vt:vector>
  </TitlesOfParts>
  <Company>HP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design  - en forutsetning  for universell utforming</dc:title>
  <dc:creator>Andreas Cederbom</dc:creator>
  <cp:lastModifiedBy>Oskar Gustafsson</cp:lastModifiedBy>
  <cp:revision>555</cp:revision>
  <cp:lastPrinted>2014-03-01T05:59:56Z</cp:lastPrinted>
  <dcterms:created xsi:type="dcterms:W3CDTF">2015-05-13T12:13:10Z</dcterms:created>
  <dcterms:modified xsi:type="dcterms:W3CDTF">2017-04-04T10:43:41Z</dcterms:modified>
</cp:coreProperties>
</file>