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1"/>
    <p:sldMasterId id="2147483758" r:id="rId2"/>
    <p:sldMasterId id="2147483888" r:id="rId3"/>
    <p:sldMasterId id="2147483819" r:id="rId4"/>
    <p:sldMasterId id="2147483713" r:id="rId5"/>
    <p:sldMasterId id="2147483755" r:id="rId6"/>
    <p:sldMasterId id="2147483717" r:id="rId7"/>
    <p:sldMasterId id="2147483772" r:id="rId8"/>
    <p:sldMasterId id="2147483774" r:id="rId9"/>
    <p:sldMasterId id="2147483776" r:id="rId10"/>
    <p:sldMasterId id="2147483778" r:id="rId11"/>
    <p:sldMasterId id="2147483722" r:id="rId12"/>
  </p:sldMasterIdLst>
  <p:notesMasterIdLst>
    <p:notesMasterId r:id="rId33"/>
  </p:notesMasterIdLst>
  <p:sldIdLst>
    <p:sldId id="487" r:id="rId13"/>
    <p:sldId id="514" r:id="rId14"/>
    <p:sldId id="547" r:id="rId15"/>
    <p:sldId id="548" r:id="rId16"/>
    <p:sldId id="549" r:id="rId17"/>
    <p:sldId id="539" r:id="rId18"/>
    <p:sldId id="550" r:id="rId19"/>
    <p:sldId id="551" r:id="rId20"/>
    <p:sldId id="552" r:id="rId21"/>
    <p:sldId id="553" r:id="rId22"/>
    <p:sldId id="554" r:id="rId23"/>
    <p:sldId id="533" r:id="rId24"/>
    <p:sldId id="528" r:id="rId25"/>
    <p:sldId id="555" r:id="rId26"/>
    <p:sldId id="556" r:id="rId27"/>
    <p:sldId id="532" r:id="rId28"/>
    <p:sldId id="534" r:id="rId29"/>
    <p:sldId id="558" r:id="rId30"/>
    <p:sldId id="559" r:id="rId31"/>
    <p:sldId id="536" r:id="rId32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75332"/>
  </p:normalViewPr>
  <p:slideViewPr>
    <p:cSldViewPr>
      <p:cViewPr varScale="1">
        <p:scale>
          <a:sx n="101" d="100"/>
          <a:sy n="101" d="100"/>
        </p:scale>
        <p:origin x="143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BF98B-29C3-4108-921E-A9C211BFF0D8}" type="slidenum">
              <a: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559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50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94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BF98B-29C3-4108-921E-A9C211BFF0D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34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82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92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55726"/>
            <a:ext cx="5375350" cy="12674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3723878"/>
            <a:ext cx="4536504" cy="81253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9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mall -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48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86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65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733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22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369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884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741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55726"/>
            <a:ext cx="5375350" cy="12674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3723878"/>
            <a:ext cx="4536504" cy="81253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75128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mall -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220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371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919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7629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5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040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054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5111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36000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896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5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7827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815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288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992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410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256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73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61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273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47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23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777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864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164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493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3497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11480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5494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157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723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2FAC65-368A-B644-92A8-6655F60BC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4155927"/>
            <a:ext cx="4536504" cy="680868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30312E6-B27C-1243-AFE2-84EB39620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2357457"/>
            <a:ext cx="4608512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2454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36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99679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946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61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.wmf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.wmf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5C4FD5D-F209-1240-B26B-526F619DF9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F40A697-0C44-AD4D-8476-AAE3AD42E7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970" y="-92546"/>
            <a:ext cx="3215759" cy="1664027"/>
          </a:xfrm>
          <a:prstGeom prst="rect">
            <a:avLst/>
          </a:prstGeom>
        </p:spPr>
      </p:pic>
      <p:cxnSp>
        <p:nvCxnSpPr>
          <p:cNvPr id="16" name="Rak 15">
            <a:extLst>
              <a:ext uri="{FF2B5EF4-FFF2-40B4-BE49-F238E27FC236}">
                <a16:creationId xmlns:a16="http://schemas.microsoft.com/office/drawing/2014/main" id="{8478153D-05DD-984B-882B-C29465F0D131}"/>
              </a:ext>
            </a:extLst>
          </p:cNvPr>
          <p:cNvCxnSpPr/>
          <p:nvPr userDrawn="1"/>
        </p:nvCxnSpPr>
        <p:spPr>
          <a:xfrm>
            <a:off x="680948" y="365586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15D8F3-3A26-DC45-81C2-E171ABF7EFEF}"/>
              </a:ext>
            </a:extLst>
          </p:cNvPr>
          <p:cNvSpPr/>
          <p:nvPr userDrawn="1"/>
        </p:nvSpPr>
        <p:spPr>
          <a:xfrm>
            <a:off x="0" y="0"/>
            <a:ext cx="9144000" cy="5161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4C50DE-333B-1246-ADD7-A455AE92AB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31F054C-5639-A142-A6EB-3E013EDC88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57" y="3507854"/>
            <a:ext cx="1508777" cy="780732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E3A9D67A-5C44-A543-8A31-C75CD674328B}"/>
              </a:ext>
            </a:extLst>
          </p:cNvPr>
          <p:cNvCxnSpPr/>
          <p:nvPr userDrawn="1"/>
        </p:nvCxnSpPr>
        <p:spPr>
          <a:xfrm flipV="1">
            <a:off x="467544" y="3579862"/>
            <a:ext cx="8208912" cy="92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AC4A7DE-EF06-DF4F-B519-5CAF74A74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14" r="17551" b="-2169"/>
          <a:stretch/>
        </p:blipFill>
        <p:spPr>
          <a:xfrm>
            <a:off x="5874774" y="0"/>
            <a:ext cx="326922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9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04" r:id="rId2"/>
    <p:sldLayoutId id="2147483760" r:id="rId3"/>
    <p:sldLayoutId id="2147483761" r:id="rId4"/>
    <p:sldLayoutId id="2147483762" r:id="rId5"/>
    <p:sldLayoutId id="2147483763" r:id="rId6"/>
    <p:sldLayoutId id="2147483770" r:id="rId7"/>
    <p:sldLayoutId id="2147483764" r:id="rId8"/>
    <p:sldLayoutId id="2147483765" r:id="rId9"/>
    <p:sldLayoutId id="2147483766" r:id="rId10"/>
    <p:sldLayoutId id="2147483768" r:id="rId11"/>
    <p:sldLayoutId id="2147483781" r:id="rId12"/>
    <p:sldLayoutId id="2147483783" r:id="rId13"/>
    <p:sldLayoutId id="2147483784" r:id="rId14"/>
    <p:sldLayoutId id="2147483786" r:id="rId15"/>
    <p:sldLayoutId id="2147483785" r:id="rId16"/>
    <p:sldLayoutId id="2147483790" r:id="rId17"/>
    <p:sldLayoutId id="2147483791" r:id="rId18"/>
    <p:sldLayoutId id="2147483789" r:id="rId19"/>
    <p:sldLayoutId id="2147483844" r:id="rId20"/>
    <p:sldLayoutId id="2147483915" r:id="rId21"/>
    <p:sldLayoutId id="2147483916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15D36DB-13B6-914F-AF56-5A9AD3A33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4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05"/>
            <a:ext cx="9144000" cy="515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DF3495-ED79-E045-AF10-4839D0D7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F6B124-8894-5D42-A0D8-5CD18958667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2018-04-18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2A25A2B-B211-914D-934B-7F8D8F31DE3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anslations/WCAG20-sv/#relationshipsdef" TargetMode="External"/><Relationship Id="rId2" Type="http://schemas.openxmlformats.org/officeDocument/2006/relationships/hyperlink" Target="https://www.w3.org/Translations/WCAG20-sv/#structuredef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w3.org/Translations/WCAG20-sv/#programmaticallydetermineddef" TargetMode="External"/><Relationship Id="rId4" Type="http://schemas.openxmlformats.org/officeDocument/2006/relationships/hyperlink" Target="https://www.w3.org/Translations/WCAG20-sv/#presentationde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29FC4E7-2728-0E48-800B-16449065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55726"/>
            <a:ext cx="5832648" cy="1267458"/>
          </a:xfrm>
        </p:spPr>
        <p:txBody>
          <a:bodyPr/>
          <a:lstStyle/>
          <a:p>
            <a:r>
              <a:rPr lang="sv-SE" dirty="0"/>
              <a:t>Från Försäkringskassan till dig</a:t>
            </a:r>
            <a:br>
              <a:rPr lang="sv-SE" dirty="0"/>
            </a:b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363B728-1A01-EA42-92D4-976537E8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Andreas.cederbom@funka.com</a:t>
            </a:r>
          </a:p>
          <a:p>
            <a:r>
              <a:rPr lang="sv-SE" dirty="0"/>
              <a:t>Twitter: @</a:t>
            </a:r>
            <a:r>
              <a:rPr lang="sv-SE" dirty="0" err="1"/>
              <a:t>cederbomarn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24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B51D36-0803-C248-A0C7-68849708D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6" y="1563638"/>
            <a:ext cx="8112489" cy="2448272"/>
          </a:xfrm>
        </p:spPr>
        <p:txBody>
          <a:bodyPr/>
          <a:lstStyle/>
          <a:p>
            <a:r>
              <a:rPr lang="sv-SE" dirty="0">
                <a:solidFill>
                  <a:sysClr val="windowText" lastClr="000000"/>
                </a:solidFill>
              </a:rPr>
              <a:t>Testa mot kraven, </a:t>
            </a:r>
            <a:br>
              <a:rPr lang="sv-SE" dirty="0">
                <a:solidFill>
                  <a:sysClr val="windowText" lastClr="000000"/>
                </a:solidFill>
              </a:rPr>
            </a:br>
            <a:r>
              <a:rPr lang="sv-SE" dirty="0">
                <a:solidFill>
                  <a:sysClr val="windowText" lastClr="000000"/>
                </a:solidFill>
              </a:rPr>
              <a:t>men verifiera med användarna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4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empel på krav i EN-standarden och mappningen mot användargrupper.">
            <a:extLst>
              <a:ext uri="{FF2B5EF4-FFF2-40B4-BE49-F238E27FC236}">
                <a16:creationId xmlns:a16="http://schemas.microsoft.com/office/drawing/2014/main" id="{5476DB5E-09EE-4AF8-BB4C-AA882982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79438"/>
            <a:ext cx="8892480" cy="387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0B3F3F76-9348-4CCC-916A-45C662B9D48F}"/>
              </a:ext>
            </a:extLst>
          </p:cNvPr>
          <p:cNvSpPr/>
          <p:nvPr/>
        </p:nvSpPr>
        <p:spPr>
          <a:xfrm>
            <a:off x="323528" y="699542"/>
            <a:ext cx="2286000" cy="36004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B925544-BA41-4C00-A079-C4A9167C8BC1}"/>
              </a:ext>
            </a:extLst>
          </p:cNvPr>
          <p:cNvSpPr/>
          <p:nvPr/>
        </p:nvSpPr>
        <p:spPr>
          <a:xfrm>
            <a:off x="2636404" y="699542"/>
            <a:ext cx="6256076" cy="43204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992F70B-DC13-4E75-A4F3-49D1987659E7}"/>
              </a:ext>
            </a:extLst>
          </p:cNvPr>
          <p:cNvSpPr/>
          <p:nvPr/>
        </p:nvSpPr>
        <p:spPr>
          <a:xfrm>
            <a:off x="2607489" y="2551715"/>
            <a:ext cx="1071722" cy="42775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DAFB3A9-6158-42D9-B680-3E2B0E069C4C}"/>
              </a:ext>
            </a:extLst>
          </p:cNvPr>
          <p:cNvSpPr/>
          <p:nvPr/>
        </p:nvSpPr>
        <p:spPr>
          <a:xfrm>
            <a:off x="323528" y="2551715"/>
            <a:ext cx="8568952" cy="432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EAA64-31E6-4FCB-8CB8-84990617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2315557" cy="699404"/>
          </a:xfrm>
        </p:spPr>
        <p:txBody>
          <a:bodyPr/>
          <a:lstStyle/>
          <a:p>
            <a:r>
              <a:rPr lang="sv-SE" dirty="0"/>
              <a:t>Process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EA7A1F-15BE-4C63-90F2-867EE025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8208456" cy="2931958"/>
          </a:xfrm>
        </p:spPr>
        <p:txBody>
          <a:bodyPr>
            <a:normAutofit/>
          </a:bodyPr>
          <a:lstStyle/>
          <a:p>
            <a:r>
              <a:rPr lang="sv-SE" dirty="0"/>
              <a:t>Definiera </a:t>
            </a:r>
            <a:r>
              <a:rPr lang="sv-SE" b="1" dirty="0"/>
              <a:t>era</a:t>
            </a:r>
            <a:r>
              <a:rPr lang="sv-SE" dirty="0"/>
              <a:t> krav</a:t>
            </a:r>
          </a:p>
          <a:p>
            <a:r>
              <a:rPr lang="sv-SE" dirty="0"/>
              <a:t>Definiera godkännandenivåer</a:t>
            </a:r>
          </a:p>
          <a:p>
            <a:r>
              <a:rPr lang="sv-SE" dirty="0"/>
              <a:t>Ta fram användargruppsbeskrivningar</a:t>
            </a:r>
          </a:p>
          <a:p>
            <a:r>
              <a:rPr lang="sv-SE" dirty="0"/>
              <a:t>Koppla samman kraven och användargrupperna</a:t>
            </a:r>
          </a:p>
          <a:p>
            <a:r>
              <a:rPr lang="sv-SE" dirty="0"/>
              <a:t>Verifiera med användartester</a:t>
            </a:r>
          </a:p>
          <a:p>
            <a:r>
              <a:rPr lang="sv-SE" dirty="0"/>
              <a:t>Dokumentera</a:t>
            </a:r>
          </a:p>
        </p:txBody>
      </p:sp>
    </p:spTree>
    <p:extLst>
      <p:ext uri="{BB962C8B-B14F-4D97-AF65-F5344CB8AC3E}">
        <p14:creationId xmlns:p14="http://schemas.microsoft.com/office/powerpoint/2010/main" val="319310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Person som står framför en processkarta. F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58"/>
            <a:ext cx="9144000" cy="51308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131840" y="1491630"/>
            <a:ext cx="4608512" cy="1728000"/>
          </a:xfrm>
        </p:spPr>
        <p:txBody>
          <a:bodyPr/>
          <a:lstStyle/>
          <a:p>
            <a:r>
              <a:rPr lang="sv-SE" dirty="0">
                <a:solidFill>
                  <a:srgbClr val="FFED75"/>
                </a:solidFill>
              </a:rPr>
              <a:t>Reflektioner</a:t>
            </a:r>
            <a:r>
              <a:rPr lang="sv-SE" dirty="0"/>
              <a:t> från projektet</a:t>
            </a:r>
          </a:p>
        </p:txBody>
      </p:sp>
    </p:spTree>
    <p:extLst>
      <p:ext uri="{BB962C8B-B14F-4D97-AF65-F5344CB8AC3E}">
        <p14:creationId xmlns:p14="http://schemas.microsoft.com/office/powerpoint/2010/main" val="106371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9EB2C6-F21B-8340-A344-EA68AEDA3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>
                <a:solidFill>
                  <a:sysClr val="windowText" lastClr="000000"/>
                </a:solidFill>
              </a:rPr>
              <a:t>Processen viktigare än resultatet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174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3594B4-0727-FC40-AEB5-ADC093B779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>
                <a:solidFill>
                  <a:sysClr val="windowText" lastClr="000000"/>
                </a:solidFill>
              </a:rPr>
              <a:t>Användarperspektivet </a:t>
            </a:r>
            <a:br>
              <a:rPr lang="sv-SE" dirty="0">
                <a:solidFill>
                  <a:sysClr val="windowText" lastClr="000000"/>
                </a:solidFill>
              </a:rPr>
            </a:br>
            <a:r>
              <a:rPr lang="sv-SE" dirty="0">
                <a:solidFill>
                  <a:sysClr val="windowText" lastClr="000000"/>
                </a:solidFill>
              </a:rPr>
              <a:t>måste lyftas internt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814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11E1ED-FA06-2E4E-AAF8-2C32F5A37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0031" y="1347614"/>
            <a:ext cx="6096265" cy="2448272"/>
          </a:xfrm>
        </p:spPr>
        <p:txBody>
          <a:bodyPr/>
          <a:lstStyle/>
          <a:p>
            <a:r>
              <a:rPr lang="sv-SE" dirty="0">
                <a:solidFill>
                  <a:sysClr val="windowText" lastClr="000000"/>
                </a:solidFill>
              </a:rPr>
              <a:t>Det finns ett enormt behov av ökad kunskap i hela offentliga Sverige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442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609A9E-1433-4AB8-A4F3-94711D75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054541" cy="699404"/>
          </a:xfrm>
        </p:spPr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FA6BB4-6983-46B8-AC57-A4848573B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1419622"/>
            <a:ext cx="7704400" cy="3528392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Det måste börja med ett beslut från ledningen</a:t>
            </a:r>
          </a:p>
          <a:p>
            <a:r>
              <a:rPr lang="sv-SE" dirty="0"/>
              <a:t>Lagkraven är starten, inte målet</a:t>
            </a:r>
          </a:p>
          <a:p>
            <a:r>
              <a:rPr lang="sv-SE" dirty="0"/>
              <a:t>Involvera hela verksamheten</a:t>
            </a:r>
          </a:p>
          <a:p>
            <a:r>
              <a:rPr lang="sv-SE" dirty="0"/>
              <a:t>Ni måste göra det själva…</a:t>
            </a:r>
          </a:p>
          <a:p>
            <a:r>
              <a:rPr lang="sv-SE" dirty="0"/>
              <a:t>…men med stöd</a:t>
            </a:r>
          </a:p>
          <a:p>
            <a:r>
              <a:rPr lang="sv-SE" dirty="0"/>
              <a:t>Resultatet är i stort sett känt i förväg…</a:t>
            </a:r>
          </a:p>
          <a:p>
            <a:r>
              <a:rPr lang="sv-SE" dirty="0"/>
              <a:t>…men projektet ska ta fram en </a:t>
            </a:r>
            <a:br>
              <a:rPr lang="sv-SE" dirty="0"/>
            </a:br>
            <a:r>
              <a:rPr lang="sv-SE" dirty="0"/>
              <a:t>vägbeskrivning och en förståelse</a:t>
            </a:r>
          </a:p>
          <a:p>
            <a:r>
              <a:rPr lang="sv-SE" dirty="0"/>
              <a:t>Budgetera för ett kontinuerligt arbete</a:t>
            </a:r>
          </a:p>
        </p:txBody>
      </p:sp>
    </p:spTree>
    <p:extLst>
      <p:ext uri="{BB962C8B-B14F-4D97-AF65-F5344CB8AC3E}">
        <p14:creationId xmlns:p14="http://schemas.microsoft.com/office/powerpoint/2010/main" val="12790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Många lappar med frågetecken på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17336"/>
            <a:ext cx="10052622" cy="516083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4CF67E8-288F-4631-94B5-3CFEB68F7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824" y="1635646"/>
            <a:ext cx="2520280" cy="1513406"/>
          </a:xfrm>
        </p:spPr>
        <p:txBody>
          <a:bodyPr/>
          <a:lstStyle/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146984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84F8674-C680-B542-979E-90A4BC2213B4}"/>
              </a:ext>
            </a:extLst>
          </p:cNvPr>
          <p:cNvSpPr/>
          <p:nvPr/>
        </p:nvSpPr>
        <p:spPr>
          <a:xfrm>
            <a:off x="0" y="0"/>
            <a:ext cx="925252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ubrik 20">
            <a:extLst>
              <a:ext uri="{FF2B5EF4-FFF2-40B4-BE49-F238E27FC236}">
                <a16:creationId xmlns:a16="http://schemas.microsoft.com/office/drawing/2014/main" id="{15F00E69-10A8-5846-9038-0354782C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6" y="411510"/>
            <a:ext cx="1954414" cy="699404"/>
          </a:xfrm>
          <a:noFill/>
        </p:spPr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C9A7188-577F-A346-BA29-DAEDBD5B60CE}"/>
              </a:ext>
            </a:extLst>
          </p:cNvPr>
          <p:cNvSpPr txBox="1">
            <a:spLocks/>
          </p:cNvSpPr>
          <p:nvPr/>
        </p:nvSpPr>
        <p:spPr bwMode="auto">
          <a:xfrm>
            <a:off x="440432" y="1707654"/>
            <a:ext cx="3384376" cy="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120000"/>
              <a:buNone/>
              <a:defRPr sz="16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charset="0"/>
              <a:buNone/>
              <a:defRPr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0000"/>
              <a:buFont typeface="Arial" charset="0"/>
              <a:buNone/>
              <a:defRPr sz="1600" spc="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2A259"/>
              </a:buClr>
              <a:buSzPct val="120000"/>
              <a:buFontTx/>
              <a:buNone/>
              <a:tabLst/>
              <a:defRPr/>
            </a:pPr>
            <a:r>
              <a:rPr kumimoji="0" lang="sv-SE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Åsa Holmberg</a:t>
            </a:r>
            <a:b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v-SE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@</a:t>
            </a:r>
            <a:r>
              <a:rPr kumimoji="0" lang="sv-SE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Webbredaktoren</a:t>
            </a:r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F7579FE-F175-AB44-A269-10DFFBBCDAB3}"/>
              </a:ext>
            </a:extLst>
          </p:cNvPr>
          <p:cNvSpPr/>
          <p:nvPr/>
        </p:nvSpPr>
        <p:spPr>
          <a:xfrm>
            <a:off x="5796136" y="1707654"/>
            <a:ext cx="285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ts val="300"/>
              </a:spcAft>
              <a:buClr>
                <a:srgbClr val="52A259"/>
              </a:buClr>
              <a:buSzPct val="120000"/>
              <a:defRPr/>
            </a:pPr>
            <a:r>
              <a:rPr lang="sv-SE" sz="2000" kern="0" dirty="0">
                <a:solidFill>
                  <a:schemeClr val="bg1"/>
                </a:solidFill>
              </a:rPr>
              <a:t>Andreas Cederbom</a:t>
            </a:r>
            <a:br>
              <a:rPr lang="sv-SE" sz="2000" kern="0" dirty="0">
                <a:solidFill>
                  <a:schemeClr val="bg1"/>
                </a:solidFill>
              </a:rPr>
            </a:br>
            <a:r>
              <a:rPr lang="sv-SE" sz="1600" kern="0" dirty="0">
                <a:solidFill>
                  <a:schemeClr val="bg1"/>
                </a:solidFill>
              </a:rPr>
              <a:t>@</a:t>
            </a:r>
            <a:r>
              <a:rPr lang="sv-SE" sz="1600" kern="0" dirty="0" err="1">
                <a:solidFill>
                  <a:schemeClr val="bg1"/>
                </a:solidFill>
              </a:rPr>
              <a:t>cederbomarn</a:t>
            </a:r>
            <a:endParaRPr lang="sv-SE" sz="1600" kern="0" dirty="0">
              <a:solidFill>
                <a:schemeClr val="bg1"/>
              </a:solidFill>
            </a:endParaRPr>
          </a:p>
        </p:txBody>
      </p:sp>
      <p:grpSp>
        <p:nvGrpSpPr>
          <p:cNvPr id="34" name="Grupp 33" descr="Logotyp Funka">
            <a:extLst>
              <a:ext uri="{FF2B5EF4-FFF2-40B4-BE49-F238E27FC236}">
                <a16:creationId xmlns:a16="http://schemas.microsoft.com/office/drawing/2014/main" id="{EC44293F-B06D-444E-B776-DE5A18ED8A2F}"/>
              </a:ext>
            </a:extLst>
          </p:cNvPr>
          <p:cNvGrpSpPr/>
          <p:nvPr/>
        </p:nvGrpSpPr>
        <p:grpSpPr>
          <a:xfrm>
            <a:off x="5803072" y="2715766"/>
            <a:ext cx="2886419" cy="710903"/>
            <a:chOff x="5862045" y="2901827"/>
            <a:chExt cx="2886419" cy="710903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B979DC0-C62C-F146-BD6E-96DDD16CA933}"/>
                </a:ext>
              </a:extLst>
            </p:cNvPr>
            <p:cNvSpPr/>
            <p:nvPr/>
          </p:nvSpPr>
          <p:spPr>
            <a:xfrm>
              <a:off x="5862045" y="2901827"/>
              <a:ext cx="2886419" cy="710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34">
              <a:extLst>
                <a:ext uri="{FF2B5EF4-FFF2-40B4-BE49-F238E27FC236}">
                  <a16:creationId xmlns:a16="http://schemas.microsoft.com/office/drawing/2014/main" id="{D98E5ECD-2B18-9B42-9C10-2C722DFB1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194" y="3047178"/>
              <a:ext cx="1080120" cy="38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67C8820D-660D-B642-AE59-AB2F782AC85F}"/>
              </a:ext>
            </a:extLst>
          </p:cNvPr>
          <p:cNvSpPr/>
          <p:nvPr/>
        </p:nvSpPr>
        <p:spPr>
          <a:xfrm>
            <a:off x="3096344" y="17076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ts val="600"/>
              </a:spcBef>
              <a:spcAft>
                <a:spcPts val="300"/>
              </a:spcAft>
              <a:buClr>
                <a:srgbClr val="52A259"/>
              </a:buClr>
              <a:buSzPct val="120000"/>
              <a:defRPr/>
            </a:pPr>
            <a:r>
              <a:rPr lang="sv-SE" kern="0" dirty="0">
                <a:solidFill>
                  <a:schemeClr val="bg1"/>
                </a:solidFill>
              </a:rPr>
              <a:t>Christian Rosberg</a:t>
            </a:r>
            <a:br>
              <a:rPr lang="sv-SE" sz="1600" kern="0" dirty="0">
                <a:solidFill>
                  <a:schemeClr val="bg1"/>
                </a:solidFill>
              </a:rPr>
            </a:br>
            <a:r>
              <a:rPr lang="sv-SE" kern="0" dirty="0">
                <a:solidFill>
                  <a:schemeClr val="bg1"/>
                </a:solidFill>
              </a:rPr>
              <a:t>@</a:t>
            </a:r>
            <a:r>
              <a:rPr lang="sv-SE" kern="0" dirty="0" err="1">
                <a:solidFill>
                  <a:schemeClr val="bg1"/>
                </a:solidFill>
              </a:rPr>
              <a:t>c_rosberg</a:t>
            </a:r>
            <a:endParaRPr lang="sv-SE" kern="0" dirty="0">
              <a:solidFill>
                <a:schemeClr val="bg1"/>
              </a:solidFill>
            </a:endParaRPr>
          </a:p>
        </p:txBody>
      </p:sp>
      <p:grpSp>
        <p:nvGrpSpPr>
          <p:cNvPr id="35" name="Grupp 34" descr="Logotyp försäkringskassan">
            <a:extLst>
              <a:ext uri="{FF2B5EF4-FFF2-40B4-BE49-F238E27FC236}">
                <a16:creationId xmlns:a16="http://schemas.microsoft.com/office/drawing/2014/main" id="{473F9599-5C08-AA43-A396-85D0FD6B695D}"/>
              </a:ext>
            </a:extLst>
          </p:cNvPr>
          <p:cNvGrpSpPr/>
          <p:nvPr/>
        </p:nvGrpSpPr>
        <p:grpSpPr>
          <a:xfrm>
            <a:off x="454954" y="2715766"/>
            <a:ext cx="4896544" cy="710903"/>
            <a:chOff x="379025" y="2901827"/>
            <a:chExt cx="4896544" cy="710903"/>
          </a:xfrm>
        </p:grpSpPr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8516579A-0732-0246-ACAA-06F1CE05218C}"/>
                </a:ext>
              </a:extLst>
            </p:cNvPr>
            <p:cNvSpPr/>
            <p:nvPr/>
          </p:nvSpPr>
          <p:spPr>
            <a:xfrm>
              <a:off x="379025" y="2901827"/>
              <a:ext cx="4896544" cy="710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F099B155-FE67-E247-BD05-790BCDE62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144" y="3058547"/>
              <a:ext cx="2592306" cy="397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17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hand plockar bort en byggkloss från en stapel. Foto">
            <a:extLst>
              <a:ext uri="{FF2B5EF4-FFF2-40B4-BE49-F238E27FC236}">
                <a16:creationId xmlns:a16="http://schemas.microsoft.com/office/drawing/2014/main" id="{7F4B776A-300C-4110-9B10-52B655F334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3247"/>
            <a:ext cx="9144000" cy="60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5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98153E20-156D-024E-B5BC-0648E4C5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321453"/>
            <a:ext cx="4608512" cy="1042385"/>
          </a:xfrm>
        </p:spPr>
        <p:txBody>
          <a:bodyPr/>
          <a:lstStyle/>
          <a:p>
            <a:r>
              <a:rPr lang="sv-SE" dirty="0"/>
              <a:t>Det finns inga normalanvändare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B0475A8-DEFD-9847-BFF8-B2D7BFB1C0C4}"/>
              </a:ext>
            </a:extLst>
          </p:cNvPr>
          <p:cNvSpPr txBox="1">
            <a:spLocks/>
          </p:cNvSpPr>
          <p:nvPr/>
        </p:nvSpPr>
        <p:spPr>
          <a:xfrm>
            <a:off x="467544" y="2355726"/>
            <a:ext cx="4464496" cy="9361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b="1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153130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C01308-11F0-2C49-8C52-8B6207416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sz="3000" dirty="0">
                <a:solidFill>
                  <a:sysClr val="windowText" lastClr="000000"/>
                </a:solidFill>
              </a:rPr>
              <a:t>Testning och godkännandenivåer visade sig bli en central komponent i förstudien och genomförandet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143161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8908708" cy="699404"/>
          </a:xfrm>
        </p:spPr>
        <p:txBody>
          <a:bodyPr/>
          <a:lstStyle/>
          <a:p>
            <a:r>
              <a:rPr lang="sv-SE" dirty="0"/>
              <a:t>Sådana här krav måste konkretiseras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544160" cy="2715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1.3.1 Information och relationer</a:t>
            </a:r>
            <a:br>
              <a:rPr lang="sv-SE" b="1" dirty="0"/>
            </a:br>
            <a:r>
              <a:rPr lang="sv-SE" dirty="0"/>
              <a:t>Information, </a:t>
            </a:r>
            <a:r>
              <a:rPr lang="sv-SE" dirty="0">
                <a:hlinkClick r:id="rId2" tooltip="definition: struktur"/>
              </a:rPr>
              <a:t>struktur</a:t>
            </a:r>
            <a:r>
              <a:rPr lang="sv-SE" dirty="0"/>
              <a:t>, och </a:t>
            </a:r>
            <a:r>
              <a:rPr lang="sv-SE" dirty="0">
                <a:hlinkClick r:id="rId3" tooltip="definition: relationer"/>
              </a:rPr>
              <a:t>relationer</a:t>
            </a:r>
            <a:r>
              <a:rPr lang="sv-SE" dirty="0"/>
              <a:t> som förmedlas genom </a:t>
            </a:r>
            <a:r>
              <a:rPr lang="sv-SE" dirty="0">
                <a:hlinkClick r:id="rId4" tooltip="definition: presentation"/>
              </a:rPr>
              <a:t>presentation</a:t>
            </a:r>
            <a:r>
              <a:rPr lang="sv-SE" dirty="0"/>
              <a:t> kan bli </a:t>
            </a:r>
            <a:r>
              <a:rPr lang="sv-SE" dirty="0">
                <a:hlinkClick r:id="rId5" tooltip="definition: automatiskt tydliggjord (kan automatiskt tydliggöras)"/>
              </a:rPr>
              <a:t>automatiskt tydliggjord</a:t>
            </a:r>
            <a:r>
              <a:rPr lang="sv-SE" dirty="0"/>
              <a:t> </a:t>
            </a:r>
            <a:r>
              <a:rPr lang="sv-SE"/>
              <a:t>eller finns </a:t>
            </a:r>
            <a:r>
              <a:rPr lang="sv-SE" dirty="0"/>
              <a:t>som text. (Nivå A) </a:t>
            </a:r>
          </a:p>
        </p:txBody>
      </p:sp>
    </p:spTree>
    <p:extLst>
      <p:ext uri="{BB962C8B-B14F-4D97-AF65-F5344CB8AC3E}">
        <p14:creationId xmlns:p14="http://schemas.microsoft.com/office/powerpoint/2010/main" val="31571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C0740A4-0F0E-6E4F-AFCF-C3FCF00BEEEC}"/>
              </a:ext>
            </a:extLst>
          </p:cNvPr>
          <p:cNvSpPr/>
          <p:nvPr/>
        </p:nvSpPr>
        <p:spPr>
          <a:xfrm>
            <a:off x="7524328" y="4299942"/>
            <a:ext cx="16196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0EBB95-4273-4E1E-A028-56C8F4FF0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520"/>
            <a:ext cx="9144000" cy="49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glad, en neutral och en ledsen emoji med en checkbox under. Den glada emojin är ikryssad. Illustration">
            <a:extLst>
              <a:ext uri="{FF2B5EF4-FFF2-40B4-BE49-F238E27FC236}">
                <a16:creationId xmlns:a16="http://schemas.microsoft.com/office/drawing/2014/main" id="{48A16597-3627-4B61-B2F8-4D397D3B68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216515" cy="51435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7F5DBD5-7096-412A-8A7A-B8FCAAC04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861" y="3939902"/>
            <a:ext cx="7128792" cy="1028458"/>
          </a:xfrm>
        </p:spPr>
        <p:txBody>
          <a:bodyPr/>
          <a:lstStyle/>
          <a:p>
            <a:r>
              <a:rPr lang="sv-SE" dirty="0"/>
              <a:t>Men vad är ”</a:t>
            </a:r>
            <a:r>
              <a:rPr lang="sv-SE" dirty="0" err="1">
                <a:solidFill>
                  <a:srgbClr val="FFED75"/>
                </a:solidFill>
              </a:rPr>
              <a:t>good</a:t>
            </a:r>
            <a:r>
              <a:rPr lang="sv-SE" dirty="0">
                <a:solidFill>
                  <a:srgbClr val="FFED75"/>
                </a:solidFill>
              </a:rPr>
              <a:t> </a:t>
            </a:r>
            <a:r>
              <a:rPr lang="sv-SE" dirty="0" err="1">
                <a:solidFill>
                  <a:srgbClr val="FFED75"/>
                </a:solidFill>
              </a:rPr>
              <a:t>enough</a:t>
            </a:r>
            <a:r>
              <a:rPr lang="sv-SE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97902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U karta. Illustration ">
            <a:extLst>
              <a:ext uri="{FF2B5EF4-FFF2-40B4-BE49-F238E27FC236}">
                <a16:creationId xmlns:a16="http://schemas.microsoft.com/office/drawing/2014/main" id="{B5071A90-95E5-EF4E-9563-EA7EED3AE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3648" y="901338"/>
            <a:ext cx="6264696" cy="2802948"/>
          </a:xfrm>
          <a:prstGeom prst="rect">
            <a:avLst/>
          </a:prstGeom>
          <a:solidFill>
            <a:schemeClr val="tx1"/>
          </a:solidFill>
        </p:spPr>
        <p:txBody>
          <a:bodyPr wrap="square" lIns="612000" tIns="432000" rIns="288000" bIns="57600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 301 549: </a:t>
            </a:r>
            <a:br>
              <a:rPr kumimoji="0" lang="sv-SE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sv-SE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Accessibility </a:t>
            </a:r>
            <a:r>
              <a:rPr kumimoji="0" lang="sv-S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requirements</a:t>
            </a:r>
            <a:r>
              <a:rPr kumimoji="0" lang="sv-SE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for </a:t>
            </a:r>
            <a:r>
              <a:rPr kumimoji="0" lang="sv-S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procurement</a:t>
            </a:r>
            <a:r>
              <a:rPr kumimoji="0" lang="sv-SE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sv-S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of</a:t>
            </a:r>
            <a:r>
              <a:rPr kumimoji="0" lang="sv-SE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ICT </a:t>
            </a:r>
            <a:r>
              <a:rPr kumimoji="0" lang="sv-S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products</a:t>
            </a:r>
            <a:r>
              <a:rPr kumimoji="0" lang="sv-SE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and services in </a:t>
            </a:r>
            <a:r>
              <a:rPr kumimoji="0" lang="sv-S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Europe</a:t>
            </a:r>
            <a:endParaRPr kumimoji="0" lang="sv-SE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282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04"/>
            <a:ext cx="3958635" cy="699404"/>
          </a:xfrm>
        </p:spPr>
        <p:txBody>
          <a:bodyPr/>
          <a:lstStyle/>
          <a:p>
            <a:r>
              <a:rPr lang="sv-SE" dirty="0"/>
              <a:t>3 typer av krav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6167617" y="2643757"/>
            <a:ext cx="1786609" cy="723819"/>
          </a:xfrm>
        </p:spPr>
        <p:txBody>
          <a:bodyPr/>
          <a:lstStyle/>
          <a:p>
            <a:r>
              <a:rPr lang="sv-SE" dirty="0"/>
              <a:t>Mjukvara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1403648" y="2643757"/>
            <a:ext cx="1829918" cy="723819"/>
          </a:xfrm>
        </p:spPr>
        <p:txBody>
          <a:bodyPr/>
          <a:lstStyle/>
          <a:p>
            <a:r>
              <a:rPr lang="sv-SE" dirty="0"/>
              <a:t>Hårdvara</a:t>
            </a:r>
          </a:p>
        </p:txBody>
      </p:sp>
      <p:sp>
        <p:nvSpPr>
          <p:cNvPr id="9" name="Platshållare för text 2"/>
          <p:cNvSpPr txBox="1">
            <a:spLocks/>
          </p:cNvSpPr>
          <p:nvPr/>
        </p:nvSpPr>
        <p:spPr bwMode="auto">
          <a:xfrm>
            <a:off x="1403648" y="1585678"/>
            <a:ext cx="6552728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</a:rPr>
              <a:t>Funktionell prestanda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0"/>
            </a:endParaRPr>
          </a:p>
        </p:txBody>
      </p:sp>
      <p:sp>
        <p:nvSpPr>
          <p:cNvPr id="10" name="Platshållare för text 6"/>
          <p:cNvSpPr txBox="1">
            <a:spLocks/>
          </p:cNvSpPr>
          <p:nvPr/>
        </p:nvSpPr>
        <p:spPr bwMode="auto">
          <a:xfrm>
            <a:off x="5806245" y="3711792"/>
            <a:ext cx="2509352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</a:rPr>
              <a:t>WCAG 2.0 AA</a:t>
            </a:r>
          </a:p>
        </p:txBody>
      </p:sp>
      <p:sp>
        <p:nvSpPr>
          <p:cNvPr id="11" name="Platshållare för text 4"/>
          <p:cNvSpPr txBox="1">
            <a:spLocks/>
          </p:cNvSpPr>
          <p:nvPr/>
        </p:nvSpPr>
        <p:spPr bwMode="auto">
          <a:xfrm>
            <a:off x="3531014" y="2643757"/>
            <a:ext cx="2382148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08000" tIns="72000" rIns="108000" bIns="7200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0"/>
              </a:rPr>
              <a:t>Funktionalitet</a:t>
            </a:r>
          </a:p>
        </p:txBody>
      </p:sp>
      <p:cxnSp>
        <p:nvCxnSpPr>
          <p:cNvPr id="15" name="Rak pilkoppling 14"/>
          <p:cNvCxnSpPr>
            <a:stCxn id="6" idx="2"/>
            <a:endCxn id="10" idx="0"/>
          </p:cNvCxnSpPr>
          <p:nvPr/>
        </p:nvCxnSpPr>
        <p:spPr>
          <a:xfrm flipH="1">
            <a:off x="7060921" y="3367576"/>
            <a:ext cx="1" cy="344216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179512" y="1742554"/>
            <a:ext cx="1209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Målbild: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79512" y="280561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Krav: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79512" y="3868668"/>
            <a:ext cx="499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Andra, bakomliggande standarder:</a:t>
            </a:r>
          </a:p>
        </p:txBody>
      </p:sp>
      <p:cxnSp>
        <p:nvCxnSpPr>
          <p:cNvPr id="14" name="Rak pilkoppling 13"/>
          <p:cNvCxnSpPr/>
          <p:nvPr/>
        </p:nvCxnSpPr>
        <p:spPr>
          <a:xfrm flipH="1">
            <a:off x="2318607" y="3367576"/>
            <a:ext cx="1" cy="344216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 flipH="1">
            <a:off x="4722088" y="3365087"/>
            <a:ext cx="1" cy="344216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9" grpId="0" animBg="1"/>
      <p:bldP spid="10" grpId="0" animBg="1"/>
      <p:bldP spid="11" grpId="0" animBg="1"/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8011026" cy="699404"/>
          </a:xfrm>
        </p:spPr>
        <p:txBody>
          <a:bodyPr/>
          <a:lstStyle/>
          <a:p>
            <a:r>
              <a:rPr lang="sv-SE" dirty="0"/>
              <a:t>Exempel på grupper / Situationer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251520" y="1275606"/>
            <a:ext cx="8640960" cy="3795886"/>
          </a:xfrm>
        </p:spPr>
        <p:txBody>
          <a:bodyPr>
            <a:normAutofit/>
          </a:bodyPr>
          <a:lstStyle/>
          <a:p>
            <a:r>
              <a:rPr lang="sv-SE" dirty="0"/>
              <a:t>4.2.1 Användning utan att se </a:t>
            </a:r>
          </a:p>
          <a:p>
            <a:r>
              <a:rPr lang="sv-SE" dirty="0"/>
              <a:t>4.2.3 Användning utan att uppfatta färg</a:t>
            </a:r>
          </a:p>
          <a:p>
            <a:r>
              <a:rPr lang="sv-SE" dirty="0"/>
              <a:t>4.2.4 Användning utan att höra</a:t>
            </a:r>
          </a:p>
          <a:p>
            <a:r>
              <a:rPr lang="sv-SE" dirty="0"/>
              <a:t>4.2.7 Användning med begränsad funktion</a:t>
            </a:r>
            <a:br>
              <a:rPr lang="sv-SE" dirty="0"/>
            </a:br>
            <a:r>
              <a:rPr lang="sv-SE" dirty="0"/>
              <a:t>eller styrka i händerna </a:t>
            </a:r>
          </a:p>
          <a:p>
            <a:r>
              <a:rPr lang="sv-SE" dirty="0"/>
              <a:t>4.2.10 Användning med begränsad kognitiv förmåga</a:t>
            </a:r>
          </a:p>
        </p:txBody>
      </p:sp>
    </p:spTree>
    <p:extLst>
      <p:ext uri="{BB962C8B-B14F-4D97-AF65-F5344CB8AC3E}">
        <p14:creationId xmlns:p14="http://schemas.microsoft.com/office/powerpoint/2010/main" val="14253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ron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6C9100DA-7757-F149-829B-A277982C5DE9}"/>
    </a:ext>
  </a:extLst>
</a:theme>
</file>

<file path=ppt/theme/theme10.xml><?xml version="1.0" encoding="utf-8"?>
<a:theme xmlns:a="http://schemas.openxmlformats.org/drawingml/2006/main" name="Citat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3E68EB5-75CD-B74D-8E05-C5A3FCBF5BEB}"/>
    </a:ext>
  </a:extLst>
</a:theme>
</file>

<file path=ppt/theme/theme11.xml><?xml version="1.0" encoding="utf-8"?>
<a:theme xmlns:a="http://schemas.openxmlformats.org/drawingml/2006/main" name="Citat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59DA531-3187-0C4D-9766-55866B29BF42}"/>
    </a:ext>
  </a:extLst>
</a:theme>
</file>

<file path=ppt/theme/theme12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C8129B09-7D12-DF46-B484-0E2BB8DC77E3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BAD11941-D97E-224A-9493-5E3795ECCDFD}"/>
    </a:ext>
  </a:extLst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77F49608-4041-D446-97C5-D0D3E556914F}"/>
    </a:ext>
  </a:extLst>
</a:theme>
</file>

<file path=ppt/theme/theme4.xml><?xml version="1.0" encoding="utf-8"?>
<a:theme xmlns:a="http://schemas.openxmlformats.org/drawingml/2006/main" name="Nologo_only_fullscreenimages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803092D8-EBBE-5A4E-A62C-C073A1819153}"/>
    </a:ext>
  </a:extLst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568637A1-4B66-3A4E-B330-68AF25055BF5}"/>
    </a:ext>
  </a:extLst>
</a:theme>
</file>

<file path=ppt/theme/theme6.xml><?xml version="1.0" encoding="utf-8"?>
<a:theme xmlns:a="http://schemas.openxmlformats.org/drawingml/2006/main" name="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BBA96ADC-CD73-CC4A-935D-B3A7BCB3C58B}"/>
    </a:ext>
  </a:extLst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61CCE036-B536-5D43-8514-23241DA9EF7F}"/>
    </a:ext>
  </a:extLst>
</a:theme>
</file>

<file path=ppt/theme/theme8.xml><?xml version="1.0" encoding="utf-8"?>
<a:theme xmlns:a="http://schemas.openxmlformats.org/drawingml/2006/main" name="Citat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DCFFBDED-490F-7E40-B68E-7251109CAEAA}"/>
    </a:ext>
  </a:extLst>
</a:theme>
</file>

<file path=ppt/theme/theme9.xml><?xml version="1.0" encoding="utf-8"?>
<a:theme xmlns:a="http://schemas.openxmlformats.org/drawingml/2006/main" name="Citat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E820232C-8A98-5A46-B779-A82694183A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Front Page</Template>
  <TotalTime>0</TotalTime>
  <Words>202</Words>
  <Application>Microsoft Macintosh PowerPoint</Application>
  <PresentationFormat>Bildspel på skärmen (16:9)</PresentationFormat>
  <Paragraphs>56</Paragraphs>
  <Slides>20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20</vt:i4>
      </vt:variant>
    </vt:vector>
  </HeadingPairs>
  <TitlesOfParts>
    <vt:vector size="36" baseType="lpstr">
      <vt:lpstr>ＭＳ Ｐゴシック</vt:lpstr>
      <vt:lpstr>Arial</vt:lpstr>
      <vt:lpstr>Calibri</vt:lpstr>
      <vt:lpstr>Century Gothic</vt:lpstr>
      <vt:lpstr>Front Page</vt:lpstr>
      <vt:lpstr>Funka_logo</vt:lpstr>
      <vt:lpstr>Small_asterix</vt:lpstr>
      <vt:lpstr>Nologo_only_fullscreenimages</vt:lpstr>
      <vt:lpstr>One Post It</vt:lpstr>
      <vt:lpstr>Two Post It</vt:lpstr>
      <vt:lpstr>Three Post It</vt:lpstr>
      <vt:lpstr>Citat rosa</vt:lpstr>
      <vt:lpstr>Citat grön</vt:lpstr>
      <vt:lpstr>Citat gul</vt:lpstr>
      <vt:lpstr>Citat blå</vt:lpstr>
      <vt:lpstr>Last page</vt:lpstr>
      <vt:lpstr>Från Försäkringskassan till dig </vt:lpstr>
      <vt:lpstr>PowerPoint-presentation</vt:lpstr>
      <vt:lpstr>PowerPoint-presentation</vt:lpstr>
      <vt:lpstr>Sådana här krav måste konkretiseras</vt:lpstr>
      <vt:lpstr>PowerPoint-presentation</vt:lpstr>
      <vt:lpstr>Men vad är ”good enough”?</vt:lpstr>
      <vt:lpstr>PowerPoint-presentation</vt:lpstr>
      <vt:lpstr>3 typer av krav</vt:lpstr>
      <vt:lpstr>Exempel på grupper / Situationer</vt:lpstr>
      <vt:lpstr>PowerPoint-presentation</vt:lpstr>
      <vt:lpstr>PowerPoint-presentation</vt:lpstr>
      <vt:lpstr>Process</vt:lpstr>
      <vt:lpstr>Reflektioner från projektet</vt:lpstr>
      <vt:lpstr>PowerPoint-presentation</vt:lpstr>
      <vt:lpstr>PowerPoint-presentation</vt:lpstr>
      <vt:lpstr>PowerPoint-presentation</vt:lpstr>
      <vt:lpstr>Take away</vt:lpstr>
      <vt:lpstr>Frågor?</vt:lpstr>
      <vt:lpstr>Tack!</vt:lpstr>
      <vt:lpstr>Det finns inga normalanvändare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2018-04-18T09:08:18Z</dcterms:created>
  <dcterms:modified xsi:type="dcterms:W3CDTF">2018-04-18T09:10:38Z</dcterms:modified>
  <cp:category/>
</cp:coreProperties>
</file>