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64" r:id="rId2"/>
    <p:sldId id="268" r:id="rId3"/>
    <p:sldId id="279" r:id="rId4"/>
    <p:sldId id="317" r:id="rId5"/>
    <p:sldId id="297" r:id="rId6"/>
    <p:sldId id="302" r:id="rId7"/>
    <p:sldId id="271" r:id="rId8"/>
    <p:sldId id="303" r:id="rId9"/>
    <p:sldId id="272" r:id="rId10"/>
    <p:sldId id="296" r:id="rId11"/>
    <p:sldId id="284" r:id="rId12"/>
    <p:sldId id="285" r:id="rId13"/>
    <p:sldId id="280" r:id="rId14"/>
    <p:sldId id="286" r:id="rId15"/>
    <p:sldId id="290" r:id="rId16"/>
    <p:sldId id="283" r:id="rId17"/>
    <p:sldId id="281" r:id="rId18"/>
    <p:sldId id="292" r:id="rId19"/>
    <p:sldId id="291" r:id="rId20"/>
    <p:sldId id="282" r:id="rId21"/>
    <p:sldId id="287" r:id="rId22"/>
    <p:sldId id="323" r:id="rId23"/>
    <p:sldId id="320" r:id="rId24"/>
    <p:sldId id="298" r:id="rId25"/>
    <p:sldId id="306" r:id="rId26"/>
    <p:sldId id="346" r:id="rId27"/>
    <p:sldId id="343" r:id="rId28"/>
    <p:sldId id="349" r:id="rId29"/>
    <p:sldId id="331" r:id="rId30"/>
    <p:sldId id="347" r:id="rId31"/>
    <p:sldId id="332" r:id="rId32"/>
    <p:sldId id="333" r:id="rId33"/>
    <p:sldId id="348" r:id="rId34"/>
    <p:sldId id="350" r:id="rId35"/>
    <p:sldId id="294" r:id="rId36"/>
    <p:sldId id="304" r:id="rId37"/>
    <p:sldId id="316" r:id="rId38"/>
    <p:sldId id="356" r:id="rId39"/>
    <p:sldId id="310" r:id="rId40"/>
    <p:sldId id="339" r:id="rId41"/>
    <p:sldId id="342" r:id="rId42"/>
    <p:sldId id="337" r:id="rId43"/>
    <p:sldId id="340" r:id="rId44"/>
    <p:sldId id="354" r:id="rId45"/>
    <p:sldId id="353" r:id="rId46"/>
    <p:sldId id="351" r:id="rId47"/>
    <p:sldId id="288" r:id="rId48"/>
    <p:sldId id="315" r:id="rId49"/>
    <p:sldId id="311" r:id="rId50"/>
    <p:sldId id="274" r:id="rId51"/>
    <p:sldId id="301" r:id="rId52"/>
    <p:sldId id="352" r:id="rId53"/>
    <p:sldId id="261" r:id="rId54"/>
    <p:sldId id="355" r:id="rId55"/>
    <p:sldId id="289" r:id="rId56"/>
    <p:sldId id="321" r:id="rId57"/>
    <p:sldId id="345" r:id="rId58"/>
    <p:sldId id="32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49765D7-D7D5-DD4E-BB44-2BD096D5C3A1}">
          <p14:sldIdLst>
            <p14:sldId id="264"/>
            <p14:sldId id="268"/>
            <p14:sldId id="279"/>
            <p14:sldId id="317"/>
          </p14:sldIdLst>
        </p14:section>
        <p14:section name="Who is on the guest list?" id="{5B3CFB4B-6389-4947-AC46-4B5D4FAE9052}">
          <p14:sldIdLst>
            <p14:sldId id="297"/>
            <p14:sldId id="302"/>
            <p14:sldId id="271"/>
            <p14:sldId id="303"/>
            <p14:sldId id="272"/>
          </p14:sldIdLst>
        </p14:section>
        <p14:section name="Match - Mismatch" id="{CE77F088-8B44-4B4A-BBC7-26BCA2CCAB13}">
          <p14:sldIdLst>
            <p14:sldId id="296"/>
            <p14:sldId id="284"/>
            <p14:sldId id="285"/>
            <p14:sldId id="280"/>
            <p14:sldId id="286"/>
            <p14:sldId id="290"/>
            <p14:sldId id="283"/>
            <p14:sldId id="281"/>
            <p14:sldId id="292"/>
            <p14:sldId id="291"/>
            <p14:sldId id="282"/>
            <p14:sldId id="287"/>
            <p14:sldId id="323"/>
            <p14:sldId id="320"/>
          </p14:sldIdLst>
        </p14:section>
        <p14:section name="Dealing with uncertainty" id="{48AB32A7-E091-8D47-88D5-650B6F48ED74}">
          <p14:sldIdLst>
            <p14:sldId id="298"/>
            <p14:sldId id="306"/>
            <p14:sldId id="346"/>
            <p14:sldId id="343"/>
            <p14:sldId id="349"/>
            <p14:sldId id="331"/>
            <p14:sldId id="347"/>
            <p14:sldId id="332"/>
            <p14:sldId id="333"/>
            <p14:sldId id="348"/>
            <p14:sldId id="350"/>
            <p14:sldId id="294"/>
            <p14:sldId id="304"/>
            <p14:sldId id="316"/>
          </p14:sldIdLst>
        </p14:section>
        <p14:section name="Fixing existing software" id="{EDC8D4C7-246D-8E47-B191-E0DF836E6969}">
          <p14:sldIdLst>
            <p14:sldId id="356"/>
          </p14:sldIdLst>
        </p14:section>
        <p14:section name="Setting a place for Janie" id="{FD4AB85B-72FA-CC4A-9F0C-865932F87B90}">
          <p14:sldIdLst>
            <p14:sldId id="310"/>
            <p14:sldId id="339"/>
            <p14:sldId id="342"/>
            <p14:sldId id="337"/>
            <p14:sldId id="340"/>
            <p14:sldId id="354"/>
          </p14:sldIdLst>
        </p14:section>
        <p14:section name="Finish" id="{3E24B076-64D2-CF40-A319-6494BB0EBA0C}">
          <p14:sldIdLst>
            <p14:sldId id="353"/>
            <p14:sldId id="351"/>
            <p14:sldId id="288"/>
            <p14:sldId id="315"/>
            <p14:sldId id="311"/>
            <p14:sldId id="274"/>
            <p14:sldId id="301"/>
            <p14:sldId id="352"/>
            <p14:sldId id="261"/>
            <p14:sldId id="355"/>
            <p14:sldId id="289"/>
            <p14:sldId id="321"/>
            <p14:sldId id="345"/>
            <p14:sldId id="32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8"/>
    <a:srgbClr val="606060"/>
    <a:srgbClr val="707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5"/>
    <p:restoredTop sz="66406"/>
  </p:normalViewPr>
  <p:slideViewPr>
    <p:cSldViewPr snapToGrid="0" snapToObjects="1">
      <p:cViewPr>
        <p:scale>
          <a:sx n="110" d="100"/>
          <a:sy n="110" d="100"/>
        </p:scale>
        <p:origin x="224" y="-992"/>
      </p:cViewPr>
      <p:guideLst>
        <p:guide orient="horz" pos="2160"/>
        <p:guide pos="3840"/>
      </p:guideLst>
    </p:cSldViewPr>
  </p:slideViewPr>
  <p:outlineViewPr>
    <p:cViewPr>
      <p:scale>
        <a:sx n="33" d="100"/>
        <a:sy n="33" d="100"/>
      </p:scale>
      <p:origin x="0" y="-8696"/>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D80E9-61D7-BE44-BF52-D9950A6520F4}" type="datetimeFigureOut">
              <a:rPr lang="en-US" smtClean="0"/>
              <a:t>4/9/19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F33CE-3A3F-5C4D-B411-C323C6DC5EF5}" type="slidenum">
              <a:rPr lang="en-US" smtClean="0"/>
              <a:t>‹#›</a:t>
            </a:fld>
            <a:endParaRPr lang="en-US"/>
          </a:p>
        </p:txBody>
      </p:sp>
    </p:spTree>
    <p:extLst>
      <p:ext uri="{BB962C8B-B14F-4D97-AF65-F5344CB8AC3E}">
        <p14:creationId xmlns:p14="http://schemas.microsoft.com/office/powerpoint/2010/main" val="267957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a:t>
            </a:fld>
            <a:endParaRPr lang="en-US"/>
          </a:p>
        </p:txBody>
      </p:sp>
    </p:spTree>
    <p:extLst>
      <p:ext uri="{BB962C8B-B14F-4D97-AF65-F5344CB8AC3E}">
        <p14:creationId xmlns:p14="http://schemas.microsoft.com/office/powerpoint/2010/main" val="9459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10</a:t>
            </a:fld>
            <a:endParaRPr lang="en-US"/>
          </a:p>
        </p:txBody>
      </p:sp>
    </p:spTree>
    <p:extLst>
      <p:ext uri="{BB962C8B-B14F-4D97-AF65-F5344CB8AC3E}">
        <p14:creationId xmlns:p14="http://schemas.microsoft.com/office/powerpoint/2010/main" val="186031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11</a:t>
            </a:fld>
            <a:endParaRPr lang="en-US"/>
          </a:p>
        </p:txBody>
      </p:sp>
    </p:spTree>
    <p:extLst>
      <p:ext uri="{BB962C8B-B14F-4D97-AF65-F5344CB8AC3E}">
        <p14:creationId xmlns:p14="http://schemas.microsoft.com/office/powerpoint/2010/main" val="4289738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12</a:t>
            </a:fld>
            <a:endParaRPr lang="en-US"/>
          </a:p>
        </p:txBody>
      </p:sp>
    </p:spTree>
    <p:extLst>
      <p:ext uri="{BB962C8B-B14F-4D97-AF65-F5344CB8AC3E}">
        <p14:creationId xmlns:p14="http://schemas.microsoft.com/office/powerpoint/2010/main" val="231450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13</a:t>
            </a:fld>
            <a:endParaRPr lang="en-US"/>
          </a:p>
        </p:txBody>
      </p:sp>
    </p:spTree>
    <p:extLst>
      <p:ext uri="{BB962C8B-B14F-4D97-AF65-F5344CB8AC3E}">
        <p14:creationId xmlns:p14="http://schemas.microsoft.com/office/powerpoint/2010/main" val="86812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14</a:t>
            </a:fld>
            <a:endParaRPr lang="en-US"/>
          </a:p>
        </p:txBody>
      </p:sp>
    </p:spTree>
    <p:extLst>
      <p:ext uri="{BB962C8B-B14F-4D97-AF65-F5344CB8AC3E}">
        <p14:creationId xmlns:p14="http://schemas.microsoft.com/office/powerpoint/2010/main" val="246616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15</a:t>
            </a:fld>
            <a:endParaRPr lang="en-US"/>
          </a:p>
        </p:txBody>
      </p:sp>
    </p:spTree>
    <p:extLst>
      <p:ext uri="{BB962C8B-B14F-4D97-AF65-F5344CB8AC3E}">
        <p14:creationId xmlns:p14="http://schemas.microsoft.com/office/powerpoint/2010/main" val="53856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16</a:t>
            </a:fld>
            <a:endParaRPr lang="en-US"/>
          </a:p>
        </p:txBody>
      </p:sp>
    </p:spTree>
    <p:extLst>
      <p:ext uri="{BB962C8B-B14F-4D97-AF65-F5344CB8AC3E}">
        <p14:creationId xmlns:p14="http://schemas.microsoft.com/office/powerpoint/2010/main" val="89460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17</a:t>
            </a:fld>
            <a:endParaRPr lang="en-US"/>
          </a:p>
        </p:txBody>
      </p:sp>
    </p:spTree>
    <p:extLst>
      <p:ext uri="{BB962C8B-B14F-4D97-AF65-F5344CB8AC3E}">
        <p14:creationId xmlns:p14="http://schemas.microsoft.com/office/powerpoint/2010/main" val="144708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18</a:t>
            </a:fld>
            <a:endParaRPr lang="en-US"/>
          </a:p>
        </p:txBody>
      </p:sp>
    </p:spTree>
    <p:extLst>
      <p:ext uri="{BB962C8B-B14F-4D97-AF65-F5344CB8AC3E}">
        <p14:creationId xmlns:p14="http://schemas.microsoft.com/office/powerpoint/2010/main" val="109957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19</a:t>
            </a:fld>
            <a:endParaRPr lang="en-US"/>
          </a:p>
        </p:txBody>
      </p:sp>
    </p:spTree>
    <p:extLst>
      <p:ext uri="{BB962C8B-B14F-4D97-AF65-F5344CB8AC3E}">
        <p14:creationId xmlns:p14="http://schemas.microsoft.com/office/powerpoint/2010/main" val="292337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2</a:t>
            </a:fld>
            <a:endParaRPr lang="en-US"/>
          </a:p>
        </p:txBody>
      </p:sp>
    </p:spTree>
    <p:extLst>
      <p:ext uri="{BB962C8B-B14F-4D97-AF65-F5344CB8AC3E}">
        <p14:creationId xmlns:p14="http://schemas.microsoft.com/office/powerpoint/2010/main" val="161118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20</a:t>
            </a:fld>
            <a:endParaRPr lang="en-US"/>
          </a:p>
        </p:txBody>
      </p:sp>
    </p:spTree>
    <p:extLst>
      <p:ext uri="{BB962C8B-B14F-4D97-AF65-F5344CB8AC3E}">
        <p14:creationId xmlns:p14="http://schemas.microsoft.com/office/powerpoint/2010/main" val="74437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21</a:t>
            </a:fld>
            <a:endParaRPr lang="en-US"/>
          </a:p>
        </p:txBody>
      </p:sp>
    </p:spTree>
    <p:extLst>
      <p:ext uri="{BB962C8B-B14F-4D97-AF65-F5344CB8AC3E}">
        <p14:creationId xmlns:p14="http://schemas.microsoft.com/office/powerpoint/2010/main" val="3965190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22</a:t>
            </a:fld>
            <a:endParaRPr lang="en-US"/>
          </a:p>
        </p:txBody>
      </p:sp>
    </p:spTree>
    <p:extLst>
      <p:ext uri="{BB962C8B-B14F-4D97-AF65-F5344CB8AC3E}">
        <p14:creationId xmlns:p14="http://schemas.microsoft.com/office/powerpoint/2010/main" val="1466574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23</a:t>
            </a:fld>
            <a:endParaRPr lang="en-US"/>
          </a:p>
        </p:txBody>
      </p:sp>
    </p:spTree>
    <p:extLst>
      <p:ext uri="{BB962C8B-B14F-4D97-AF65-F5344CB8AC3E}">
        <p14:creationId xmlns:p14="http://schemas.microsoft.com/office/powerpoint/2010/main" val="483009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24</a:t>
            </a:fld>
            <a:endParaRPr lang="en-US"/>
          </a:p>
        </p:txBody>
      </p:sp>
    </p:spTree>
    <p:extLst>
      <p:ext uri="{BB962C8B-B14F-4D97-AF65-F5344CB8AC3E}">
        <p14:creationId xmlns:p14="http://schemas.microsoft.com/office/powerpoint/2010/main" val="102645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25</a:t>
            </a:fld>
            <a:endParaRPr lang="en-US"/>
          </a:p>
        </p:txBody>
      </p:sp>
    </p:spTree>
    <p:extLst>
      <p:ext uri="{BB962C8B-B14F-4D97-AF65-F5344CB8AC3E}">
        <p14:creationId xmlns:p14="http://schemas.microsoft.com/office/powerpoint/2010/main" val="95842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26</a:t>
            </a:fld>
            <a:endParaRPr lang="en-US"/>
          </a:p>
        </p:txBody>
      </p:sp>
    </p:spTree>
    <p:extLst>
      <p:ext uri="{BB962C8B-B14F-4D97-AF65-F5344CB8AC3E}">
        <p14:creationId xmlns:p14="http://schemas.microsoft.com/office/powerpoint/2010/main" val="342377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27</a:t>
            </a:fld>
            <a:endParaRPr lang="en-US"/>
          </a:p>
        </p:txBody>
      </p:sp>
    </p:spTree>
    <p:extLst>
      <p:ext uri="{BB962C8B-B14F-4D97-AF65-F5344CB8AC3E}">
        <p14:creationId xmlns:p14="http://schemas.microsoft.com/office/powerpoint/2010/main" val="277535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effectLst/>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28</a:t>
            </a:fld>
            <a:endParaRPr lang="en-US"/>
          </a:p>
        </p:txBody>
      </p:sp>
    </p:spTree>
    <p:extLst>
      <p:ext uri="{BB962C8B-B14F-4D97-AF65-F5344CB8AC3E}">
        <p14:creationId xmlns:p14="http://schemas.microsoft.com/office/powerpoint/2010/main" val="2067475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29</a:t>
            </a:fld>
            <a:endParaRPr lang="en-US"/>
          </a:p>
        </p:txBody>
      </p:sp>
    </p:spTree>
    <p:extLst>
      <p:ext uri="{BB962C8B-B14F-4D97-AF65-F5344CB8AC3E}">
        <p14:creationId xmlns:p14="http://schemas.microsoft.com/office/powerpoint/2010/main" val="293691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3</a:t>
            </a:fld>
            <a:endParaRPr lang="en-US"/>
          </a:p>
        </p:txBody>
      </p:sp>
    </p:spTree>
    <p:extLst>
      <p:ext uri="{BB962C8B-B14F-4D97-AF65-F5344CB8AC3E}">
        <p14:creationId xmlns:p14="http://schemas.microsoft.com/office/powerpoint/2010/main" val="4250308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30</a:t>
            </a:fld>
            <a:endParaRPr lang="en-US"/>
          </a:p>
        </p:txBody>
      </p:sp>
    </p:spTree>
    <p:extLst>
      <p:ext uri="{BB962C8B-B14F-4D97-AF65-F5344CB8AC3E}">
        <p14:creationId xmlns:p14="http://schemas.microsoft.com/office/powerpoint/2010/main" val="503618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31</a:t>
            </a:fld>
            <a:endParaRPr lang="en-US"/>
          </a:p>
        </p:txBody>
      </p:sp>
    </p:spTree>
    <p:extLst>
      <p:ext uri="{BB962C8B-B14F-4D97-AF65-F5344CB8AC3E}">
        <p14:creationId xmlns:p14="http://schemas.microsoft.com/office/powerpoint/2010/main" val="163244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32</a:t>
            </a:fld>
            <a:endParaRPr lang="en-US"/>
          </a:p>
        </p:txBody>
      </p:sp>
    </p:spTree>
    <p:extLst>
      <p:ext uri="{BB962C8B-B14F-4D97-AF65-F5344CB8AC3E}">
        <p14:creationId xmlns:p14="http://schemas.microsoft.com/office/powerpoint/2010/main" val="503435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33</a:t>
            </a:fld>
            <a:endParaRPr lang="en-US"/>
          </a:p>
        </p:txBody>
      </p:sp>
    </p:spTree>
    <p:extLst>
      <p:ext uri="{BB962C8B-B14F-4D97-AF65-F5344CB8AC3E}">
        <p14:creationId xmlns:p14="http://schemas.microsoft.com/office/powerpoint/2010/main" val="342843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34</a:t>
            </a:fld>
            <a:endParaRPr lang="en-US"/>
          </a:p>
        </p:txBody>
      </p:sp>
    </p:spTree>
    <p:extLst>
      <p:ext uri="{BB962C8B-B14F-4D97-AF65-F5344CB8AC3E}">
        <p14:creationId xmlns:p14="http://schemas.microsoft.com/office/powerpoint/2010/main" val="2052290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35</a:t>
            </a:fld>
            <a:endParaRPr lang="en-US"/>
          </a:p>
        </p:txBody>
      </p:sp>
    </p:spTree>
    <p:extLst>
      <p:ext uri="{BB962C8B-B14F-4D97-AF65-F5344CB8AC3E}">
        <p14:creationId xmlns:p14="http://schemas.microsoft.com/office/powerpoint/2010/main" val="2602706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36</a:t>
            </a:fld>
            <a:endParaRPr lang="en-US"/>
          </a:p>
        </p:txBody>
      </p:sp>
    </p:spTree>
    <p:extLst>
      <p:ext uri="{BB962C8B-B14F-4D97-AF65-F5344CB8AC3E}">
        <p14:creationId xmlns:p14="http://schemas.microsoft.com/office/powerpoint/2010/main" val="644633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37</a:t>
            </a:fld>
            <a:endParaRPr lang="en-US"/>
          </a:p>
        </p:txBody>
      </p:sp>
    </p:spTree>
    <p:extLst>
      <p:ext uri="{BB962C8B-B14F-4D97-AF65-F5344CB8AC3E}">
        <p14:creationId xmlns:p14="http://schemas.microsoft.com/office/powerpoint/2010/main" val="14027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38</a:t>
            </a:fld>
            <a:endParaRPr lang="en-US"/>
          </a:p>
        </p:txBody>
      </p:sp>
    </p:spTree>
    <p:extLst>
      <p:ext uri="{BB962C8B-B14F-4D97-AF65-F5344CB8AC3E}">
        <p14:creationId xmlns:p14="http://schemas.microsoft.com/office/powerpoint/2010/main" val="3350040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39</a:t>
            </a:fld>
            <a:endParaRPr lang="en-US"/>
          </a:p>
        </p:txBody>
      </p:sp>
    </p:spTree>
    <p:extLst>
      <p:ext uri="{BB962C8B-B14F-4D97-AF65-F5344CB8AC3E}">
        <p14:creationId xmlns:p14="http://schemas.microsoft.com/office/powerpoint/2010/main" val="290520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4</a:t>
            </a:fld>
            <a:endParaRPr lang="en-US"/>
          </a:p>
        </p:txBody>
      </p:sp>
    </p:spTree>
    <p:extLst>
      <p:ext uri="{BB962C8B-B14F-4D97-AF65-F5344CB8AC3E}">
        <p14:creationId xmlns:p14="http://schemas.microsoft.com/office/powerpoint/2010/main" val="1826588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40</a:t>
            </a:fld>
            <a:endParaRPr lang="en-US"/>
          </a:p>
        </p:txBody>
      </p:sp>
    </p:spTree>
    <p:extLst>
      <p:ext uri="{BB962C8B-B14F-4D97-AF65-F5344CB8AC3E}">
        <p14:creationId xmlns:p14="http://schemas.microsoft.com/office/powerpoint/2010/main" val="268624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41</a:t>
            </a:fld>
            <a:endParaRPr lang="en-US"/>
          </a:p>
        </p:txBody>
      </p:sp>
    </p:spTree>
    <p:extLst>
      <p:ext uri="{BB962C8B-B14F-4D97-AF65-F5344CB8AC3E}">
        <p14:creationId xmlns:p14="http://schemas.microsoft.com/office/powerpoint/2010/main" val="532272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42</a:t>
            </a:fld>
            <a:endParaRPr lang="en-US"/>
          </a:p>
        </p:txBody>
      </p:sp>
    </p:spTree>
    <p:extLst>
      <p:ext uri="{BB962C8B-B14F-4D97-AF65-F5344CB8AC3E}">
        <p14:creationId xmlns:p14="http://schemas.microsoft.com/office/powerpoint/2010/main" val="4269387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43</a:t>
            </a:fld>
            <a:endParaRPr lang="en-US"/>
          </a:p>
        </p:txBody>
      </p:sp>
    </p:spTree>
    <p:extLst>
      <p:ext uri="{BB962C8B-B14F-4D97-AF65-F5344CB8AC3E}">
        <p14:creationId xmlns:p14="http://schemas.microsoft.com/office/powerpoint/2010/main" val="2842828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44</a:t>
            </a:fld>
            <a:endParaRPr lang="en-US"/>
          </a:p>
        </p:txBody>
      </p:sp>
    </p:spTree>
    <p:extLst>
      <p:ext uri="{BB962C8B-B14F-4D97-AF65-F5344CB8AC3E}">
        <p14:creationId xmlns:p14="http://schemas.microsoft.com/office/powerpoint/2010/main" val="397162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45</a:t>
            </a:fld>
            <a:endParaRPr lang="en-US"/>
          </a:p>
        </p:txBody>
      </p:sp>
    </p:spTree>
    <p:extLst>
      <p:ext uri="{BB962C8B-B14F-4D97-AF65-F5344CB8AC3E}">
        <p14:creationId xmlns:p14="http://schemas.microsoft.com/office/powerpoint/2010/main" val="315012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46</a:t>
            </a:fld>
            <a:endParaRPr lang="en-US"/>
          </a:p>
        </p:txBody>
      </p:sp>
    </p:spTree>
    <p:extLst>
      <p:ext uri="{BB962C8B-B14F-4D97-AF65-F5344CB8AC3E}">
        <p14:creationId xmlns:p14="http://schemas.microsoft.com/office/powerpoint/2010/main" val="1921776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47</a:t>
            </a:fld>
            <a:endParaRPr lang="en-US"/>
          </a:p>
        </p:txBody>
      </p:sp>
    </p:spTree>
    <p:extLst>
      <p:ext uri="{BB962C8B-B14F-4D97-AF65-F5344CB8AC3E}">
        <p14:creationId xmlns:p14="http://schemas.microsoft.com/office/powerpoint/2010/main" val="3028514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48</a:t>
            </a:fld>
            <a:endParaRPr lang="en-US"/>
          </a:p>
        </p:txBody>
      </p:sp>
    </p:spTree>
    <p:extLst>
      <p:ext uri="{BB962C8B-B14F-4D97-AF65-F5344CB8AC3E}">
        <p14:creationId xmlns:p14="http://schemas.microsoft.com/office/powerpoint/2010/main" val="1469540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49</a:t>
            </a:fld>
            <a:endParaRPr lang="en-US"/>
          </a:p>
        </p:txBody>
      </p:sp>
    </p:spTree>
    <p:extLst>
      <p:ext uri="{BB962C8B-B14F-4D97-AF65-F5344CB8AC3E}">
        <p14:creationId xmlns:p14="http://schemas.microsoft.com/office/powerpoint/2010/main" val="108776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a:t>
            </a:fld>
            <a:endParaRPr lang="en-US"/>
          </a:p>
        </p:txBody>
      </p:sp>
    </p:spTree>
    <p:extLst>
      <p:ext uri="{BB962C8B-B14F-4D97-AF65-F5344CB8AC3E}">
        <p14:creationId xmlns:p14="http://schemas.microsoft.com/office/powerpoint/2010/main" val="204554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50</a:t>
            </a:fld>
            <a:endParaRPr lang="en-US"/>
          </a:p>
        </p:txBody>
      </p:sp>
    </p:spTree>
    <p:extLst>
      <p:ext uri="{BB962C8B-B14F-4D97-AF65-F5344CB8AC3E}">
        <p14:creationId xmlns:p14="http://schemas.microsoft.com/office/powerpoint/2010/main" val="919738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51</a:t>
            </a:fld>
            <a:endParaRPr lang="en-US"/>
          </a:p>
        </p:txBody>
      </p:sp>
    </p:spTree>
    <p:extLst>
      <p:ext uri="{BB962C8B-B14F-4D97-AF65-F5344CB8AC3E}">
        <p14:creationId xmlns:p14="http://schemas.microsoft.com/office/powerpoint/2010/main" val="1029544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52</a:t>
            </a:fld>
            <a:endParaRPr lang="en-US"/>
          </a:p>
        </p:txBody>
      </p:sp>
    </p:spTree>
    <p:extLst>
      <p:ext uri="{BB962C8B-B14F-4D97-AF65-F5344CB8AC3E}">
        <p14:creationId xmlns:p14="http://schemas.microsoft.com/office/powerpoint/2010/main" val="401888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53</a:t>
            </a:fld>
            <a:endParaRPr lang="en-US"/>
          </a:p>
        </p:txBody>
      </p:sp>
    </p:spTree>
    <p:extLst>
      <p:ext uri="{BB962C8B-B14F-4D97-AF65-F5344CB8AC3E}">
        <p14:creationId xmlns:p14="http://schemas.microsoft.com/office/powerpoint/2010/main" val="142978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54</a:t>
            </a:fld>
            <a:endParaRPr lang="en-US"/>
          </a:p>
        </p:txBody>
      </p:sp>
    </p:spTree>
    <p:extLst>
      <p:ext uri="{BB962C8B-B14F-4D97-AF65-F5344CB8AC3E}">
        <p14:creationId xmlns:p14="http://schemas.microsoft.com/office/powerpoint/2010/main" val="442785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55</a:t>
            </a:fld>
            <a:endParaRPr lang="en-US"/>
          </a:p>
        </p:txBody>
      </p:sp>
    </p:spTree>
    <p:extLst>
      <p:ext uri="{BB962C8B-B14F-4D97-AF65-F5344CB8AC3E}">
        <p14:creationId xmlns:p14="http://schemas.microsoft.com/office/powerpoint/2010/main" val="3719359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56</a:t>
            </a:fld>
            <a:endParaRPr lang="en-US"/>
          </a:p>
        </p:txBody>
      </p:sp>
    </p:spTree>
    <p:extLst>
      <p:ext uri="{BB962C8B-B14F-4D97-AF65-F5344CB8AC3E}">
        <p14:creationId xmlns:p14="http://schemas.microsoft.com/office/powerpoint/2010/main" val="120662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57</a:t>
            </a:fld>
            <a:endParaRPr lang="en-US"/>
          </a:p>
        </p:txBody>
      </p:sp>
    </p:spTree>
    <p:extLst>
      <p:ext uri="{BB962C8B-B14F-4D97-AF65-F5344CB8AC3E}">
        <p14:creationId xmlns:p14="http://schemas.microsoft.com/office/powerpoint/2010/main" val="55105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6</a:t>
            </a:fld>
            <a:endParaRPr lang="en-US"/>
          </a:p>
        </p:txBody>
      </p:sp>
    </p:spTree>
    <p:extLst>
      <p:ext uri="{BB962C8B-B14F-4D97-AF65-F5344CB8AC3E}">
        <p14:creationId xmlns:p14="http://schemas.microsoft.com/office/powerpoint/2010/main" val="28985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7</a:t>
            </a:fld>
            <a:endParaRPr lang="en-US"/>
          </a:p>
        </p:txBody>
      </p:sp>
    </p:spTree>
    <p:extLst>
      <p:ext uri="{BB962C8B-B14F-4D97-AF65-F5344CB8AC3E}">
        <p14:creationId xmlns:p14="http://schemas.microsoft.com/office/powerpoint/2010/main" val="53687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F33CE-3A3F-5C4D-B411-C323C6DC5EF5}" type="slidenum">
              <a:rPr lang="en-US" smtClean="0"/>
              <a:t>8</a:t>
            </a:fld>
            <a:endParaRPr lang="en-US"/>
          </a:p>
        </p:txBody>
      </p:sp>
    </p:spTree>
    <p:extLst>
      <p:ext uri="{BB962C8B-B14F-4D97-AF65-F5344CB8AC3E}">
        <p14:creationId xmlns:p14="http://schemas.microsoft.com/office/powerpoint/2010/main" val="360714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AF33CE-3A3F-5C4D-B411-C323C6DC5EF5}" type="slidenum">
              <a:rPr lang="en-US" smtClean="0"/>
              <a:t>9</a:t>
            </a:fld>
            <a:endParaRPr lang="en-US"/>
          </a:p>
        </p:txBody>
      </p:sp>
    </p:spTree>
    <p:extLst>
      <p:ext uri="{BB962C8B-B14F-4D97-AF65-F5344CB8AC3E}">
        <p14:creationId xmlns:p14="http://schemas.microsoft.com/office/powerpoint/2010/main" val="254065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21F3-F780-4544-A911-2C5E49D4CC9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E0AE7E3-6B8B-5949-9229-F550EF34E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F312995-C97D-CC4A-8FC5-FFBAAEDC398E}"/>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6436DA23-3ECE-0A48-82DE-4810CCD50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DD11D-33D1-EF42-9DCD-81C047A4C382}"/>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84704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1D36-3FB3-B944-9B7C-270D7F5A35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99819-77CE-984A-B299-129A0B056B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CD99A-B144-BD4D-B654-A6B7FB55A6D5}"/>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8FECEC2A-1986-344D-A65C-98108A73B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AA11E-671C-0144-B40C-BF723405BC5A}"/>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1146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0E60F7-4D53-2E42-B2DB-916579546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CE5D7-2411-D14E-AAB1-B4FFB4E34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5BAD1-5ADB-9640-B9AE-72B44B16A072}"/>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94C6A2C1-683D-2B40-B793-2C8A72536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30187-A364-FE47-90C1-3C357498C2C1}"/>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257281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7D4F-E721-7F42-A3D4-3C2421E0808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9FC5305-45EA-A84F-86CD-CAE901F1A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D3267-FAD8-4843-9C79-16B7236F787A}"/>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34E5C533-6CEE-6F4D-917A-C36BFC387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2C5AB-DCD5-B746-898D-28BE2B495A7E}"/>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222085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123F-6E17-B540-95A2-1265AF756DE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4DA39AC-6D19-F34A-95EF-BB47F8193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0C40FC7-71A9-ED4A-BC9F-09A500A2D80A}"/>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2563C08E-C597-5041-A8F2-76F46BECE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DE84B-2B58-ED4D-B77B-09A031DB8912}"/>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310803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72AF-9833-9F48-BB4C-6BC54CEE3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BEB470-2391-F447-95C6-D4EAC35854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F2E918-4FE4-5542-81D0-956565E006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31048-3982-634A-BC6F-4F62357C25A9}"/>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6" name="Footer Placeholder 5">
            <a:extLst>
              <a:ext uri="{FF2B5EF4-FFF2-40B4-BE49-F238E27FC236}">
                <a16:creationId xmlns:a16="http://schemas.microsoft.com/office/drawing/2014/main" id="{58173D14-266A-4141-85A3-F702F7999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9E71D-696C-3945-9A13-9D64A7E856E3}"/>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3356324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2856-E273-2C4D-B0B9-C1365F2AE0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CE57C-3368-2E49-9513-1CD8B9D12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E39B6-785F-F141-BAE7-D4ED430795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80313-5D2F-8049-9ABA-BFC8F5EBB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41179-4FE9-9447-AE01-9A5B0296CD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F120C-CE98-1346-BEA8-AEFD4FE11291}"/>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8" name="Footer Placeholder 7">
            <a:extLst>
              <a:ext uri="{FF2B5EF4-FFF2-40B4-BE49-F238E27FC236}">
                <a16:creationId xmlns:a16="http://schemas.microsoft.com/office/drawing/2014/main" id="{A7D1F79F-FEA6-3842-A190-BFEE8457E8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73284-7CC8-BF45-8318-70E079CE1182}"/>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14663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FAA1-1612-844E-8D47-2DF10483D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2044BC-A921-1F40-BE28-AACE46ED89BD}"/>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4" name="Footer Placeholder 3">
            <a:extLst>
              <a:ext uri="{FF2B5EF4-FFF2-40B4-BE49-F238E27FC236}">
                <a16:creationId xmlns:a16="http://schemas.microsoft.com/office/drawing/2014/main" id="{EA72D5F3-0E28-864D-9936-D1DB96ECD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113AC2-4BC9-E441-A820-E417E218E978}"/>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50079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05835-4624-0940-92C9-D0886736BF5B}"/>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3" name="Footer Placeholder 2">
            <a:extLst>
              <a:ext uri="{FF2B5EF4-FFF2-40B4-BE49-F238E27FC236}">
                <a16:creationId xmlns:a16="http://schemas.microsoft.com/office/drawing/2014/main" id="{5404FAE5-4BFC-914E-A7FB-2C515C3D7B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4A1603-DDD8-E146-B7AB-CAD6EC1E38EB}"/>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163394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D528-3D0F-DC43-8DCA-0B6706731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CE7D4D-102A-4049-8116-DAB7128E7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03615-17AD-4342-883D-99F343FD1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BD4E5-40C8-B14E-9189-249549880524}"/>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6" name="Footer Placeholder 5">
            <a:extLst>
              <a:ext uri="{FF2B5EF4-FFF2-40B4-BE49-F238E27FC236}">
                <a16:creationId xmlns:a16="http://schemas.microsoft.com/office/drawing/2014/main" id="{CAAD5F97-693C-9443-B271-AF3B1B06F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C7799-DF69-114B-A4C7-A3187C1DEE1D}"/>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290502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3338-ACB5-EA4B-A041-75C6A4A4A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B8CED2-0F39-E249-8B0E-94BCA8C42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3CE93C-7331-B049-BF90-BDD420FFF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29303-E973-FE42-B86C-4B6FAD9BFFFA}"/>
              </a:ext>
            </a:extLst>
          </p:cNvPr>
          <p:cNvSpPr>
            <a:spLocks noGrp="1"/>
          </p:cNvSpPr>
          <p:nvPr>
            <p:ph type="dt" sz="half" idx="10"/>
          </p:nvPr>
        </p:nvSpPr>
        <p:spPr/>
        <p:txBody>
          <a:bodyPr/>
          <a:lstStyle/>
          <a:p>
            <a:fld id="{94B18F6E-1795-7246-8EF1-7B3EFAFAA766}" type="datetimeFigureOut">
              <a:rPr lang="en-US" smtClean="0"/>
              <a:t>4/9/19</a:t>
            </a:fld>
            <a:endParaRPr lang="en-US"/>
          </a:p>
        </p:txBody>
      </p:sp>
      <p:sp>
        <p:nvSpPr>
          <p:cNvPr id="6" name="Footer Placeholder 5">
            <a:extLst>
              <a:ext uri="{FF2B5EF4-FFF2-40B4-BE49-F238E27FC236}">
                <a16:creationId xmlns:a16="http://schemas.microsoft.com/office/drawing/2014/main" id="{D52F180F-E45B-7843-9929-175D71D67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EBD89-A60F-8D45-BE42-2C739F3024B4}"/>
              </a:ext>
            </a:extLst>
          </p:cNvPr>
          <p:cNvSpPr>
            <a:spLocks noGrp="1"/>
          </p:cNvSpPr>
          <p:nvPr>
            <p:ph type="sldNum" sz="quarter" idx="12"/>
          </p:nvPr>
        </p:nvSpPr>
        <p:spPr/>
        <p:txBody>
          <a:bodyPr/>
          <a:lstStyle/>
          <a:p>
            <a:fld id="{AC66D94D-7D74-DC4D-8D0B-45BB4FE76A75}" type="slidenum">
              <a:rPr lang="en-US" smtClean="0"/>
              <a:t>‹#›</a:t>
            </a:fld>
            <a:endParaRPr lang="en-US"/>
          </a:p>
        </p:txBody>
      </p:sp>
    </p:spTree>
    <p:extLst>
      <p:ext uri="{BB962C8B-B14F-4D97-AF65-F5344CB8AC3E}">
        <p14:creationId xmlns:p14="http://schemas.microsoft.com/office/powerpoint/2010/main" val="3735398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03257-C899-A742-B4CC-6F5CA78761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EF0354-B8FE-884D-BB3B-26F08934C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EE4B13A-8933-804F-A763-13C2BAAB9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18F6E-1795-7246-8EF1-7B3EFAFAA766}" type="datetimeFigureOut">
              <a:rPr lang="en-US" smtClean="0"/>
              <a:t>4/9/19</a:t>
            </a:fld>
            <a:endParaRPr lang="en-US"/>
          </a:p>
        </p:txBody>
      </p:sp>
      <p:sp>
        <p:nvSpPr>
          <p:cNvPr id="5" name="Footer Placeholder 4">
            <a:extLst>
              <a:ext uri="{FF2B5EF4-FFF2-40B4-BE49-F238E27FC236}">
                <a16:creationId xmlns:a16="http://schemas.microsoft.com/office/drawing/2014/main" id="{BF3DFD4C-0CDC-854A-8575-8B408A7FB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EC6C88-E9FB-E948-B30F-9C7CCCF4C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6D94D-7D74-DC4D-8D0B-45BB4FE76A75}" type="slidenum">
              <a:rPr lang="en-US" smtClean="0"/>
              <a:t>‹#›</a:t>
            </a:fld>
            <a:endParaRPr lang="en-US"/>
          </a:p>
        </p:txBody>
      </p:sp>
    </p:spTree>
    <p:extLst>
      <p:ext uri="{BB962C8B-B14F-4D97-AF65-F5344CB8AC3E}">
        <p14:creationId xmlns:p14="http://schemas.microsoft.com/office/powerpoint/2010/main" val="531220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developer.microsoft.com/en-us/fabric#/resources" TargetMode="External"/><Relationship Id="rId3" Type="http://schemas.openxmlformats.org/officeDocument/2006/relationships/hyperlink" Target="http://bit.ly/accessibility-toolkit" TargetMode="External"/><Relationship Id="rId7" Type="http://schemas.openxmlformats.org/officeDocument/2006/relationships/hyperlink" Target="https://www.microsoft.com/en-us/accessibilit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ibm.com/able/guidelines/ci162/accessibility_checklist.html" TargetMode="External"/><Relationship Id="rId5" Type="http://schemas.openxmlformats.org/officeDocument/2006/relationships/hyperlink" Target="https://www.carbondesignsystem.com/guidelines/accessibility/overview" TargetMode="External"/><Relationship Id="rId4" Type="http://schemas.openxmlformats.org/officeDocument/2006/relationships/hyperlink" Target="https://katholmesdesign.com/inclusive-toolkit" TargetMode="External"/><Relationship Id="rId9" Type="http://schemas.openxmlformats.org/officeDocument/2006/relationships/hyperlink" Target="https://material.io/design/usability/accessibility.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dartagnan.com/mise-en-place-cook-like-a-professional.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vimeo.com/218330703" TargetMode="External"/><Relationship Id="rId4" Type="http://schemas.openxmlformats.org/officeDocument/2006/relationships/hyperlink" Target="https://faculty.washington.edu/wobbrock/pubs/assets-18.02.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cs.google.com/forms/d/e/1FAIpQLScr4MUebEt2doR3iQpeHmbHKqM4EhmleV_KT-WfYGFxtxpEMw/viewform?usp=sf_link" TargetMode="External"/><Relationship Id="rId2" Type="http://schemas.openxmlformats.org/officeDocument/2006/relationships/hyperlink" Target="http://www.kristenshinohara.com/" TargetMode="External"/><Relationship Id="rId1" Type="http://schemas.openxmlformats.org/officeDocument/2006/relationships/slideLayout" Target="../slideLayouts/slideLayout2.xml"/><Relationship Id="rId4" Type="http://schemas.openxmlformats.org/officeDocument/2006/relationships/hyperlink" Target="https://faculty.washington.edu/wobbroc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rk">
            <a:extLst>
              <a:ext uri="{FF2B5EF4-FFF2-40B4-BE49-F238E27FC236}">
                <a16:creationId xmlns:a16="http://schemas.microsoft.com/office/drawing/2014/main" id="{C4957B9A-5525-CB48-8EB5-36B36FF30106}"/>
              </a:ext>
            </a:extLst>
          </p:cNvPr>
          <p:cNvPicPr>
            <a:picLocks noChangeAspect="1"/>
          </p:cNvPicPr>
          <p:nvPr/>
        </p:nvPicPr>
        <p:blipFill rotWithShape="1">
          <a:blip r:embed="rId3"/>
          <a:srcRect l="45357" r="44881"/>
          <a:stretch/>
        </p:blipFill>
        <p:spPr>
          <a:xfrm>
            <a:off x="610758" y="835281"/>
            <a:ext cx="1190171" cy="5187437"/>
          </a:xfrm>
          <a:prstGeom prst="rect">
            <a:avLst/>
          </a:prstGeom>
        </p:spPr>
      </p:pic>
      <p:sp>
        <p:nvSpPr>
          <p:cNvPr id="2" name="Title 1">
            <a:extLst>
              <a:ext uri="{FF2B5EF4-FFF2-40B4-BE49-F238E27FC236}">
                <a16:creationId xmlns:a16="http://schemas.microsoft.com/office/drawing/2014/main" id="{7C655082-6E8C-F540-BEB2-FBA2B75B25F6}"/>
              </a:ext>
            </a:extLst>
          </p:cNvPr>
          <p:cNvSpPr>
            <a:spLocks noGrp="1"/>
          </p:cNvSpPr>
          <p:nvPr>
            <p:ph type="ctrTitle"/>
          </p:nvPr>
        </p:nvSpPr>
        <p:spPr>
          <a:xfrm>
            <a:off x="2091216" y="2235199"/>
            <a:ext cx="10070592" cy="2387600"/>
          </a:xfrm>
        </p:spPr>
        <p:txBody>
          <a:bodyPr>
            <a:normAutofit/>
          </a:bodyPr>
          <a:lstStyle/>
          <a:p>
            <a:pPr algn="l">
              <a:lnSpc>
                <a:spcPct val="100000"/>
              </a:lnSpc>
            </a:pPr>
            <a:r>
              <a:rPr lang="en-US" sz="7200" dirty="0">
                <a:solidFill>
                  <a:schemeClr val="tx1">
                    <a:lumMod val="85000"/>
                    <a:lumOff val="15000"/>
                  </a:schemeClr>
                </a:solidFill>
                <a:latin typeface="+mn-lt"/>
              </a:rPr>
              <a:t>Setting a place at the </a:t>
            </a:r>
            <a:br>
              <a:rPr lang="en-US" sz="7200" dirty="0">
                <a:solidFill>
                  <a:schemeClr val="tx1">
                    <a:lumMod val="85000"/>
                    <a:lumOff val="15000"/>
                  </a:schemeClr>
                </a:solidFill>
                <a:latin typeface="+mn-lt"/>
              </a:rPr>
            </a:br>
            <a:r>
              <a:rPr lang="en-US" sz="7200" dirty="0">
                <a:solidFill>
                  <a:schemeClr val="tx1">
                    <a:lumMod val="85000"/>
                    <a:lumOff val="15000"/>
                  </a:schemeClr>
                </a:solidFill>
                <a:latin typeface="+mn-lt"/>
              </a:rPr>
              <a:t>Creative table</a:t>
            </a:r>
          </a:p>
        </p:txBody>
      </p:sp>
    </p:spTree>
    <p:extLst>
      <p:ext uri="{BB962C8B-B14F-4D97-AF65-F5344CB8AC3E}">
        <p14:creationId xmlns:p14="http://schemas.microsoft.com/office/powerpoint/2010/main" val="313182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2DC9-3FA7-204F-BE11-93BB91D20A50}"/>
              </a:ext>
            </a:extLst>
          </p:cNvPr>
          <p:cNvSpPr>
            <a:spLocks noGrp="1"/>
          </p:cNvSpPr>
          <p:nvPr>
            <p:ph type="title"/>
          </p:nvPr>
        </p:nvSpPr>
        <p:spPr/>
        <p:txBody>
          <a:bodyPr/>
          <a:lstStyle/>
          <a:p>
            <a:r>
              <a:rPr lang="en-US" dirty="0"/>
              <a:t>The right utensil for the job</a:t>
            </a:r>
          </a:p>
        </p:txBody>
      </p:sp>
      <p:sp>
        <p:nvSpPr>
          <p:cNvPr id="3" name="Text Placeholder 2">
            <a:extLst>
              <a:ext uri="{FF2B5EF4-FFF2-40B4-BE49-F238E27FC236}">
                <a16:creationId xmlns:a16="http://schemas.microsoft.com/office/drawing/2014/main" id="{68C5A01D-85F2-444E-8258-3469F02344CD}"/>
              </a:ext>
            </a:extLst>
          </p:cNvPr>
          <p:cNvSpPr>
            <a:spLocks noGrp="1"/>
          </p:cNvSpPr>
          <p:nvPr>
            <p:ph type="body" idx="1"/>
          </p:nvPr>
        </p:nvSpPr>
        <p:spPr/>
        <p:txBody>
          <a:bodyPr/>
          <a:lstStyle/>
          <a:p>
            <a:r>
              <a:rPr lang="en-US" dirty="0"/>
              <a:t>Matched and mismatched interfaces</a:t>
            </a:r>
          </a:p>
        </p:txBody>
      </p:sp>
    </p:spTree>
    <p:extLst>
      <p:ext uri="{BB962C8B-B14F-4D97-AF65-F5344CB8AC3E}">
        <p14:creationId xmlns:p14="http://schemas.microsoft.com/office/powerpoint/2010/main" val="13367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hand">
            <a:extLst>
              <a:ext uri="{FF2B5EF4-FFF2-40B4-BE49-F238E27FC236}">
                <a16:creationId xmlns:a16="http://schemas.microsoft.com/office/drawing/2014/main" id="{F1A0CDEF-E3BB-3846-830C-06009F514B30}"/>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96680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and and a pair of chopsticks">
            <a:extLst>
              <a:ext uri="{FF2B5EF4-FFF2-40B4-BE49-F238E27FC236}">
                <a16:creationId xmlns:a16="http://schemas.microsoft.com/office/drawing/2014/main" id="{8524B6EC-72C0-FB4B-8FD0-AF9C1F7EC8DD}"/>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283770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hand, a pair of chopsticks and a fork, knife and spoon">
            <a:extLst>
              <a:ext uri="{FF2B5EF4-FFF2-40B4-BE49-F238E27FC236}">
                <a16:creationId xmlns:a16="http://schemas.microsoft.com/office/drawing/2014/main" id="{0DA9016D-E8FE-2841-8381-860A02BE606A}"/>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31484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shi roll and a pair of chopsticks">
            <a:extLst>
              <a:ext uri="{FF2B5EF4-FFF2-40B4-BE49-F238E27FC236}">
                <a16:creationId xmlns:a16="http://schemas.microsoft.com/office/drawing/2014/main" id="{2C6E6B4B-FB4C-764F-B5C9-B3BF4D51ADF3}"/>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2987834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shi roll and a hand&#10;">
            <a:extLst>
              <a:ext uri="{FF2B5EF4-FFF2-40B4-BE49-F238E27FC236}">
                <a16:creationId xmlns:a16="http://schemas.microsoft.com/office/drawing/2014/main" id="{2C6E6B4B-FB4C-764F-B5C9-B3BF4D51ADF3}"/>
              </a:ext>
            </a:extLst>
          </p:cNvPr>
          <p:cNvPicPr>
            <a:picLocks noChangeAspect="1"/>
          </p:cNvPicPr>
          <p:nvPr/>
        </p:nvPicPr>
        <p:blipFill>
          <a:blip r:embed="rId3"/>
          <a:stretch>
            <a:fillRect/>
          </a:stretch>
        </p:blipFill>
        <p:spPr>
          <a:xfrm>
            <a:off x="0" y="835281"/>
            <a:ext cx="12192000" cy="5187437"/>
          </a:xfrm>
          <a:prstGeom prst="rect">
            <a:avLst/>
          </a:prstGeom>
        </p:spPr>
      </p:pic>
      <p:grpSp>
        <p:nvGrpSpPr>
          <p:cNvPr id="5" name="Group 4">
            <a:extLst>
              <a:ext uri="{FF2B5EF4-FFF2-40B4-BE49-F238E27FC236}">
                <a16:creationId xmlns:a16="http://schemas.microsoft.com/office/drawing/2014/main" id="{5771CE2E-0FC8-D441-BA9E-F0082B4772D7}"/>
              </a:ext>
              <a:ext uri="{C183D7F6-B498-43B3-948B-1728B52AA6E4}">
                <adec:decorative xmlns:adec="http://schemas.microsoft.com/office/drawing/2017/decorative" val="1"/>
              </a:ext>
            </a:extLst>
          </p:cNvPr>
          <p:cNvGrpSpPr/>
          <p:nvPr/>
        </p:nvGrpSpPr>
        <p:grpSpPr>
          <a:xfrm>
            <a:off x="6772759" y="522732"/>
            <a:ext cx="3719594" cy="5499986"/>
            <a:chOff x="6772759" y="522732"/>
            <a:chExt cx="3719594" cy="5499986"/>
          </a:xfrm>
        </p:grpSpPr>
        <p:sp>
          <p:nvSpPr>
            <p:cNvPr id="2" name="Rectangle 1">
              <a:extLst>
                <a:ext uri="{FF2B5EF4-FFF2-40B4-BE49-F238E27FC236}">
                  <a16:creationId xmlns:a16="http://schemas.microsoft.com/office/drawing/2014/main" id="{5CF6B947-242F-174C-A736-108F2B377DD5}"/>
                </a:ext>
              </a:extLst>
            </p:cNvPr>
            <p:cNvSpPr/>
            <p:nvPr/>
          </p:nvSpPr>
          <p:spPr>
            <a:xfrm>
              <a:off x="6772759" y="1177871"/>
              <a:ext cx="3719594" cy="484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a:extLst>
                <a:ext uri="{FF2B5EF4-FFF2-40B4-BE49-F238E27FC236}">
                  <a16:creationId xmlns:a16="http://schemas.microsoft.com/office/drawing/2014/main" id="{3C8105E2-B289-B846-AAED-7127FF9A2941}"/>
                </a:ext>
              </a:extLst>
            </p:cNvPr>
            <p:cNvPicPr>
              <a:picLocks noChangeAspect="1"/>
            </p:cNvPicPr>
            <p:nvPr/>
          </p:nvPicPr>
          <p:blipFill rotWithShape="1">
            <a:blip r:embed="rId4"/>
            <a:srcRect l="5360" r="67436"/>
            <a:stretch/>
          </p:blipFill>
          <p:spPr>
            <a:xfrm>
              <a:off x="7175716" y="522732"/>
              <a:ext cx="3316637" cy="5187437"/>
            </a:xfrm>
            <a:prstGeom prst="rect">
              <a:avLst/>
            </a:prstGeom>
          </p:spPr>
        </p:pic>
      </p:grpSp>
    </p:spTree>
    <p:extLst>
      <p:ext uri="{BB962C8B-B14F-4D97-AF65-F5344CB8AC3E}">
        <p14:creationId xmlns:p14="http://schemas.microsoft.com/office/powerpoint/2010/main" val="122410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shi roll and a fork">
            <a:extLst>
              <a:ext uri="{FF2B5EF4-FFF2-40B4-BE49-F238E27FC236}">
                <a16:creationId xmlns:a16="http://schemas.microsoft.com/office/drawing/2014/main" id="{C48BEF66-9DE3-6347-9322-DCDBD9B4FF6A}"/>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1770078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ushi roll and a butter knife">
            <a:extLst>
              <a:ext uri="{FF2B5EF4-FFF2-40B4-BE49-F238E27FC236}">
                <a16:creationId xmlns:a16="http://schemas.microsoft.com/office/drawing/2014/main" id="{1FDC8F3B-73F7-A04F-9D34-0074FC8C43A3}"/>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2204353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 of soup and a butter knife">
            <a:extLst>
              <a:ext uri="{FF2B5EF4-FFF2-40B4-BE49-F238E27FC236}">
                <a16:creationId xmlns:a16="http://schemas.microsoft.com/office/drawing/2014/main" id="{D4D80CEB-8933-5B43-A87C-7A7487EEDB77}"/>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125679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 of soup and a pair of chopsticks">
            <a:extLst>
              <a:ext uri="{FF2B5EF4-FFF2-40B4-BE49-F238E27FC236}">
                <a16:creationId xmlns:a16="http://schemas.microsoft.com/office/drawing/2014/main" id="{BF241B61-F9BD-E44E-BABD-77CFD96A8AD7}"/>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13840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ively group of people sitting and interacting at a wood dining table. An outside dinner party set with a bounty of fresh veggies, meats and pickled ingredients to share.">
            <a:extLst>
              <a:ext uri="{FF2B5EF4-FFF2-40B4-BE49-F238E27FC236}">
                <a16:creationId xmlns:a16="http://schemas.microsoft.com/office/drawing/2014/main" id="{86324205-F1C3-4B4D-922D-38F7A38BD6E0}"/>
              </a:ext>
            </a:extLst>
          </p:cNvPr>
          <p:cNvPicPr>
            <a:picLocks noChangeAspect="1"/>
          </p:cNvPicPr>
          <p:nvPr/>
        </p:nvPicPr>
        <p:blipFill rotWithShape="1">
          <a:blip r:embed="rId3"/>
          <a:srcRect t="10181" b="1584"/>
          <a:stretch/>
        </p:blipFill>
        <p:spPr>
          <a:xfrm>
            <a:off x="20" y="10"/>
            <a:ext cx="12191980" cy="6857990"/>
          </a:xfrm>
          <a:prstGeom prst="rect">
            <a:avLst/>
          </a:prstGeom>
        </p:spPr>
      </p:pic>
    </p:spTree>
    <p:extLst>
      <p:ext uri="{BB962C8B-B14F-4D97-AF65-F5344CB8AC3E}">
        <p14:creationId xmlns:p14="http://schemas.microsoft.com/office/powerpoint/2010/main" val="3248665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ld eating a bowl ramen and broth with chopsticks and a spoon">
            <a:extLst>
              <a:ext uri="{FF2B5EF4-FFF2-40B4-BE49-F238E27FC236}">
                <a16:creationId xmlns:a16="http://schemas.microsoft.com/office/drawing/2014/main" id="{10AD464C-E44B-534A-87AD-FB6EDB54E5F4}"/>
              </a:ext>
            </a:extLst>
          </p:cNvPr>
          <p:cNvPicPr>
            <a:picLocks noChangeAspect="1"/>
          </p:cNvPicPr>
          <p:nvPr/>
        </p:nvPicPr>
        <p:blipFill>
          <a:blip r:embed="rId3"/>
          <a:stretch>
            <a:fillRect/>
          </a:stretch>
        </p:blipFill>
        <p:spPr>
          <a:xfrm>
            <a:off x="1922916" y="643466"/>
            <a:ext cx="8346167" cy="5571067"/>
          </a:xfrm>
          <a:prstGeom prst="rect">
            <a:avLst/>
          </a:prstGeom>
        </p:spPr>
      </p:pic>
    </p:spTree>
    <p:extLst>
      <p:ext uri="{BB962C8B-B14F-4D97-AF65-F5344CB8AC3E}">
        <p14:creationId xmlns:p14="http://schemas.microsoft.com/office/powerpoint/2010/main" val="321333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pork. An eating utensil which is a combination of a fork and a spoon.">
            <a:extLst>
              <a:ext uri="{FF2B5EF4-FFF2-40B4-BE49-F238E27FC236}">
                <a16:creationId xmlns:a16="http://schemas.microsoft.com/office/drawing/2014/main" id="{77ABDE4E-AE4C-C44D-AF53-34EAC34A28DF}"/>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2592119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r of hands and a bowl of ramen">
            <a:extLst>
              <a:ext uri="{FF2B5EF4-FFF2-40B4-BE49-F238E27FC236}">
                <a16:creationId xmlns:a16="http://schemas.microsoft.com/office/drawing/2014/main" id="{88781730-B03D-0842-BD8F-6839706FDE53}"/>
              </a:ext>
            </a:extLst>
          </p:cNvPr>
          <p:cNvPicPr>
            <a:picLocks noChangeAspect="1"/>
          </p:cNvPicPr>
          <p:nvPr/>
        </p:nvPicPr>
        <p:blipFill>
          <a:blip r:embed="rId3"/>
          <a:stretch>
            <a:fillRect/>
          </a:stretch>
        </p:blipFill>
        <p:spPr>
          <a:xfrm>
            <a:off x="0" y="835281"/>
            <a:ext cx="12192000" cy="5187437"/>
          </a:xfrm>
          <a:prstGeom prst="rect">
            <a:avLst/>
          </a:prstGeom>
        </p:spPr>
      </p:pic>
    </p:spTree>
    <p:extLst>
      <p:ext uri="{BB962C8B-B14F-4D97-AF65-F5344CB8AC3E}">
        <p14:creationId xmlns:p14="http://schemas.microsoft.com/office/powerpoint/2010/main" val="3019068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oung girl with no arms, eating a cob of corn with her feet">
            <a:extLst>
              <a:ext uri="{FF2B5EF4-FFF2-40B4-BE49-F238E27FC236}">
                <a16:creationId xmlns:a16="http://schemas.microsoft.com/office/drawing/2014/main" id="{95133E4A-87B4-4E41-BEE4-84A3E74FDB27}"/>
              </a:ext>
            </a:extLst>
          </p:cNvPr>
          <p:cNvPicPr>
            <a:picLocks noChangeAspect="1"/>
          </p:cNvPicPr>
          <p:nvPr/>
        </p:nvPicPr>
        <p:blipFill>
          <a:blip r:embed="rId3"/>
          <a:stretch>
            <a:fillRect/>
          </a:stretch>
        </p:blipFill>
        <p:spPr>
          <a:xfrm>
            <a:off x="1922916" y="643466"/>
            <a:ext cx="8346167" cy="5571067"/>
          </a:xfrm>
          <a:prstGeom prst="rect">
            <a:avLst/>
          </a:prstGeom>
        </p:spPr>
      </p:pic>
    </p:spTree>
    <p:extLst>
      <p:ext uri="{BB962C8B-B14F-4D97-AF65-F5344CB8AC3E}">
        <p14:creationId xmlns:p14="http://schemas.microsoft.com/office/powerpoint/2010/main" val="337976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F2F4-7B5B-B642-930B-94772B7D9545}"/>
              </a:ext>
            </a:extLst>
          </p:cNvPr>
          <p:cNvSpPr>
            <a:spLocks noGrp="1"/>
          </p:cNvSpPr>
          <p:nvPr>
            <p:ph type="title"/>
          </p:nvPr>
        </p:nvSpPr>
        <p:spPr/>
        <p:txBody>
          <a:bodyPr/>
          <a:lstStyle/>
          <a:p>
            <a:r>
              <a:rPr lang="en-US" dirty="0"/>
              <a:t>Reducing uncertainty</a:t>
            </a:r>
          </a:p>
        </p:txBody>
      </p:sp>
      <p:sp>
        <p:nvSpPr>
          <p:cNvPr id="3" name="Text Placeholder 2">
            <a:extLst>
              <a:ext uri="{FF2B5EF4-FFF2-40B4-BE49-F238E27FC236}">
                <a16:creationId xmlns:a16="http://schemas.microsoft.com/office/drawing/2014/main" id="{27EE7CB2-FC0E-D845-9C6D-6F55CBEC1319}"/>
              </a:ext>
            </a:extLst>
          </p:cNvPr>
          <p:cNvSpPr>
            <a:spLocks noGrp="1"/>
          </p:cNvSpPr>
          <p:nvPr>
            <p:ph type="body" idx="1"/>
          </p:nvPr>
        </p:nvSpPr>
        <p:spPr/>
        <p:txBody>
          <a:bodyPr/>
          <a:lstStyle/>
          <a:p>
            <a:r>
              <a:rPr lang="en-US" dirty="0"/>
              <a:t>In and out of the kitchen</a:t>
            </a:r>
          </a:p>
        </p:txBody>
      </p:sp>
    </p:spTree>
    <p:extLst>
      <p:ext uri="{BB962C8B-B14F-4D97-AF65-F5344CB8AC3E}">
        <p14:creationId xmlns:p14="http://schemas.microsoft.com/office/powerpoint/2010/main" val="1602240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67ED-1383-9E40-892D-BD6B45B58298}"/>
              </a:ext>
            </a:extLst>
          </p:cNvPr>
          <p:cNvSpPr>
            <a:spLocks noGrp="1"/>
          </p:cNvSpPr>
          <p:nvPr>
            <p:ph type="title"/>
          </p:nvPr>
        </p:nvSpPr>
        <p:spPr/>
        <p:txBody>
          <a:bodyPr/>
          <a:lstStyle/>
          <a:p>
            <a:r>
              <a:rPr lang="en-US" dirty="0" err="1"/>
              <a:t>Mise</a:t>
            </a:r>
            <a:r>
              <a:rPr lang="en-US" dirty="0"/>
              <a:t> </a:t>
            </a:r>
            <a:r>
              <a:rPr lang="en-US" dirty="0" err="1"/>
              <a:t>en</a:t>
            </a:r>
            <a:r>
              <a:rPr lang="en-US" dirty="0"/>
              <a:t> place (MEEZ </a:t>
            </a:r>
            <a:r>
              <a:rPr lang="en-US" dirty="0" err="1"/>
              <a:t>ahn</a:t>
            </a:r>
            <a:r>
              <a:rPr lang="en-US" dirty="0"/>
              <a:t> </a:t>
            </a:r>
            <a:r>
              <a:rPr lang="en-US" dirty="0" err="1"/>
              <a:t>plahs</a:t>
            </a:r>
            <a:r>
              <a:rPr lang="en-US" dirty="0"/>
              <a:t>)</a:t>
            </a:r>
          </a:p>
        </p:txBody>
      </p:sp>
      <p:sp>
        <p:nvSpPr>
          <p:cNvPr id="3" name="Content Placeholder 2">
            <a:extLst>
              <a:ext uri="{FF2B5EF4-FFF2-40B4-BE49-F238E27FC236}">
                <a16:creationId xmlns:a16="http://schemas.microsoft.com/office/drawing/2014/main" id="{BB9A78ED-12B2-374D-9563-AB4763588FDF}"/>
              </a:ext>
            </a:extLst>
          </p:cNvPr>
          <p:cNvSpPr>
            <a:spLocks noGrp="1"/>
          </p:cNvSpPr>
          <p:nvPr>
            <p:ph idx="1"/>
          </p:nvPr>
        </p:nvSpPr>
        <p:spPr>
          <a:xfrm>
            <a:off x="838200" y="1825625"/>
            <a:ext cx="3935278" cy="4351338"/>
          </a:xfrm>
        </p:spPr>
        <p:txBody>
          <a:bodyPr/>
          <a:lstStyle/>
          <a:p>
            <a:pPr marL="0" indent="0">
              <a:buNone/>
            </a:pPr>
            <a:r>
              <a:rPr lang="en-US" dirty="0"/>
              <a:t>A French cooking term meaning, “set in place”. </a:t>
            </a:r>
          </a:p>
        </p:txBody>
      </p:sp>
      <p:pic>
        <p:nvPicPr>
          <p:cNvPr id="4" name="Content Placeholder 7">
            <a:extLst>
              <a:ext uri="{FF2B5EF4-FFF2-40B4-BE49-F238E27FC236}">
                <a16:creationId xmlns:a16="http://schemas.microsoft.com/office/drawing/2014/main" id="{452AAE49-946B-0A46-B3B1-F7BB46C4E0BA}"/>
              </a:ext>
            </a:extLst>
          </p:cNvPr>
          <p:cNvPicPr>
            <a:picLocks noChangeAspect="1"/>
          </p:cNvPicPr>
          <p:nvPr/>
        </p:nvPicPr>
        <p:blipFill>
          <a:blip r:embed="rId3"/>
          <a:stretch>
            <a:fillRect/>
          </a:stretch>
        </p:blipFill>
        <p:spPr>
          <a:xfrm>
            <a:off x="5114440" y="1825625"/>
            <a:ext cx="5951350" cy="4463511"/>
          </a:xfrm>
          <a:prstGeom prst="rect">
            <a:avLst/>
          </a:prstGeom>
        </p:spPr>
      </p:pic>
    </p:spTree>
    <p:extLst>
      <p:ext uri="{BB962C8B-B14F-4D97-AF65-F5344CB8AC3E}">
        <p14:creationId xmlns:p14="http://schemas.microsoft.com/office/powerpoint/2010/main" val="2955335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4441-B6A2-A049-9F71-5D7CE29EB21E}"/>
              </a:ext>
            </a:extLst>
          </p:cNvPr>
          <p:cNvSpPr>
            <a:spLocks noGrp="1"/>
          </p:cNvSpPr>
          <p:nvPr>
            <p:ph type="title"/>
          </p:nvPr>
        </p:nvSpPr>
        <p:spPr/>
        <p:txBody>
          <a:bodyPr/>
          <a:lstStyle/>
          <a:p>
            <a:r>
              <a:rPr lang="en-US" dirty="0"/>
              <a:t>Designing for accessibility </a:t>
            </a:r>
          </a:p>
        </p:txBody>
      </p:sp>
      <p:sp>
        <p:nvSpPr>
          <p:cNvPr id="3" name="Text Placeholder 2">
            <a:extLst>
              <a:ext uri="{FF2B5EF4-FFF2-40B4-BE49-F238E27FC236}">
                <a16:creationId xmlns:a16="http://schemas.microsoft.com/office/drawing/2014/main" id="{22BBF00E-737A-AC4B-819A-1F408037BE60}"/>
              </a:ext>
            </a:extLst>
          </p:cNvPr>
          <p:cNvSpPr>
            <a:spLocks noGrp="1"/>
          </p:cNvSpPr>
          <p:nvPr>
            <p:ph type="body" idx="1"/>
          </p:nvPr>
        </p:nvSpPr>
        <p:spPr/>
        <p:txBody>
          <a:bodyPr/>
          <a:lstStyle/>
          <a:p>
            <a:r>
              <a:rPr lang="en-US" dirty="0" err="1"/>
              <a:t>Mise</a:t>
            </a:r>
            <a:r>
              <a:rPr lang="en-US" dirty="0"/>
              <a:t> an place for designers </a:t>
            </a:r>
          </a:p>
        </p:txBody>
      </p:sp>
    </p:spTree>
    <p:extLst>
      <p:ext uri="{BB962C8B-B14F-4D97-AF65-F5344CB8AC3E}">
        <p14:creationId xmlns:p14="http://schemas.microsoft.com/office/powerpoint/2010/main" val="3118476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5E08-4FD3-9243-B2FE-1F1473D52CAA}"/>
              </a:ext>
            </a:extLst>
          </p:cNvPr>
          <p:cNvSpPr>
            <a:spLocks noGrp="1"/>
          </p:cNvSpPr>
          <p:nvPr>
            <p:ph type="title"/>
          </p:nvPr>
        </p:nvSpPr>
        <p:spPr>
          <a:xfrm>
            <a:off x="838201" y="582097"/>
            <a:ext cx="3044252" cy="1370685"/>
          </a:xfrm>
        </p:spPr>
        <p:txBody>
          <a:bodyPr/>
          <a:lstStyle/>
          <a:p>
            <a:r>
              <a:rPr lang="en-US" dirty="0"/>
              <a:t>Accessibility Annotations</a:t>
            </a:r>
          </a:p>
        </p:txBody>
      </p:sp>
      <p:pic>
        <p:nvPicPr>
          <p:cNvPr id="3" name="Picture 2" descr="A set of graphical assets sets use to communicate, tab/focus order, keyboard shortcuts, attributes for assistive technology, (landmark) regions and directional arrows. " title="Accessibility annotation assets">
            <a:extLst>
              <a:ext uri="{FF2B5EF4-FFF2-40B4-BE49-F238E27FC236}">
                <a16:creationId xmlns:a16="http://schemas.microsoft.com/office/drawing/2014/main" id="{7BB3DAC5-6C51-E841-96F5-34747865D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453" y="247273"/>
            <a:ext cx="7942776" cy="6245602"/>
          </a:xfrm>
          <a:prstGeom prst="rect">
            <a:avLst/>
          </a:prstGeom>
        </p:spPr>
      </p:pic>
    </p:spTree>
    <p:extLst>
      <p:ext uri="{BB962C8B-B14F-4D97-AF65-F5344CB8AC3E}">
        <p14:creationId xmlns:p14="http://schemas.microsoft.com/office/powerpoint/2010/main" val="4115925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ireframe rendering of a search results page indicating the regions in which content is arranged.">
            <a:extLst>
              <a:ext uri="{FF2B5EF4-FFF2-40B4-BE49-F238E27FC236}">
                <a16:creationId xmlns:a16="http://schemas.microsoft.com/office/drawing/2014/main" id="{57955355-B887-4A4E-AE4F-12DC6719932A}"/>
              </a:ext>
            </a:extLst>
          </p:cNvPr>
          <p:cNvPicPr>
            <a:picLocks noChangeAspect="1"/>
          </p:cNvPicPr>
          <p:nvPr/>
        </p:nvPicPr>
        <p:blipFill>
          <a:blip r:embed="rId3"/>
          <a:stretch>
            <a:fillRect/>
          </a:stretch>
        </p:blipFill>
        <p:spPr>
          <a:xfrm>
            <a:off x="256673" y="1294880"/>
            <a:ext cx="11823031" cy="5310289"/>
          </a:xfrm>
          <a:prstGeom prst="rect">
            <a:avLst/>
          </a:prstGeom>
        </p:spPr>
      </p:pic>
      <p:sp>
        <p:nvSpPr>
          <p:cNvPr id="2" name="Title 1">
            <a:extLst>
              <a:ext uri="{FF2B5EF4-FFF2-40B4-BE49-F238E27FC236}">
                <a16:creationId xmlns:a16="http://schemas.microsoft.com/office/drawing/2014/main" id="{24EDB974-3274-104F-9748-82B9C27C7407}"/>
              </a:ext>
            </a:extLst>
          </p:cNvPr>
          <p:cNvSpPr>
            <a:spLocks noGrp="1"/>
          </p:cNvSpPr>
          <p:nvPr>
            <p:ph type="title"/>
          </p:nvPr>
        </p:nvSpPr>
        <p:spPr/>
        <p:txBody>
          <a:bodyPr/>
          <a:lstStyle/>
          <a:p>
            <a:r>
              <a:rPr lang="en-US" dirty="0"/>
              <a:t>Regions</a:t>
            </a:r>
          </a:p>
        </p:txBody>
      </p:sp>
    </p:spTree>
    <p:extLst>
      <p:ext uri="{BB962C8B-B14F-4D97-AF65-F5344CB8AC3E}">
        <p14:creationId xmlns:p14="http://schemas.microsoft.com/office/powerpoint/2010/main" val="92001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users Facebook news feed in a desktop web browser. An options menu is displayed to navigate the page by region with the Reminders region displaying focus.">
            <a:extLst>
              <a:ext uri="{FF2B5EF4-FFF2-40B4-BE49-F238E27FC236}">
                <a16:creationId xmlns:a16="http://schemas.microsoft.com/office/drawing/2014/main" id="{AEA23A9B-4AA6-5D4D-86E2-226FFC34D44D}"/>
              </a:ext>
            </a:extLst>
          </p:cNvPr>
          <p:cNvPicPr>
            <a:picLocks noChangeAspect="1"/>
          </p:cNvPicPr>
          <p:nvPr/>
        </p:nvPicPr>
        <p:blipFill>
          <a:blip r:embed="rId3"/>
          <a:stretch>
            <a:fillRect/>
          </a:stretch>
        </p:blipFill>
        <p:spPr>
          <a:xfrm>
            <a:off x="1268988" y="0"/>
            <a:ext cx="9654024" cy="6858000"/>
          </a:xfrm>
          <a:prstGeom prst="rect">
            <a:avLst/>
          </a:prstGeom>
        </p:spPr>
      </p:pic>
    </p:spTree>
    <p:extLst>
      <p:ext uri="{BB962C8B-B14F-4D97-AF65-F5344CB8AC3E}">
        <p14:creationId xmlns:p14="http://schemas.microsoft.com/office/powerpoint/2010/main" val="242056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7270-FD8B-D24A-B039-0AF55797BD08}"/>
              </a:ext>
            </a:extLst>
          </p:cNvPr>
          <p:cNvSpPr>
            <a:spLocks noGrp="1"/>
          </p:cNvSpPr>
          <p:nvPr>
            <p:ph type="title"/>
          </p:nvPr>
        </p:nvSpPr>
        <p:spPr/>
        <p:txBody>
          <a:bodyPr/>
          <a:lstStyle/>
          <a:p>
            <a:r>
              <a:rPr lang="en-US" dirty="0"/>
              <a:t>Start with hospitality</a:t>
            </a:r>
          </a:p>
        </p:txBody>
      </p:sp>
      <p:sp>
        <p:nvSpPr>
          <p:cNvPr id="3" name="Content Placeholder 2">
            <a:extLst>
              <a:ext uri="{FF2B5EF4-FFF2-40B4-BE49-F238E27FC236}">
                <a16:creationId xmlns:a16="http://schemas.microsoft.com/office/drawing/2014/main" id="{4E1BAD26-C0ED-2746-BED1-3CAD5815C812}"/>
              </a:ext>
            </a:extLst>
          </p:cNvPr>
          <p:cNvSpPr>
            <a:spLocks noGrp="1"/>
          </p:cNvSpPr>
          <p:nvPr>
            <p:ph idx="1"/>
          </p:nvPr>
        </p:nvSpPr>
        <p:spPr/>
        <p:txBody>
          <a:bodyPr>
            <a:normAutofit/>
          </a:bodyPr>
          <a:lstStyle/>
          <a:p>
            <a:pPr marL="0" lvl="0" indent="0">
              <a:buNone/>
            </a:pPr>
            <a:r>
              <a:rPr lang="en-US" dirty="0"/>
              <a:t>The dictionary defines hospitality as “being disposed to entertain with generous kindness.”</a:t>
            </a:r>
          </a:p>
          <a:p>
            <a:r>
              <a:rPr lang="en-US" dirty="0"/>
              <a:t>How to be “disposed” by being ready in detail and in spirit.</a:t>
            </a:r>
          </a:p>
          <a:p>
            <a:r>
              <a:rPr lang="en-US" dirty="0"/>
              <a:t>How to “entertain” yourself as well as others.</a:t>
            </a:r>
          </a:p>
          <a:p>
            <a:r>
              <a:rPr lang="en-US" dirty="0"/>
              <a:t>How to be “generous” by providing delicious and suitable food.</a:t>
            </a:r>
          </a:p>
          <a:p>
            <a:r>
              <a:rPr lang="en-US" dirty="0"/>
              <a:t>How to serve it “with kindness” so that guests are not dismayed by a do-it-herself hostess who deserts them for her kitchen. </a:t>
            </a:r>
          </a:p>
          <a:p>
            <a:pPr marL="0" lvl="0" indent="0">
              <a:buNone/>
            </a:pPr>
            <a:endParaRPr lang="en-US" dirty="0"/>
          </a:p>
          <a:p>
            <a:pPr marL="0" lvl="0" indent="0">
              <a:buNone/>
            </a:pPr>
            <a:r>
              <a:rPr lang="en-US" dirty="0"/>
              <a:t>General Mills, Inc., </a:t>
            </a:r>
            <a:r>
              <a:rPr lang="en-US" i="1" dirty="0"/>
              <a:t>Betty Crocker’s Guide to Easy Entertaining</a:t>
            </a:r>
            <a:r>
              <a:rPr lang="en-US" dirty="0">
                <a:effectLst/>
              </a:rPr>
              <a:t> </a:t>
            </a:r>
            <a:endParaRPr lang="en-US" dirty="0"/>
          </a:p>
        </p:txBody>
      </p:sp>
    </p:spTree>
    <p:extLst>
      <p:ext uri="{BB962C8B-B14F-4D97-AF65-F5344CB8AC3E}">
        <p14:creationId xmlns:p14="http://schemas.microsoft.com/office/powerpoint/2010/main" val="3453327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B974-3274-104F-9748-82B9C27C7407}"/>
              </a:ext>
            </a:extLst>
          </p:cNvPr>
          <p:cNvSpPr>
            <a:spLocks noGrp="1"/>
          </p:cNvSpPr>
          <p:nvPr>
            <p:ph type="title"/>
          </p:nvPr>
        </p:nvSpPr>
        <p:spPr/>
        <p:txBody>
          <a:bodyPr/>
          <a:lstStyle/>
          <a:p>
            <a:r>
              <a:rPr lang="en-US" dirty="0"/>
              <a:t>Focus and Keyboarding</a:t>
            </a:r>
          </a:p>
        </p:txBody>
      </p:sp>
      <p:pic>
        <p:nvPicPr>
          <p:cNvPr id="5" name="Picture 4" descr="A design rendering of a navigation toolbar displaying the drop down panel with links to a users account information, settings and sign out link. Numbered icons indicate the focus order starting at the Adobe Account link and  then moving to Admin Console, Profile, Settings, Help and Sign Out links.">
            <a:extLst>
              <a:ext uri="{FF2B5EF4-FFF2-40B4-BE49-F238E27FC236}">
                <a16:creationId xmlns:a16="http://schemas.microsoft.com/office/drawing/2014/main" id="{CE5BC247-83F3-4F4B-A8CF-0DEE58A36F06}"/>
              </a:ext>
            </a:extLst>
          </p:cNvPr>
          <p:cNvPicPr>
            <a:picLocks noChangeAspect="1"/>
          </p:cNvPicPr>
          <p:nvPr/>
        </p:nvPicPr>
        <p:blipFill>
          <a:blip r:embed="rId3"/>
          <a:stretch>
            <a:fillRect/>
          </a:stretch>
        </p:blipFill>
        <p:spPr>
          <a:xfrm>
            <a:off x="2221992" y="1536192"/>
            <a:ext cx="7738164" cy="4937760"/>
          </a:xfrm>
          <a:prstGeom prst="rect">
            <a:avLst/>
          </a:prstGeom>
          <a:ln w="12700">
            <a:solidFill>
              <a:srgbClr val="707070"/>
            </a:solidFill>
          </a:ln>
        </p:spPr>
      </p:pic>
    </p:spTree>
    <p:extLst>
      <p:ext uri="{BB962C8B-B14F-4D97-AF65-F5344CB8AC3E}">
        <p14:creationId xmlns:p14="http://schemas.microsoft.com/office/powerpoint/2010/main" val="3453276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he Files view on the Dropbox.com website.">
            <a:extLst>
              <a:ext uri="{FF2B5EF4-FFF2-40B4-BE49-F238E27FC236}">
                <a16:creationId xmlns:a16="http://schemas.microsoft.com/office/drawing/2014/main" id="{9F880E4C-C96B-544E-8B48-592219A8A3A6}"/>
              </a:ext>
            </a:extLst>
          </p:cNvPr>
          <p:cNvPicPr>
            <a:picLocks noChangeAspect="1"/>
          </p:cNvPicPr>
          <p:nvPr/>
        </p:nvPicPr>
        <p:blipFill>
          <a:blip r:embed="rId3"/>
          <a:stretch>
            <a:fillRect/>
          </a:stretch>
        </p:blipFill>
        <p:spPr>
          <a:xfrm>
            <a:off x="0" y="957368"/>
            <a:ext cx="12192000" cy="4943264"/>
          </a:xfrm>
          <a:prstGeom prst="rect">
            <a:avLst/>
          </a:prstGeom>
        </p:spPr>
      </p:pic>
    </p:spTree>
    <p:extLst>
      <p:ext uri="{BB962C8B-B14F-4D97-AF65-F5344CB8AC3E}">
        <p14:creationId xmlns:p14="http://schemas.microsoft.com/office/powerpoint/2010/main" val="395294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he Files view on the Dropbox.com website showing the buttons displayed when a navigating the website using a keyboard.">
            <a:extLst>
              <a:ext uri="{FF2B5EF4-FFF2-40B4-BE49-F238E27FC236}">
                <a16:creationId xmlns:a16="http://schemas.microsoft.com/office/drawing/2014/main" id="{E6C248AE-97D9-324F-8BE8-974AE677A3C3}"/>
              </a:ext>
            </a:extLst>
          </p:cNvPr>
          <p:cNvPicPr>
            <a:picLocks noChangeAspect="1"/>
          </p:cNvPicPr>
          <p:nvPr/>
        </p:nvPicPr>
        <p:blipFill>
          <a:blip r:embed="rId3"/>
          <a:stretch>
            <a:fillRect/>
          </a:stretch>
        </p:blipFill>
        <p:spPr>
          <a:xfrm>
            <a:off x="0" y="957368"/>
            <a:ext cx="12192000" cy="4943264"/>
          </a:xfrm>
          <a:prstGeom prst="rect">
            <a:avLst/>
          </a:prstGeom>
        </p:spPr>
      </p:pic>
    </p:spTree>
    <p:extLst>
      <p:ext uri="{BB962C8B-B14F-4D97-AF65-F5344CB8AC3E}">
        <p14:creationId xmlns:p14="http://schemas.microsoft.com/office/powerpoint/2010/main" val="140633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B974-3274-104F-9748-82B9C27C740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Name, role, state, properties and AT.</a:t>
            </a:r>
          </a:p>
        </p:txBody>
      </p:sp>
      <p:pic>
        <p:nvPicPr>
          <p:cNvPr id="7" name="Picture 6" descr="A design rendering of a navigation toolbar displaying the drop down panel with a description of each elements name, role, state, properties and an approximation of a screen reader announcement.">
            <a:extLst>
              <a:ext uri="{FF2B5EF4-FFF2-40B4-BE49-F238E27FC236}">
                <a16:creationId xmlns:a16="http://schemas.microsoft.com/office/drawing/2014/main" id="{E5B4CACF-9E19-F645-AAEE-8B8F100CA152}"/>
              </a:ext>
            </a:extLst>
          </p:cNvPr>
          <p:cNvPicPr>
            <a:picLocks noChangeAspect="1"/>
          </p:cNvPicPr>
          <p:nvPr/>
        </p:nvPicPr>
        <p:blipFill>
          <a:blip r:embed="rId3"/>
          <a:stretch>
            <a:fillRect/>
          </a:stretch>
        </p:blipFill>
        <p:spPr>
          <a:xfrm>
            <a:off x="2221831" y="1536192"/>
            <a:ext cx="7748338" cy="4939566"/>
          </a:xfrm>
          <a:prstGeom prst="rect">
            <a:avLst/>
          </a:prstGeom>
          <a:ln w="12700">
            <a:solidFill>
              <a:srgbClr val="707070"/>
            </a:solidFill>
          </a:ln>
        </p:spPr>
      </p:pic>
    </p:spTree>
    <p:extLst>
      <p:ext uri="{BB962C8B-B14F-4D97-AF65-F5344CB8AC3E}">
        <p14:creationId xmlns:p14="http://schemas.microsoft.com/office/powerpoint/2010/main" val="1483379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B974-3274-104F-9748-82B9C27C740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Color and content checks</a:t>
            </a:r>
          </a:p>
        </p:txBody>
      </p:sp>
      <p:pic>
        <p:nvPicPr>
          <p:cNvPr id="10" name="Picture 9" descr="A table titled, Icon alternative text index. A list of icons used and the associated alternative text description to be assigned.">
            <a:extLst>
              <a:ext uri="{FF2B5EF4-FFF2-40B4-BE49-F238E27FC236}">
                <a16:creationId xmlns:a16="http://schemas.microsoft.com/office/drawing/2014/main" id="{D9DD2C59-3B7B-094D-AA6B-472F2CB793D7}"/>
              </a:ext>
            </a:extLst>
          </p:cNvPr>
          <p:cNvPicPr>
            <a:picLocks noChangeAspect="1"/>
          </p:cNvPicPr>
          <p:nvPr/>
        </p:nvPicPr>
        <p:blipFill>
          <a:blip r:embed="rId3"/>
          <a:stretch>
            <a:fillRect/>
          </a:stretch>
        </p:blipFill>
        <p:spPr>
          <a:xfrm>
            <a:off x="2267400" y="1536732"/>
            <a:ext cx="7657199" cy="4956143"/>
          </a:xfrm>
          <a:prstGeom prst="rect">
            <a:avLst/>
          </a:prstGeom>
        </p:spPr>
      </p:pic>
    </p:spTree>
    <p:extLst>
      <p:ext uri="{BB962C8B-B14F-4D97-AF65-F5344CB8AC3E}">
        <p14:creationId xmlns:p14="http://schemas.microsoft.com/office/powerpoint/2010/main" val="2952778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35A2-DFDC-3E4F-85DD-215ED7698895}"/>
              </a:ext>
            </a:extLst>
          </p:cNvPr>
          <p:cNvSpPr>
            <a:spLocks noGrp="1"/>
          </p:cNvSpPr>
          <p:nvPr>
            <p:ph type="title"/>
          </p:nvPr>
        </p:nvSpPr>
        <p:spPr/>
        <p:txBody>
          <a:bodyPr/>
          <a:lstStyle/>
          <a:p>
            <a:r>
              <a:rPr lang="en-US" dirty="0"/>
              <a:t>Use quality ingredients</a:t>
            </a:r>
          </a:p>
        </p:txBody>
      </p:sp>
      <p:sp>
        <p:nvSpPr>
          <p:cNvPr id="3" name="Content Placeholder 2">
            <a:extLst>
              <a:ext uri="{FF2B5EF4-FFF2-40B4-BE49-F238E27FC236}">
                <a16:creationId xmlns:a16="http://schemas.microsoft.com/office/drawing/2014/main" id="{E0C82C7B-33B6-A440-B991-A281AD1BC27D}"/>
              </a:ext>
            </a:extLst>
          </p:cNvPr>
          <p:cNvSpPr>
            <a:spLocks noGrp="1"/>
          </p:cNvSpPr>
          <p:nvPr>
            <p:ph idx="1"/>
          </p:nvPr>
        </p:nvSpPr>
        <p:spPr/>
        <p:txBody>
          <a:bodyPr/>
          <a:lstStyle/>
          <a:p>
            <a:r>
              <a:rPr lang="en-US" dirty="0"/>
              <a:t>Design systems</a:t>
            </a:r>
          </a:p>
          <a:p>
            <a:r>
              <a:rPr lang="en-US" dirty="0"/>
              <a:t>UI component libraries</a:t>
            </a:r>
          </a:p>
          <a:p>
            <a:r>
              <a:rPr lang="en-US" dirty="0"/>
              <a:t>UX design patterns</a:t>
            </a:r>
          </a:p>
        </p:txBody>
      </p:sp>
    </p:spTree>
    <p:extLst>
      <p:ext uri="{BB962C8B-B14F-4D97-AF65-F5344CB8AC3E}">
        <p14:creationId xmlns:p14="http://schemas.microsoft.com/office/powerpoint/2010/main" val="3025786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35A2-DFDC-3E4F-85DD-215ED7698895}"/>
              </a:ext>
            </a:extLst>
          </p:cNvPr>
          <p:cNvSpPr>
            <a:spLocks noGrp="1"/>
          </p:cNvSpPr>
          <p:nvPr>
            <p:ph type="title"/>
          </p:nvPr>
        </p:nvSpPr>
        <p:spPr/>
        <p:txBody>
          <a:bodyPr/>
          <a:lstStyle/>
          <a:p>
            <a:r>
              <a:rPr lang="en-US" dirty="0"/>
              <a:t>Incorporating social factors</a:t>
            </a:r>
          </a:p>
        </p:txBody>
      </p:sp>
      <p:sp>
        <p:nvSpPr>
          <p:cNvPr id="3" name="Content Placeholder 2">
            <a:extLst>
              <a:ext uri="{FF2B5EF4-FFF2-40B4-BE49-F238E27FC236}">
                <a16:creationId xmlns:a16="http://schemas.microsoft.com/office/drawing/2014/main" id="{E0C82C7B-33B6-A440-B991-A281AD1BC27D}"/>
              </a:ext>
            </a:extLst>
          </p:cNvPr>
          <p:cNvSpPr>
            <a:spLocks noGrp="1"/>
          </p:cNvSpPr>
          <p:nvPr>
            <p:ph idx="1"/>
          </p:nvPr>
        </p:nvSpPr>
        <p:spPr/>
        <p:txBody>
          <a:bodyPr/>
          <a:lstStyle/>
          <a:p>
            <a:r>
              <a:rPr lang="en-US" dirty="0"/>
              <a:t>A study, Incorporating Social Factors in Accessible Design by Kristen Shinohara, Jacob O. </a:t>
            </a:r>
            <a:r>
              <a:rPr lang="en-US" dirty="0" err="1"/>
              <a:t>Wobbrock</a:t>
            </a:r>
            <a:r>
              <a:rPr lang="en-US" dirty="0"/>
              <a:t>, and Wanda Pratt.</a:t>
            </a:r>
          </a:p>
          <a:p>
            <a:r>
              <a:rPr lang="en-US" dirty="0"/>
              <a:t>The study took into account social factors when conducting UX research and testing.</a:t>
            </a:r>
          </a:p>
          <a:p>
            <a:r>
              <a:rPr lang="en-US" dirty="0"/>
              <a:t>They found beneficial outcomes when disabled and nondisabled users were grouped together with a designer working on a solution. </a:t>
            </a:r>
          </a:p>
        </p:txBody>
      </p:sp>
    </p:spTree>
    <p:extLst>
      <p:ext uri="{BB962C8B-B14F-4D97-AF65-F5344CB8AC3E}">
        <p14:creationId xmlns:p14="http://schemas.microsoft.com/office/powerpoint/2010/main" val="3400363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71D6-737F-384D-8C27-3A0EEBE337EA}"/>
              </a:ext>
            </a:extLst>
          </p:cNvPr>
          <p:cNvSpPr>
            <a:spLocks noGrp="1"/>
          </p:cNvSpPr>
          <p:nvPr>
            <p:ph type="title"/>
          </p:nvPr>
        </p:nvSpPr>
        <p:spPr/>
        <p:txBody>
          <a:bodyPr/>
          <a:lstStyle/>
          <a:p>
            <a:r>
              <a:rPr lang="en-US" dirty="0"/>
              <a:t>Method Cards</a:t>
            </a:r>
          </a:p>
        </p:txBody>
      </p:sp>
      <p:pic>
        <p:nvPicPr>
          <p:cNvPr id="6" name="Picture 5" descr="A screenshot of a social media post of a person&#10;&#10;Description automatically generated">
            <a:extLst>
              <a:ext uri="{FF2B5EF4-FFF2-40B4-BE49-F238E27FC236}">
                <a16:creationId xmlns:a16="http://schemas.microsoft.com/office/drawing/2014/main" id="{7E49B702-3456-6C46-8471-AF59B9017BB7}"/>
              </a:ext>
            </a:extLst>
          </p:cNvPr>
          <p:cNvPicPr>
            <a:picLocks noChangeAspect="1"/>
          </p:cNvPicPr>
          <p:nvPr/>
        </p:nvPicPr>
        <p:blipFill rotWithShape="1">
          <a:blip r:embed="rId3"/>
          <a:srcRect t="3550" b="68044"/>
          <a:stretch/>
        </p:blipFill>
        <p:spPr>
          <a:xfrm>
            <a:off x="-150495" y="1377492"/>
            <a:ext cx="12492990" cy="5480508"/>
          </a:xfrm>
          <a:prstGeom prst="rect">
            <a:avLst/>
          </a:prstGeom>
        </p:spPr>
      </p:pic>
    </p:spTree>
    <p:extLst>
      <p:ext uri="{BB962C8B-B14F-4D97-AF65-F5344CB8AC3E}">
        <p14:creationId xmlns:p14="http://schemas.microsoft.com/office/powerpoint/2010/main" val="4073910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F2F4-7B5B-B642-930B-94772B7D9545}"/>
              </a:ext>
            </a:extLst>
          </p:cNvPr>
          <p:cNvSpPr>
            <a:spLocks noGrp="1"/>
          </p:cNvSpPr>
          <p:nvPr>
            <p:ph type="title"/>
          </p:nvPr>
        </p:nvSpPr>
        <p:spPr/>
        <p:txBody>
          <a:bodyPr/>
          <a:lstStyle/>
          <a:p>
            <a:r>
              <a:rPr lang="en-US" dirty="0"/>
              <a:t>Seasoning to taste</a:t>
            </a:r>
          </a:p>
        </p:txBody>
      </p:sp>
      <p:sp>
        <p:nvSpPr>
          <p:cNvPr id="3" name="Text Placeholder 2">
            <a:extLst>
              <a:ext uri="{FF2B5EF4-FFF2-40B4-BE49-F238E27FC236}">
                <a16:creationId xmlns:a16="http://schemas.microsoft.com/office/drawing/2014/main" id="{27EE7CB2-FC0E-D845-9C6D-6F55CBEC1319}"/>
              </a:ext>
            </a:extLst>
          </p:cNvPr>
          <p:cNvSpPr>
            <a:spLocks noGrp="1"/>
          </p:cNvSpPr>
          <p:nvPr>
            <p:ph type="body" idx="1"/>
          </p:nvPr>
        </p:nvSpPr>
        <p:spPr/>
        <p:txBody>
          <a:bodyPr/>
          <a:lstStyle/>
          <a:p>
            <a:r>
              <a:rPr lang="en-US" dirty="0"/>
              <a:t>Fixing what’s broken</a:t>
            </a:r>
          </a:p>
        </p:txBody>
      </p:sp>
    </p:spTree>
    <p:extLst>
      <p:ext uri="{BB962C8B-B14F-4D97-AF65-F5344CB8AC3E}">
        <p14:creationId xmlns:p14="http://schemas.microsoft.com/office/powerpoint/2010/main" val="3564991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49FF-A2FD-274B-AF82-0D07A524A57C}"/>
              </a:ext>
            </a:extLst>
          </p:cNvPr>
          <p:cNvSpPr>
            <a:spLocks noGrp="1"/>
          </p:cNvSpPr>
          <p:nvPr>
            <p:ph type="title"/>
          </p:nvPr>
        </p:nvSpPr>
        <p:spPr/>
        <p:txBody>
          <a:bodyPr/>
          <a:lstStyle/>
          <a:p>
            <a:r>
              <a:rPr lang="en-US" dirty="0"/>
              <a:t>Adobe now and in the future</a:t>
            </a:r>
          </a:p>
        </p:txBody>
      </p:sp>
      <p:sp>
        <p:nvSpPr>
          <p:cNvPr id="3" name="Text Placeholder 2">
            <a:extLst>
              <a:ext uri="{FF2B5EF4-FFF2-40B4-BE49-F238E27FC236}">
                <a16:creationId xmlns:a16="http://schemas.microsoft.com/office/drawing/2014/main" id="{BA651E9B-874D-E742-AC97-D98A889FEB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39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2E26-828A-474A-AC44-4D30AA193E55}"/>
              </a:ext>
            </a:extLst>
          </p:cNvPr>
          <p:cNvSpPr>
            <a:spLocks noGrp="1"/>
          </p:cNvSpPr>
          <p:nvPr>
            <p:ph type="title"/>
          </p:nvPr>
        </p:nvSpPr>
        <p:spPr/>
        <p:txBody>
          <a:bodyPr/>
          <a:lstStyle/>
          <a:p>
            <a:r>
              <a:rPr lang="en-US" dirty="0"/>
              <a:t>Chefs are inclusive designers</a:t>
            </a:r>
          </a:p>
        </p:txBody>
      </p:sp>
      <p:sp>
        <p:nvSpPr>
          <p:cNvPr id="3" name="Content Placeholder 2">
            <a:extLst>
              <a:ext uri="{FF2B5EF4-FFF2-40B4-BE49-F238E27FC236}">
                <a16:creationId xmlns:a16="http://schemas.microsoft.com/office/drawing/2014/main" id="{AB532F96-6964-BF4C-8448-2A74DAFD435C}"/>
              </a:ext>
            </a:extLst>
          </p:cNvPr>
          <p:cNvSpPr>
            <a:spLocks noGrp="1"/>
          </p:cNvSpPr>
          <p:nvPr>
            <p:ph idx="1"/>
          </p:nvPr>
        </p:nvSpPr>
        <p:spPr/>
        <p:txBody>
          <a:bodyPr/>
          <a:lstStyle/>
          <a:p>
            <a:r>
              <a:rPr lang="en-US" dirty="0"/>
              <a:t>When I am putting together a menu for a dinner party there are a number of things I am considering.</a:t>
            </a:r>
          </a:p>
          <a:p>
            <a:r>
              <a:rPr lang="en-US" dirty="0"/>
              <a:t>Food allergies. No peanuts? No shellfish?</a:t>
            </a:r>
          </a:p>
          <a:p>
            <a:r>
              <a:rPr lang="en-US" dirty="0"/>
              <a:t>Food preferences: vegan, gluten-free, paleo</a:t>
            </a:r>
          </a:p>
          <a:p>
            <a:r>
              <a:rPr lang="en-US" dirty="0"/>
              <a:t>Age of guests</a:t>
            </a:r>
          </a:p>
          <a:p>
            <a:r>
              <a:rPr lang="en-US" dirty="0"/>
              <a:t>Mobility/dexterity of guests</a:t>
            </a:r>
          </a:p>
          <a:p>
            <a:r>
              <a:rPr lang="en-US" dirty="0"/>
              <a:t>Ability to chew certain foods </a:t>
            </a:r>
          </a:p>
          <a:p>
            <a:r>
              <a:rPr lang="en-US" dirty="0"/>
              <a:t>All of these things effect the menu I am planning.</a:t>
            </a:r>
          </a:p>
          <a:p>
            <a:endParaRPr lang="en-US" dirty="0"/>
          </a:p>
        </p:txBody>
      </p:sp>
    </p:spTree>
    <p:extLst>
      <p:ext uri="{BB962C8B-B14F-4D97-AF65-F5344CB8AC3E}">
        <p14:creationId xmlns:p14="http://schemas.microsoft.com/office/powerpoint/2010/main" val="4170320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9C09-C810-B046-A088-54610B162BFC}"/>
              </a:ext>
            </a:extLst>
          </p:cNvPr>
          <p:cNvSpPr>
            <a:spLocks noGrp="1"/>
          </p:cNvSpPr>
          <p:nvPr>
            <p:ph type="title"/>
          </p:nvPr>
        </p:nvSpPr>
        <p:spPr/>
        <p:txBody>
          <a:bodyPr/>
          <a:lstStyle/>
          <a:p>
            <a:r>
              <a:rPr lang="en-US" dirty="0"/>
              <a:t>Janie</a:t>
            </a:r>
          </a:p>
        </p:txBody>
      </p:sp>
      <p:sp>
        <p:nvSpPr>
          <p:cNvPr id="3" name="Text Placeholder 2">
            <a:extLst>
              <a:ext uri="{FF2B5EF4-FFF2-40B4-BE49-F238E27FC236}">
                <a16:creationId xmlns:a16="http://schemas.microsoft.com/office/drawing/2014/main" id="{749797A9-A542-5647-9ED3-A91334BED8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5070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cover design for Alice in Wonderland">
            <a:extLst>
              <a:ext uri="{FF2B5EF4-FFF2-40B4-BE49-F238E27FC236}">
                <a16:creationId xmlns:a16="http://schemas.microsoft.com/office/drawing/2014/main" id="{6AD5088A-D75E-ED4C-A364-CADFDA2067D2}"/>
              </a:ext>
            </a:extLst>
          </p:cNvPr>
          <p:cNvPicPr>
            <a:picLocks noChangeAspect="1"/>
          </p:cNvPicPr>
          <p:nvPr/>
        </p:nvPicPr>
        <p:blipFill>
          <a:blip r:embed="rId3"/>
          <a:stretch>
            <a:fillRect/>
          </a:stretch>
        </p:blipFill>
        <p:spPr>
          <a:xfrm>
            <a:off x="3757090" y="505362"/>
            <a:ext cx="4677819" cy="5847275"/>
          </a:xfrm>
          <a:prstGeom prst="rect">
            <a:avLst/>
          </a:prstGeom>
        </p:spPr>
      </p:pic>
    </p:spTree>
    <p:extLst>
      <p:ext uri="{BB962C8B-B14F-4D97-AF65-F5344CB8AC3E}">
        <p14:creationId xmlns:p14="http://schemas.microsoft.com/office/powerpoint/2010/main" val="980830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ree, computer, sitting&#10;&#10;Description automatically generated">
            <a:extLst>
              <a:ext uri="{FF2B5EF4-FFF2-40B4-BE49-F238E27FC236}">
                <a16:creationId xmlns:a16="http://schemas.microsoft.com/office/drawing/2014/main" id="{4DB332E4-3253-4940-AA8E-FAF08ECC012D}"/>
              </a:ext>
            </a:extLst>
          </p:cNvPr>
          <p:cNvPicPr>
            <a:picLocks noChangeAspect="1"/>
          </p:cNvPicPr>
          <p:nvPr/>
        </p:nvPicPr>
        <p:blipFill rotWithShape="1">
          <a:blip r:embed="rId3"/>
          <a:srcRect t="7787"/>
          <a:stretch/>
        </p:blipFill>
        <p:spPr>
          <a:xfrm>
            <a:off x="20" y="10"/>
            <a:ext cx="12191980" cy="6857990"/>
          </a:xfrm>
          <a:prstGeom prst="rect">
            <a:avLst/>
          </a:prstGeom>
        </p:spPr>
      </p:pic>
      <p:sp>
        <p:nvSpPr>
          <p:cNvPr id="2" name="Title 1">
            <a:extLst>
              <a:ext uri="{FF2B5EF4-FFF2-40B4-BE49-F238E27FC236}">
                <a16:creationId xmlns:a16="http://schemas.microsoft.com/office/drawing/2014/main" id="{76660A85-ECDD-7941-A5E5-F68977C24E3D}"/>
              </a:ext>
            </a:extLst>
          </p:cNvPr>
          <p:cNvSpPr>
            <a:spLocks noGrp="1"/>
          </p:cNvSpPr>
          <p:nvPr>
            <p:ph type="title"/>
          </p:nvPr>
        </p:nvSpPr>
        <p:spPr>
          <a:xfrm>
            <a:off x="838200" y="630875"/>
            <a:ext cx="10515600" cy="794064"/>
          </a:xfrm>
          <a:solidFill>
            <a:srgbClr val="000000">
              <a:alpha val="70000"/>
            </a:srgbClr>
          </a:solidFill>
        </p:spPr>
        <p:txBody>
          <a:bodyPr>
            <a:normAutofit/>
          </a:bodyPr>
          <a:lstStyle/>
          <a:p>
            <a:r>
              <a:rPr lang="en-US" dirty="0">
                <a:solidFill>
                  <a:srgbClr val="FFFFFF"/>
                </a:solidFill>
              </a:rPr>
              <a:t>Photoshop at your fingertips</a:t>
            </a:r>
          </a:p>
        </p:txBody>
      </p:sp>
    </p:spTree>
    <p:extLst>
      <p:ext uri="{BB962C8B-B14F-4D97-AF65-F5344CB8AC3E}">
        <p14:creationId xmlns:p14="http://schemas.microsoft.com/office/powerpoint/2010/main" val="324741908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9C09-C810-B046-A088-54610B162BFC}"/>
              </a:ext>
            </a:extLst>
          </p:cNvPr>
          <p:cNvSpPr>
            <a:spLocks noGrp="1"/>
          </p:cNvSpPr>
          <p:nvPr>
            <p:ph type="title"/>
          </p:nvPr>
        </p:nvSpPr>
        <p:spPr/>
        <p:txBody>
          <a:bodyPr/>
          <a:lstStyle/>
          <a:p>
            <a:r>
              <a:rPr lang="en-US" dirty="0"/>
              <a:t>Setting a place for Janie</a:t>
            </a:r>
          </a:p>
        </p:txBody>
      </p:sp>
      <p:sp>
        <p:nvSpPr>
          <p:cNvPr id="3" name="Text Placeholder 2">
            <a:extLst>
              <a:ext uri="{FF2B5EF4-FFF2-40B4-BE49-F238E27FC236}">
                <a16:creationId xmlns:a16="http://schemas.microsoft.com/office/drawing/2014/main" id="{749797A9-A542-5647-9ED3-A91334BED88C}"/>
              </a:ext>
            </a:extLst>
          </p:cNvPr>
          <p:cNvSpPr>
            <a:spLocks noGrp="1"/>
          </p:cNvSpPr>
          <p:nvPr>
            <p:ph type="body" idx="1"/>
          </p:nvPr>
        </p:nvSpPr>
        <p:spPr/>
        <p:txBody>
          <a:bodyPr/>
          <a:lstStyle/>
          <a:p>
            <a:r>
              <a:rPr lang="en-US" dirty="0"/>
              <a:t>at the Creative table </a:t>
            </a:r>
          </a:p>
        </p:txBody>
      </p:sp>
    </p:spTree>
    <p:extLst>
      <p:ext uri="{BB962C8B-B14F-4D97-AF65-F5344CB8AC3E}">
        <p14:creationId xmlns:p14="http://schemas.microsoft.com/office/powerpoint/2010/main" val="2759349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332E4-3253-4940-AA8E-FAF08ECC012D}"/>
              </a:ext>
              <a:ext uri="{C183D7F6-B498-43B3-948B-1728B52AA6E4}">
                <adec:decorative xmlns:adec="http://schemas.microsoft.com/office/drawing/2017/decorative" val="1"/>
              </a:ext>
            </a:extLst>
          </p:cNvPr>
          <p:cNvPicPr>
            <a:picLocks noChangeAspect="1"/>
          </p:cNvPicPr>
          <p:nvPr/>
        </p:nvPicPr>
        <p:blipFill rotWithShape="1">
          <a:blip r:embed="rId3"/>
          <a:srcRect t="7787"/>
          <a:stretch/>
        </p:blipFill>
        <p:spPr>
          <a:xfrm>
            <a:off x="20" y="10"/>
            <a:ext cx="12191980" cy="6857990"/>
          </a:xfrm>
          <a:prstGeom prst="rect">
            <a:avLst/>
          </a:prstGeom>
        </p:spPr>
      </p:pic>
      <p:sp>
        <p:nvSpPr>
          <p:cNvPr id="2" name="Title 1">
            <a:extLst>
              <a:ext uri="{FF2B5EF4-FFF2-40B4-BE49-F238E27FC236}">
                <a16:creationId xmlns:a16="http://schemas.microsoft.com/office/drawing/2014/main" id="{76660A85-ECDD-7941-A5E5-F68977C24E3D}"/>
              </a:ext>
            </a:extLst>
          </p:cNvPr>
          <p:cNvSpPr>
            <a:spLocks noGrp="1"/>
          </p:cNvSpPr>
          <p:nvPr>
            <p:ph type="title"/>
          </p:nvPr>
        </p:nvSpPr>
        <p:spPr>
          <a:xfrm>
            <a:off x="838200" y="630875"/>
            <a:ext cx="10515600" cy="794064"/>
          </a:xfrm>
          <a:solidFill>
            <a:srgbClr val="000000">
              <a:alpha val="70000"/>
            </a:srgbClr>
          </a:solidFill>
        </p:spPr>
        <p:txBody>
          <a:bodyPr>
            <a:normAutofit/>
          </a:bodyPr>
          <a:lstStyle/>
          <a:p>
            <a:r>
              <a:rPr lang="en-US" dirty="0">
                <a:solidFill>
                  <a:srgbClr val="FFFFFF"/>
                </a:solidFill>
              </a:rPr>
              <a:t>Project Gemini</a:t>
            </a:r>
          </a:p>
        </p:txBody>
      </p:sp>
      <p:pic>
        <p:nvPicPr>
          <p:cNvPr id="5" name="Picture 4">
            <a:extLst>
              <a:ext uri="{FF2B5EF4-FFF2-40B4-BE49-F238E27FC236}">
                <a16:creationId xmlns:a16="http://schemas.microsoft.com/office/drawing/2014/main" id="{F5BC4125-DB94-944F-A0C2-0B5164C21077}"/>
              </a:ext>
              <a:ext uri="{C183D7F6-B498-43B3-948B-1728B52AA6E4}">
                <adec:decorative xmlns:adec="http://schemas.microsoft.com/office/drawing/2017/decorative" val="1"/>
              </a:ext>
            </a:extLst>
          </p:cNvPr>
          <p:cNvPicPr>
            <a:picLocks noChangeAspect="1"/>
          </p:cNvPicPr>
          <p:nvPr/>
        </p:nvPicPr>
        <p:blipFill rotWithShape="1">
          <a:blip r:embed="rId4"/>
          <a:srcRect b="18139"/>
          <a:stretch/>
        </p:blipFill>
        <p:spPr>
          <a:xfrm>
            <a:off x="2602396" y="2568883"/>
            <a:ext cx="6986014" cy="4289117"/>
          </a:xfrm>
          <a:prstGeom prst="rect">
            <a:avLst/>
          </a:prstGeom>
        </p:spPr>
      </p:pic>
    </p:spTree>
    <p:extLst>
      <p:ext uri="{BB962C8B-B14F-4D97-AF65-F5344CB8AC3E}">
        <p14:creationId xmlns:p14="http://schemas.microsoft.com/office/powerpoint/2010/main" val="2012734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49FF-A2FD-274B-AF82-0D07A524A57C}"/>
              </a:ext>
            </a:extLst>
          </p:cNvPr>
          <p:cNvSpPr>
            <a:spLocks noGrp="1"/>
          </p:cNvSpPr>
          <p:nvPr>
            <p:ph type="title"/>
          </p:nvPr>
        </p:nvSpPr>
        <p:spPr/>
        <p:txBody>
          <a:bodyPr/>
          <a:lstStyle/>
          <a:p>
            <a:r>
              <a:rPr lang="en-US" dirty="0"/>
              <a:t>The Top Chef Challenge</a:t>
            </a:r>
          </a:p>
        </p:txBody>
      </p:sp>
      <p:sp>
        <p:nvSpPr>
          <p:cNvPr id="3" name="Text Placeholder 2">
            <a:extLst>
              <a:ext uri="{FF2B5EF4-FFF2-40B4-BE49-F238E27FC236}">
                <a16:creationId xmlns:a16="http://schemas.microsoft.com/office/drawing/2014/main" id="{BA651E9B-874D-E742-AC97-D98A889FEB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210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BDBE-2879-3047-BE08-CE890E5BB9A5}"/>
              </a:ext>
            </a:extLst>
          </p:cNvPr>
          <p:cNvSpPr>
            <a:spLocks noGrp="1"/>
          </p:cNvSpPr>
          <p:nvPr>
            <p:ph type="title"/>
          </p:nvPr>
        </p:nvSpPr>
        <p:spPr/>
        <p:txBody>
          <a:bodyPr/>
          <a:lstStyle/>
          <a:p>
            <a:r>
              <a:rPr lang="en-US" dirty="0"/>
              <a:t>Ability-based Design</a:t>
            </a:r>
          </a:p>
        </p:txBody>
      </p:sp>
      <p:sp>
        <p:nvSpPr>
          <p:cNvPr id="3" name="Content Placeholder 2">
            <a:extLst>
              <a:ext uri="{FF2B5EF4-FFF2-40B4-BE49-F238E27FC236}">
                <a16:creationId xmlns:a16="http://schemas.microsoft.com/office/drawing/2014/main" id="{B88B077A-AFD4-994C-B0B1-254F9AD7C1FD}"/>
              </a:ext>
            </a:extLst>
          </p:cNvPr>
          <p:cNvSpPr>
            <a:spLocks noGrp="1"/>
          </p:cNvSpPr>
          <p:nvPr>
            <p:ph idx="1"/>
          </p:nvPr>
        </p:nvSpPr>
        <p:spPr>
          <a:xfrm>
            <a:off x="838200" y="1825624"/>
            <a:ext cx="10515600" cy="3596607"/>
          </a:xfrm>
        </p:spPr>
        <p:txBody>
          <a:bodyPr>
            <a:normAutofit/>
          </a:bodyPr>
          <a:lstStyle/>
          <a:p>
            <a:pPr marL="0" indent="0">
              <a:buNone/>
            </a:pPr>
            <a:r>
              <a:rPr lang="en-US" dirty="0"/>
              <a:t>“A design approach in which the human abilities required to operate an interactive system are questioned, and systems are made operable by and adaptable to alternative abilities.”</a:t>
            </a:r>
          </a:p>
          <a:p>
            <a:pPr marL="0" indent="0">
              <a:buNone/>
            </a:pPr>
            <a:r>
              <a:rPr lang="en-US" dirty="0"/>
              <a:t>“Everyone has abilities, some people have more than others. We need to design for people with abilities of all types.” – The concept of “Positive affirmation of ability.”</a:t>
            </a:r>
          </a:p>
          <a:p>
            <a:pPr marL="0" indent="0">
              <a:buNone/>
            </a:pPr>
            <a:r>
              <a:rPr lang="en-US" dirty="0"/>
              <a:t>- Jacob </a:t>
            </a:r>
            <a:r>
              <a:rPr lang="en-US" dirty="0" err="1"/>
              <a:t>Wobbrock</a:t>
            </a:r>
            <a:endParaRPr lang="en-US" dirty="0"/>
          </a:p>
          <a:p>
            <a:pPr marL="0" indent="0">
              <a:buNone/>
            </a:pPr>
            <a:endParaRPr lang="en-US" dirty="0"/>
          </a:p>
        </p:txBody>
      </p:sp>
    </p:spTree>
    <p:extLst>
      <p:ext uri="{BB962C8B-B14F-4D97-AF65-F5344CB8AC3E}">
        <p14:creationId xmlns:p14="http://schemas.microsoft.com/office/powerpoint/2010/main" val="2335968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BDBE-2879-3047-BE08-CE890E5BB9A5}"/>
              </a:ext>
            </a:extLst>
          </p:cNvPr>
          <p:cNvSpPr>
            <a:spLocks noGrp="1"/>
          </p:cNvSpPr>
          <p:nvPr>
            <p:ph type="title"/>
          </p:nvPr>
        </p:nvSpPr>
        <p:spPr/>
        <p:txBody>
          <a:bodyPr/>
          <a:lstStyle/>
          <a:p>
            <a:r>
              <a:rPr lang="en-US" dirty="0"/>
              <a:t>Adaptive software</a:t>
            </a:r>
          </a:p>
        </p:txBody>
      </p:sp>
      <p:sp>
        <p:nvSpPr>
          <p:cNvPr id="3" name="Content Placeholder 2">
            <a:extLst>
              <a:ext uri="{FF2B5EF4-FFF2-40B4-BE49-F238E27FC236}">
                <a16:creationId xmlns:a16="http://schemas.microsoft.com/office/drawing/2014/main" id="{B88B077A-AFD4-994C-B0B1-254F9AD7C1FD}"/>
              </a:ext>
            </a:extLst>
          </p:cNvPr>
          <p:cNvSpPr>
            <a:spLocks noGrp="1"/>
          </p:cNvSpPr>
          <p:nvPr>
            <p:ph idx="1"/>
          </p:nvPr>
        </p:nvSpPr>
        <p:spPr/>
        <p:txBody>
          <a:bodyPr/>
          <a:lstStyle/>
          <a:p>
            <a:r>
              <a:rPr lang="en-US" dirty="0"/>
              <a:t>Using Artificial Intelligence and Machine Learning to build software which adapt to the abilities of the current user.</a:t>
            </a:r>
          </a:p>
          <a:p>
            <a:r>
              <a:rPr lang="en-US" dirty="0"/>
              <a:t>The user interface is separated from the business logic so that new interfaces can be crafted when presented with new abilities. The software would learn how to adapt to the new interface.</a:t>
            </a:r>
          </a:p>
        </p:txBody>
      </p:sp>
    </p:spTree>
    <p:extLst>
      <p:ext uri="{BB962C8B-B14F-4D97-AF65-F5344CB8AC3E}">
        <p14:creationId xmlns:p14="http://schemas.microsoft.com/office/powerpoint/2010/main" val="27983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90BA1-5A1D-974D-BF64-4530B3ECF718}"/>
              </a:ext>
            </a:extLst>
          </p:cNvPr>
          <p:cNvSpPr>
            <a:spLocks noGrp="1"/>
          </p:cNvSpPr>
          <p:nvPr>
            <p:ph type="title"/>
          </p:nvPr>
        </p:nvSpPr>
        <p:spPr/>
        <p:txBody>
          <a:bodyPr/>
          <a:lstStyle/>
          <a:p>
            <a:r>
              <a:rPr lang="en-US" dirty="0"/>
              <a:t>Changing our thinking</a:t>
            </a:r>
          </a:p>
        </p:txBody>
      </p:sp>
      <p:sp>
        <p:nvSpPr>
          <p:cNvPr id="3" name="Text Placeholder 2">
            <a:extLst>
              <a:ext uri="{FF2B5EF4-FFF2-40B4-BE49-F238E27FC236}">
                <a16:creationId xmlns:a16="http://schemas.microsoft.com/office/drawing/2014/main" id="{B2015CF5-FF8E-AF42-8313-7EDECF26CB65}"/>
              </a:ext>
            </a:extLst>
          </p:cNvPr>
          <p:cNvSpPr>
            <a:spLocks noGrp="1"/>
          </p:cNvSpPr>
          <p:nvPr>
            <p:ph type="body" idx="1"/>
          </p:nvPr>
        </p:nvSpPr>
        <p:spPr/>
        <p:txBody>
          <a:bodyPr/>
          <a:lstStyle/>
          <a:p>
            <a:r>
              <a:rPr lang="en-US" dirty="0"/>
              <a:t>Accommodating our guests</a:t>
            </a:r>
          </a:p>
        </p:txBody>
      </p:sp>
    </p:spTree>
    <p:extLst>
      <p:ext uri="{BB962C8B-B14F-4D97-AF65-F5344CB8AC3E}">
        <p14:creationId xmlns:p14="http://schemas.microsoft.com/office/powerpoint/2010/main" val="3855228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le with gaps in it to communicate the idea that inclusion means a lack of a boundary between who included and excluded.">
            <a:extLst>
              <a:ext uri="{FF2B5EF4-FFF2-40B4-BE49-F238E27FC236}">
                <a16:creationId xmlns:a16="http://schemas.microsoft.com/office/drawing/2014/main" id="{415F9A91-4A11-C04F-8D8E-30A6D40C0222}"/>
              </a:ext>
            </a:extLst>
          </p:cNvPr>
          <p:cNvPicPr>
            <a:picLocks noChangeAspect="1"/>
          </p:cNvPicPr>
          <p:nvPr/>
        </p:nvPicPr>
        <p:blipFill>
          <a:blip r:embed="rId3"/>
          <a:stretch>
            <a:fillRect/>
          </a:stretch>
        </p:blipFill>
        <p:spPr>
          <a:xfrm>
            <a:off x="1809749" y="0"/>
            <a:ext cx="8572500" cy="6858000"/>
          </a:xfrm>
          <a:prstGeom prst="rect">
            <a:avLst/>
          </a:prstGeom>
        </p:spPr>
      </p:pic>
    </p:spTree>
    <p:extLst>
      <p:ext uri="{BB962C8B-B14F-4D97-AF65-F5344CB8AC3E}">
        <p14:creationId xmlns:p14="http://schemas.microsoft.com/office/powerpoint/2010/main" val="1873841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F998-26B0-8441-8191-E6AC9B800F5E}"/>
              </a:ext>
            </a:extLst>
          </p:cNvPr>
          <p:cNvSpPr>
            <a:spLocks noGrp="1"/>
          </p:cNvSpPr>
          <p:nvPr>
            <p:ph type="title"/>
          </p:nvPr>
        </p:nvSpPr>
        <p:spPr/>
        <p:txBody>
          <a:bodyPr/>
          <a:lstStyle/>
          <a:p>
            <a:r>
              <a:rPr lang="en-US" dirty="0"/>
              <a:t>Who is on the guest list?</a:t>
            </a:r>
          </a:p>
        </p:txBody>
      </p:sp>
      <p:sp>
        <p:nvSpPr>
          <p:cNvPr id="3" name="Text Placeholder 2">
            <a:extLst>
              <a:ext uri="{FF2B5EF4-FFF2-40B4-BE49-F238E27FC236}">
                <a16:creationId xmlns:a16="http://schemas.microsoft.com/office/drawing/2014/main" id="{EAE89047-CDC0-5140-8E69-51177D7D2A46}"/>
              </a:ext>
            </a:extLst>
          </p:cNvPr>
          <p:cNvSpPr>
            <a:spLocks noGrp="1"/>
          </p:cNvSpPr>
          <p:nvPr>
            <p:ph type="body" idx="1"/>
          </p:nvPr>
        </p:nvSpPr>
        <p:spPr/>
        <p:txBody>
          <a:bodyPr/>
          <a:lstStyle/>
          <a:p>
            <a:r>
              <a:rPr lang="en-US" dirty="0">
                <a:solidFill>
                  <a:schemeClr val="tx1">
                    <a:lumMod val="50000"/>
                    <a:lumOff val="50000"/>
                  </a:schemeClr>
                </a:solidFill>
              </a:rPr>
              <a:t>Are you in or out?</a:t>
            </a:r>
          </a:p>
        </p:txBody>
      </p:sp>
    </p:spTree>
    <p:extLst>
      <p:ext uri="{BB962C8B-B14F-4D97-AF65-F5344CB8AC3E}">
        <p14:creationId xmlns:p14="http://schemas.microsoft.com/office/powerpoint/2010/main" val="3504266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und table with five chairs pushed up to the table">
            <a:extLst>
              <a:ext uri="{FF2B5EF4-FFF2-40B4-BE49-F238E27FC236}">
                <a16:creationId xmlns:a16="http://schemas.microsoft.com/office/drawing/2014/main" id="{415F9A91-4A11-C04F-8D8E-30A6D40C0222}"/>
              </a:ext>
            </a:extLst>
          </p:cNvPr>
          <p:cNvPicPr>
            <a:picLocks noChangeAspect="1"/>
          </p:cNvPicPr>
          <p:nvPr/>
        </p:nvPicPr>
        <p:blipFill>
          <a:blip r:embed="rId3"/>
          <a:stretch>
            <a:fillRect/>
          </a:stretch>
        </p:blipFill>
        <p:spPr>
          <a:xfrm>
            <a:off x="1809749" y="0"/>
            <a:ext cx="8572500" cy="6858000"/>
          </a:xfrm>
          <a:prstGeom prst="rect">
            <a:avLst/>
          </a:prstGeom>
        </p:spPr>
      </p:pic>
    </p:spTree>
    <p:extLst>
      <p:ext uri="{BB962C8B-B14F-4D97-AF65-F5344CB8AC3E}">
        <p14:creationId xmlns:p14="http://schemas.microsoft.com/office/powerpoint/2010/main" val="3726461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E958-8162-824C-8CBC-A5DADA1391DD}"/>
              </a:ext>
            </a:extLst>
          </p:cNvPr>
          <p:cNvSpPr>
            <a:spLocks noGrp="1"/>
          </p:cNvSpPr>
          <p:nvPr>
            <p:ph type="title"/>
          </p:nvPr>
        </p:nvSpPr>
        <p:spPr/>
        <p:txBody>
          <a:bodyPr/>
          <a:lstStyle/>
          <a:p>
            <a:r>
              <a:rPr lang="en-US" dirty="0"/>
              <a:t>We know we’ve set the table when…</a:t>
            </a:r>
          </a:p>
        </p:txBody>
      </p:sp>
      <p:sp>
        <p:nvSpPr>
          <p:cNvPr id="3" name="Content Placeholder 2">
            <a:extLst>
              <a:ext uri="{FF2B5EF4-FFF2-40B4-BE49-F238E27FC236}">
                <a16:creationId xmlns:a16="http://schemas.microsoft.com/office/drawing/2014/main" id="{D88A7B16-C739-7046-A9C9-20E165665A9C}"/>
              </a:ext>
            </a:extLst>
          </p:cNvPr>
          <p:cNvSpPr>
            <a:spLocks noGrp="1"/>
          </p:cNvSpPr>
          <p:nvPr>
            <p:ph idx="1"/>
          </p:nvPr>
        </p:nvSpPr>
        <p:spPr/>
        <p:txBody>
          <a:bodyPr/>
          <a:lstStyle/>
          <a:p>
            <a:r>
              <a:rPr lang="en-US" dirty="0"/>
              <a:t>ability (not disability) drives success for creatives in the workforce.</a:t>
            </a:r>
          </a:p>
          <a:p>
            <a:r>
              <a:rPr lang="en-US" dirty="0"/>
              <a:t>companies big and small employ designers representing a range of abilities.</a:t>
            </a:r>
          </a:p>
          <a:p>
            <a:r>
              <a:rPr lang="en-US" dirty="0"/>
              <a:t>We validate our designs throughout the design process, with users of various abilities, incorporating social factors (because we can’t design alone).</a:t>
            </a:r>
          </a:p>
        </p:txBody>
      </p:sp>
    </p:spTree>
    <p:extLst>
      <p:ext uri="{BB962C8B-B14F-4D97-AF65-F5344CB8AC3E}">
        <p14:creationId xmlns:p14="http://schemas.microsoft.com/office/powerpoint/2010/main" val="329395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E958-8162-824C-8CBC-A5DADA1391DD}"/>
              </a:ext>
            </a:extLst>
          </p:cNvPr>
          <p:cNvSpPr>
            <a:spLocks noGrp="1"/>
          </p:cNvSpPr>
          <p:nvPr>
            <p:ph type="title"/>
          </p:nvPr>
        </p:nvSpPr>
        <p:spPr/>
        <p:txBody>
          <a:bodyPr/>
          <a:lstStyle/>
          <a:p>
            <a:r>
              <a:rPr lang="en-US" dirty="0"/>
              <a:t>We get there by…</a:t>
            </a:r>
          </a:p>
        </p:txBody>
      </p:sp>
      <p:sp>
        <p:nvSpPr>
          <p:cNvPr id="3" name="Content Placeholder 2">
            <a:extLst>
              <a:ext uri="{FF2B5EF4-FFF2-40B4-BE49-F238E27FC236}">
                <a16:creationId xmlns:a16="http://schemas.microsoft.com/office/drawing/2014/main" id="{D88A7B16-C739-7046-A9C9-20E165665A9C}"/>
              </a:ext>
            </a:extLst>
          </p:cNvPr>
          <p:cNvSpPr>
            <a:spLocks noGrp="1"/>
          </p:cNvSpPr>
          <p:nvPr>
            <p:ph idx="1"/>
          </p:nvPr>
        </p:nvSpPr>
        <p:spPr/>
        <p:txBody>
          <a:bodyPr/>
          <a:lstStyle/>
          <a:p>
            <a:r>
              <a:rPr lang="en-US" dirty="0" err="1"/>
              <a:t>Mise</a:t>
            </a:r>
            <a:r>
              <a:rPr lang="en-US" dirty="0"/>
              <a:t> </a:t>
            </a:r>
            <a:r>
              <a:rPr lang="en-US" dirty="0" err="1"/>
              <a:t>en</a:t>
            </a:r>
            <a:r>
              <a:rPr lang="en-US" dirty="0"/>
              <a:t> place</a:t>
            </a:r>
          </a:p>
          <a:p>
            <a:r>
              <a:rPr lang="en-US" dirty="0"/>
              <a:t>Involving users, inviting them to the table</a:t>
            </a:r>
          </a:p>
          <a:p>
            <a:r>
              <a:rPr lang="en-US" dirty="0"/>
              <a:t>Shifting our perspective</a:t>
            </a:r>
          </a:p>
          <a:p>
            <a:r>
              <a:rPr lang="en-US" dirty="0"/>
              <a:t>Creating flexible and adaptive products</a:t>
            </a:r>
          </a:p>
        </p:txBody>
      </p:sp>
    </p:spTree>
    <p:extLst>
      <p:ext uri="{BB962C8B-B14F-4D97-AF65-F5344CB8AC3E}">
        <p14:creationId xmlns:p14="http://schemas.microsoft.com/office/powerpoint/2010/main" val="3699029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069A-5B6B-DA40-954E-A331082931E6}"/>
              </a:ext>
            </a:extLst>
          </p:cNvPr>
          <p:cNvSpPr>
            <a:spLocks noGrp="1"/>
          </p:cNvSpPr>
          <p:nvPr>
            <p:ph type="title"/>
          </p:nvPr>
        </p:nvSpPr>
        <p:spPr/>
        <p:txBody>
          <a:bodyPr/>
          <a:lstStyle/>
          <a:p>
            <a:r>
              <a:rPr lang="en-US" dirty="0"/>
              <a:t>Thank you. Bon Appetit. </a:t>
            </a:r>
          </a:p>
        </p:txBody>
      </p:sp>
      <p:sp>
        <p:nvSpPr>
          <p:cNvPr id="3" name="Text Placeholder 2">
            <a:extLst>
              <a:ext uri="{FF2B5EF4-FFF2-40B4-BE49-F238E27FC236}">
                <a16:creationId xmlns:a16="http://schemas.microsoft.com/office/drawing/2014/main" id="{976A7904-FB1F-C54C-A10A-3CDD6AB82C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7724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A1B3-DCFB-8F4B-8614-7F0234FF9F31}"/>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A5148A01-4992-134B-9F0C-40699B3903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33622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rk">
            <a:extLst>
              <a:ext uri="{FF2B5EF4-FFF2-40B4-BE49-F238E27FC236}">
                <a16:creationId xmlns:a16="http://schemas.microsoft.com/office/drawing/2014/main" id="{C4957B9A-5525-CB48-8EB5-36B36FF30106}"/>
              </a:ext>
            </a:extLst>
          </p:cNvPr>
          <p:cNvPicPr>
            <a:picLocks noChangeAspect="1"/>
          </p:cNvPicPr>
          <p:nvPr/>
        </p:nvPicPr>
        <p:blipFill rotWithShape="1">
          <a:blip r:embed="rId3"/>
          <a:srcRect l="45357" r="44881"/>
          <a:stretch/>
        </p:blipFill>
        <p:spPr>
          <a:xfrm>
            <a:off x="610758" y="835281"/>
            <a:ext cx="1190171" cy="5187437"/>
          </a:xfrm>
          <a:prstGeom prst="rect">
            <a:avLst/>
          </a:prstGeom>
        </p:spPr>
      </p:pic>
      <p:sp>
        <p:nvSpPr>
          <p:cNvPr id="2" name="Title 1">
            <a:extLst>
              <a:ext uri="{FF2B5EF4-FFF2-40B4-BE49-F238E27FC236}">
                <a16:creationId xmlns:a16="http://schemas.microsoft.com/office/drawing/2014/main" id="{7C655082-6E8C-F540-BEB2-FBA2B75B25F6}"/>
              </a:ext>
            </a:extLst>
          </p:cNvPr>
          <p:cNvSpPr>
            <a:spLocks noGrp="1"/>
          </p:cNvSpPr>
          <p:nvPr>
            <p:ph type="ctrTitle"/>
          </p:nvPr>
        </p:nvSpPr>
        <p:spPr>
          <a:xfrm>
            <a:off x="2091216" y="1843314"/>
            <a:ext cx="10070592" cy="2976659"/>
          </a:xfrm>
        </p:spPr>
        <p:txBody>
          <a:bodyPr>
            <a:normAutofit fontScale="90000"/>
          </a:bodyPr>
          <a:lstStyle/>
          <a:p>
            <a:pPr algn="l">
              <a:lnSpc>
                <a:spcPct val="140000"/>
              </a:lnSpc>
            </a:pPr>
            <a:r>
              <a:rPr lang="en-US" sz="4000" dirty="0">
                <a:solidFill>
                  <a:schemeClr val="tx1">
                    <a:lumMod val="85000"/>
                    <a:lumOff val="15000"/>
                  </a:schemeClr>
                </a:solidFill>
                <a:latin typeface="Calibri" panose="020F0502020204030204" pitchFamily="34" charset="0"/>
                <a:cs typeface="Calibri" panose="020F0502020204030204" pitchFamily="34" charset="0"/>
              </a:rPr>
              <a:t>Jack Nicolai</a:t>
            </a:r>
            <a:br>
              <a:rPr lang="en-US" sz="4000" dirty="0">
                <a:solidFill>
                  <a:schemeClr val="tx1">
                    <a:lumMod val="85000"/>
                    <a:lumOff val="15000"/>
                  </a:schemeClr>
                </a:solidFill>
                <a:latin typeface="Calibri" panose="020F0502020204030204" pitchFamily="34" charset="0"/>
                <a:cs typeface="Calibri" panose="020F0502020204030204" pitchFamily="34" charset="0"/>
              </a:rPr>
            </a:br>
            <a:r>
              <a:rPr lang="en-US" sz="4000" dirty="0" err="1">
                <a:solidFill>
                  <a:schemeClr val="tx1">
                    <a:lumMod val="85000"/>
                    <a:lumOff val="15000"/>
                  </a:schemeClr>
                </a:solidFill>
                <a:latin typeface="Calibri" panose="020F0502020204030204" pitchFamily="34" charset="0"/>
                <a:cs typeface="Calibri" panose="020F0502020204030204" pitchFamily="34" charset="0"/>
              </a:rPr>
              <a:t>nicolai@adobe.com</a:t>
            </a:r>
            <a:br>
              <a:rPr lang="en-US" sz="4000" dirty="0">
                <a:solidFill>
                  <a:schemeClr val="tx1">
                    <a:lumMod val="85000"/>
                    <a:lumOff val="15000"/>
                  </a:schemeClr>
                </a:solidFill>
                <a:latin typeface="Calibri" panose="020F0502020204030204" pitchFamily="34" charset="0"/>
                <a:cs typeface="Calibri" panose="020F0502020204030204" pitchFamily="34" charset="0"/>
              </a:rPr>
            </a:br>
            <a:r>
              <a:rPr lang="en-US" sz="4000" dirty="0">
                <a:solidFill>
                  <a:schemeClr val="tx1">
                    <a:lumMod val="85000"/>
                    <a:lumOff val="15000"/>
                  </a:schemeClr>
                </a:solidFill>
                <a:latin typeface="Calibri" panose="020F0502020204030204" pitchFamily="34" charset="0"/>
                <a:cs typeface="Calibri" panose="020F0502020204030204" pitchFamily="34" charset="0"/>
              </a:rPr>
              <a:t>Accessibility Product Manager, Creative Cloud</a:t>
            </a:r>
            <a:br>
              <a:rPr lang="en-US" sz="4000" dirty="0">
                <a:solidFill>
                  <a:schemeClr val="tx1">
                    <a:lumMod val="85000"/>
                    <a:lumOff val="15000"/>
                  </a:schemeClr>
                </a:solidFill>
                <a:latin typeface="Calibri" panose="020F0502020204030204" pitchFamily="34" charset="0"/>
                <a:cs typeface="Calibri" panose="020F0502020204030204" pitchFamily="34" charset="0"/>
              </a:rPr>
            </a:br>
            <a:r>
              <a:rPr lang="en-US" sz="4000" dirty="0">
                <a:solidFill>
                  <a:schemeClr val="tx1">
                    <a:lumMod val="85000"/>
                    <a:lumOff val="15000"/>
                  </a:schemeClr>
                </a:solidFill>
                <a:latin typeface="Calibri" panose="020F0502020204030204" pitchFamily="34" charset="0"/>
                <a:cs typeface="Calibri" panose="020F0502020204030204" pitchFamily="34" charset="0"/>
              </a:rPr>
              <a:t>at Adobe Systems, Incorporated</a:t>
            </a:r>
          </a:p>
        </p:txBody>
      </p:sp>
    </p:spTree>
    <p:extLst>
      <p:ext uri="{BB962C8B-B14F-4D97-AF65-F5344CB8AC3E}">
        <p14:creationId xmlns:p14="http://schemas.microsoft.com/office/powerpoint/2010/main" val="904275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049B-1866-604A-8FEA-F9243C6B2AE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58005B8-50FF-4740-AE57-FC4C854E0C53}"/>
              </a:ext>
            </a:extLst>
          </p:cNvPr>
          <p:cNvSpPr>
            <a:spLocks noGrp="1"/>
          </p:cNvSpPr>
          <p:nvPr>
            <p:ph idx="1"/>
          </p:nvPr>
        </p:nvSpPr>
        <p:spPr>
          <a:xfrm>
            <a:off x="838200" y="1825624"/>
            <a:ext cx="10515600" cy="4912059"/>
          </a:xfrm>
        </p:spPr>
        <p:txBody>
          <a:bodyPr>
            <a:normAutofit/>
          </a:bodyPr>
          <a:lstStyle/>
          <a:p>
            <a:r>
              <a:rPr lang="en-US" dirty="0"/>
              <a:t>Jack Nicolai – </a:t>
            </a:r>
            <a:r>
              <a:rPr lang="en-US" dirty="0">
                <a:hlinkClick r:id="rId3"/>
              </a:rPr>
              <a:t>Digital Accessibility Toolkit</a:t>
            </a:r>
            <a:endParaRPr lang="en-US" dirty="0"/>
          </a:p>
          <a:p>
            <a:r>
              <a:rPr lang="en-US" dirty="0"/>
              <a:t>Kat Holmes – </a:t>
            </a:r>
            <a:r>
              <a:rPr lang="en-US" dirty="0">
                <a:hlinkClick r:id="rId4"/>
              </a:rPr>
              <a:t>Inclusive Design Toolkit</a:t>
            </a:r>
            <a:endParaRPr lang="en-US" dirty="0"/>
          </a:p>
          <a:p>
            <a:r>
              <a:rPr lang="en-US" dirty="0"/>
              <a:t>IBM Carbon Design System</a:t>
            </a:r>
            <a:r>
              <a:rPr lang="en-US" dirty="0">
                <a:hlinkClick r:id="rId5"/>
              </a:rPr>
              <a:t>/accessibility</a:t>
            </a:r>
            <a:endParaRPr lang="en-US" dirty="0"/>
          </a:p>
          <a:p>
            <a:r>
              <a:rPr lang="en-US" dirty="0">
                <a:hlinkClick r:id="rId6"/>
              </a:rPr>
              <a:t>IBM Accessibility Checklist</a:t>
            </a:r>
            <a:endParaRPr lang="en-US" dirty="0"/>
          </a:p>
          <a:p>
            <a:r>
              <a:rPr lang="en-US" dirty="0"/>
              <a:t>Microsoft Inclusive Design </a:t>
            </a:r>
            <a:r>
              <a:rPr lang="en-US" dirty="0">
                <a:hlinkClick r:id="rId7"/>
              </a:rPr>
              <a:t>/accessibility</a:t>
            </a:r>
            <a:r>
              <a:rPr lang="en-US" dirty="0"/>
              <a:t>, </a:t>
            </a:r>
            <a:r>
              <a:rPr lang="en-US" dirty="0">
                <a:hlinkClick r:id="rId8"/>
              </a:rPr>
              <a:t>Fabric UI Toolkit</a:t>
            </a:r>
            <a:endParaRPr lang="en-US" dirty="0"/>
          </a:p>
          <a:p>
            <a:r>
              <a:rPr lang="en-US" dirty="0"/>
              <a:t>Google Material Design </a:t>
            </a:r>
            <a:r>
              <a:rPr lang="en-US" dirty="0">
                <a:hlinkClick r:id="rId9"/>
              </a:rPr>
              <a:t>/accessibility</a:t>
            </a:r>
            <a:endParaRPr lang="en-US" dirty="0"/>
          </a:p>
        </p:txBody>
      </p:sp>
    </p:spTree>
    <p:extLst>
      <p:ext uri="{BB962C8B-B14F-4D97-AF65-F5344CB8AC3E}">
        <p14:creationId xmlns:p14="http://schemas.microsoft.com/office/powerpoint/2010/main" val="2561838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049B-1866-604A-8FEA-F9243C6B2AE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58005B8-50FF-4740-AE57-FC4C854E0C53}"/>
              </a:ext>
            </a:extLst>
          </p:cNvPr>
          <p:cNvSpPr>
            <a:spLocks noGrp="1"/>
          </p:cNvSpPr>
          <p:nvPr>
            <p:ph idx="1"/>
          </p:nvPr>
        </p:nvSpPr>
        <p:spPr>
          <a:xfrm>
            <a:off x="838200" y="1825624"/>
            <a:ext cx="10515600" cy="4912059"/>
          </a:xfrm>
        </p:spPr>
        <p:txBody>
          <a:bodyPr>
            <a:normAutofit fontScale="92500" lnSpcReduction="10000"/>
          </a:bodyPr>
          <a:lstStyle/>
          <a:p>
            <a:pPr lvl="0"/>
            <a:r>
              <a:rPr lang="en-US" dirty="0"/>
              <a:t>General Mills, Inc. </a:t>
            </a:r>
            <a:r>
              <a:rPr lang="en-US" i="1" dirty="0"/>
              <a:t>Betty Crocker’s Guide to Easy Entertaining</a:t>
            </a:r>
            <a:r>
              <a:rPr lang="en-US" dirty="0"/>
              <a:t>, Golden Press, 1959, pp. 7.</a:t>
            </a:r>
          </a:p>
          <a:p>
            <a:pPr lvl="0"/>
            <a:r>
              <a:rPr lang="en-US" dirty="0"/>
              <a:t>Holmes, Kat. </a:t>
            </a:r>
            <a:r>
              <a:rPr lang="en-US" i="1" dirty="0"/>
              <a:t>Mismatch: how inclusion shapes design</a:t>
            </a:r>
            <a:r>
              <a:rPr lang="en-US" dirty="0"/>
              <a:t>, The MIT Press, 2018, pp. 36-37, 71-72. </a:t>
            </a:r>
          </a:p>
          <a:p>
            <a:pPr lvl="0"/>
            <a:r>
              <a:rPr lang="en-US" dirty="0"/>
              <a:t>“</a:t>
            </a:r>
            <a:r>
              <a:rPr lang="en-US" dirty="0" err="1"/>
              <a:t>Mise</a:t>
            </a:r>
            <a:r>
              <a:rPr lang="en-US" dirty="0"/>
              <a:t> </a:t>
            </a:r>
            <a:r>
              <a:rPr lang="en-US" dirty="0" err="1"/>
              <a:t>en</a:t>
            </a:r>
            <a:r>
              <a:rPr lang="en-US" dirty="0"/>
              <a:t> Place: Cook Like a Pro”, </a:t>
            </a:r>
            <a:r>
              <a:rPr lang="en-US" dirty="0" err="1"/>
              <a:t>D'Artagnan</a:t>
            </a:r>
            <a:r>
              <a:rPr lang="en-US" dirty="0"/>
              <a:t>, </a:t>
            </a:r>
            <a:r>
              <a:rPr lang="en-US" dirty="0" err="1"/>
              <a:t>D'Artagnan</a:t>
            </a:r>
            <a:r>
              <a:rPr lang="en-US" dirty="0"/>
              <a:t>, </a:t>
            </a:r>
            <a:r>
              <a:rPr lang="en-US" u="sng" dirty="0">
                <a:hlinkClick r:id="rId3"/>
              </a:rPr>
              <a:t>https://www.dartagnan.com/mise-en-place-cook-like-a-professional.html</a:t>
            </a:r>
            <a:r>
              <a:rPr lang="en-US" dirty="0"/>
              <a:t>.</a:t>
            </a:r>
          </a:p>
          <a:p>
            <a:pPr lvl="0"/>
            <a:r>
              <a:rPr lang="en-US" dirty="0"/>
              <a:t>Shinohara, K., </a:t>
            </a:r>
            <a:r>
              <a:rPr lang="en-US" dirty="0" err="1"/>
              <a:t>Wobbrock</a:t>
            </a:r>
            <a:r>
              <a:rPr lang="en-US" dirty="0"/>
              <a:t>, J.O. and Pratt, W. (2018). </a:t>
            </a:r>
            <a:r>
              <a:rPr lang="en-US" u="sng" dirty="0">
                <a:hlinkClick r:id="rId4"/>
              </a:rPr>
              <a:t>Incorporating social factors in accessible design.</a:t>
            </a:r>
            <a:r>
              <a:rPr lang="en-US" dirty="0"/>
              <a:t> Proceedings of the ACM SIGACCESS Conference on Computers and Accessibility (ASSETS '18). Galway, Ireland (October 22-24, 2018). New York: ACM Press, pp. 149-160.</a:t>
            </a:r>
          </a:p>
          <a:p>
            <a:pPr lvl="0"/>
            <a:r>
              <a:rPr lang="en-US" dirty="0" err="1"/>
              <a:t>Wobbrock</a:t>
            </a:r>
            <a:r>
              <a:rPr lang="en-US" dirty="0"/>
              <a:t>, J.O. (2017), </a:t>
            </a:r>
            <a:r>
              <a:rPr lang="en-US" u="sng" dirty="0">
                <a:hlinkClick r:id="rId5"/>
              </a:rPr>
              <a:t>Ability-Based Design: Elevating ability over disability in accessible computing</a:t>
            </a:r>
            <a:r>
              <a:rPr lang="en-US" dirty="0"/>
              <a:t>, 2017 ACM SIGCHI, Social Impact Award, Denver, CO.</a:t>
            </a:r>
          </a:p>
        </p:txBody>
      </p:sp>
    </p:spTree>
    <p:extLst>
      <p:ext uri="{BB962C8B-B14F-4D97-AF65-F5344CB8AC3E}">
        <p14:creationId xmlns:p14="http://schemas.microsoft.com/office/powerpoint/2010/main" val="3336608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3A50-8DE3-5B42-B217-910334F49D4E}"/>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7DC0AD97-C52A-8344-9B85-6923B8AC73E7}"/>
              </a:ext>
            </a:extLst>
          </p:cNvPr>
          <p:cNvSpPr>
            <a:spLocks noGrp="1"/>
          </p:cNvSpPr>
          <p:nvPr>
            <p:ph idx="1"/>
          </p:nvPr>
        </p:nvSpPr>
        <p:spPr/>
        <p:txBody>
          <a:bodyPr/>
          <a:lstStyle/>
          <a:p>
            <a:r>
              <a:rPr lang="en-US" dirty="0"/>
              <a:t>Learn more about </a:t>
            </a:r>
            <a:r>
              <a:rPr lang="en-US" u="sng" dirty="0">
                <a:hlinkClick r:id="rId2"/>
              </a:rPr>
              <a:t>Kristen Shinohara</a:t>
            </a:r>
            <a:r>
              <a:rPr lang="en-US" dirty="0"/>
              <a:t> and </a:t>
            </a:r>
            <a:r>
              <a:rPr lang="en-US" u="sng" dirty="0">
                <a:hlinkClick r:id="rId3"/>
              </a:rPr>
              <a:t>sign up to be notified when Kristen's Methods Cards become available</a:t>
            </a:r>
            <a:r>
              <a:rPr lang="en-US" dirty="0"/>
              <a:t>.</a:t>
            </a:r>
          </a:p>
          <a:p>
            <a:r>
              <a:rPr lang="en-US" dirty="0"/>
              <a:t>Learn more about Jacob O. </a:t>
            </a:r>
            <a:r>
              <a:rPr lang="en-US" dirty="0" err="1"/>
              <a:t>Wobbrock</a:t>
            </a:r>
            <a:r>
              <a:rPr lang="en-US" dirty="0"/>
              <a:t> on his </a:t>
            </a:r>
            <a:r>
              <a:rPr lang="en-US" u="sng" dirty="0">
                <a:hlinkClick r:id="rId4"/>
              </a:rPr>
              <a:t>UW faculty website</a:t>
            </a:r>
            <a:r>
              <a:rPr lang="en-US" dirty="0"/>
              <a:t>.</a:t>
            </a:r>
          </a:p>
        </p:txBody>
      </p:sp>
    </p:spTree>
    <p:extLst>
      <p:ext uri="{BB962C8B-B14F-4D97-AF65-F5344CB8AC3E}">
        <p14:creationId xmlns:p14="http://schemas.microsoft.com/office/powerpoint/2010/main" val="3345684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ck books titled, Mismatch: how inclusion shapes design by Kat Holmes.">
            <a:extLst>
              <a:ext uri="{FF2B5EF4-FFF2-40B4-BE49-F238E27FC236}">
                <a16:creationId xmlns:a16="http://schemas.microsoft.com/office/drawing/2014/main" id="{B9A881FF-7F93-CD42-BF96-12794B385ACC}"/>
              </a:ext>
            </a:extLst>
          </p:cNvPr>
          <p:cNvPicPr>
            <a:picLocks noChangeAspect="1"/>
          </p:cNvPicPr>
          <p:nvPr/>
        </p:nvPicPr>
        <p:blipFill>
          <a:blip r:embed="rId3"/>
          <a:stretch>
            <a:fillRect/>
          </a:stretch>
        </p:blipFill>
        <p:spPr>
          <a:xfrm>
            <a:off x="3346784" y="1875924"/>
            <a:ext cx="5498431" cy="4123823"/>
          </a:xfrm>
          <a:prstGeom prst="rect">
            <a:avLst/>
          </a:prstGeom>
        </p:spPr>
      </p:pic>
      <p:sp>
        <p:nvSpPr>
          <p:cNvPr id="6" name="Title 1">
            <a:extLst>
              <a:ext uri="{FF2B5EF4-FFF2-40B4-BE49-F238E27FC236}">
                <a16:creationId xmlns:a16="http://schemas.microsoft.com/office/drawing/2014/main" id="{C5334586-631E-124A-B37D-C3C59953FA6A}"/>
              </a:ext>
            </a:extLst>
          </p:cNvPr>
          <p:cNvSpPr txBox="1">
            <a:spLocks/>
          </p:cNvSpPr>
          <p:nvPr/>
        </p:nvSpPr>
        <p:spPr>
          <a:xfrm>
            <a:off x="838201" y="702007"/>
            <a:ext cx="9364578" cy="8861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Mismatch: how inclusion shapes design </a:t>
            </a:r>
          </a:p>
        </p:txBody>
      </p:sp>
      <p:sp>
        <p:nvSpPr>
          <p:cNvPr id="7" name="TextBox 6">
            <a:extLst>
              <a:ext uri="{FF2B5EF4-FFF2-40B4-BE49-F238E27FC236}">
                <a16:creationId xmlns:a16="http://schemas.microsoft.com/office/drawing/2014/main" id="{00189FCD-80CD-EB4C-963C-83277B8A59D7}"/>
              </a:ext>
            </a:extLst>
          </p:cNvPr>
          <p:cNvSpPr txBox="1"/>
          <p:nvPr/>
        </p:nvSpPr>
        <p:spPr>
          <a:xfrm>
            <a:off x="3346784" y="5986155"/>
            <a:ext cx="2990088" cy="372409"/>
          </a:xfrm>
          <a:prstGeom prst="rect">
            <a:avLst/>
          </a:prstGeom>
          <a:noFill/>
        </p:spPr>
        <p:txBody>
          <a:bodyPr wrap="square" rtlCol="0">
            <a:spAutoFit/>
          </a:bodyPr>
          <a:lstStyle/>
          <a:p>
            <a:r>
              <a:rPr lang="en-US" sz="1600" dirty="0"/>
              <a:t>Credit: </a:t>
            </a:r>
            <a:r>
              <a:rPr lang="en-US" sz="1600" dirty="0" err="1"/>
              <a:t>katholmesdesign.com</a:t>
            </a:r>
            <a:endParaRPr lang="en-US" sz="1600" dirty="0"/>
          </a:p>
        </p:txBody>
      </p:sp>
    </p:spTree>
    <p:extLst>
      <p:ext uri="{BB962C8B-B14F-4D97-AF65-F5344CB8AC3E}">
        <p14:creationId xmlns:p14="http://schemas.microsoft.com/office/powerpoint/2010/main" val="274852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und circle describing things that an in versus things that are outside the circle to describe inclusion versus exclusion. ">
            <a:extLst>
              <a:ext uri="{FF2B5EF4-FFF2-40B4-BE49-F238E27FC236}">
                <a16:creationId xmlns:a16="http://schemas.microsoft.com/office/drawing/2014/main" id="{415F9A91-4A11-C04F-8D8E-30A6D40C0222}"/>
              </a:ext>
            </a:extLst>
          </p:cNvPr>
          <p:cNvPicPr>
            <a:picLocks noChangeAspect="1"/>
          </p:cNvPicPr>
          <p:nvPr/>
        </p:nvPicPr>
        <p:blipFill>
          <a:blip r:embed="rId3"/>
          <a:stretch>
            <a:fillRect/>
          </a:stretch>
        </p:blipFill>
        <p:spPr>
          <a:xfrm>
            <a:off x="1809749" y="0"/>
            <a:ext cx="8572501" cy="6858000"/>
          </a:xfrm>
          <a:prstGeom prst="rect">
            <a:avLst/>
          </a:prstGeom>
        </p:spPr>
      </p:pic>
    </p:spTree>
    <p:extLst>
      <p:ext uri="{BB962C8B-B14F-4D97-AF65-F5344CB8AC3E}">
        <p14:creationId xmlns:p14="http://schemas.microsoft.com/office/powerpoint/2010/main" val="169463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3080-B003-DA4F-BA49-013FC153D57E}"/>
              </a:ext>
            </a:extLst>
          </p:cNvPr>
          <p:cNvSpPr>
            <a:spLocks noGrp="1"/>
          </p:cNvSpPr>
          <p:nvPr>
            <p:ph type="title"/>
          </p:nvPr>
        </p:nvSpPr>
        <p:spPr/>
        <p:txBody>
          <a:bodyPr/>
          <a:lstStyle/>
          <a:p>
            <a:r>
              <a:rPr lang="en-US" dirty="0"/>
              <a:t>Inclusive Design</a:t>
            </a:r>
          </a:p>
        </p:txBody>
      </p:sp>
      <p:sp>
        <p:nvSpPr>
          <p:cNvPr id="3" name="Content Placeholder 2">
            <a:extLst>
              <a:ext uri="{FF2B5EF4-FFF2-40B4-BE49-F238E27FC236}">
                <a16:creationId xmlns:a16="http://schemas.microsoft.com/office/drawing/2014/main" id="{0ED13CEC-202A-624C-BC1C-1C2780024B9D}"/>
              </a:ext>
            </a:extLst>
          </p:cNvPr>
          <p:cNvSpPr>
            <a:spLocks noGrp="1"/>
          </p:cNvSpPr>
          <p:nvPr>
            <p:ph idx="1"/>
          </p:nvPr>
        </p:nvSpPr>
        <p:spPr>
          <a:xfrm>
            <a:off x="838200" y="1825625"/>
            <a:ext cx="10515600" cy="1738985"/>
          </a:xfrm>
        </p:spPr>
        <p:txBody>
          <a:bodyPr/>
          <a:lstStyle/>
          <a:p>
            <a:pPr marL="0" indent="0">
              <a:buNone/>
            </a:pPr>
            <a:r>
              <a:rPr lang="en-US" dirty="0"/>
              <a:t>A methodology that enables and draws on the full range of human diversity. Most importantly, this means including and learning from people with a range of perspectives. (Microsoft Design)</a:t>
            </a:r>
          </a:p>
        </p:txBody>
      </p:sp>
    </p:spTree>
    <p:extLst>
      <p:ext uri="{BB962C8B-B14F-4D97-AF65-F5344CB8AC3E}">
        <p14:creationId xmlns:p14="http://schemas.microsoft.com/office/powerpoint/2010/main" val="199628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le with gaps in it to communicate the idea that inclusion means a lack of a boundary between who included and excluded.">
            <a:extLst>
              <a:ext uri="{FF2B5EF4-FFF2-40B4-BE49-F238E27FC236}">
                <a16:creationId xmlns:a16="http://schemas.microsoft.com/office/drawing/2014/main" id="{415F9A91-4A11-C04F-8D8E-30A6D40C0222}"/>
              </a:ext>
            </a:extLst>
          </p:cNvPr>
          <p:cNvPicPr>
            <a:picLocks noChangeAspect="1"/>
          </p:cNvPicPr>
          <p:nvPr/>
        </p:nvPicPr>
        <p:blipFill>
          <a:blip r:embed="rId3"/>
          <a:stretch>
            <a:fillRect/>
          </a:stretch>
        </p:blipFill>
        <p:spPr>
          <a:xfrm>
            <a:off x="1809749" y="0"/>
            <a:ext cx="8572500" cy="6858000"/>
          </a:xfrm>
          <a:prstGeom prst="rect">
            <a:avLst/>
          </a:prstGeom>
        </p:spPr>
      </p:pic>
    </p:spTree>
    <p:extLst>
      <p:ext uri="{BB962C8B-B14F-4D97-AF65-F5344CB8AC3E}">
        <p14:creationId xmlns:p14="http://schemas.microsoft.com/office/powerpoint/2010/main" val="227705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40B60D-26E5-AE45-A6FB-3A49776CFBB1}">
  <we:reference id="0f21ddb5-5c95-4be6-81cc-d95eba46e774" version="1.0.0.0" store="EXCatalog" storeType="EXCatalog"/>
  <we:alternateReferences>
    <we:reference id="WA104380902"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340</TotalTime>
  <Words>900</Words>
  <Application>Microsoft Macintosh PowerPoint</Application>
  <PresentationFormat>Widescreen</PresentationFormat>
  <Paragraphs>148</Paragraphs>
  <Slides>58</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Setting a place at the  Creative table</vt:lpstr>
      <vt:lpstr>PowerPoint Presentation</vt:lpstr>
      <vt:lpstr>Start with hospitality</vt:lpstr>
      <vt:lpstr>Chefs are inclusive designers</vt:lpstr>
      <vt:lpstr>Who is on the guest list?</vt:lpstr>
      <vt:lpstr>PowerPoint Presentation</vt:lpstr>
      <vt:lpstr>PowerPoint Presentation</vt:lpstr>
      <vt:lpstr>Inclusive Design</vt:lpstr>
      <vt:lpstr>PowerPoint Presentation</vt:lpstr>
      <vt:lpstr>The right utensil for the job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Reducing uncertainty</vt:lpstr>
      <vt:lpstr>Mise en place (MEEZ ahn plahs)</vt:lpstr>
      <vt:lpstr>Designing for accessibility </vt:lpstr>
      <vt:lpstr>Accessibility Annotations</vt:lpstr>
      <vt:lpstr>Regions</vt:lpstr>
      <vt:lpstr>PowerPoint Presentation</vt:lpstr>
      <vt:lpstr>Focus and Keyboarding</vt:lpstr>
      <vt:lpstr>PowerPoint Presentation</vt:lpstr>
      <vt:lpstr>PowerPoint Presentation</vt:lpstr>
      <vt:lpstr>Name, role, state, properties and AT.</vt:lpstr>
      <vt:lpstr>Color and content checks</vt:lpstr>
      <vt:lpstr>Use quality ingredients</vt:lpstr>
      <vt:lpstr>Incorporating social factors</vt:lpstr>
      <vt:lpstr>Method Cards</vt:lpstr>
      <vt:lpstr>Seasoning to taste</vt:lpstr>
      <vt:lpstr>Adobe now and in the future</vt:lpstr>
      <vt:lpstr>Janie</vt:lpstr>
      <vt:lpstr>PowerPoint Presentation</vt:lpstr>
      <vt:lpstr>Photoshop at your fingertips</vt:lpstr>
      <vt:lpstr>Setting a place for Janie</vt:lpstr>
      <vt:lpstr>Project Gemini</vt:lpstr>
      <vt:lpstr>The Top Chef Challenge</vt:lpstr>
      <vt:lpstr>Ability-based Design</vt:lpstr>
      <vt:lpstr>Adaptive software</vt:lpstr>
      <vt:lpstr>Changing our thinking</vt:lpstr>
      <vt:lpstr>PowerPoint Presentation</vt:lpstr>
      <vt:lpstr>PowerPoint Presentation</vt:lpstr>
      <vt:lpstr>We know we’ve set the table when…</vt:lpstr>
      <vt:lpstr>We get there by…</vt:lpstr>
      <vt:lpstr>Thank you. Bon Appetit. </vt:lpstr>
      <vt:lpstr>Questions?</vt:lpstr>
      <vt:lpstr>Jack Nicolai nicolai@adobe.com Accessibility Product Manager, Creative Cloud at Adobe Systems, Incorporated</vt:lpstr>
      <vt:lpstr>Resources</vt:lpstr>
      <vt:lpstr>References</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a place at the  Creative table</dc:title>
  <dc:creator>Jack Nicolai</dc:creator>
  <cp:lastModifiedBy>Jack Nicolai</cp:lastModifiedBy>
  <cp:revision>39</cp:revision>
  <dcterms:created xsi:type="dcterms:W3CDTF">2019-04-03T05:05:02Z</dcterms:created>
  <dcterms:modified xsi:type="dcterms:W3CDTF">2019-04-09T04:09:52Z</dcterms:modified>
</cp:coreProperties>
</file>