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media/image34.jpg" ContentType="image/gif"/>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281" r:id="rId3"/>
    <p:sldId id="289" r:id="rId4"/>
    <p:sldId id="310" r:id="rId5"/>
    <p:sldId id="290" r:id="rId6"/>
    <p:sldId id="311" r:id="rId7"/>
    <p:sldId id="260" r:id="rId8"/>
    <p:sldId id="308" r:id="rId9"/>
    <p:sldId id="309" r:id="rId10"/>
    <p:sldId id="306" r:id="rId11"/>
    <p:sldId id="307" r:id="rId12"/>
    <p:sldId id="291" r:id="rId13"/>
    <p:sldId id="293" r:id="rId14"/>
    <p:sldId id="278" r:id="rId15"/>
    <p:sldId id="294" r:id="rId16"/>
    <p:sldId id="304" r:id="rId17"/>
    <p:sldId id="280" r:id="rId18"/>
    <p:sldId id="305" r:id="rId19"/>
    <p:sldId id="299" r:id="rId20"/>
    <p:sldId id="300" r:id="rId21"/>
    <p:sldId id="263" r:id="rId22"/>
    <p:sldId id="295" r:id="rId23"/>
    <p:sldId id="264" r:id="rId24"/>
    <p:sldId id="262" r:id="rId25"/>
    <p:sldId id="317" r:id="rId26"/>
    <p:sldId id="312" r:id="rId27"/>
    <p:sldId id="313" r:id="rId28"/>
    <p:sldId id="314" r:id="rId29"/>
    <p:sldId id="315" r:id="rId30"/>
    <p:sldId id="316" r:id="rId31"/>
    <p:sldId id="318" r:id="rId32"/>
    <p:sldId id="323" r:id="rId33"/>
    <p:sldId id="322" r:id="rId34"/>
    <p:sldId id="343" r:id="rId35"/>
    <p:sldId id="331" r:id="rId36"/>
    <p:sldId id="333" r:id="rId37"/>
    <p:sldId id="334" r:id="rId38"/>
    <p:sldId id="335" r:id="rId39"/>
    <p:sldId id="336" r:id="rId40"/>
    <p:sldId id="337" r:id="rId41"/>
    <p:sldId id="284" r:id="rId42"/>
    <p:sldId id="338" r:id="rId43"/>
    <p:sldId id="285" r:id="rId44"/>
    <p:sldId id="276" r:id="rId45"/>
    <p:sldId id="341" r:id="rId46"/>
    <p:sldId id="342" r:id="rId47"/>
    <p:sldId id="275" r:id="rId48"/>
    <p:sldId id="339" r:id="rId4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2"/>
    <a:srgbClr val="FFDB7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autoAdjust="0"/>
    <p:restoredTop sz="73293" autoAdjust="0"/>
  </p:normalViewPr>
  <p:slideViewPr>
    <p:cSldViewPr snapToGrid="0">
      <p:cViewPr>
        <p:scale>
          <a:sx n="59" d="100"/>
          <a:sy n="59" d="100"/>
        </p:scale>
        <p:origin x="-744" y="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30B80-FDB3-EC44-9FD6-B0343492565C}" type="datetimeFigureOut">
              <a:rPr lang="sv-SE" smtClean="0"/>
              <a:t>2013-04-12</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841D9-5571-6E4E-979E-D52F5EA8155C}" type="slidenum">
              <a:rPr lang="sv-SE" smtClean="0"/>
              <a:t>‹#›</a:t>
            </a:fld>
            <a:endParaRPr lang="sv-SE"/>
          </a:p>
        </p:txBody>
      </p:sp>
    </p:spTree>
    <p:extLst>
      <p:ext uri="{BB962C8B-B14F-4D97-AF65-F5344CB8AC3E}">
        <p14:creationId xmlns:p14="http://schemas.microsoft.com/office/powerpoint/2010/main" val="3453701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Teoretiskt</a:t>
            </a:r>
            <a:r>
              <a:rPr lang="sv-SE" baseline="0" dirty="0" smtClean="0"/>
              <a:t> om du gör allting enligt ”best </a:t>
            </a:r>
            <a:r>
              <a:rPr lang="sv-SE" baseline="0" dirty="0" err="1" smtClean="0"/>
              <a:t>practise</a:t>
            </a:r>
            <a:r>
              <a:rPr lang="sv-SE" baseline="0" dirty="0" smtClean="0"/>
              <a:t>” från början så borde inte en </a:t>
            </a:r>
            <a:r>
              <a:rPr lang="sv-SE" baseline="0" dirty="0" err="1" smtClean="0"/>
              <a:t>responiv</a:t>
            </a:r>
            <a:r>
              <a:rPr lang="sv-SE" baseline="0" dirty="0" smtClean="0"/>
              <a:t> webbplats att kosta mer att utveckla än en ”vanlig”.  I praktiken kommer det att göra det.</a:t>
            </a:r>
          </a:p>
          <a:p>
            <a:endParaRPr lang="sv-SE" baseline="0" dirty="0" smtClean="0"/>
          </a:p>
          <a:p>
            <a:r>
              <a:rPr lang="sv-SE" baseline="0" dirty="0" smtClean="0"/>
              <a:t>Designprocessen är mer komplex och det bästa är om det tas fram en design för varje brytpunkt. </a:t>
            </a:r>
          </a:p>
          <a:p>
            <a:r>
              <a:rPr lang="sv-SE" baseline="0" dirty="0" smtClean="0"/>
              <a:t>Programmeringen kommer att vara mer komplex och testandet blir mer omfattade.</a:t>
            </a:r>
          </a:p>
          <a:p>
            <a:r>
              <a:rPr lang="sv-SE" baseline="0" dirty="0" smtClean="0"/>
              <a:t>Oftast finns det en befintlig webbplats och innehåll ska migreras.</a:t>
            </a:r>
          </a:p>
          <a:p>
            <a:endParaRPr lang="sv-SE" baseline="0" dirty="0" smtClean="0"/>
          </a:p>
          <a:p>
            <a:r>
              <a:rPr lang="sv-SE" baseline="0" dirty="0" smtClean="0"/>
              <a:t>På sikt är det dock bättre att ha en </a:t>
            </a:r>
            <a:r>
              <a:rPr lang="sv-SE" baseline="0" dirty="0" err="1" smtClean="0"/>
              <a:t>responsive</a:t>
            </a:r>
            <a:r>
              <a:rPr lang="sv-SE" baseline="0" dirty="0" smtClean="0"/>
              <a:t> webbplats gentemot en vanlig ekonomiskt.</a:t>
            </a:r>
            <a:endParaRPr lang="sv-SE" dirty="0" smtClean="0"/>
          </a:p>
        </p:txBody>
      </p:sp>
      <p:sp>
        <p:nvSpPr>
          <p:cNvPr id="4" name="Platshållare för bildnummer 3"/>
          <p:cNvSpPr>
            <a:spLocks noGrp="1"/>
          </p:cNvSpPr>
          <p:nvPr>
            <p:ph type="sldNum" sz="quarter" idx="10"/>
          </p:nvPr>
        </p:nvSpPr>
        <p:spPr/>
        <p:txBody>
          <a:bodyPr/>
          <a:lstStyle/>
          <a:p>
            <a:fld id="{A8C841D9-5571-6E4E-979E-D52F5EA8155C}" type="slidenum">
              <a:rPr lang="sv-SE" smtClean="0"/>
              <a:t>35</a:t>
            </a:fld>
            <a:endParaRPr lang="sv-SE"/>
          </a:p>
        </p:txBody>
      </p:sp>
    </p:spTree>
    <p:extLst>
      <p:ext uri="{BB962C8B-B14F-4D97-AF65-F5344CB8AC3E}">
        <p14:creationId xmlns:p14="http://schemas.microsoft.com/office/powerpoint/2010/main" val="383405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Troligtvis</a:t>
            </a:r>
            <a:r>
              <a:rPr lang="sv-SE" baseline="0" dirty="0" smtClean="0"/>
              <a:t> det största enskilda problemet med </a:t>
            </a:r>
            <a:r>
              <a:rPr lang="sv-SE" baseline="0" dirty="0" err="1" smtClean="0"/>
              <a:t>responsiva</a:t>
            </a:r>
            <a:r>
              <a:rPr lang="sv-SE" baseline="0" dirty="0" smtClean="0"/>
              <a:t> sidor idag är kopplat till sidans storlek. När det tidigare byggdes olika lösningar för mobila gränssnitt så kunde vi skicka olika innehåll respektive lösning. Ännu längre tillbaka när det var WAP lösningar som byggdes så var en viktigt del att hålla sidornas storlek så liten som möjligt. </a:t>
            </a:r>
          </a:p>
          <a:p>
            <a:pPr marL="0" marR="0" indent="0" algn="l" defTabSz="45720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baseline="0" dirty="0" smtClean="0"/>
              <a:t>Med </a:t>
            </a:r>
            <a:r>
              <a:rPr lang="sv-SE" baseline="0" dirty="0" err="1" smtClean="0"/>
              <a:t>responsiva</a:t>
            </a:r>
            <a:r>
              <a:rPr lang="sv-SE" baseline="0" dirty="0" smtClean="0"/>
              <a:t> webbplatser så har vi fått ett enkelt sätt göra lösningar för flera enheter. Och det allra enklaste är att bara flöda om den stora lösningen till en liten och eventuellt bara dölja en del element för besökare. OBS: Dölja, det finns där men det syns inte.</a:t>
            </a: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Glöm inte bort att tänka på att</a:t>
            </a:r>
            <a:r>
              <a:rPr lang="sv-SE" baseline="0" dirty="0" smtClean="0"/>
              <a:t> alternativt surfande ofta fortfarande görs på en </a:t>
            </a:r>
            <a:r>
              <a:rPr lang="sv-SE" baseline="0" dirty="0" err="1" smtClean="0"/>
              <a:t>uppkopppling</a:t>
            </a:r>
            <a:r>
              <a:rPr lang="sv-SE" baseline="0" dirty="0" smtClean="0"/>
              <a:t> som inte är lika snabb som den vi är van vid skrivbordet. Glöm inte sidornas totala storlekar.</a:t>
            </a: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A8C841D9-5571-6E4E-979E-D52F5EA8155C}" type="slidenum">
              <a:rPr lang="sv-SE" smtClean="0"/>
              <a:t>36</a:t>
            </a:fld>
            <a:endParaRPr lang="sv-SE"/>
          </a:p>
        </p:txBody>
      </p:sp>
    </p:spTree>
    <p:extLst>
      <p:ext uri="{BB962C8B-B14F-4D97-AF65-F5344CB8AC3E}">
        <p14:creationId xmlns:p14="http://schemas.microsoft.com/office/powerpoint/2010/main" val="383405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Webbsidorna är uppbyggda av en</a:t>
            </a:r>
            <a:r>
              <a:rPr lang="sv-SE" baseline="0" dirty="0" smtClean="0"/>
              <a:t> samling texter och bilder. Dessa laddas ned till din webbläsare och processas för att i slutändan visa en sida.</a:t>
            </a:r>
          </a:p>
          <a:p>
            <a:r>
              <a:rPr lang="sv-SE" baseline="0" dirty="0" smtClean="0"/>
              <a:t>Webbläsaren laddar initialt in och arrangerar alla delar av sidan i ett så kallat DOM-träd. (</a:t>
            </a:r>
            <a:r>
              <a:rPr lang="sv-SE" baseline="0" dirty="0" err="1" smtClean="0"/>
              <a:t>Document</a:t>
            </a:r>
            <a:r>
              <a:rPr lang="sv-SE" baseline="0" dirty="0" smtClean="0"/>
              <a:t> </a:t>
            </a:r>
            <a:r>
              <a:rPr lang="sv-SE" baseline="0" dirty="0" err="1" smtClean="0"/>
              <a:t>object</a:t>
            </a:r>
            <a:r>
              <a:rPr lang="sv-SE" baseline="0" dirty="0" smtClean="0"/>
              <a:t> </a:t>
            </a:r>
            <a:r>
              <a:rPr lang="sv-SE" baseline="0" dirty="0" err="1" smtClean="0"/>
              <a:t>model</a:t>
            </a:r>
            <a:r>
              <a:rPr lang="sv-SE" baseline="0" dirty="0" smtClean="0"/>
              <a:t>). Att ändra i detta träd medans sidans laddas eller efter gör att webbläsaren får jobba </a:t>
            </a:r>
            <a:r>
              <a:rPr lang="sv-SE" baseline="0" dirty="0" err="1" smtClean="0"/>
              <a:t>ganka</a:t>
            </a:r>
            <a:r>
              <a:rPr lang="sv-SE" baseline="0" dirty="0" smtClean="0"/>
              <a:t> hårt. Ju mer förändringar av DOM-träd desto större risk att din sida upplevs som trög och kräver mer utav hårdvaran.</a:t>
            </a:r>
          </a:p>
          <a:p>
            <a:endParaRPr lang="sv-SE" baseline="0" dirty="0" smtClean="0"/>
          </a:p>
          <a:p>
            <a:r>
              <a:rPr lang="sv-SE" baseline="0" dirty="0" smtClean="0"/>
              <a:t>Många </a:t>
            </a:r>
            <a:r>
              <a:rPr lang="sv-SE" baseline="0" dirty="0" err="1" smtClean="0"/>
              <a:t>responsiva</a:t>
            </a:r>
            <a:r>
              <a:rPr lang="sv-SE" baseline="0" dirty="0" smtClean="0"/>
              <a:t> sidor lägger över allt för mycket arbete på webbläsaren för att visa, dölja, flytta om på element så att sidan uppfattas som trög och långa svarstider och detta är är för att webbläsaren i till exempel din </a:t>
            </a:r>
            <a:r>
              <a:rPr lang="sv-SE" baseline="0" dirty="0" err="1" smtClean="0"/>
              <a:t>smartphone</a:t>
            </a:r>
            <a:r>
              <a:rPr lang="sv-SE" baseline="0" dirty="0" smtClean="0"/>
              <a:t> för tillfället jobbar hårt med att dölja, flytta, förändra eller lägga till element.</a:t>
            </a:r>
          </a:p>
          <a:p>
            <a:endParaRPr lang="sv-SE" baseline="0" dirty="0" smtClean="0"/>
          </a:p>
          <a:p>
            <a:r>
              <a:rPr lang="sv-SE" baseline="0" dirty="0" smtClean="0"/>
              <a:t>Försök att tänka på detta när ni programmerar era sidor så att de blir så effektiva som möjligt.</a:t>
            </a:r>
            <a:endParaRPr lang="sv-SE" dirty="0" smtClean="0"/>
          </a:p>
        </p:txBody>
      </p:sp>
      <p:sp>
        <p:nvSpPr>
          <p:cNvPr id="4" name="Platshållare för bildnummer 3"/>
          <p:cNvSpPr>
            <a:spLocks noGrp="1"/>
          </p:cNvSpPr>
          <p:nvPr>
            <p:ph type="sldNum" sz="quarter" idx="10"/>
          </p:nvPr>
        </p:nvSpPr>
        <p:spPr/>
        <p:txBody>
          <a:bodyPr/>
          <a:lstStyle/>
          <a:p>
            <a:fld id="{A8C841D9-5571-6E4E-979E-D52F5EA8155C}" type="slidenum">
              <a:rPr lang="sv-SE" smtClean="0"/>
              <a:t>37</a:t>
            </a:fld>
            <a:endParaRPr lang="sv-SE"/>
          </a:p>
        </p:txBody>
      </p:sp>
    </p:spTree>
    <p:extLst>
      <p:ext uri="{BB962C8B-B14F-4D97-AF65-F5344CB8AC3E}">
        <p14:creationId xmlns:p14="http://schemas.microsoft.com/office/powerpoint/2010/main" val="38340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Resposive</a:t>
            </a:r>
            <a:r>
              <a:rPr lang="sv-SE" baseline="0" dirty="0" smtClean="0"/>
              <a:t> design bygger ofta på kända brytpunkter. </a:t>
            </a:r>
          </a:p>
          <a:p>
            <a:r>
              <a:rPr lang="sv-SE" baseline="0" dirty="0" smtClean="0"/>
              <a:t>Efter en speciell enhets bredd så ändrar sig layouten från en layout till en annan. Det vanliga idag är 2st eller 3st olika adaptiva designer tas fram, idag stor (desktop), </a:t>
            </a:r>
            <a:r>
              <a:rPr lang="sv-SE" baseline="0" dirty="0" err="1" smtClean="0"/>
              <a:t>Ipad</a:t>
            </a:r>
            <a:r>
              <a:rPr lang="sv-SE" baseline="0" dirty="0" smtClean="0"/>
              <a:t> och </a:t>
            </a:r>
            <a:r>
              <a:rPr lang="sv-SE" baseline="0" dirty="0" err="1" smtClean="0"/>
              <a:t>smartphone</a:t>
            </a:r>
            <a:r>
              <a:rPr lang="sv-SE" baseline="0" dirty="0" smtClean="0"/>
              <a:t>.</a:t>
            </a:r>
          </a:p>
          <a:p>
            <a:endParaRPr lang="sv-SE" baseline="0" dirty="0" smtClean="0"/>
          </a:p>
          <a:p>
            <a:r>
              <a:rPr lang="sv-SE" baseline="0" dirty="0" smtClean="0"/>
              <a:t>Dessa tre bredder </a:t>
            </a:r>
            <a:r>
              <a:rPr lang="sv-SE" dirty="0" smtClean="0"/>
              <a:t>1024px, 768px and 480px/320px täcker in de flesta av dina</a:t>
            </a:r>
            <a:r>
              <a:rPr lang="sv-SE" baseline="0" dirty="0" smtClean="0"/>
              <a:t> besökare idag men det finns som sagt en extrem variation på olika storlekar idag. Det finns idag exempel på enheter idag som har olika upplösningar beroende på vilken webbläsare som besökaren använder. Till </a:t>
            </a:r>
            <a:r>
              <a:rPr lang="sv-SE" baseline="0" dirty="0" err="1" smtClean="0"/>
              <a:t>exempl</a:t>
            </a:r>
            <a:r>
              <a:rPr lang="sv-SE" baseline="0" dirty="0" smtClean="0"/>
              <a:t> </a:t>
            </a:r>
            <a:r>
              <a:rPr lang="sv-SE" baseline="0" dirty="0" err="1" smtClean="0"/>
              <a:t>Goggle</a:t>
            </a:r>
            <a:r>
              <a:rPr lang="sv-SE" baseline="0" dirty="0" smtClean="0"/>
              <a:t> Nexus 7 </a:t>
            </a:r>
            <a:r>
              <a:rPr lang="sv-SE" baseline="0" dirty="0" err="1" smtClean="0"/>
              <a:t>fr</a:t>
            </a:r>
            <a:r>
              <a:rPr lang="sv-SE" baseline="0" dirty="0" smtClean="0"/>
              <a:t> har när man använder den inbyggda webbläsaren (</a:t>
            </a:r>
            <a:r>
              <a:rPr lang="sv-SE" baseline="0" dirty="0" err="1" smtClean="0"/>
              <a:t>Chrome</a:t>
            </a:r>
            <a:r>
              <a:rPr lang="sv-SE" baseline="0" dirty="0" smtClean="0"/>
              <a:t>) så har den en bredd på 601px men </a:t>
            </a:r>
            <a:r>
              <a:rPr lang="sv-SE" baseline="0" dirty="0" err="1" smtClean="0"/>
              <a:t>användera</a:t>
            </a:r>
            <a:r>
              <a:rPr lang="sv-SE" baseline="0" dirty="0" smtClean="0"/>
              <a:t> man alternativa webbläsare som till exempel </a:t>
            </a:r>
            <a:r>
              <a:rPr lang="sv-SE" baseline="0" dirty="0" err="1" smtClean="0"/>
              <a:t>Firefox</a:t>
            </a:r>
            <a:r>
              <a:rPr lang="sv-SE" baseline="0" dirty="0" smtClean="0"/>
              <a:t> eller </a:t>
            </a:r>
            <a:r>
              <a:rPr lang="sv-SE" baseline="0" dirty="0" err="1" smtClean="0"/>
              <a:t>Dolphin</a:t>
            </a:r>
            <a:r>
              <a:rPr lang="sv-SE" baseline="0" dirty="0" smtClean="0"/>
              <a:t> så är bredden helt plötsligt 800px. och ni vet inte vilka som kommer imorgon.</a:t>
            </a:r>
          </a:p>
          <a:p>
            <a:endParaRPr lang="sv-SE" baseline="0" dirty="0" smtClean="0"/>
          </a:p>
          <a:p>
            <a:r>
              <a:rPr lang="sv-SE" baseline="0" dirty="0" smtClean="0"/>
              <a:t>Om möjligt så så ska man ju testa med så många enheter som möjligt men det kostar både tid och pengar, så överväg att börja sätta brytpunkter där din design behöver det istället för specifika enheters upplösning. </a:t>
            </a:r>
            <a:endParaRPr lang="sv-SE" dirty="0" smtClean="0"/>
          </a:p>
        </p:txBody>
      </p:sp>
      <p:sp>
        <p:nvSpPr>
          <p:cNvPr id="4" name="Platshållare för bildnummer 3"/>
          <p:cNvSpPr>
            <a:spLocks noGrp="1"/>
          </p:cNvSpPr>
          <p:nvPr>
            <p:ph type="sldNum" sz="quarter" idx="10"/>
          </p:nvPr>
        </p:nvSpPr>
        <p:spPr/>
        <p:txBody>
          <a:bodyPr/>
          <a:lstStyle/>
          <a:p>
            <a:fld id="{A8C841D9-5571-6E4E-979E-D52F5EA8155C}" type="slidenum">
              <a:rPr lang="sv-SE" smtClean="0"/>
              <a:t>38</a:t>
            </a:fld>
            <a:endParaRPr lang="sv-SE"/>
          </a:p>
        </p:txBody>
      </p:sp>
    </p:spTree>
    <p:extLst>
      <p:ext uri="{BB962C8B-B14F-4D97-AF65-F5344CB8AC3E}">
        <p14:creationId xmlns:p14="http://schemas.microsoft.com/office/powerpoint/2010/main" val="383405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Bilder kommer vara ett problem.</a:t>
            </a:r>
          </a:p>
          <a:p>
            <a:r>
              <a:rPr lang="sv-SE" dirty="0" smtClean="0"/>
              <a:t>Inte</a:t>
            </a:r>
            <a:r>
              <a:rPr lang="sv-SE" baseline="0" dirty="0" smtClean="0"/>
              <a:t> skicka högupplösta stora bilder till mobila enheter, slöseri med bredband och tid.</a:t>
            </a:r>
          </a:p>
          <a:p>
            <a:r>
              <a:rPr lang="sv-SE" baseline="0" dirty="0" smtClean="0"/>
              <a:t>Inte heller skicka </a:t>
            </a:r>
            <a:r>
              <a:rPr lang="sv-SE" baseline="0" dirty="0" err="1" smtClean="0"/>
              <a:t>lågupplösta</a:t>
            </a:r>
            <a:r>
              <a:rPr lang="sv-SE" baseline="0" dirty="0" smtClean="0"/>
              <a:t> bilder till datorer med bra uppkoppling och stora skärmar.</a:t>
            </a:r>
          </a:p>
          <a:p>
            <a:r>
              <a:rPr lang="sv-SE" baseline="0" dirty="0" smtClean="0"/>
              <a:t>Vem ska se till att rätt enhet får rätt bild? ska det göras på servern eller ska redaktören ladda upp bilder (vad händer </a:t>
            </a:r>
            <a:r>
              <a:rPr lang="sv-SE" baseline="0" dirty="0" err="1" smtClean="0"/>
              <a:t>isf</a:t>
            </a:r>
            <a:r>
              <a:rPr lang="sv-SE" baseline="0" dirty="0" smtClean="0"/>
              <a:t> när en ny enhet presenteras i sommar som innebär en ny brytpunkt).</a:t>
            </a:r>
          </a:p>
          <a:p>
            <a:r>
              <a:rPr lang="sv-SE" baseline="0" dirty="0" err="1" smtClean="0"/>
              <a:t>Picturefill</a:t>
            </a:r>
            <a:r>
              <a:rPr lang="sv-SE" baseline="0" dirty="0" smtClean="0"/>
              <a:t> är ett </a:t>
            </a:r>
            <a:r>
              <a:rPr lang="sv-SE" baseline="0" dirty="0" err="1" smtClean="0"/>
              <a:t>alternatuv</a:t>
            </a:r>
            <a:r>
              <a:rPr lang="sv-SE" baseline="0" dirty="0" smtClean="0"/>
              <a:t> som härmar </a:t>
            </a:r>
            <a:r>
              <a:rPr lang="sv-SE" baseline="0" dirty="0" err="1" smtClean="0"/>
              <a:t>picture</a:t>
            </a:r>
            <a:r>
              <a:rPr lang="sv-SE" baseline="0" dirty="0" smtClean="0"/>
              <a:t> elementet som är ett förslag till lösning från W3C.</a:t>
            </a:r>
          </a:p>
        </p:txBody>
      </p:sp>
      <p:sp>
        <p:nvSpPr>
          <p:cNvPr id="4" name="Platshållare för bildnummer 3"/>
          <p:cNvSpPr>
            <a:spLocks noGrp="1"/>
          </p:cNvSpPr>
          <p:nvPr>
            <p:ph type="sldNum" sz="quarter" idx="10"/>
          </p:nvPr>
        </p:nvSpPr>
        <p:spPr/>
        <p:txBody>
          <a:bodyPr/>
          <a:lstStyle/>
          <a:p>
            <a:fld id="{A8C841D9-5571-6E4E-979E-D52F5EA8155C}" type="slidenum">
              <a:rPr lang="sv-SE" smtClean="0"/>
              <a:t>39</a:t>
            </a:fld>
            <a:endParaRPr lang="sv-SE"/>
          </a:p>
        </p:txBody>
      </p:sp>
    </p:spTree>
    <p:extLst>
      <p:ext uri="{BB962C8B-B14F-4D97-AF65-F5344CB8AC3E}">
        <p14:creationId xmlns:p14="http://schemas.microsoft.com/office/powerpoint/2010/main" val="383405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Lägg till egen bild">
    <p:spTree>
      <p:nvGrpSpPr>
        <p:cNvPr id="1" name=""/>
        <p:cNvGrpSpPr/>
        <p:nvPr/>
      </p:nvGrpSpPr>
      <p:grpSpPr>
        <a:xfrm>
          <a:off x="0" y="0"/>
          <a:ext cx="0" cy="0"/>
          <a:chOff x="0" y="0"/>
          <a:chExt cx="0" cy="0"/>
        </a:xfrm>
      </p:grpSpPr>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7"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38974907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llanbild ">
    <p:spTree>
      <p:nvGrpSpPr>
        <p:cNvPr id="1" name=""/>
        <p:cNvGrpSpPr/>
        <p:nvPr/>
      </p:nvGrpSpPr>
      <p:grpSpPr>
        <a:xfrm>
          <a:off x="0" y="0"/>
          <a:ext cx="0" cy="0"/>
          <a:chOff x="0" y="0"/>
          <a:chExt cx="0" cy="0"/>
        </a:xfrm>
      </p:grpSpPr>
      <p:sp>
        <p:nvSpPr>
          <p:cNvPr id="5" name="Rektangel med rundade hörn 4"/>
          <p:cNvSpPr/>
          <p:nvPr userDrawn="1"/>
        </p:nvSpPr>
        <p:spPr>
          <a:xfrm>
            <a:off x="1425688" y="1268760"/>
            <a:ext cx="6192688"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1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560"/>
              </a:lnSpc>
            </a:pPr>
            <a:endParaRPr lang="sv-SE" sz="3800" b="1" dirty="0">
              <a:solidFill>
                <a:schemeClr val="tx1"/>
              </a:solidFill>
              <a:latin typeface="Calibri" pitchFamily="34" charset="0"/>
            </a:endParaRPr>
          </a:p>
        </p:txBody>
      </p:sp>
      <p:sp>
        <p:nvSpPr>
          <p:cNvPr id="7" name="Rubrik 1"/>
          <p:cNvSpPr>
            <a:spLocks noGrp="1"/>
          </p:cNvSpPr>
          <p:nvPr>
            <p:ph type="title" hasCustomPrompt="1"/>
          </p:nvPr>
        </p:nvSpPr>
        <p:spPr>
          <a:xfrm>
            <a:off x="1820174" y="1747454"/>
            <a:ext cx="5545825" cy="2138955"/>
          </a:xfrm>
          <a:prstGeom prst="rect">
            <a:avLst/>
          </a:prstGeom>
        </p:spPr>
        <p:txBody>
          <a:bodyPr anchor="ctr">
            <a:normAutofit/>
          </a:bodyPr>
          <a:lstStyle>
            <a:lvl1pPr algn="l">
              <a:defRPr sz="5000" b="1" baseline="0"/>
            </a:lvl1pPr>
          </a:lstStyle>
          <a:p>
            <a:r>
              <a:rPr lang="sv-SE" dirty="0" smtClean="0"/>
              <a:t>Kort text eller ord</a:t>
            </a:r>
            <a:endParaRPr lang="sv-SE" dirty="0"/>
          </a:p>
        </p:txBody>
      </p:sp>
    </p:spTree>
    <p:extLst>
      <p:ext uri="{BB962C8B-B14F-4D97-AF65-F5344CB8AC3E}">
        <p14:creationId xmlns:p14="http://schemas.microsoft.com/office/powerpoint/2010/main" val="676095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ts för stor bild">
    <p:spTree>
      <p:nvGrpSpPr>
        <p:cNvPr id="1" name=""/>
        <p:cNvGrpSpPr/>
        <p:nvPr/>
      </p:nvGrpSpPr>
      <p:grpSpPr>
        <a:xfrm>
          <a:off x="0" y="0"/>
          <a:ext cx="0" cy="0"/>
          <a:chOff x="0" y="0"/>
          <a:chExt cx="0" cy="0"/>
        </a:xfrm>
      </p:grpSpPr>
      <p:sp>
        <p:nvSpPr>
          <p:cNvPr id="6" name="Rektangel med rundade hörn 5"/>
          <p:cNvSpPr/>
          <p:nvPr userDrawn="1"/>
        </p:nvSpPr>
        <p:spPr>
          <a:xfrm>
            <a:off x="1475656" y="908720"/>
            <a:ext cx="6192688" cy="1440160"/>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2" name="Rubrik 1"/>
          <p:cNvSpPr>
            <a:spLocks noGrp="1"/>
          </p:cNvSpPr>
          <p:nvPr>
            <p:ph type="title" hasCustomPrompt="1"/>
          </p:nvPr>
        </p:nvSpPr>
        <p:spPr>
          <a:xfrm>
            <a:off x="1718732" y="1044192"/>
            <a:ext cx="5647268" cy="1143000"/>
          </a:xfrm>
          <a:prstGeom prst="rect">
            <a:avLst/>
          </a:prstGeom>
        </p:spPr>
        <p:txBody>
          <a:bodyPr anchor="ctr">
            <a:normAutofit/>
          </a:bodyPr>
          <a:lstStyle>
            <a:lvl1pPr algn="l">
              <a:defRPr sz="3800" b="1"/>
            </a:lvl1pPr>
          </a:lstStyle>
          <a:p>
            <a:r>
              <a:rPr lang="sv-SE" dirty="0" smtClean="0"/>
              <a:t>Rubrik</a:t>
            </a:r>
            <a:endParaRPr lang="sv-SE" dirty="0"/>
          </a:p>
        </p:txBody>
      </p:sp>
    </p:spTree>
    <p:extLst>
      <p:ext uri="{BB962C8B-B14F-4D97-AF65-F5344CB8AC3E}">
        <p14:creationId xmlns:p14="http://schemas.microsoft.com/office/powerpoint/2010/main" val="30643571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text i ruta">
    <p:spTree>
      <p:nvGrpSpPr>
        <p:cNvPr id="1" name=""/>
        <p:cNvGrpSpPr/>
        <p:nvPr/>
      </p:nvGrpSpPr>
      <p:grpSpPr>
        <a:xfrm>
          <a:off x="0" y="0"/>
          <a:ext cx="0" cy="0"/>
          <a:chOff x="0" y="0"/>
          <a:chExt cx="0" cy="0"/>
        </a:xfrm>
      </p:grpSpPr>
      <p:sp>
        <p:nvSpPr>
          <p:cNvPr id="8" name="Rektangel med rundade hörn 7"/>
          <p:cNvSpPr/>
          <p:nvPr userDrawn="1"/>
        </p:nvSpPr>
        <p:spPr>
          <a:xfrm>
            <a:off x="1425688" y="1268760"/>
            <a:ext cx="6192688"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1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560"/>
              </a:lnSpc>
            </a:pPr>
            <a:endParaRPr lang="sv-SE" sz="3800" b="1" dirty="0">
              <a:solidFill>
                <a:schemeClr val="tx1"/>
              </a:solidFill>
              <a:latin typeface="Calibri" pitchFamily="34" charset="0"/>
            </a:endParaRPr>
          </a:p>
        </p:txBody>
      </p:sp>
      <p:sp>
        <p:nvSpPr>
          <p:cNvPr id="7" name="Rubrik 1"/>
          <p:cNvSpPr>
            <a:spLocks noGrp="1"/>
          </p:cNvSpPr>
          <p:nvPr>
            <p:ph type="title" hasCustomPrompt="1"/>
          </p:nvPr>
        </p:nvSpPr>
        <p:spPr>
          <a:xfrm>
            <a:off x="1820174" y="1622613"/>
            <a:ext cx="5545825" cy="869576"/>
          </a:xfrm>
          <a:prstGeom prst="rect">
            <a:avLst/>
          </a:prstGeom>
        </p:spPr>
        <p:txBody>
          <a:bodyPr anchor="ctr">
            <a:normAutofit/>
          </a:bodyPr>
          <a:lstStyle>
            <a:lvl1pPr algn="l">
              <a:defRPr sz="3800" b="1" baseline="0"/>
            </a:lvl1pPr>
          </a:lstStyle>
          <a:p>
            <a:r>
              <a:rPr lang="sv-SE" dirty="0" smtClean="0"/>
              <a:t>Skriv din rubrik här</a:t>
            </a:r>
            <a:endParaRPr lang="sv-SE" dirty="0"/>
          </a:p>
        </p:txBody>
      </p:sp>
      <p:sp>
        <p:nvSpPr>
          <p:cNvPr id="3" name="Platshållare för text 2"/>
          <p:cNvSpPr>
            <a:spLocks noGrp="1"/>
          </p:cNvSpPr>
          <p:nvPr>
            <p:ph type="body" sz="quarter" idx="12" hasCustomPrompt="1"/>
          </p:nvPr>
        </p:nvSpPr>
        <p:spPr>
          <a:xfrm>
            <a:off x="1828800" y="2554941"/>
            <a:ext cx="5537200" cy="1389997"/>
          </a:xfrm>
          <a:prstGeom prst="rect">
            <a:avLst/>
          </a:prstGeom>
        </p:spPr>
        <p:txBody>
          <a:bodyPr>
            <a:normAutofit/>
          </a:bodyPr>
          <a:lstStyle>
            <a:lvl1pPr marL="0" indent="0">
              <a:buNone/>
              <a:defRPr sz="2800" b="1" baseline="0"/>
            </a:lvl1pPr>
          </a:lstStyle>
          <a:p>
            <a:pPr lvl="0"/>
            <a:r>
              <a:rPr lang="sv-SE" dirty="0" smtClean="0"/>
              <a:t>Skriv din text här. Skriv din text här. Skriv din text här.</a:t>
            </a:r>
            <a:endParaRPr lang="sv-SE" dirty="0"/>
          </a:p>
        </p:txBody>
      </p:sp>
    </p:spTree>
    <p:extLst>
      <p:ext uri="{BB962C8B-B14F-4D97-AF65-F5344CB8AC3E}">
        <p14:creationId xmlns:p14="http://schemas.microsoft.com/office/powerpoint/2010/main" val="18271814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d layout för mycket innehåll">
    <p:spTree>
      <p:nvGrpSpPr>
        <p:cNvPr id="1" name=""/>
        <p:cNvGrpSpPr/>
        <p:nvPr/>
      </p:nvGrpSpPr>
      <p:grpSpPr>
        <a:xfrm>
          <a:off x="0" y="0"/>
          <a:ext cx="0" cy="0"/>
          <a:chOff x="0" y="0"/>
          <a:chExt cx="0" cy="0"/>
        </a:xfrm>
      </p:grpSpPr>
      <p:sp>
        <p:nvSpPr>
          <p:cNvPr id="3" name="Rektangel med rundade hörn 2"/>
          <p:cNvSpPr/>
          <p:nvPr userDrawn="1"/>
        </p:nvSpPr>
        <p:spPr>
          <a:xfrm>
            <a:off x="522513" y="908720"/>
            <a:ext cx="8078875" cy="1121047"/>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4" name="Rubrik 1"/>
          <p:cNvSpPr>
            <a:spLocks noGrp="1"/>
          </p:cNvSpPr>
          <p:nvPr>
            <p:ph type="title" hasCustomPrompt="1"/>
          </p:nvPr>
        </p:nvSpPr>
        <p:spPr>
          <a:xfrm>
            <a:off x="854574" y="1044192"/>
            <a:ext cx="7385074" cy="844898"/>
          </a:xfrm>
          <a:prstGeom prst="rect">
            <a:avLst/>
          </a:prstGeom>
        </p:spPr>
        <p:txBody>
          <a:bodyPr anchor="ctr">
            <a:normAutofit/>
          </a:bodyPr>
          <a:lstStyle>
            <a:lvl1pPr algn="l">
              <a:defRPr sz="3800" b="1"/>
            </a:lvl1pPr>
          </a:lstStyle>
          <a:p>
            <a:r>
              <a:rPr lang="sv-SE" dirty="0" smtClean="0"/>
              <a:t>Rubrik</a:t>
            </a:r>
            <a:endParaRPr lang="sv-SE" dirty="0"/>
          </a:p>
        </p:txBody>
      </p:sp>
      <p:sp>
        <p:nvSpPr>
          <p:cNvPr id="5" name="Platshållare för text 7"/>
          <p:cNvSpPr>
            <a:spLocks noGrp="1"/>
          </p:cNvSpPr>
          <p:nvPr>
            <p:ph type="body" sz="quarter" idx="13" hasCustomPrompt="1"/>
          </p:nvPr>
        </p:nvSpPr>
        <p:spPr>
          <a:xfrm>
            <a:off x="854109" y="2331218"/>
            <a:ext cx="7311483" cy="3383253"/>
          </a:xfrm>
          <a:prstGeom prst="rect">
            <a:avLst/>
          </a:prstGeom>
        </p:spPr>
        <p:txBody>
          <a:bodyPr>
            <a:normAutofit/>
          </a:bodyPr>
          <a:lstStyle>
            <a:lvl1pPr marL="0" indent="0">
              <a:buNone/>
              <a:defRPr sz="2600" b="1" baseline="0"/>
            </a:lvl1pPr>
          </a:lstStyle>
          <a:p>
            <a:pPr lvl="0"/>
            <a:r>
              <a:rPr lang="sv-SE" dirty="0" smtClean="0"/>
              <a:t>Text eller punktlista</a:t>
            </a:r>
          </a:p>
          <a:p>
            <a:pPr lvl="0"/>
            <a:endParaRPr lang="sv-SE" dirty="0" smtClean="0"/>
          </a:p>
          <a:p>
            <a:pPr lvl="0"/>
            <a:endParaRPr lang="sv-SE" dirty="0" smtClean="0"/>
          </a:p>
        </p:txBody>
      </p:sp>
    </p:spTree>
    <p:extLst>
      <p:ext uri="{BB962C8B-B14F-4D97-AF65-F5344CB8AC3E}">
        <p14:creationId xmlns:p14="http://schemas.microsoft.com/office/powerpoint/2010/main" val="119745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d layout - 2 kolumner">
    <p:spTree>
      <p:nvGrpSpPr>
        <p:cNvPr id="1" name=""/>
        <p:cNvGrpSpPr/>
        <p:nvPr/>
      </p:nvGrpSpPr>
      <p:grpSpPr>
        <a:xfrm>
          <a:off x="0" y="0"/>
          <a:ext cx="0" cy="0"/>
          <a:chOff x="0" y="0"/>
          <a:chExt cx="0" cy="0"/>
        </a:xfrm>
      </p:grpSpPr>
      <p:sp>
        <p:nvSpPr>
          <p:cNvPr id="6" name="Rektangel med rundade hörn 5"/>
          <p:cNvSpPr/>
          <p:nvPr userDrawn="1"/>
        </p:nvSpPr>
        <p:spPr>
          <a:xfrm>
            <a:off x="522513" y="908720"/>
            <a:ext cx="8078875" cy="1121047"/>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2" name="Rubrik 1"/>
          <p:cNvSpPr>
            <a:spLocks noGrp="1"/>
          </p:cNvSpPr>
          <p:nvPr>
            <p:ph type="title" hasCustomPrompt="1"/>
          </p:nvPr>
        </p:nvSpPr>
        <p:spPr>
          <a:xfrm>
            <a:off x="854574" y="1044192"/>
            <a:ext cx="7385074" cy="844898"/>
          </a:xfrm>
          <a:prstGeom prst="rect">
            <a:avLst/>
          </a:prstGeom>
        </p:spPr>
        <p:txBody>
          <a:bodyPr anchor="ctr">
            <a:normAutofit/>
          </a:bodyPr>
          <a:lstStyle>
            <a:lvl1pPr algn="l">
              <a:defRPr sz="3800" b="1"/>
            </a:lvl1pPr>
          </a:lstStyle>
          <a:p>
            <a:r>
              <a:rPr lang="sv-SE" dirty="0" smtClean="0"/>
              <a:t>Rubrik</a:t>
            </a:r>
            <a:endParaRPr lang="sv-SE" dirty="0"/>
          </a:p>
        </p:txBody>
      </p:sp>
      <p:sp>
        <p:nvSpPr>
          <p:cNvPr id="8" name="Platshållare för text 7"/>
          <p:cNvSpPr>
            <a:spLocks noGrp="1"/>
          </p:cNvSpPr>
          <p:nvPr>
            <p:ph type="body" sz="quarter" idx="13" hasCustomPrompt="1"/>
          </p:nvPr>
        </p:nvSpPr>
        <p:spPr>
          <a:xfrm>
            <a:off x="854109" y="2331218"/>
            <a:ext cx="3631519" cy="3383253"/>
          </a:xfrm>
          <a:prstGeom prst="rect">
            <a:avLst/>
          </a:prstGeom>
        </p:spPr>
        <p:txBody>
          <a:bodyPr>
            <a:normAutofit/>
          </a:bodyPr>
          <a:lstStyle>
            <a:lvl1pPr marL="0" indent="0">
              <a:buNone/>
              <a:defRPr sz="1600" b="1" baseline="0"/>
            </a:lvl1pPr>
          </a:lstStyle>
          <a:p>
            <a:pPr lvl="0"/>
            <a:r>
              <a:rPr lang="sv-SE" dirty="0" smtClean="0"/>
              <a:t>Text som exempelvis tabeller</a:t>
            </a:r>
          </a:p>
          <a:p>
            <a:pPr lvl="0"/>
            <a:endParaRPr lang="sv-SE" dirty="0" smtClean="0"/>
          </a:p>
          <a:p>
            <a:pPr lvl="0"/>
            <a:endParaRPr lang="sv-SE" dirty="0" smtClean="0"/>
          </a:p>
        </p:txBody>
      </p:sp>
      <p:sp>
        <p:nvSpPr>
          <p:cNvPr id="7" name="Platshållare för text 7"/>
          <p:cNvSpPr>
            <a:spLocks noGrp="1"/>
          </p:cNvSpPr>
          <p:nvPr>
            <p:ph type="body" sz="quarter" idx="14" hasCustomPrompt="1"/>
          </p:nvPr>
        </p:nvSpPr>
        <p:spPr>
          <a:xfrm>
            <a:off x="4843304" y="2331218"/>
            <a:ext cx="3631519" cy="3384927"/>
          </a:xfrm>
          <a:prstGeom prst="rect">
            <a:avLst/>
          </a:prstGeom>
        </p:spPr>
        <p:txBody>
          <a:bodyPr>
            <a:normAutofit/>
          </a:bodyPr>
          <a:lstStyle>
            <a:lvl1pPr marL="0" indent="0">
              <a:buNone/>
              <a:defRPr sz="1600" b="1" baseline="0"/>
            </a:lvl1pPr>
          </a:lstStyle>
          <a:p>
            <a:pPr lvl="0"/>
            <a:r>
              <a:rPr lang="sv-SE" dirty="0" smtClean="0"/>
              <a:t>Text som exempelvis tabeller</a:t>
            </a:r>
          </a:p>
          <a:p>
            <a:pPr lvl="0"/>
            <a:endParaRPr lang="sv-SE" dirty="0" smtClean="0"/>
          </a:p>
          <a:p>
            <a:pPr lvl="0"/>
            <a:endParaRPr lang="sv-SE" dirty="0" smtClean="0"/>
          </a:p>
        </p:txBody>
      </p:sp>
    </p:spTree>
    <p:extLst>
      <p:ext uri="{BB962C8B-B14F-4D97-AF65-F5344CB8AC3E}">
        <p14:creationId xmlns:p14="http://schemas.microsoft.com/office/powerpoint/2010/main" val="12870744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d layout - Kollage av ord">
    <p:spTree>
      <p:nvGrpSpPr>
        <p:cNvPr id="1" name=""/>
        <p:cNvGrpSpPr/>
        <p:nvPr/>
      </p:nvGrpSpPr>
      <p:grpSpPr>
        <a:xfrm>
          <a:off x="0" y="0"/>
          <a:ext cx="0" cy="0"/>
          <a:chOff x="0" y="0"/>
          <a:chExt cx="0" cy="0"/>
        </a:xfrm>
      </p:grpSpPr>
      <p:sp>
        <p:nvSpPr>
          <p:cNvPr id="14" name="Rektangel med rundade hörn 13"/>
          <p:cNvSpPr/>
          <p:nvPr userDrawn="1"/>
        </p:nvSpPr>
        <p:spPr>
          <a:xfrm>
            <a:off x="522513" y="908720"/>
            <a:ext cx="8078875" cy="1121047"/>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4" name="Platshållare för text 3"/>
          <p:cNvSpPr>
            <a:spLocks noGrp="1"/>
          </p:cNvSpPr>
          <p:nvPr>
            <p:ph type="body" sz="quarter" idx="10" hasCustomPrompt="1"/>
          </p:nvPr>
        </p:nvSpPr>
        <p:spPr>
          <a:xfrm>
            <a:off x="569912" y="2894012"/>
            <a:ext cx="2915565" cy="1495107"/>
          </a:xfrm>
          <a:prstGeom prst="rect">
            <a:avLst/>
          </a:prstGeom>
        </p:spPr>
        <p:txBody>
          <a:bodyPr/>
          <a:lstStyle>
            <a:lvl1pPr marL="0" indent="0">
              <a:buNone/>
              <a:defRPr sz="3200" b="1" i="0" baseline="0">
                <a:latin typeface="Calibri" pitchFamily="34" charset="0"/>
              </a:defRPr>
            </a:lvl1pPr>
          </a:lstStyle>
          <a:p>
            <a:pPr lvl="0"/>
            <a:r>
              <a:rPr lang="sv-SE" dirty="0" smtClean="0"/>
              <a:t>Text</a:t>
            </a:r>
            <a:endParaRPr lang="sv-SE" dirty="0"/>
          </a:p>
        </p:txBody>
      </p:sp>
      <p:sp>
        <p:nvSpPr>
          <p:cNvPr id="10" name="Platshållare för text 9"/>
          <p:cNvSpPr>
            <a:spLocks noGrp="1"/>
          </p:cNvSpPr>
          <p:nvPr>
            <p:ph type="body" sz="quarter" idx="12" hasCustomPrompt="1"/>
          </p:nvPr>
        </p:nvSpPr>
        <p:spPr>
          <a:xfrm>
            <a:off x="2378113" y="4572000"/>
            <a:ext cx="3463925" cy="849313"/>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16" name="Platshållare för text 15"/>
          <p:cNvSpPr>
            <a:spLocks noGrp="1"/>
          </p:cNvSpPr>
          <p:nvPr>
            <p:ph type="body" sz="quarter" idx="15" hasCustomPrompt="1"/>
          </p:nvPr>
        </p:nvSpPr>
        <p:spPr>
          <a:xfrm>
            <a:off x="6088063" y="4765674"/>
            <a:ext cx="2517775" cy="914363"/>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18" name="Platshållare för text 17"/>
          <p:cNvSpPr>
            <a:spLocks noGrp="1"/>
          </p:cNvSpPr>
          <p:nvPr>
            <p:ph type="body" sz="quarter" idx="16" hasCustomPrompt="1"/>
          </p:nvPr>
        </p:nvSpPr>
        <p:spPr>
          <a:xfrm>
            <a:off x="1258047" y="5691188"/>
            <a:ext cx="5153025" cy="473075"/>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22" name="Platshållare för text 21"/>
          <p:cNvSpPr>
            <a:spLocks noGrp="1"/>
          </p:cNvSpPr>
          <p:nvPr>
            <p:ph type="body" sz="quarter" idx="17" hasCustomPrompt="1"/>
          </p:nvPr>
        </p:nvSpPr>
        <p:spPr>
          <a:xfrm>
            <a:off x="3582110" y="2668588"/>
            <a:ext cx="4733925" cy="666750"/>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24" name="Platshållare för text 23"/>
          <p:cNvSpPr>
            <a:spLocks noGrp="1"/>
          </p:cNvSpPr>
          <p:nvPr>
            <p:ph type="body" sz="quarter" idx="18" hasCustomPrompt="1"/>
          </p:nvPr>
        </p:nvSpPr>
        <p:spPr>
          <a:xfrm>
            <a:off x="6597594" y="3399025"/>
            <a:ext cx="2141500" cy="462971"/>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26" name="Platshållare för text 25"/>
          <p:cNvSpPr>
            <a:spLocks noGrp="1"/>
          </p:cNvSpPr>
          <p:nvPr>
            <p:ph type="body" sz="quarter" idx="19" hasCustomPrompt="1"/>
          </p:nvPr>
        </p:nvSpPr>
        <p:spPr>
          <a:xfrm>
            <a:off x="3872660" y="3819376"/>
            <a:ext cx="2592686" cy="558800"/>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28" name="Platshållare för text 27"/>
          <p:cNvSpPr>
            <a:spLocks noGrp="1"/>
          </p:cNvSpPr>
          <p:nvPr>
            <p:ph type="body" sz="quarter" idx="20" hasCustomPrompt="1"/>
          </p:nvPr>
        </p:nvSpPr>
        <p:spPr>
          <a:xfrm>
            <a:off x="301625" y="4841659"/>
            <a:ext cx="1839913" cy="623888"/>
          </a:xfrm>
          <a:prstGeom prst="rect">
            <a:avLst/>
          </a:prstGeom>
        </p:spPr>
        <p:txBody>
          <a:bodyPr/>
          <a:lstStyle>
            <a:lvl1pPr marL="0" indent="0">
              <a:buNone/>
              <a:defRPr b="1" i="0" baseline="0">
                <a:latin typeface="Calibri" pitchFamily="34" charset="0"/>
              </a:defRPr>
            </a:lvl1pPr>
          </a:lstStyle>
          <a:p>
            <a:pPr lvl="0"/>
            <a:r>
              <a:rPr lang="sv-SE" dirty="0" smtClean="0"/>
              <a:t>Text</a:t>
            </a:r>
            <a:endParaRPr lang="sv-SE" dirty="0"/>
          </a:p>
        </p:txBody>
      </p:sp>
      <p:sp>
        <p:nvSpPr>
          <p:cNvPr id="13" name="Rubrik 1"/>
          <p:cNvSpPr>
            <a:spLocks noGrp="1"/>
          </p:cNvSpPr>
          <p:nvPr>
            <p:ph type="title" hasCustomPrompt="1"/>
          </p:nvPr>
        </p:nvSpPr>
        <p:spPr>
          <a:xfrm>
            <a:off x="854574" y="1054240"/>
            <a:ext cx="7385074" cy="824801"/>
          </a:xfrm>
          <a:prstGeom prst="rect">
            <a:avLst/>
          </a:prstGeom>
        </p:spPr>
        <p:txBody>
          <a:bodyPr anchor="ctr">
            <a:normAutofit/>
          </a:bodyPr>
          <a:lstStyle>
            <a:lvl1pPr algn="l">
              <a:defRPr sz="3800" b="1"/>
            </a:lvl1pPr>
          </a:lstStyle>
          <a:p>
            <a:r>
              <a:rPr lang="sv-SE" dirty="0" smtClean="0"/>
              <a:t>Rubrik</a:t>
            </a:r>
            <a:endParaRPr lang="sv-SE" dirty="0"/>
          </a:p>
        </p:txBody>
      </p:sp>
    </p:spTree>
    <p:extLst>
      <p:ext uri="{BB962C8B-B14F-4D97-AF65-F5344CB8AC3E}">
        <p14:creationId xmlns:p14="http://schemas.microsoft.com/office/powerpoint/2010/main" val="20928434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d layout med exempelruta">
    <p:spTree>
      <p:nvGrpSpPr>
        <p:cNvPr id="1" name=""/>
        <p:cNvGrpSpPr/>
        <p:nvPr/>
      </p:nvGrpSpPr>
      <p:grpSpPr>
        <a:xfrm>
          <a:off x="0" y="0"/>
          <a:ext cx="0" cy="0"/>
          <a:chOff x="0" y="0"/>
          <a:chExt cx="0" cy="0"/>
        </a:xfrm>
      </p:grpSpPr>
      <p:sp>
        <p:nvSpPr>
          <p:cNvPr id="3" name="Rektangel med rundade hörn 2"/>
          <p:cNvSpPr/>
          <p:nvPr userDrawn="1"/>
        </p:nvSpPr>
        <p:spPr>
          <a:xfrm>
            <a:off x="522513" y="908720"/>
            <a:ext cx="8078875" cy="1121047"/>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4" name="Rubrik 1"/>
          <p:cNvSpPr>
            <a:spLocks noGrp="1"/>
          </p:cNvSpPr>
          <p:nvPr>
            <p:ph type="title" hasCustomPrompt="1"/>
          </p:nvPr>
        </p:nvSpPr>
        <p:spPr>
          <a:xfrm>
            <a:off x="854574" y="1044192"/>
            <a:ext cx="7385074" cy="844898"/>
          </a:xfrm>
          <a:prstGeom prst="rect">
            <a:avLst/>
          </a:prstGeom>
        </p:spPr>
        <p:txBody>
          <a:bodyPr anchor="ctr">
            <a:normAutofit/>
          </a:bodyPr>
          <a:lstStyle>
            <a:lvl1pPr algn="l">
              <a:defRPr sz="3800" b="1"/>
            </a:lvl1pPr>
          </a:lstStyle>
          <a:p>
            <a:r>
              <a:rPr lang="sv-SE" dirty="0" smtClean="0"/>
              <a:t>Rubrik</a:t>
            </a:r>
            <a:endParaRPr lang="sv-SE" dirty="0"/>
          </a:p>
        </p:txBody>
      </p:sp>
      <p:sp>
        <p:nvSpPr>
          <p:cNvPr id="5" name="Platshållare för text 7"/>
          <p:cNvSpPr>
            <a:spLocks noGrp="1"/>
          </p:cNvSpPr>
          <p:nvPr>
            <p:ph type="body" sz="quarter" idx="13" hasCustomPrompt="1"/>
          </p:nvPr>
        </p:nvSpPr>
        <p:spPr>
          <a:xfrm>
            <a:off x="854109" y="2331218"/>
            <a:ext cx="4540851" cy="3383253"/>
          </a:xfrm>
          <a:prstGeom prst="rect">
            <a:avLst/>
          </a:prstGeom>
        </p:spPr>
        <p:txBody>
          <a:bodyPr>
            <a:normAutofit/>
          </a:bodyPr>
          <a:lstStyle>
            <a:lvl1pPr marL="0" indent="0">
              <a:buNone/>
              <a:defRPr sz="2400" b="1" baseline="0"/>
            </a:lvl1pPr>
          </a:lstStyle>
          <a:p>
            <a:pPr lvl="0"/>
            <a:r>
              <a:rPr lang="sv-SE" dirty="0" smtClean="0"/>
              <a:t>Text eller punktlista</a:t>
            </a:r>
          </a:p>
          <a:p>
            <a:pPr lvl="0"/>
            <a:endParaRPr lang="sv-SE" dirty="0" smtClean="0"/>
          </a:p>
          <a:p>
            <a:pPr lvl="0"/>
            <a:endParaRPr lang="sv-SE" dirty="0" smtClean="0"/>
          </a:p>
        </p:txBody>
      </p:sp>
      <p:sp>
        <p:nvSpPr>
          <p:cNvPr id="10" name="Rektangel med rundade hörn 9"/>
          <p:cNvSpPr/>
          <p:nvPr userDrawn="1"/>
        </p:nvSpPr>
        <p:spPr>
          <a:xfrm>
            <a:off x="5550408" y="2526223"/>
            <a:ext cx="2968328" cy="1609344"/>
          </a:xfrm>
          <a:prstGeom prst="round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p:cNvSpPr/>
          <p:nvPr userDrawn="1"/>
        </p:nvSpPr>
        <p:spPr>
          <a:xfrm>
            <a:off x="5724144" y="2681671"/>
            <a:ext cx="1152144" cy="28346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600" dirty="0" smtClean="0">
                <a:latin typeface="Calibri" pitchFamily="34" charset="0"/>
                <a:cs typeface="Calibri" pitchFamily="34" charset="0"/>
              </a:rPr>
              <a:t>Exempel:</a:t>
            </a:r>
            <a:endParaRPr lang="sv-SE" sz="1600" dirty="0">
              <a:latin typeface="Calibri" pitchFamily="34" charset="0"/>
              <a:cs typeface="Calibri" pitchFamily="34" charset="0"/>
            </a:endParaRPr>
          </a:p>
        </p:txBody>
      </p:sp>
      <p:sp>
        <p:nvSpPr>
          <p:cNvPr id="12" name="Platshållare för text 7"/>
          <p:cNvSpPr>
            <a:spLocks noGrp="1"/>
          </p:cNvSpPr>
          <p:nvPr>
            <p:ph type="body" sz="quarter" idx="14" hasCustomPrompt="1"/>
          </p:nvPr>
        </p:nvSpPr>
        <p:spPr>
          <a:xfrm>
            <a:off x="5724144" y="3000356"/>
            <a:ext cx="2642616" cy="1007195"/>
          </a:xfrm>
          <a:prstGeom prst="rect">
            <a:avLst/>
          </a:prstGeom>
        </p:spPr>
        <p:txBody>
          <a:bodyPr>
            <a:normAutofit/>
          </a:bodyPr>
          <a:lstStyle>
            <a:lvl1pPr marL="0" indent="0">
              <a:buNone/>
              <a:defRPr sz="1600" b="0" u="sng" baseline="0">
                <a:solidFill>
                  <a:srgbClr val="006600"/>
                </a:solidFill>
              </a:defRPr>
            </a:lvl1pPr>
          </a:lstStyle>
          <a:p>
            <a:pPr lvl="0"/>
            <a:r>
              <a:rPr lang="sv-SE" dirty="0" smtClean="0"/>
              <a:t>Länklista t.ex. </a:t>
            </a:r>
          </a:p>
          <a:p>
            <a:pPr lvl="0"/>
            <a:endParaRPr lang="sv-SE" dirty="0" smtClean="0"/>
          </a:p>
          <a:p>
            <a:pPr lvl="0"/>
            <a:endParaRPr lang="sv-SE" dirty="0" smtClean="0"/>
          </a:p>
        </p:txBody>
      </p:sp>
    </p:spTree>
    <p:extLst>
      <p:ext uri="{BB962C8B-B14F-4D97-AF65-F5344CB8AC3E}">
        <p14:creationId xmlns:p14="http://schemas.microsoft.com/office/powerpoint/2010/main" val="384332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d layout med plats för stor bild">
    <p:spTree>
      <p:nvGrpSpPr>
        <p:cNvPr id="1" name=""/>
        <p:cNvGrpSpPr/>
        <p:nvPr/>
      </p:nvGrpSpPr>
      <p:grpSpPr>
        <a:xfrm>
          <a:off x="0" y="0"/>
          <a:ext cx="0" cy="0"/>
          <a:chOff x="0" y="0"/>
          <a:chExt cx="0" cy="0"/>
        </a:xfrm>
      </p:grpSpPr>
      <p:sp>
        <p:nvSpPr>
          <p:cNvPr id="3" name="Rektangel med rundade hörn 2"/>
          <p:cNvSpPr/>
          <p:nvPr userDrawn="1"/>
        </p:nvSpPr>
        <p:spPr>
          <a:xfrm>
            <a:off x="522513" y="908720"/>
            <a:ext cx="8078875" cy="1121047"/>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4" name="Rubrik 1"/>
          <p:cNvSpPr>
            <a:spLocks noGrp="1"/>
          </p:cNvSpPr>
          <p:nvPr>
            <p:ph type="title" hasCustomPrompt="1"/>
          </p:nvPr>
        </p:nvSpPr>
        <p:spPr>
          <a:xfrm>
            <a:off x="854574" y="1044192"/>
            <a:ext cx="7385074" cy="844898"/>
          </a:xfrm>
          <a:prstGeom prst="rect">
            <a:avLst/>
          </a:prstGeom>
        </p:spPr>
        <p:txBody>
          <a:bodyPr anchor="ctr">
            <a:normAutofit/>
          </a:bodyPr>
          <a:lstStyle>
            <a:lvl1pPr algn="l">
              <a:defRPr sz="3800" b="1"/>
            </a:lvl1pPr>
          </a:lstStyle>
          <a:p>
            <a:r>
              <a:rPr lang="sv-SE" dirty="0" smtClean="0"/>
              <a:t>Rubrik</a:t>
            </a:r>
            <a:endParaRPr lang="sv-SE" dirty="0"/>
          </a:p>
        </p:txBody>
      </p:sp>
    </p:spTree>
    <p:extLst>
      <p:ext uri="{BB962C8B-B14F-4D97-AF65-F5344CB8AC3E}">
        <p14:creationId xmlns:p14="http://schemas.microsoft.com/office/powerpoint/2010/main" val="274278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mall - plats för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576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tat och bild i bakgrunden alt.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68560" y="1022"/>
            <a:ext cx="10554226" cy="7027355"/>
          </a:xfrm>
          <a:prstGeom prst="rect">
            <a:avLst/>
          </a:prstGeom>
          <a:ln w="38100" cap="sq">
            <a:noFill/>
            <a:prstDash val="solid"/>
            <a:miter lim="800000"/>
          </a:ln>
          <a:effectLst/>
        </p:spPr>
      </p:pic>
      <p:sp>
        <p:nvSpPr>
          <p:cNvPr id="6" name="Rektangel med rundade hörn 5"/>
          <p:cNvSpPr/>
          <p:nvPr userDrawn="1"/>
        </p:nvSpPr>
        <p:spPr>
          <a:xfrm>
            <a:off x="4855665" y="1124744"/>
            <a:ext cx="3707904" cy="5040560"/>
          </a:xfrm>
          <a:prstGeom prst="round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3400" b="1" i="1" dirty="0">
              <a:solidFill>
                <a:schemeClr val="tx1"/>
              </a:solidFill>
              <a:latin typeface="Calibri" pitchFamily="34" charset="0"/>
            </a:endParaRPr>
          </a:p>
        </p:txBody>
      </p:sp>
      <p:sp>
        <p:nvSpPr>
          <p:cNvPr id="8" name="Ellips 7"/>
          <p:cNvSpPr/>
          <p:nvPr userDrawn="1"/>
        </p:nvSpPr>
        <p:spPr>
          <a:xfrm>
            <a:off x="7928501" y="5585048"/>
            <a:ext cx="288032" cy="288032"/>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ubrik 2"/>
          <p:cNvSpPr>
            <a:spLocks noGrp="1"/>
          </p:cNvSpPr>
          <p:nvPr>
            <p:ph type="title" hasCustomPrompt="1"/>
          </p:nvPr>
        </p:nvSpPr>
        <p:spPr>
          <a:xfrm>
            <a:off x="5244353" y="1515034"/>
            <a:ext cx="2972180" cy="4358045"/>
          </a:xfrm>
          <a:prstGeom prst="rect">
            <a:avLst/>
          </a:prstGeom>
        </p:spPr>
        <p:txBody>
          <a:bodyPr/>
          <a:lstStyle>
            <a:lvl1pPr algn="l">
              <a:defRPr sz="3400" b="1" i="1"/>
            </a:lvl1pPr>
          </a:lstStyle>
          <a:p>
            <a:r>
              <a:rPr lang="sv-SE" dirty="0" smtClean="0"/>
              <a:t>”Lägg till text”</a:t>
            </a:r>
            <a:endParaRPr lang="sv-SE" dirty="0"/>
          </a:p>
        </p:txBody>
      </p:sp>
    </p:spTree>
    <p:extLst>
      <p:ext uri="{BB962C8B-B14F-4D97-AF65-F5344CB8AC3E}">
        <p14:creationId xmlns:p14="http://schemas.microsoft.com/office/powerpoint/2010/main" val="379327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alt. 1">
    <p:spTree>
      <p:nvGrpSpPr>
        <p:cNvPr id="1" name=""/>
        <p:cNvGrpSpPr/>
        <p:nvPr/>
      </p:nvGrpSpPr>
      <p:grpSpPr>
        <a:xfrm>
          <a:off x="0" y="0"/>
          <a:ext cx="0" cy="0"/>
          <a:chOff x="0" y="0"/>
          <a:chExt cx="0" cy="0"/>
        </a:xfrm>
      </p:grpSpPr>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4008" y="1389112"/>
            <a:ext cx="4572000" cy="3048000"/>
          </a:xfrm>
          <a:prstGeom prst="roundRect">
            <a:avLst>
              <a:gd name="adj" fmla="val 8594"/>
            </a:avLst>
          </a:prstGeom>
          <a:solidFill>
            <a:srgbClr val="FFFFFF">
              <a:shade val="85000"/>
            </a:srgbClr>
          </a:solidFill>
          <a:ln>
            <a:noFill/>
          </a:ln>
          <a:effectLst>
            <a:reflection blurRad="12700" stA="26000" endPos="20000" dir="5400000" sy="-100000" algn="bl" rotWithShape="0"/>
          </a:effectLst>
        </p:spPr>
      </p:pic>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12"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20339814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och bild i bakgrunden alt.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68003" y="0"/>
            <a:ext cx="10553112" cy="7029400"/>
          </a:xfrm>
          <a:prstGeom prst="rect">
            <a:avLst/>
          </a:prstGeom>
          <a:ln w="38100" cap="sq">
            <a:noFill/>
            <a:prstDash val="solid"/>
            <a:miter lim="800000"/>
          </a:ln>
          <a:effectLst/>
        </p:spPr>
      </p:pic>
      <p:sp>
        <p:nvSpPr>
          <p:cNvPr id="6" name="Rektangel med rundade hörn 5"/>
          <p:cNvSpPr/>
          <p:nvPr userDrawn="1"/>
        </p:nvSpPr>
        <p:spPr>
          <a:xfrm>
            <a:off x="313765" y="3962408"/>
            <a:ext cx="5468470" cy="2435986"/>
          </a:xfrm>
          <a:prstGeom prst="round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3400" b="1" i="1" dirty="0">
              <a:solidFill>
                <a:schemeClr val="tx1"/>
              </a:solidFill>
              <a:latin typeface="Calibri" pitchFamily="34" charset="0"/>
            </a:endParaRPr>
          </a:p>
        </p:txBody>
      </p:sp>
      <p:sp>
        <p:nvSpPr>
          <p:cNvPr id="8" name="Ellips 7"/>
          <p:cNvSpPr/>
          <p:nvPr userDrawn="1"/>
        </p:nvSpPr>
        <p:spPr>
          <a:xfrm>
            <a:off x="5301842" y="5953806"/>
            <a:ext cx="288032" cy="288032"/>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ubrik 2"/>
          <p:cNvSpPr>
            <a:spLocks noGrp="1"/>
          </p:cNvSpPr>
          <p:nvPr>
            <p:ph type="title" hasCustomPrompt="1"/>
          </p:nvPr>
        </p:nvSpPr>
        <p:spPr>
          <a:xfrm>
            <a:off x="582705" y="4188982"/>
            <a:ext cx="4966447" cy="1954905"/>
          </a:xfrm>
          <a:prstGeom prst="rect">
            <a:avLst/>
          </a:prstGeom>
        </p:spPr>
        <p:txBody>
          <a:bodyPr/>
          <a:lstStyle>
            <a:lvl1pPr algn="l">
              <a:defRPr sz="3400" b="1" i="1"/>
            </a:lvl1pPr>
          </a:lstStyle>
          <a:p>
            <a:r>
              <a:rPr lang="sv-SE" dirty="0" smtClean="0"/>
              <a:t>”Lägg till text”</a:t>
            </a:r>
            <a:endParaRPr lang="sv-SE" dirty="0"/>
          </a:p>
        </p:txBody>
      </p:sp>
    </p:spTree>
    <p:extLst>
      <p:ext uri="{BB962C8B-B14F-4D97-AF65-F5344CB8AC3E}">
        <p14:creationId xmlns:p14="http://schemas.microsoft.com/office/powerpoint/2010/main" val="393550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pic>
        <p:nvPicPr>
          <p:cNvPr id="10" name="Bildobjekt 9" descr="dump-bcf.png"/>
          <p:cNvPicPr>
            <a:picLocks noChangeAspect="1"/>
          </p:cNvPicPr>
          <p:nvPr userDrawn="1"/>
        </p:nvPicPr>
        <p:blipFill>
          <a:blip r:embed="rId2" cstate="print"/>
          <a:stretch>
            <a:fillRect/>
          </a:stretch>
        </p:blipFill>
        <p:spPr>
          <a:xfrm>
            <a:off x="536730" y="0"/>
            <a:ext cx="8369800" cy="6858000"/>
          </a:xfrm>
          <a:prstGeom prst="rect">
            <a:avLst/>
          </a:prstGeom>
        </p:spPr>
      </p:pic>
    </p:spTree>
    <p:extLst>
      <p:ext uri="{BB962C8B-B14F-4D97-AF65-F5344CB8AC3E}">
        <p14:creationId xmlns:p14="http://schemas.microsoft.com/office/powerpoint/2010/main" val="1891768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at med webbplatser i bakgrunden">
    <p:spTree>
      <p:nvGrpSpPr>
        <p:cNvPr id="1" name=""/>
        <p:cNvGrpSpPr/>
        <p:nvPr/>
      </p:nvGrpSpPr>
      <p:grpSpPr>
        <a:xfrm>
          <a:off x="0" y="0"/>
          <a:ext cx="0" cy="0"/>
          <a:chOff x="0" y="0"/>
          <a:chExt cx="0" cy="0"/>
        </a:xfrm>
      </p:grpSpPr>
      <p:pic>
        <p:nvPicPr>
          <p:cNvPr id="65" name="Picture 2" descr="G:\Internt material\FTD-09\Bilder att använda till ppt\Tal språk\030502_1899_0016.JPG"/>
          <p:cNvPicPr>
            <a:picLocks noChangeAspect="1" noChangeArrowheads="1"/>
          </p:cNvPicPr>
          <p:nvPr userDrawn="1"/>
        </p:nvPicPr>
        <p:blipFill>
          <a:blip r:embed="rId2"/>
          <a:srcRect/>
          <a:stretch>
            <a:fillRect/>
          </a:stretch>
        </p:blipFill>
        <p:spPr bwMode="auto">
          <a:xfrm>
            <a:off x="-468560" y="0"/>
            <a:ext cx="10554226" cy="7029400"/>
          </a:xfrm>
          <a:prstGeom prst="rect">
            <a:avLst/>
          </a:prstGeom>
          <a:ln w="38100" cap="sq">
            <a:noFill/>
            <a:prstDash val="solid"/>
            <a:miter lim="800000"/>
          </a:ln>
          <a:effectLst/>
        </p:spPr>
      </p:pic>
      <p:sp>
        <p:nvSpPr>
          <p:cNvPr id="66" name="Ellips 65"/>
          <p:cNvSpPr/>
          <p:nvPr userDrawn="1"/>
        </p:nvSpPr>
        <p:spPr>
          <a:xfrm>
            <a:off x="3779912" y="5661248"/>
            <a:ext cx="288032" cy="288032"/>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7" name="Picture 2" descr="European Patients Forums webbplats. Skärmbil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8560"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Ns organisation för mat- och jordbruksfrågor i Nordens webbplats. Skärmbil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277"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92152" y="-27383"/>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Riksförbundet Frivilliga Samhällsarbetares webbplats. Skärmbild"/>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364360"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Skärmdump på Svensk Sjuksköterskeförenings webbplats"/>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50235"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Sveriges Konsumenters webbplats. Skärmbild"/>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934522"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83464" y="-27383"/>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Säkerhetspolisens webbplats. Skärmbild"/>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211714"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8" descr="Kammarkollegiets webbplats. Skärmbild"/>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497589" y="-27384"/>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0" descr="Allmänna reklamationsnämndens webbplats. Skärmbild"/>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89781" y="126806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descr="Kungliga Operans webbplats. Skärmbild"/>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86420" y="126806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Reumatikerförbundets webbplats. Skärmbil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52146" y="1247876"/>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6" descr="Diamond Leagues webbplats. Skärmbil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067944" y="124785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8" descr="Skärmdump från Nordic Light Hotels webbplat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353819" y="124785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0" descr="Skärmdump från Nordic Sea Hotels webbplats"/>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38021" y="1247876"/>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2" descr="Skärmdump på Diskrimineringsombudsmannens webbplat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223896" y="124896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4" descr="Föreningen Skyddsvärnet i Stockholms webbplats. Skärmbild"/>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43483" y="253372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6" descr="Skärmdump från Barncancerfondens startsida"/>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364360" y="2514330"/>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8" descr="Skärmdump från Avesta kommuns webbplats"/>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45274" y="2514329"/>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0" descr="Skärmdump av House of Swedens startsida"/>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925839" y="2514330"/>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2" descr="Patent- och registreringsverkets webbplats. Skärmbild"/>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211713" y="2514329"/>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2" descr="Sveriges Konsumenters webbplats. Skärmbild"/>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497588" y="2514330"/>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75773" y="2514331"/>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FNs organisation för mat- och jordbruksfrågor i Nordens webbplats. Skärmbil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656"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0531" y="3786862"/>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8" descr="Riksförbundet Frivilliga Samhällsarbetares webbplats. Skärmbild"/>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12739"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Skärmdump på Svensk Sjuksköterskeförenings webbplats"/>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98614"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Sveriges Konsumenters webbplats. Skärmbild"/>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82901"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31843" y="3786862"/>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6" descr="Säkerhetspolisens webbplats. Skärmbild"/>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60093"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8" descr="Kammarkollegiets webbplats. Skärmbild"/>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45968"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0" descr="Allmänna reklamationsnämndens webbplats. Skärmbild"/>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111498" y="378686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0" descr="Allmänna reklamationsnämndens webbplats. Skärmbild"/>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24075" y="5092953"/>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2" descr="Kungliga Operans webbplats. Skärmbild"/>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61800" y="5073853"/>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4" descr="Reumatikerförbundets webbplats. Skärmbil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938290" y="5072762"/>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6" descr="Diamond Leagues webbplats. Skärmbil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354088" y="507273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8" descr="Skärmdump från Nordic Light Hotels webbplat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639963" y="507273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0" descr="Skärmdump från Nordic Sea Hotels webbplats"/>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4165" y="5072762"/>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2" descr="Skärmdump på Diskrimineringsombudsmannens webbplat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510040" y="5073853"/>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2" descr="Sveriges Konsumenters webbplats. Skärmbild"/>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068213" y="5092953"/>
            <a:ext cx="1285875" cy="12858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 name="Picture 8" descr="Riksförbundet Frivilliga Samhällsarbetares webbplats. Skärmbild"/>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783464" y="5072737"/>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4" descr="Föreningen Skyddsvärnet i Stockholms webbplats. Skärmbild"/>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94591" y="6378010"/>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6" descr="Skärmdump från Barncancerfondens startsida"/>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813252" y="6358613"/>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38" descr="Skärmdump från Avesta kommuns webbplats"/>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094166" y="6358612"/>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0" descr="Skärmdump av House of Swedens startsida"/>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374731" y="6358613"/>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2" descr="Patent- och registreringsverkets webbplats. Skärmbild"/>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660605" y="6358612"/>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2" descr="Sveriges Konsumenters webbplats. Skärmbild"/>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46480" y="6358613"/>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atineholms kommuns webbplats. Skärmbil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24665" y="6358614"/>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FNs organisation för mat- och jordbruksfrågor i Nordens webbplats. Skärmbil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7056" y="6359729"/>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8" descr="Skärmdump från Nordic Light Hotels webbplat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782069" y="1247851"/>
            <a:ext cx="12858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0" descr="Allmänna reklamationsnämndens webbplats. Skärmbild"/>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92931" y="6358612"/>
            <a:ext cx="1285875" cy="1285876"/>
          </a:xfrm>
          <a:prstGeom prst="rect">
            <a:avLst/>
          </a:prstGeom>
          <a:noFill/>
          <a:extLst>
            <a:ext uri="{909E8E84-426E-40DD-AFC4-6F175D3DCCD1}">
              <a14:hiddenFill xmlns:a14="http://schemas.microsoft.com/office/drawing/2010/main">
                <a:solidFill>
                  <a:srgbClr val="FFFFFF"/>
                </a:solidFill>
              </a14:hiddenFill>
            </a:ext>
          </a:extLst>
        </p:spPr>
      </p:pic>
      <p:sp>
        <p:nvSpPr>
          <p:cNvPr id="118" name="Rektangel med rundade hörn 117"/>
          <p:cNvSpPr/>
          <p:nvPr userDrawn="1"/>
        </p:nvSpPr>
        <p:spPr>
          <a:xfrm>
            <a:off x="806277" y="1247852"/>
            <a:ext cx="3320753" cy="3383852"/>
          </a:xfrm>
          <a:prstGeom prst="round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3400" b="1" i="1" dirty="0">
              <a:solidFill>
                <a:schemeClr val="tx1"/>
              </a:solidFill>
              <a:latin typeface="Calibri" pitchFamily="34" charset="0"/>
            </a:endParaRPr>
          </a:p>
        </p:txBody>
      </p:sp>
      <p:sp>
        <p:nvSpPr>
          <p:cNvPr id="119" name="Ellips 118"/>
          <p:cNvSpPr/>
          <p:nvPr userDrawn="1"/>
        </p:nvSpPr>
        <p:spPr>
          <a:xfrm>
            <a:off x="3634383" y="4141767"/>
            <a:ext cx="288032" cy="288032"/>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1002755" y="1563941"/>
            <a:ext cx="2846869" cy="2788603"/>
          </a:xfrm>
          <a:prstGeom prst="rect">
            <a:avLst/>
          </a:prstGeom>
        </p:spPr>
        <p:txBody>
          <a:bodyPr/>
          <a:lstStyle>
            <a:lvl1pPr algn="l">
              <a:defRPr sz="3400" b="1" i="1"/>
            </a:lvl1pPr>
          </a:lstStyle>
          <a:p>
            <a:r>
              <a:rPr lang="sv-SE" dirty="0" smtClean="0"/>
              <a:t>”Lägg till text”</a:t>
            </a:r>
            <a:endParaRPr lang="sv-SE" dirty="0"/>
          </a:p>
        </p:txBody>
      </p:sp>
    </p:spTree>
    <p:extLst>
      <p:ext uri="{BB962C8B-B14F-4D97-AF65-F5344CB8AC3E}">
        <p14:creationId xmlns:p14="http://schemas.microsoft.com/office/powerpoint/2010/main" val="3913525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vslutningsbild med payoff">
    <p:spTree>
      <p:nvGrpSpPr>
        <p:cNvPr id="1" name=""/>
        <p:cNvGrpSpPr/>
        <p:nvPr/>
      </p:nvGrpSpPr>
      <p:grpSpPr>
        <a:xfrm>
          <a:off x="0" y="0"/>
          <a:ext cx="0" cy="0"/>
          <a:chOff x="0" y="0"/>
          <a:chExt cx="0" cy="0"/>
        </a:xfrm>
      </p:grpSpPr>
      <p:sp>
        <p:nvSpPr>
          <p:cNvPr id="5" name="Rektangel med rundade hörn 4"/>
          <p:cNvSpPr/>
          <p:nvPr userDrawn="1"/>
        </p:nvSpPr>
        <p:spPr>
          <a:xfrm>
            <a:off x="1425688" y="1268760"/>
            <a:ext cx="6192688"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1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560"/>
              </a:lnSpc>
            </a:pPr>
            <a:endParaRPr lang="sv-SE" sz="3800" b="1" dirty="0">
              <a:solidFill>
                <a:schemeClr val="tx1"/>
              </a:solidFill>
              <a:latin typeface="Calibri" pitchFamily="34" charset="0"/>
            </a:endParaRPr>
          </a:p>
        </p:txBody>
      </p:sp>
      <p:sp>
        <p:nvSpPr>
          <p:cNvPr id="7" name="Rubrik 1"/>
          <p:cNvSpPr>
            <a:spLocks noGrp="1"/>
          </p:cNvSpPr>
          <p:nvPr>
            <p:ph type="title" hasCustomPrompt="1"/>
          </p:nvPr>
        </p:nvSpPr>
        <p:spPr>
          <a:xfrm>
            <a:off x="1820174" y="1938867"/>
            <a:ext cx="5545825" cy="1947542"/>
          </a:xfrm>
          <a:prstGeom prst="rect">
            <a:avLst/>
          </a:prstGeom>
        </p:spPr>
        <p:txBody>
          <a:bodyPr anchor="ctr">
            <a:normAutofit/>
          </a:bodyPr>
          <a:lstStyle>
            <a:lvl1pPr algn="l">
              <a:defRPr sz="5000" b="1" baseline="0"/>
            </a:lvl1pPr>
          </a:lstStyle>
          <a:p>
            <a:r>
              <a:rPr lang="sv-SE" dirty="0" smtClean="0"/>
              <a:t>Det finns inga normalanvändare</a:t>
            </a:r>
            <a:endParaRPr lang="sv-SE" dirty="0"/>
          </a:p>
        </p:txBody>
      </p:sp>
    </p:spTree>
    <p:extLst>
      <p:ext uri="{BB962C8B-B14F-4D97-AF65-F5344CB8AC3E}">
        <p14:creationId xmlns:p14="http://schemas.microsoft.com/office/powerpoint/2010/main" val="68959394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örstasida - Lägg till egen bild">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55654" y="1495046"/>
            <a:ext cx="4758006" cy="3164569"/>
          </a:xfrm>
          <a:prstGeom prst="roundRect">
            <a:avLst>
              <a:gd name="adj" fmla="val 8594"/>
            </a:avLst>
          </a:prstGeom>
          <a:solidFill>
            <a:srgbClr val="FFFFFF">
              <a:shade val="85000"/>
            </a:srgbClr>
          </a:solidFill>
          <a:ln>
            <a:noFill/>
          </a:ln>
          <a:effectLst>
            <a:reflection blurRad="12700" stA="10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rmAutofit/>
          </a:bodyPr>
          <a:lstStyle>
            <a:lvl1pPr algn="l">
              <a:defRPr sz="5000" b="1" baseline="0"/>
            </a:lvl1pPr>
          </a:lstStyle>
          <a:p>
            <a:r>
              <a:rPr lang="sv-SE" dirty="0" smtClean="0"/>
              <a:t>Rubrik</a:t>
            </a:r>
            <a:endParaRPr lang="sv-SE" dirty="0"/>
          </a:p>
        </p:txBody>
      </p:sp>
      <p:sp>
        <p:nvSpPr>
          <p:cNvPr id="7" name="Platshållare för text 5"/>
          <p:cNvSpPr>
            <a:spLocks noGrp="1"/>
          </p:cNvSpPr>
          <p:nvPr>
            <p:ph type="body" sz="quarter" idx="10" hasCustomPrompt="1"/>
          </p:nvPr>
        </p:nvSpPr>
        <p:spPr>
          <a:xfrm>
            <a:off x="678180" y="4970124"/>
            <a:ext cx="7252162" cy="491338"/>
          </a:xfrm>
          <a:prstGeom prst="rect">
            <a:avLst/>
          </a:prstGeom>
        </p:spPr>
        <p:txBody>
          <a:bodyPr/>
          <a:lstStyle>
            <a:lvl1pPr marL="0" indent="0">
              <a:buNone/>
              <a:defRPr sz="2800" b="1" i="0" baseline="0">
                <a:latin typeface="Calibri" pitchFamily="34" charset="0"/>
              </a:defRPr>
            </a:lvl1pPr>
          </a:lstStyle>
          <a:p>
            <a:pPr lvl="0"/>
            <a:r>
              <a:rPr lang="sv-SE" dirty="0" smtClean="0"/>
              <a:t>Namn Efternamn</a:t>
            </a:r>
          </a:p>
        </p:txBody>
      </p:sp>
      <p:sp>
        <p:nvSpPr>
          <p:cNvPr id="3" name="Rektangel 2"/>
          <p:cNvSpPr/>
          <p:nvPr userDrawn="1"/>
        </p:nvSpPr>
        <p:spPr>
          <a:xfrm>
            <a:off x="0" y="0"/>
            <a:ext cx="9144000" cy="68580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4"/>
          <p:cNvSpPr>
            <a:spLocks noGrp="1"/>
          </p:cNvSpPr>
          <p:nvPr>
            <p:ph type="body" sz="quarter" idx="11" hasCustomPrompt="1"/>
          </p:nvPr>
        </p:nvSpPr>
        <p:spPr>
          <a:xfrm>
            <a:off x="681038" y="5502710"/>
            <a:ext cx="7249304" cy="357187"/>
          </a:xfrm>
          <a:prstGeom prst="rect">
            <a:avLst/>
          </a:prstGeom>
        </p:spPr>
        <p:txBody>
          <a:bodyPr/>
          <a:lstStyle>
            <a:lvl1pPr marL="0" indent="0">
              <a:buNone/>
              <a:defRPr sz="2400" b="1" baseline="0">
                <a:latin typeface="Calibri" pitchFamily="34" charset="0"/>
                <a:cs typeface="Calibri" pitchFamily="34" charset="0"/>
              </a:defRPr>
            </a:lvl1pPr>
          </a:lstStyle>
          <a:p>
            <a:pPr lvl="0"/>
            <a:r>
              <a:rPr lang="sv-SE" dirty="0" smtClean="0"/>
              <a:t>E-post: namn.efternamn@funkanu.se</a:t>
            </a:r>
          </a:p>
        </p:txBody>
      </p:sp>
      <p:sp>
        <p:nvSpPr>
          <p:cNvPr id="12" name="Platshållare för text 4"/>
          <p:cNvSpPr>
            <a:spLocks noGrp="1"/>
          </p:cNvSpPr>
          <p:nvPr>
            <p:ph type="body" sz="quarter" idx="12" hasCustomPrompt="1"/>
          </p:nvPr>
        </p:nvSpPr>
        <p:spPr>
          <a:xfrm>
            <a:off x="692121" y="5995936"/>
            <a:ext cx="2691159" cy="379930"/>
          </a:xfrm>
          <a:prstGeom prst="rect">
            <a:avLst/>
          </a:prstGeom>
        </p:spPr>
        <p:txBody>
          <a:bodyPr/>
          <a:lstStyle>
            <a:lvl1pPr marL="0" indent="0">
              <a:buNone/>
              <a:defRPr sz="1800" b="1" baseline="0">
                <a:latin typeface="Calibri" pitchFamily="34" charset="0"/>
                <a:cs typeface="Calibri" pitchFamily="34" charset="0"/>
              </a:defRPr>
            </a:lvl1pPr>
          </a:lstStyle>
          <a:p>
            <a:pPr lvl="0"/>
            <a:r>
              <a:rPr lang="sv-SE" dirty="0" smtClean="0"/>
              <a:t>2011-09-20 (endast där datum fyller ett syfte)</a:t>
            </a:r>
          </a:p>
        </p:txBody>
      </p:sp>
    </p:spTree>
    <p:extLst>
      <p:ext uri="{BB962C8B-B14F-4D97-AF65-F5344CB8AC3E}">
        <p14:creationId xmlns:p14="http://schemas.microsoft.com/office/powerpoint/2010/main" val="27909558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alt. 2">
    <p:spTree>
      <p:nvGrpSpPr>
        <p:cNvPr id="1" name=""/>
        <p:cNvGrpSpPr/>
        <p:nvPr/>
      </p:nvGrpSpPr>
      <p:grpSpPr>
        <a:xfrm>
          <a:off x="0" y="0"/>
          <a:ext cx="0" cy="0"/>
          <a:chOff x="0" y="0"/>
          <a:chExt cx="0" cy="0"/>
        </a:xfrm>
      </p:grpSpPr>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040" y="980728"/>
            <a:ext cx="5141189" cy="3620254"/>
          </a:xfrm>
          <a:prstGeom prst="roundRect">
            <a:avLst>
              <a:gd name="adj" fmla="val 8594"/>
            </a:avLst>
          </a:prstGeom>
          <a:solidFill>
            <a:srgbClr val="FFFFFF">
              <a:shade val="85000"/>
            </a:srgbClr>
          </a:solidFill>
          <a:ln>
            <a:solidFill>
              <a:schemeClr val="bg1">
                <a:lumMod val="65000"/>
              </a:schemeClr>
            </a:solidFill>
          </a:ln>
          <a:effectLst/>
        </p:spPr>
      </p:pic>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13"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2708537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alt. 3">
    <p:spTree>
      <p:nvGrpSpPr>
        <p:cNvPr id="1" name=""/>
        <p:cNvGrpSpPr/>
        <p:nvPr/>
      </p:nvGrpSpPr>
      <p:grpSpPr>
        <a:xfrm>
          <a:off x="0" y="0"/>
          <a:ext cx="0" cy="0"/>
          <a:chOff x="0" y="0"/>
          <a:chExt cx="0" cy="0"/>
        </a:xfrm>
      </p:grpSpPr>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8063" y="1412776"/>
            <a:ext cx="3995937" cy="2605683"/>
          </a:xfrm>
          <a:prstGeom prst="roundRect">
            <a:avLst>
              <a:gd name="adj" fmla="val 8594"/>
            </a:avLst>
          </a:prstGeom>
          <a:solidFill>
            <a:srgbClr val="FFFFFF">
              <a:shade val="85000"/>
            </a:srgbClr>
          </a:solidFill>
          <a:ln>
            <a:solidFill>
              <a:schemeClr val="bg1">
                <a:lumMod val="75000"/>
              </a:schemeClr>
            </a:solidFill>
          </a:ln>
          <a:effectLst>
            <a:reflection blurRad="6350" stA="36000" endPos="22000" dir="5400000" sy="-100000" algn="bl" rotWithShape="0"/>
          </a:effectLst>
        </p:spPr>
      </p:pic>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12"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1406861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örstasida alt. 4">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44616" y="1297763"/>
            <a:ext cx="4485134" cy="3127914"/>
          </a:xfrm>
          <a:prstGeom prst="roundRect">
            <a:avLst>
              <a:gd name="adj" fmla="val 8594"/>
            </a:avLst>
          </a:prstGeom>
          <a:solidFill>
            <a:srgbClr val="FFFFFF">
              <a:shade val="85000"/>
            </a:srgbClr>
          </a:solidFill>
          <a:ln>
            <a:noFill/>
          </a:ln>
          <a:effectLst>
            <a:reflection blurRad="12700" stA="20000" endPos="14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12"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10661233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örstasida alt. 5">
    <p:spTree>
      <p:nvGrpSpPr>
        <p:cNvPr id="1" name=""/>
        <p:cNvGrpSpPr/>
        <p:nvPr/>
      </p:nvGrpSpPr>
      <p:grpSpPr>
        <a:xfrm>
          <a:off x="0" y="0"/>
          <a:ext cx="0" cy="0"/>
          <a:chOff x="0" y="0"/>
          <a:chExt cx="0" cy="0"/>
        </a:xfrm>
      </p:grpSpPr>
      <p:sp>
        <p:nvSpPr>
          <p:cNvPr id="8" name="Rektangel 7"/>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sp>
        <p:nvSpPr>
          <p:cNvPr id="9" name="Rektangel med rundade hörn 8"/>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10" name="Rektangel 9"/>
          <p:cNvSpPr/>
          <p:nvPr userDrawn="1"/>
        </p:nvSpPr>
        <p:spPr>
          <a:xfrm>
            <a:off x="-180528" y="1700808"/>
            <a:ext cx="4896544" cy="3096344"/>
          </a:xfrm>
          <a:prstGeom prst="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800"/>
              </a:lnSpc>
            </a:pPr>
            <a:endParaRPr lang="sv-SE" sz="5000" b="1" dirty="0">
              <a:solidFill>
                <a:schemeClr val="tx1"/>
              </a:solidFill>
              <a:latin typeface="Calibri" pitchFamily="34" charset="0"/>
            </a:endParaRPr>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0032" y="1268760"/>
            <a:ext cx="4968552" cy="3312368"/>
          </a:xfrm>
          <a:prstGeom prst="roundRect">
            <a:avLst>
              <a:gd name="adj" fmla="val 8594"/>
            </a:avLst>
          </a:prstGeom>
          <a:solidFill>
            <a:srgbClr val="FFFFFF">
              <a:shade val="85000"/>
            </a:srgbClr>
          </a:solidFill>
          <a:ln>
            <a:noFill/>
          </a:ln>
          <a:effectLst>
            <a:reflection blurRad="6350" stA="29000" endPos="20000" dir="5400000" sy="-100000" algn="bl" rotWithShape="0"/>
          </a:effectLst>
        </p:spPr>
      </p:pic>
      <p:sp>
        <p:nvSpPr>
          <p:cNvPr id="11" name="Rektangel med rundade hörn 10"/>
          <p:cNvSpPr/>
          <p:nvPr userDrawn="1"/>
        </p:nvSpPr>
        <p:spPr>
          <a:xfrm>
            <a:off x="323528" y="1700808"/>
            <a:ext cx="4968552"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800"/>
              </a:lnSpc>
            </a:pPr>
            <a:r>
              <a:rPr lang="sv-SE" sz="5000" b="1" dirty="0" smtClean="0">
                <a:solidFill>
                  <a:schemeClr val="tx1"/>
                </a:solidFill>
              </a:rPr>
              <a:t> </a:t>
            </a:r>
            <a:endParaRPr lang="sv-SE" sz="5000" b="1" dirty="0">
              <a:solidFill>
                <a:schemeClr val="tx1"/>
              </a:solidFill>
              <a:latin typeface="Calibri" pitchFamily="34" charset="0"/>
            </a:endParaRPr>
          </a:p>
        </p:txBody>
      </p:sp>
      <p:sp>
        <p:nvSpPr>
          <p:cNvPr id="2" name="Rubrik 1"/>
          <p:cNvSpPr>
            <a:spLocks noGrp="1"/>
          </p:cNvSpPr>
          <p:nvPr>
            <p:ph type="ctrTitle" hasCustomPrompt="1"/>
          </p:nvPr>
        </p:nvSpPr>
        <p:spPr>
          <a:xfrm>
            <a:off x="685800" y="2446233"/>
            <a:ext cx="4385733" cy="1470025"/>
          </a:xfrm>
          <a:prstGeom prst="rect">
            <a:avLst/>
          </a:prstGeom>
        </p:spPr>
        <p:txBody>
          <a:bodyPr anchor="ctr">
            <a:noAutofit/>
          </a:bodyPr>
          <a:lstStyle>
            <a:lvl1pPr algn="l">
              <a:defRPr sz="5000" b="1"/>
            </a:lvl1pPr>
          </a:lstStyle>
          <a:p>
            <a:r>
              <a:rPr lang="sv-SE" dirty="0" smtClean="0"/>
              <a:t>Rubrik</a:t>
            </a:r>
            <a:endParaRPr lang="sv-SE" dirty="0"/>
          </a:p>
        </p:txBody>
      </p:sp>
      <p:sp>
        <p:nvSpPr>
          <p:cNvPr id="13" name="Platshållare för text 5"/>
          <p:cNvSpPr>
            <a:spLocks noGrp="1"/>
          </p:cNvSpPr>
          <p:nvPr>
            <p:ph type="body" sz="quarter" idx="10" hasCustomPrompt="1"/>
          </p:nvPr>
        </p:nvSpPr>
        <p:spPr>
          <a:xfrm>
            <a:off x="678180" y="4970124"/>
            <a:ext cx="5902325" cy="577236"/>
          </a:xfrm>
          <a:prstGeom prst="rect">
            <a:avLst/>
          </a:prstGeom>
        </p:spPr>
        <p:txBody>
          <a:bodyPr/>
          <a:lstStyle>
            <a:lvl1pPr marL="0" indent="0">
              <a:buNone/>
              <a:defRPr sz="2800" b="1" i="0" baseline="0">
                <a:latin typeface="Calibri" pitchFamily="34" charset="0"/>
              </a:defRPr>
            </a:lvl1pPr>
          </a:lstStyle>
          <a:p>
            <a:pPr lvl="0"/>
            <a:r>
              <a:rPr lang="sv-SE" dirty="0" smtClean="0"/>
              <a:t>Av: Namn Efternamn</a:t>
            </a:r>
          </a:p>
        </p:txBody>
      </p:sp>
    </p:spTree>
    <p:extLst>
      <p:ext uri="{BB962C8B-B14F-4D97-AF65-F5344CB8AC3E}">
        <p14:creationId xmlns:p14="http://schemas.microsoft.com/office/powerpoint/2010/main" val="622699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lista">
    <p:spTree>
      <p:nvGrpSpPr>
        <p:cNvPr id="1" name=""/>
        <p:cNvGrpSpPr/>
        <p:nvPr/>
      </p:nvGrpSpPr>
      <p:grpSpPr>
        <a:xfrm>
          <a:off x="0" y="0"/>
          <a:ext cx="0" cy="0"/>
          <a:chOff x="0" y="0"/>
          <a:chExt cx="0" cy="0"/>
        </a:xfrm>
      </p:grpSpPr>
      <p:sp>
        <p:nvSpPr>
          <p:cNvPr id="6" name="Rektangel med rundade hörn 5"/>
          <p:cNvSpPr/>
          <p:nvPr userDrawn="1"/>
        </p:nvSpPr>
        <p:spPr>
          <a:xfrm>
            <a:off x="1475656" y="908720"/>
            <a:ext cx="6192688" cy="1440160"/>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2" name="Rubrik 1"/>
          <p:cNvSpPr>
            <a:spLocks noGrp="1"/>
          </p:cNvSpPr>
          <p:nvPr>
            <p:ph type="title" hasCustomPrompt="1"/>
          </p:nvPr>
        </p:nvSpPr>
        <p:spPr>
          <a:xfrm>
            <a:off x="1718732" y="1044192"/>
            <a:ext cx="5647268" cy="1143000"/>
          </a:xfrm>
          <a:prstGeom prst="rect">
            <a:avLst/>
          </a:prstGeom>
        </p:spPr>
        <p:txBody>
          <a:bodyPr anchor="ctr">
            <a:normAutofit/>
          </a:bodyPr>
          <a:lstStyle>
            <a:lvl1pPr algn="l">
              <a:defRPr sz="3800" b="1"/>
            </a:lvl1pPr>
          </a:lstStyle>
          <a:p>
            <a:r>
              <a:rPr lang="sv-SE" dirty="0" smtClean="0"/>
              <a:t>Rubrik</a:t>
            </a:r>
            <a:endParaRPr lang="sv-SE" dirty="0"/>
          </a:p>
        </p:txBody>
      </p:sp>
      <p:sp>
        <p:nvSpPr>
          <p:cNvPr id="8" name="Platshållare för text 7"/>
          <p:cNvSpPr>
            <a:spLocks noGrp="1"/>
          </p:cNvSpPr>
          <p:nvPr>
            <p:ph type="body" sz="quarter" idx="13" hasCustomPrompt="1"/>
          </p:nvPr>
        </p:nvSpPr>
        <p:spPr>
          <a:xfrm>
            <a:off x="1735138" y="2607733"/>
            <a:ext cx="5351462" cy="3106738"/>
          </a:xfrm>
          <a:prstGeom prst="rect">
            <a:avLst/>
          </a:prstGeom>
        </p:spPr>
        <p:txBody>
          <a:bodyPr>
            <a:normAutofit/>
          </a:bodyPr>
          <a:lstStyle>
            <a:lvl1pPr marL="342900" indent="-342900">
              <a:buFont typeface="Arial" pitchFamily="34" charset="0"/>
              <a:buChar char="•"/>
              <a:defRPr sz="2600" b="1" baseline="0"/>
            </a:lvl1pPr>
          </a:lstStyle>
          <a:p>
            <a:pPr lvl="0"/>
            <a:r>
              <a:rPr lang="sv-SE" dirty="0" smtClean="0"/>
              <a:t>Punktlista </a:t>
            </a:r>
          </a:p>
          <a:p>
            <a:pPr lvl="0"/>
            <a:r>
              <a:rPr lang="sv-SE" dirty="0" smtClean="0"/>
              <a:t>Punktlista</a:t>
            </a:r>
          </a:p>
          <a:p>
            <a:pPr lvl="0"/>
            <a:r>
              <a:rPr lang="sv-SE" dirty="0" smtClean="0"/>
              <a:t>Punktlista</a:t>
            </a:r>
          </a:p>
          <a:p>
            <a:pPr lvl="0"/>
            <a:endParaRPr lang="sv-SE" dirty="0" smtClean="0"/>
          </a:p>
        </p:txBody>
      </p:sp>
    </p:spTree>
    <p:extLst>
      <p:ext uri="{BB962C8B-B14F-4D97-AF65-F5344CB8AC3E}">
        <p14:creationId xmlns:p14="http://schemas.microsoft.com/office/powerpoint/2010/main" val="4185259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nderrubrik över punklista eller text">
    <p:spTree>
      <p:nvGrpSpPr>
        <p:cNvPr id="1" name=""/>
        <p:cNvGrpSpPr/>
        <p:nvPr/>
      </p:nvGrpSpPr>
      <p:grpSpPr>
        <a:xfrm>
          <a:off x="0" y="0"/>
          <a:ext cx="0" cy="0"/>
          <a:chOff x="0" y="0"/>
          <a:chExt cx="0" cy="0"/>
        </a:xfrm>
      </p:grpSpPr>
      <p:sp>
        <p:nvSpPr>
          <p:cNvPr id="3" name="Rektangel med rundade hörn 2"/>
          <p:cNvSpPr/>
          <p:nvPr userDrawn="1"/>
        </p:nvSpPr>
        <p:spPr>
          <a:xfrm>
            <a:off x="1475656" y="908720"/>
            <a:ext cx="6192688" cy="1440160"/>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400"/>
              </a:lnSpc>
            </a:pPr>
            <a:endParaRPr lang="sv-SE" sz="3800" b="1" dirty="0">
              <a:solidFill>
                <a:schemeClr val="tx1"/>
              </a:solidFill>
              <a:latin typeface="Calibri" pitchFamily="34" charset="0"/>
            </a:endParaRPr>
          </a:p>
        </p:txBody>
      </p:sp>
      <p:sp>
        <p:nvSpPr>
          <p:cNvPr id="4" name="Rubrik 1"/>
          <p:cNvSpPr>
            <a:spLocks noGrp="1"/>
          </p:cNvSpPr>
          <p:nvPr>
            <p:ph type="title" hasCustomPrompt="1"/>
          </p:nvPr>
        </p:nvSpPr>
        <p:spPr>
          <a:xfrm>
            <a:off x="1718732" y="1044192"/>
            <a:ext cx="5647268" cy="1143000"/>
          </a:xfrm>
          <a:prstGeom prst="rect">
            <a:avLst/>
          </a:prstGeom>
        </p:spPr>
        <p:txBody>
          <a:bodyPr anchor="ctr">
            <a:normAutofit/>
          </a:bodyPr>
          <a:lstStyle>
            <a:lvl1pPr algn="l">
              <a:defRPr sz="3800" b="1" baseline="0"/>
            </a:lvl1pPr>
          </a:lstStyle>
          <a:p>
            <a:r>
              <a:rPr lang="sv-SE" dirty="0" smtClean="0"/>
              <a:t>Rubrik</a:t>
            </a:r>
            <a:endParaRPr lang="sv-SE" dirty="0"/>
          </a:p>
        </p:txBody>
      </p:sp>
      <p:sp>
        <p:nvSpPr>
          <p:cNvPr id="6" name="Platshållare för text 5"/>
          <p:cNvSpPr>
            <a:spLocks noGrp="1"/>
          </p:cNvSpPr>
          <p:nvPr>
            <p:ph type="body" sz="quarter" idx="10" hasCustomPrompt="1"/>
          </p:nvPr>
        </p:nvSpPr>
        <p:spPr>
          <a:xfrm>
            <a:off x="1765300" y="2653644"/>
            <a:ext cx="5902325" cy="519860"/>
          </a:xfrm>
          <a:prstGeom prst="rect">
            <a:avLst/>
          </a:prstGeom>
        </p:spPr>
        <p:txBody>
          <a:bodyPr/>
          <a:lstStyle>
            <a:lvl1pPr marL="0" indent="0">
              <a:buNone/>
              <a:defRPr sz="3200" b="1" i="0" baseline="0">
                <a:latin typeface="Calibri" pitchFamily="34" charset="0"/>
              </a:defRPr>
            </a:lvl1pPr>
          </a:lstStyle>
          <a:p>
            <a:pPr lvl="0"/>
            <a:r>
              <a:rPr lang="sv-SE" dirty="0" smtClean="0"/>
              <a:t>Underrubrik</a:t>
            </a:r>
          </a:p>
        </p:txBody>
      </p:sp>
      <p:sp>
        <p:nvSpPr>
          <p:cNvPr id="8" name="Platshållare för text 7"/>
          <p:cNvSpPr>
            <a:spLocks noGrp="1"/>
          </p:cNvSpPr>
          <p:nvPr>
            <p:ph type="body" sz="quarter" idx="11" hasCustomPrompt="1"/>
          </p:nvPr>
        </p:nvSpPr>
        <p:spPr>
          <a:xfrm>
            <a:off x="2025650" y="3289300"/>
            <a:ext cx="5641975" cy="2617788"/>
          </a:xfrm>
          <a:prstGeom prst="rect">
            <a:avLst/>
          </a:prstGeom>
        </p:spPr>
        <p:txBody>
          <a:bodyPr/>
          <a:lstStyle>
            <a:lvl1pPr>
              <a:defRPr sz="2600" b="1" i="0" baseline="0"/>
            </a:lvl1pPr>
          </a:lstStyle>
          <a:p>
            <a:pPr lvl="0"/>
            <a:r>
              <a:rPr lang="sv-SE" dirty="0" smtClean="0"/>
              <a:t>Punktlista</a:t>
            </a:r>
          </a:p>
        </p:txBody>
      </p:sp>
    </p:spTree>
    <p:extLst>
      <p:ext uri="{BB962C8B-B14F-4D97-AF65-F5344CB8AC3E}">
        <p14:creationId xmlns:p14="http://schemas.microsoft.com/office/powerpoint/2010/main" val="4948809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 ruta">
    <p:spTree>
      <p:nvGrpSpPr>
        <p:cNvPr id="1" name=""/>
        <p:cNvGrpSpPr/>
        <p:nvPr/>
      </p:nvGrpSpPr>
      <p:grpSpPr>
        <a:xfrm>
          <a:off x="0" y="0"/>
          <a:ext cx="0" cy="0"/>
          <a:chOff x="0" y="0"/>
          <a:chExt cx="0" cy="0"/>
        </a:xfrm>
      </p:grpSpPr>
      <p:sp>
        <p:nvSpPr>
          <p:cNvPr id="5" name="Rektangel med rundade hörn 4"/>
          <p:cNvSpPr/>
          <p:nvPr userDrawn="1"/>
        </p:nvSpPr>
        <p:spPr>
          <a:xfrm>
            <a:off x="1425688" y="1268760"/>
            <a:ext cx="6192688" cy="3096344"/>
          </a:xfrm>
          <a:prstGeom prst="roundRect">
            <a:avLst/>
          </a:prstGeom>
          <a:gradFill flip="none" rotWithShape="1">
            <a:gsLst>
              <a:gs pos="0">
                <a:srgbClr val="FFC000"/>
              </a:gs>
              <a:gs pos="30000">
                <a:srgbClr val="FFC000"/>
              </a:gs>
              <a:gs pos="79000">
                <a:srgbClr val="FFC000"/>
              </a:gs>
              <a:gs pos="100000">
                <a:srgbClr val="FFA902"/>
              </a:gs>
            </a:gsLst>
            <a:lin ang="5400000" scaled="0"/>
            <a:tileRect/>
          </a:gradFill>
          <a:ln>
            <a:noFill/>
          </a:ln>
          <a:effectLst>
            <a:reflection stA="52000" endPos="1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ts val="4560"/>
              </a:lnSpc>
            </a:pPr>
            <a:endParaRPr lang="sv-SE" sz="3800" b="1" dirty="0">
              <a:solidFill>
                <a:schemeClr val="tx1"/>
              </a:solidFill>
              <a:latin typeface="Calibri" pitchFamily="34" charset="0"/>
            </a:endParaRPr>
          </a:p>
        </p:txBody>
      </p:sp>
      <p:sp>
        <p:nvSpPr>
          <p:cNvPr id="7" name="Rubrik 1"/>
          <p:cNvSpPr>
            <a:spLocks noGrp="1"/>
          </p:cNvSpPr>
          <p:nvPr>
            <p:ph type="title" hasCustomPrompt="1"/>
          </p:nvPr>
        </p:nvSpPr>
        <p:spPr>
          <a:xfrm>
            <a:off x="1820174" y="1747454"/>
            <a:ext cx="5545825" cy="2138955"/>
          </a:xfrm>
          <a:prstGeom prst="rect">
            <a:avLst/>
          </a:prstGeom>
        </p:spPr>
        <p:txBody>
          <a:bodyPr anchor="ctr">
            <a:normAutofit/>
          </a:bodyPr>
          <a:lstStyle>
            <a:lvl1pPr algn="l">
              <a:defRPr sz="3800" b="1" baseline="0"/>
            </a:lvl1pPr>
          </a:lstStyle>
          <a:p>
            <a:r>
              <a:rPr lang="sv-SE" dirty="0" smtClean="0"/>
              <a:t>Skriv din text här. Skriv din text här. Skriv din text här. Skriv din text här. Skriv din text här. Skriv din text här.</a:t>
            </a:r>
            <a:endParaRPr lang="sv-SE" dirty="0"/>
          </a:p>
        </p:txBody>
      </p:sp>
    </p:spTree>
    <p:extLst>
      <p:ext uri="{BB962C8B-B14F-4D97-AF65-F5344CB8AC3E}">
        <p14:creationId xmlns:p14="http://schemas.microsoft.com/office/powerpoint/2010/main" val="19632669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ti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358443"/>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78" r:id="rId3"/>
    <p:sldLayoutId id="2147483679" r:id="rId4"/>
    <p:sldLayoutId id="2147483681" r:id="rId5"/>
    <p:sldLayoutId id="2147483680" r:id="rId6"/>
    <p:sldLayoutId id="2147483661" r:id="rId7"/>
    <p:sldLayoutId id="2147483668" r:id="rId8"/>
    <p:sldLayoutId id="2147483660" r:id="rId9"/>
    <p:sldLayoutId id="2147483677" r:id="rId10"/>
    <p:sldLayoutId id="2147483683" r:id="rId11"/>
    <p:sldLayoutId id="2147483662" r:id="rId12"/>
    <p:sldLayoutId id="2147483672" r:id="rId13"/>
    <p:sldLayoutId id="2147483676" r:id="rId14"/>
    <p:sldLayoutId id="2147483675" r:id="rId15"/>
    <p:sldLayoutId id="2147483674" r:id="rId16"/>
    <p:sldLayoutId id="2147483682" r:id="rId17"/>
    <p:sldLayoutId id="2147483684" r:id="rId18"/>
    <p:sldLayoutId id="2147483655" r:id="rId19"/>
    <p:sldLayoutId id="2147483667" r:id="rId20"/>
    <p:sldLayoutId id="2147483665" r:id="rId21"/>
    <p:sldLayoutId id="2147483664" r:id="rId22"/>
    <p:sldLayoutId id="2147483666" r:id="rId23"/>
    <p:sldLayoutId id="2147483685"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lulea.se" TargetMode="External"/><Relationship Id="rId2" Type="http://schemas.openxmlformats.org/officeDocument/2006/relationships/hyperlink" Target="http://www.staffanstorp.se" TargetMode="External"/><Relationship Id="rId1" Type="http://schemas.openxmlformats.org/officeDocument/2006/relationships/slideLayout" Target="../slideLayouts/slideLayout13.xml"/><Relationship Id="rId6" Type="http://schemas.openxmlformats.org/officeDocument/2006/relationships/hyperlink" Target="http://urplay.se" TargetMode="External"/><Relationship Id="rId5" Type="http://schemas.openxmlformats.org/officeDocument/2006/relationships/hyperlink" Target="http://webdesigntutsplus.s3.amazonaws.com/tuts/378_tessa/tessa-lt-dropdowns-21c7868/index.html" TargetMode="External"/><Relationship Id="rId4" Type="http://schemas.openxmlformats.org/officeDocument/2006/relationships/hyperlink" Target="http://www.iis.s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bootstrap.com" TargetMode="Externa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webdesign.tutsplus.com" TargetMode="External"/><Relationship Id="rId2" Type="http://schemas.openxmlformats.org/officeDocument/2006/relationships/hyperlink" Target="http://teamtreehouse.com" TargetMode="External"/><Relationship Id="rId1" Type="http://schemas.openxmlformats.org/officeDocument/2006/relationships/slideLayout" Target="../slideLayouts/slideLayout13.xml"/><Relationship Id="rId4" Type="http://schemas.openxmlformats.org/officeDocument/2006/relationships/hyperlink" Target="http://bradfrost.github.com/this-is-responsiv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hyperlink" Target="http://www.w3.org/History/19921103-hypertext/hypertext/WWW/TheProject.html"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ubrik 17"/>
          <p:cNvSpPr>
            <a:spLocks noGrp="1"/>
          </p:cNvSpPr>
          <p:nvPr>
            <p:ph type="ctrTitle"/>
          </p:nvPr>
        </p:nvSpPr>
        <p:spPr/>
        <p:txBody>
          <a:bodyPr>
            <a:noAutofit/>
          </a:bodyPr>
          <a:lstStyle/>
          <a:p>
            <a:r>
              <a:rPr lang="sv-SE" dirty="0" err="1" smtClean="0"/>
              <a:t>Responsive</a:t>
            </a:r>
            <a:r>
              <a:rPr lang="sv-SE" dirty="0" smtClean="0"/>
              <a:t> design i praktiken</a:t>
            </a:r>
            <a:endParaRPr lang="sv-SE" dirty="0"/>
          </a:p>
        </p:txBody>
      </p:sp>
      <p:sp>
        <p:nvSpPr>
          <p:cNvPr id="19" name="Platshållare för text 18"/>
          <p:cNvSpPr>
            <a:spLocks noGrp="1"/>
          </p:cNvSpPr>
          <p:nvPr>
            <p:ph type="body" sz="quarter" idx="10"/>
          </p:nvPr>
        </p:nvSpPr>
        <p:spPr/>
        <p:txBody>
          <a:bodyPr/>
          <a:lstStyle/>
          <a:p>
            <a:r>
              <a:rPr lang="sv-SE" dirty="0" smtClean="0"/>
              <a:t>Johan Kling</a:t>
            </a:r>
            <a:endParaRPr lang="sv-SE" dirty="0"/>
          </a:p>
        </p:txBody>
      </p:sp>
      <p:sp>
        <p:nvSpPr>
          <p:cNvPr id="20" name="Platshållare för text 19"/>
          <p:cNvSpPr>
            <a:spLocks noGrp="1"/>
          </p:cNvSpPr>
          <p:nvPr>
            <p:ph type="body" sz="quarter" idx="11"/>
          </p:nvPr>
        </p:nvSpPr>
        <p:spPr/>
        <p:txBody>
          <a:bodyPr/>
          <a:lstStyle/>
          <a:p>
            <a:r>
              <a:rPr lang="sv-SE" dirty="0" smtClean="0"/>
              <a:t>johan.kling@funkanu.se</a:t>
            </a:r>
            <a:endParaRPr lang="sv-SE" dirty="0"/>
          </a:p>
          <a:p>
            <a:endParaRPr lang="sv-SE" dirty="0"/>
          </a:p>
        </p:txBody>
      </p:sp>
    </p:spTree>
    <p:extLst>
      <p:ext uri="{BB962C8B-B14F-4D97-AF65-F5344CB8AC3E}">
        <p14:creationId xmlns:p14="http://schemas.microsoft.com/office/powerpoint/2010/main" val="1776640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mobil skärm med en webbsida som fyller ut hela bredde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8542" y="0"/>
            <a:ext cx="3626915" cy="6858000"/>
          </a:xfrm>
          <a:prstGeom prst="rect">
            <a:avLst/>
          </a:prstGeom>
        </p:spPr>
      </p:pic>
    </p:spTree>
    <p:extLst>
      <p:ext uri="{BB962C8B-B14F-4D97-AF65-F5344CB8AC3E}">
        <p14:creationId xmlns:p14="http://schemas.microsoft.com/office/powerpoint/2010/main" val="1043818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mobil skärm med en webbsida som fyller ut hela bredde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8129"/>
            <a:ext cx="9144000" cy="4800600"/>
          </a:xfrm>
          <a:prstGeom prst="rect">
            <a:avLst/>
          </a:prstGeom>
        </p:spPr>
      </p:pic>
    </p:spTree>
    <p:extLst>
      <p:ext uri="{BB962C8B-B14F-4D97-AF65-F5344CB8AC3E}">
        <p14:creationId xmlns:p14="http://schemas.microsoft.com/office/powerpoint/2010/main" val="3774283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Mobillösning?</a:t>
            </a:r>
            <a:endParaRPr lang="sv-SE" dirty="0"/>
          </a:p>
        </p:txBody>
      </p:sp>
      <p:sp>
        <p:nvSpPr>
          <p:cNvPr id="3" name="Platshållare för text 2"/>
          <p:cNvSpPr>
            <a:spLocks noGrp="1"/>
          </p:cNvSpPr>
          <p:nvPr>
            <p:ph type="body" sz="quarter" idx="13"/>
          </p:nvPr>
        </p:nvSpPr>
        <p:spPr/>
        <p:txBody>
          <a:bodyPr>
            <a:normAutofit fontScale="85000" lnSpcReduction="10000"/>
          </a:bodyPr>
          <a:lstStyle/>
          <a:p>
            <a:r>
              <a:rPr lang="sv-SE" dirty="0"/>
              <a:t>Det är INTE </a:t>
            </a:r>
            <a:r>
              <a:rPr lang="sv-SE" dirty="0" smtClean="0"/>
              <a:t>enbart mobilanpassad lösning!!</a:t>
            </a:r>
          </a:p>
          <a:p>
            <a:endParaRPr lang="sv-SE" dirty="0" smtClean="0"/>
          </a:p>
          <a:p>
            <a:r>
              <a:rPr lang="sv-SE" dirty="0" smtClean="0"/>
              <a:t>Utan även en lösning för:</a:t>
            </a:r>
          </a:p>
          <a:p>
            <a:pPr marL="457200" indent="-457200">
              <a:buFont typeface="Arial"/>
              <a:buChar char="•"/>
            </a:pPr>
            <a:r>
              <a:rPr lang="sv-SE" dirty="0" err="1" smtClean="0"/>
              <a:t>smartphones</a:t>
            </a:r>
            <a:r>
              <a:rPr lang="sv-SE" dirty="0"/>
              <a:t>, </a:t>
            </a:r>
            <a:endParaRPr lang="sv-SE" dirty="0" smtClean="0"/>
          </a:p>
          <a:p>
            <a:pPr marL="457200" indent="-457200">
              <a:buFont typeface="Arial"/>
              <a:buChar char="•"/>
            </a:pPr>
            <a:r>
              <a:rPr lang="sv-SE" dirty="0" err="1" smtClean="0"/>
              <a:t>tablets</a:t>
            </a:r>
            <a:r>
              <a:rPr lang="sv-SE" dirty="0" smtClean="0"/>
              <a:t> </a:t>
            </a:r>
            <a:r>
              <a:rPr lang="sv-SE" dirty="0"/>
              <a:t>(stora och små)</a:t>
            </a:r>
            <a:r>
              <a:rPr lang="sv-SE" dirty="0" smtClean="0"/>
              <a:t>,</a:t>
            </a:r>
          </a:p>
          <a:p>
            <a:pPr marL="457200" indent="-457200">
              <a:buFont typeface="Arial"/>
              <a:buChar char="•"/>
            </a:pPr>
            <a:r>
              <a:rPr lang="sv-SE" dirty="0" smtClean="0"/>
              <a:t>bärbara </a:t>
            </a:r>
            <a:r>
              <a:rPr lang="sv-SE" dirty="0"/>
              <a:t>datorer, </a:t>
            </a:r>
            <a:endParaRPr lang="sv-SE" dirty="0" smtClean="0"/>
          </a:p>
          <a:p>
            <a:pPr marL="457200" indent="-457200">
              <a:buFont typeface="Arial"/>
              <a:buChar char="•"/>
            </a:pPr>
            <a:r>
              <a:rPr lang="sv-SE" dirty="0" smtClean="0"/>
              <a:t>stationära </a:t>
            </a:r>
            <a:r>
              <a:rPr lang="sv-SE" dirty="0"/>
              <a:t>skrivbordsskärmar av ALLA dess storlekar, </a:t>
            </a:r>
            <a:endParaRPr lang="sv-SE" dirty="0" smtClean="0"/>
          </a:p>
          <a:p>
            <a:pPr marL="457200" indent="-457200">
              <a:buFont typeface="Arial"/>
              <a:buChar char="•"/>
            </a:pPr>
            <a:r>
              <a:rPr lang="sv-SE" dirty="0" smtClean="0"/>
              <a:t>pekskärmar</a:t>
            </a:r>
            <a:r>
              <a:rPr lang="sv-SE" dirty="0"/>
              <a:t>, </a:t>
            </a:r>
            <a:endParaRPr lang="sv-SE" dirty="0" smtClean="0"/>
          </a:p>
          <a:p>
            <a:pPr marL="457200" indent="-457200">
              <a:buFont typeface="Arial"/>
              <a:buChar char="•"/>
            </a:pPr>
            <a:r>
              <a:rPr lang="sv-SE" dirty="0" smtClean="0"/>
              <a:t>TV</a:t>
            </a:r>
            <a:r>
              <a:rPr lang="sv-SE" dirty="0"/>
              <a:t>-skärmar och digitalboxar med webbläsare med mera.</a:t>
            </a:r>
          </a:p>
        </p:txBody>
      </p:sp>
    </p:spTree>
    <p:extLst>
      <p:ext uri="{BB962C8B-B14F-4D97-AF65-F5344CB8AC3E}">
        <p14:creationId xmlns:p14="http://schemas.microsoft.com/office/powerpoint/2010/main" val="1503092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Inte en lösning för en </a:t>
            </a:r>
            <a:r>
              <a:rPr lang="sv-SE" dirty="0" smtClean="0"/>
              <a:t>specifik enhet!</a:t>
            </a:r>
            <a:endParaRPr lang="sv-SE" dirty="0"/>
          </a:p>
        </p:txBody>
      </p:sp>
    </p:spTree>
    <p:extLst>
      <p:ext uri="{BB962C8B-B14F-4D97-AF65-F5344CB8AC3E}">
        <p14:creationId xmlns:p14="http://schemas.microsoft.com/office/powerpoint/2010/main" val="1283204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htc-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2739"/>
            <a:ext cx="9144000" cy="3625516"/>
          </a:xfrm>
          <a:prstGeom prst="rect">
            <a:avLst/>
          </a:prstGeom>
        </p:spPr>
      </p:pic>
      <p:pic>
        <p:nvPicPr>
          <p:cNvPr id="4" name="Bildobjekt 3" descr="En mängd olika mobiltelefon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1575" y="0"/>
            <a:ext cx="5411137" cy="6858000"/>
          </a:xfrm>
          <a:prstGeom prst="rect">
            <a:avLst/>
          </a:prstGeom>
        </p:spPr>
      </p:pic>
    </p:spTree>
    <p:extLst>
      <p:ext uri="{BB962C8B-B14F-4D97-AF65-F5344CB8AC3E}">
        <p14:creationId xmlns:p14="http://schemas.microsoft.com/office/powerpoint/2010/main" val="3743574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54st olika modeller 2013</a:t>
            </a:r>
            <a:endParaRPr lang="sv-SE" dirty="0"/>
          </a:p>
        </p:txBody>
      </p:sp>
    </p:spTree>
    <p:extLst>
      <p:ext uri="{BB962C8B-B14F-4D97-AF65-F5344CB8AC3E}">
        <p14:creationId xmlns:p14="http://schemas.microsoft.com/office/powerpoint/2010/main" val="3085458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12 olika storlekar av mobilskärm. Illustr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40"/>
            <a:ext cx="9144000" cy="3425108"/>
          </a:xfrm>
          <a:prstGeom prst="rect">
            <a:avLst/>
          </a:prstGeom>
        </p:spPr>
      </p:pic>
    </p:spTree>
    <p:extLst>
      <p:ext uri="{BB962C8B-B14F-4D97-AF65-F5344CB8AC3E}">
        <p14:creationId xmlns:p14="http://schemas.microsoft.com/office/powerpoint/2010/main" val="3605928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r>
              <a:rPr lang="sv-SE" dirty="0" smtClean="0"/>
              <a:t>Bara HTC har minst 12st olika skärmstorlekar/upplösningar</a:t>
            </a:r>
            <a:endParaRPr lang="sv-SE" dirty="0"/>
          </a:p>
        </p:txBody>
      </p:sp>
    </p:spTree>
    <p:extLst>
      <p:ext uri="{BB962C8B-B14F-4D97-AF65-F5344CB8AC3E}">
        <p14:creationId xmlns:p14="http://schemas.microsoft.com/office/powerpoint/2010/main" val="2567943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fontScale="90000"/>
          </a:bodyPr>
          <a:lstStyle/>
          <a:p>
            <a:r>
              <a:rPr lang="sv-SE" dirty="0"/>
              <a:t>Inte en lösning för en specifik enhet!</a:t>
            </a:r>
          </a:p>
        </p:txBody>
      </p:sp>
      <p:sp>
        <p:nvSpPr>
          <p:cNvPr id="4" name="Platshållare för text 3"/>
          <p:cNvSpPr>
            <a:spLocks noGrp="1"/>
          </p:cNvSpPr>
          <p:nvPr>
            <p:ph type="body" sz="quarter" idx="13"/>
          </p:nvPr>
        </p:nvSpPr>
        <p:spPr/>
        <p:txBody>
          <a:bodyPr/>
          <a:lstStyle/>
          <a:p>
            <a:pPr marL="457200" indent="-457200">
              <a:buFont typeface="Arial"/>
              <a:buChar char="•"/>
            </a:pPr>
            <a:r>
              <a:rPr lang="sv-SE" dirty="0" smtClean="0"/>
              <a:t>HTC är en av de enklare tillverkarna av </a:t>
            </a:r>
            <a:r>
              <a:rPr lang="sv-SE" dirty="0" err="1" smtClean="0"/>
              <a:t>Android</a:t>
            </a:r>
            <a:endParaRPr lang="sv-SE" dirty="0" smtClean="0"/>
          </a:p>
          <a:p>
            <a:pPr marL="457200" indent="-457200">
              <a:buFont typeface="Arial"/>
              <a:buChar char="•"/>
            </a:pPr>
            <a:r>
              <a:rPr lang="sv-SE" dirty="0" smtClean="0"/>
              <a:t>… och då har vi inte nämnt Samsung, Motorola, LG, Sony och de andra 25st tillverkarna av </a:t>
            </a:r>
            <a:r>
              <a:rPr lang="sv-SE" dirty="0" err="1" smtClean="0"/>
              <a:t>Android</a:t>
            </a:r>
            <a:r>
              <a:rPr lang="sv-SE" dirty="0" smtClean="0"/>
              <a:t> telefoner.</a:t>
            </a:r>
          </a:p>
          <a:p>
            <a:pPr marL="457200" indent="-457200">
              <a:buFont typeface="Arial"/>
              <a:buChar char="•"/>
            </a:pPr>
            <a:r>
              <a:rPr lang="sv-SE" dirty="0" smtClean="0"/>
              <a:t>… och då har vi inte heller nämnt </a:t>
            </a:r>
            <a:r>
              <a:rPr lang="sv-SE" dirty="0" err="1" smtClean="0"/>
              <a:t>iPhones</a:t>
            </a:r>
            <a:r>
              <a:rPr lang="sv-SE" dirty="0" smtClean="0"/>
              <a:t>, </a:t>
            </a:r>
            <a:r>
              <a:rPr lang="sv-SE" dirty="0" err="1" smtClean="0"/>
              <a:t>iPads</a:t>
            </a:r>
            <a:r>
              <a:rPr lang="sv-SE" dirty="0" smtClean="0"/>
              <a:t>, </a:t>
            </a:r>
            <a:r>
              <a:rPr lang="sv-SE" dirty="0" err="1" smtClean="0"/>
              <a:t>Android</a:t>
            </a:r>
            <a:r>
              <a:rPr lang="sv-SE" dirty="0" smtClean="0"/>
              <a:t> </a:t>
            </a:r>
            <a:r>
              <a:rPr lang="sv-SE" dirty="0" err="1" smtClean="0"/>
              <a:t>tablets</a:t>
            </a:r>
            <a:r>
              <a:rPr lang="sv-SE" dirty="0" smtClean="0"/>
              <a:t>, </a:t>
            </a:r>
            <a:r>
              <a:rPr lang="sv-SE" dirty="0" err="1" smtClean="0"/>
              <a:t>Blackberrys</a:t>
            </a:r>
            <a:r>
              <a:rPr lang="sv-SE" dirty="0" smtClean="0"/>
              <a:t>, </a:t>
            </a:r>
            <a:r>
              <a:rPr lang="sv-SE" dirty="0" err="1" smtClean="0"/>
              <a:t>Kindle</a:t>
            </a:r>
            <a:r>
              <a:rPr lang="sv-SE" dirty="0" smtClean="0"/>
              <a:t> med flera… </a:t>
            </a:r>
            <a:endParaRPr lang="sv-SE" dirty="0"/>
          </a:p>
        </p:txBody>
      </p:sp>
    </p:spTree>
    <p:extLst>
      <p:ext uri="{BB962C8B-B14F-4D97-AF65-F5344CB8AC3E}">
        <p14:creationId xmlns:p14="http://schemas.microsoft.com/office/powerpoint/2010/main" val="38702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Mobil användning i Sverige 2012</a:t>
            </a:r>
            <a:endParaRPr lang="sv-SE" dirty="0"/>
          </a:p>
        </p:txBody>
      </p:sp>
      <p:pic>
        <p:nvPicPr>
          <p:cNvPr id="2" name="Bildobjekt 1" descr="Stapeldiagram över mobilanvändningen i olika ålderskateforier under år 20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286" y="2216151"/>
            <a:ext cx="6616700" cy="3695700"/>
          </a:xfrm>
          <a:prstGeom prst="rect">
            <a:avLst/>
          </a:prstGeom>
        </p:spPr>
      </p:pic>
    </p:spTree>
    <p:extLst>
      <p:ext uri="{BB962C8B-B14F-4D97-AF65-F5344CB8AC3E}">
        <p14:creationId xmlns:p14="http://schemas.microsoft.com/office/powerpoint/2010/main" val="1276759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Om mig</a:t>
            </a:r>
            <a:endParaRPr lang="sv-SE" dirty="0"/>
          </a:p>
        </p:txBody>
      </p:sp>
      <p:sp>
        <p:nvSpPr>
          <p:cNvPr id="5" name="Platshållare för text 4"/>
          <p:cNvSpPr>
            <a:spLocks noGrp="1"/>
          </p:cNvSpPr>
          <p:nvPr>
            <p:ph type="body" sz="quarter" idx="13"/>
          </p:nvPr>
        </p:nvSpPr>
        <p:spPr/>
        <p:txBody>
          <a:bodyPr/>
          <a:lstStyle/>
          <a:p>
            <a:pPr marL="457200" indent="-457200">
              <a:buFont typeface="Arial"/>
              <a:buChar char="•"/>
            </a:pPr>
            <a:r>
              <a:rPr lang="sv-SE" dirty="0" smtClean="0"/>
              <a:t>Johan Kling</a:t>
            </a:r>
          </a:p>
          <a:p>
            <a:pPr marL="457200" indent="-457200">
              <a:buFont typeface="Arial"/>
              <a:buChar char="•"/>
            </a:pPr>
            <a:r>
              <a:rPr lang="sv-SE" dirty="0" smtClean="0"/>
              <a:t>41 år </a:t>
            </a:r>
          </a:p>
          <a:p>
            <a:pPr marL="457200" indent="-457200">
              <a:buFont typeface="Arial"/>
              <a:buChar char="•"/>
            </a:pPr>
            <a:r>
              <a:rPr lang="sv-SE" dirty="0" smtClean="0"/>
              <a:t>Utvecklingsansvarig på Funka</a:t>
            </a:r>
          </a:p>
          <a:p>
            <a:pPr marL="457200" indent="-457200">
              <a:buFont typeface="Arial"/>
              <a:buChar char="•"/>
            </a:pPr>
            <a:r>
              <a:rPr lang="sv-SE" dirty="0" smtClean="0"/>
              <a:t>Varit med Funka sedan starten </a:t>
            </a:r>
            <a:br>
              <a:rPr lang="sv-SE" dirty="0" smtClean="0"/>
            </a:br>
            <a:r>
              <a:rPr lang="sv-SE" dirty="0" smtClean="0"/>
              <a:t>2001</a:t>
            </a:r>
            <a:r>
              <a:rPr lang="sv-SE" dirty="0"/>
              <a:t> </a:t>
            </a:r>
            <a:r>
              <a:rPr lang="sv-SE" dirty="0" smtClean="0"/>
              <a:t>(och lite innan)</a:t>
            </a:r>
            <a:endParaRPr lang="sv-SE" dirty="0"/>
          </a:p>
        </p:txBody>
      </p:sp>
      <p:pic>
        <p:nvPicPr>
          <p:cNvPr id="3" name="Bildobjekt 2" descr="Johan Kling. F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1547" y="2195422"/>
            <a:ext cx="2380400" cy="2854584"/>
          </a:xfrm>
          <a:prstGeom prst="rect">
            <a:avLst/>
          </a:prstGeom>
        </p:spPr>
      </p:pic>
    </p:spTree>
    <p:extLst>
      <p:ext uri="{BB962C8B-B14F-4D97-AF65-F5344CB8AC3E}">
        <p14:creationId xmlns:p14="http://schemas.microsoft.com/office/powerpoint/2010/main" val="1111098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Mobilt vs Desktop - Världen</a:t>
            </a:r>
            <a:endParaRPr lang="sv-SE" dirty="0"/>
          </a:p>
        </p:txBody>
      </p:sp>
      <p:pic>
        <p:nvPicPr>
          <p:cNvPr id="2" name="Bildobjekt 1" descr="Världsatlas som indikerar användning mellan stationära datorer och mobil användning. Illustrat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384" y="2223314"/>
            <a:ext cx="6691923" cy="3867644"/>
          </a:xfrm>
          <a:prstGeom prst="rect">
            <a:avLst/>
          </a:prstGeom>
        </p:spPr>
      </p:pic>
    </p:spTree>
    <p:extLst>
      <p:ext uri="{BB962C8B-B14F-4D97-AF65-F5344CB8AC3E}">
        <p14:creationId xmlns:p14="http://schemas.microsoft.com/office/powerpoint/2010/main" val="584087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Olika tillvägagångsätt</a:t>
            </a:r>
          </a:p>
        </p:txBody>
      </p:sp>
      <p:sp>
        <p:nvSpPr>
          <p:cNvPr id="5" name="Platshållare för text 4"/>
          <p:cNvSpPr>
            <a:spLocks noGrp="1"/>
          </p:cNvSpPr>
          <p:nvPr>
            <p:ph type="body" sz="quarter" idx="13"/>
          </p:nvPr>
        </p:nvSpPr>
        <p:spPr/>
        <p:txBody>
          <a:bodyPr>
            <a:normAutofit/>
          </a:bodyPr>
          <a:lstStyle/>
          <a:p>
            <a:r>
              <a:rPr lang="sv-SE" dirty="0" smtClean="0"/>
              <a:t>Adaptive</a:t>
            </a:r>
          </a:p>
          <a:p>
            <a:r>
              <a:rPr lang="sv-SE" dirty="0" smtClean="0"/>
              <a:t>(Flera layouter med fasta bredder.)</a:t>
            </a:r>
          </a:p>
          <a:p>
            <a:r>
              <a:rPr lang="sv-SE" dirty="0"/>
              <a:t>e</a:t>
            </a:r>
            <a:r>
              <a:rPr lang="sv-SE" dirty="0" smtClean="0"/>
              <a:t>ller</a:t>
            </a:r>
          </a:p>
          <a:p>
            <a:r>
              <a:rPr lang="sv-SE" dirty="0" err="1" smtClean="0"/>
              <a:t>Responsive</a:t>
            </a:r>
            <a:endParaRPr lang="sv-SE" dirty="0" smtClean="0"/>
          </a:p>
          <a:p>
            <a:r>
              <a:rPr lang="sv-SE" dirty="0" smtClean="0"/>
              <a:t>(Flera flytande ”</a:t>
            </a:r>
            <a:r>
              <a:rPr lang="sv-SE" dirty="0" err="1" smtClean="0"/>
              <a:t>grid</a:t>
            </a:r>
            <a:r>
              <a:rPr lang="sv-SE" dirty="0" smtClean="0"/>
              <a:t>” layouter)</a:t>
            </a:r>
            <a:endParaRPr lang="sv-SE" dirty="0"/>
          </a:p>
          <a:p>
            <a:endParaRPr lang="sv-SE" dirty="0"/>
          </a:p>
        </p:txBody>
      </p:sp>
    </p:spTree>
    <p:extLst>
      <p:ext uri="{BB962C8B-B14F-4D97-AF65-F5344CB8AC3E}">
        <p14:creationId xmlns:p14="http://schemas.microsoft.com/office/powerpoint/2010/main" val="111169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Oftast en blandning av fasta och flytande layouter.</a:t>
            </a:r>
            <a:endParaRPr lang="sv-SE" dirty="0"/>
          </a:p>
        </p:txBody>
      </p:sp>
    </p:spTree>
    <p:extLst>
      <p:ext uri="{BB962C8B-B14F-4D97-AF65-F5344CB8AC3E}">
        <p14:creationId xmlns:p14="http://schemas.microsoft.com/office/powerpoint/2010/main" val="4200308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Olika storlekar</a:t>
            </a:r>
            <a:endParaRPr lang="sv-SE" dirty="0"/>
          </a:p>
        </p:txBody>
      </p:sp>
      <p:sp>
        <p:nvSpPr>
          <p:cNvPr id="5" name="Platshållare för text 4"/>
          <p:cNvSpPr>
            <a:spLocks noGrp="1"/>
          </p:cNvSpPr>
          <p:nvPr>
            <p:ph type="body" sz="quarter" idx="13"/>
          </p:nvPr>
        </p:nvSpPr>
        <p:spPr/>
        <p:txBody>
          <a:bodyPr>
            <a:normAutofit/>
          </a:bodyPr>
          <a:lstStyle/>
          <a:p>
            <a:pPr marL="457200" indent="-457200">
              <a:buFont typeface="Arial"/>
              <a:buChar char="•"/>
            </a:pPr>
            <a:r>
              <a:rPr lang="sv-SE" dirty="0" smtClean="0"/>
              <a:t>Fast bredd för stor</a:t>
            </a:r>
          </a:p>
          <a:p>
            <a:pPr marL="457200" indent="-457200">
              <a:buFont typeface="Arial"/>
              <a:buChar char="•"/>
            </a:pPr>
            <a:r>
              <a:rPr lang="sv-SE" dirty="0" smtClean="0"/>
              <a:t>Flytande bredd </a:t>
            </a:r>
            <a:br>
              <a:rPr lang="sv-SE" dirty="0" smtClean="0"/>
            </a:br>
            <a:r>
              <a:rPr lang="sv-SE" dirty="0" smtClean="0"/>
              <a:t>för mellan och små</a:t>
            </a:r>
          </a:p>
          <a:p>
            <a:pPr marL="457200" indent="-457200">
              <a:buFont typeface="Arial"/>
              <a:buChar char="•"/>
            </a:pPr>
            <a:r>
              <a:rPr lang="sv-SE" dirty="0" smtClean="0"/>
              <a:t>Brytpunkter där </a:t>
            </a:r>
            <a:br>
              <a:rPr lang="sv-SE" dirty="0" smtClean="0"/>
            </a:br>
            <a:r>
              <a:rPr lang="sv-SE" dirty="0" smtClean="0"/>
              <a:t>det behövs</a:t>
            </a:r>
            <a:endParaRPr lang="sv-SE" dirty="0"/>
          </a:p>
          <a:p>
            <a:endParaRPr lang="sv-SE" dirty="0"/>
          </a:p>
        </p:txBody>
      </p:sp>
      <p:pic>
        <p:nvPicPr>
          <p:cNvPr id="2" name="Bildobjekt 1" descr="Tre olika bildskärmar, i olika storlekar. F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188" y="2333495"/>
            <a:ext cx="4247084" cy="2595440"/>
          </a:xfrm>
          <a:prstGeom prst="rect">
            <a:avLst/>
          </a:prstGeom>
        </p:spPr>
      </p:pic>
    </p:spTree>
    <p:extLst>
      <p:ext uri="{BB962C8B-B14F-4D97-AF65-F5344CB8AC3E}">
        <p14:creationId xmlns:p14="http://schemas.microsoft.com/office/powerpoint/2010/main" val="4089871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err="1"/>
              <a:t>Responsive</a:t>
            </a:r>
            <a:r>
              <a:rPr lang="sv-SE" dirty="0"/>
              <a:t> CSS/Media </a:t>
            </a:r>
            <a:r>
              <a:rPr lang="sv-SE" dirty="0" err="1"/>
              <a:t>Queries</a:t>
            </a:r>
            <a:endParaRPr lang="sv-SE" dirty="0"/>
          </a:p>
        </p:txBody>
      </p:sp>
      <p:sp>
        <p:nvSpPr>
          <p:cNvPr id="5" name="Platshållare för text 4"/>
          <p:cNvSpPr>
            <a:spLocks noGrp="1"/>
          </p:cNvSpPr>
          <p:nvPr>
            <p:ph type="body" sz="quarter" idx="13"/>
          </p:nvPr>
        </p:nvSpPr>
        <p:spPr/>
        <p:txBody>
          <a:bodyPr>
            <a:normAutofit fontScale="55000" lnSpcReduction="20000"/>
          </a:bodyPr>
          <a:lstStyle/>
          <a:p>
            <a:r>
              <a:rPr lang="sv-SE" dirty="0"/>
              <a:t>/* </a:t>
            </a:r>
            <a:r>
              <a:rPr lang="sv-SE" dirty="0" err="1" smtClean="0"/>
              <a:t>Smaller</a:t>
            </a:r>
            <a:r>
              <a:rPr lang="sv-SE" dirty="0" smtClean="0"/>
              <a:t> </a:t>
            </a:r>
            <a:r>
              <a:rPr lang="sv-SE" dirty="0" err="1"/>
              <a:t>than</a:t>
            </a:r>
            <a:r>
              <a:rPr lang="sv-SE" dirty="0"/>
              <a:t> standard 960 (</a:t>
            </a:r>
            <a:r>
              <a:rPr lang="sv-SE" dirty="0" err="1"/>
              <a:t>devices</a:t>
            </a:r>
            <a:r>
              <a:rPr lang="sv-SE" dirty="0"/>
              <a:t> and browsers) */</a:t>
            </a:r>
          </a:p>
          <a:p>
            <a:r>
              <a:rPr lang="sv-SE" dirty="0" smtClean="0"/>
              <a:t>@</a:t>
            </a:r>
            <a:r>
              <a:rPr lang="sv-SE" dirty="0"/>
              <a:t>media </a:t>
            </a:r>
            <a:r>
              <a:rPr lang="sv-SE" dirty="0" err="1"/>
              <a:t>only</a:t>
            </a:r>
            <a:r>
              <a:rPr lang="sv-SE" dirty="0"/>
              <a:t> </a:t>
            </a:r>
            <a:r>
              <a:rPr lang="sv-SE" dirty="0" err="1"/>
              <a:t>screen</a:t>
            </a:r>
            <a:r>
              <a:rPr lang="sv-SE" dirty="0"/>
              <a:t> and (max-</a:t>
            </a:r>
            <a:r>
              <a:rPr lang="sv-SE" dirty="0" err="1"/>
              <a:t>width</a:t>
            </a:r>
            <a:r>
              <a:rPr lang="sv-SE" dirty="0"/>
              <a:t>: 959px) {}</a:t>
            </a:r>
          </a:p>
          <a:p>
            <a:endParaRPr lang="sv-SE" dirty="0"/>
          </a:p>
          <a:p>
            <a:r>
              <a:rPr lang="sv-SE" dirty="0"/>
              <a:t>/* </a:t>
            </a:r>
            <a:r>
              <a:rPr lang="sv-SE" dirty="0" err="1"/>
              <a:t>Tablet</a:t>
            </a:r>
            <a:r>
              <a:rPr lang="sv-SE" dirty="0"/>
              <a:t> </a:t>
            </a:r>
            <a:r>
              <a:rPr lang="sv-SE" dirty="0" err="1"/>
              <a:t>Portrait</a:t>
            </a:r>
            <a:r>
              <a:rPr lang="sv-SE" dirty="0"/>
              <a:t> </a:t>
            </a:r>
            <a:r>
              <a:rPr lang="sv-SE" dirty="0" err="1"/>
              <a:t>size</a:t>
            </a:r>
            <a:r>
              <a:rPr lang="sv-SE" dirty="0"/>
              <a:t> </a:t>
            </a:r>
            <a:r>
              <a:rPr lang="sv-SE" dirty="0" err="1"/>
              <a:t>to</a:t>
            </a:r>
            <a:r>
              <a:rPr lang="sv-SE" dirty="0"/>
              <a:t> standard 960 (</a:t>
            </a:r>
            <a:r>
              <a:rPr lang="sv-SE" dirty="0" err="1"/>
              <a:t>devices</a:t>
            </a:r>
            <a:r>
              <a:rPr lang="sv-SE" dirty="0"/>
              <a:t> and browsers) */</a:t>
            </a:r>
          </a:p>
          <a:p>
            <a:r>
              <a:rPr lang="sv-SE" dirty="0" smtClean="0"/>
              <a:t>@</a:t>
            </a:r>
            <a:r>
              <a:rPr lang="sv-SE" dirty="0"/>
              <a:t>media </a:t>
            </a:r>
            <a:r>
              <a:rPr lang="sv-SE" dirty="0" err="1"/>
              <a:t>only</a:t>
            </a:r>
            <a:r>
              <a:rPr lang="sv-SE" dirty="0"/>
              <a:t> </a:t>
            </a:r>
            <a:r>
              <a:rPr lang="sv-SE" dirty="0" err="1"/>
              <a:t>screen</a:t>
            </a:r>
            <a:r>
              <a:rPr lang="sv-SE" dirty="0"/>
              <a:t> and (min-</a:t>
            </a:r>
            <a:r>
              <a:rPr lang="sv-SE" dirty="0" err="1"/>
              <a:t>width</a:t>
            </a:r>
            <a:r>
              <a:rPr lang="sv-SE" dirty="0"/>
              <a:t>: 768px) and (max-</a:t>
            </a:r>
            <a:r>
              <a:rPr lang="sv-SE" dirty="0" err="1"/>
              <a:t>width</a:t>
            </a:r>
            <a:r>
              <a:rPr lang="sv-SE" dirty="0"/>
              <a:t>: 959px) {}</a:t>
            </a:r>
          </a:p>
          <a:p>
            <a:endParaRPr lang="sv-SE" dirty="0"/>
          </a:p>
          <a:p>
            <a:r>
              <a:rPr lang="sv-SE" dirty="0"/>
              <a:t>/* All Mobile </a:t>
            </a:r>
            <a:r>
              <a:rPr lang="sv-SE" dirty="0" err="1"/>
              <a:t>Sizes</a:t>
            </a:r>
            <a:r>
              <a:rPr lang="sv-SE" dirty="0"/>
              <a:t> (</a:t>
            </a:r>
            <a:r>
              <a:rPr lang="sv-SE" dirty="0" err="1"/>
              <a:t>devices</a:t>
            </a:r>
            <a:r>
              <a:rPr lang="sv-SE" dirty="0"/>
              <a:t> and browser) */</a:t>
            </a:r>
          </a:p>
          <a:p>
            <a:r>
              <a:rPr lang="sv-SE" dirty="0" smtClean="0"/>
              <a:t>@</a:t>
            </a:r>
            <a:r>
              <a:rPr lang="sv-SE" dirty="0"/>
              <a:t>media </a:t>
            </a:r>
            <a:r>
              <a:rPr lang="sv-SE" dirty="0" err="1"/>
              <a:t>only</a:t>
            </a:r>
            <a:r>
              <a:rPr lang="sv-SE" dirty="0"/>
              <a:t> </a:t>
            </a:r>
            <a:r>
              <a:rPr lang="sv-SE" dirty="0" err="1"/>
              <a:t>screen</a:t>
            </a:r>
            <a:r>
              <a:rPr lang="sv-SE" dirty="0"/>
              <a:t> and (max-</a:t>
            </a:r>
            <a:r>
              <a:rPr lang="sv-SE" dirty="0" err="1"/>
              <a:t>width</a:t>
            </a:r>
            <a:r>
              <a:rPr lang="sv-SE" dirty="0"/>
              <a:t>: 767px) {}</a:t>
            </a:r>
          </a:p>
          <a:p>
            <a:endParaRPr lang="sv-SE" dirty="0"/>
          </a:p>
          <a:p>
            <a:r>
              <a:rPr lang="sv-SE" dirty="0"/>
              <a:t>/* Mobile Landscape </a:t>
            </a:r>
            <a:r>
              <a:rPr lang="sv-SE" dirty="0" err="1"/>
              <a:t>Size</a:t>
            </a:r>
            <a:r>
              <a:rPr lang="sv-SE" dirty="0"/>
              <a:t> </a:t>
            </a:r>
            <a:r>
              <a:rPr lang="sv-SE" dirty="0" err="1"/>
              <a:t>to</a:t>
            </a:r>
            <a:r>
              <a:rPr lang="sv-SE" dirty="0"/>
              <a:t> </a:t>
            </a:r>
            <a:r>
              <a:rPr lang="sv-SE" dirty="0" err="1"/>
              <a:t>Tablet</a:t>
            </a:r>
            <a:r>
              <a:rPr lang="sv-SE" dirty="0"/>
              <a:t> </a:t>
            </a:r>
            <a:r>
              <a:rPr lang="sv-SE" dirty="0" err="1"/>
              <a:t>Portrait</a:t>
            </a:r>
            <a:r>
              <a:rPr lang="sv-SE" dirty="0"/>
              <a:t> (</a:t>
            </a:r>
            <a:r>
              <a:rPr lang="sv-SE" dirty="0" err="1"/>
              <a:t>devices</a:t>
            </a:r>
            <a:r>
              <a:rPr lang="sv-SE" dirty="0"/>
              <a:t> and browsers) */</a:t>
            </a:r>
          </a:p>
          <a:p>
            <a:r>
              <a:rPr lang="sv-SE" dirty="0" smtClean="0"/>
              <a:t>@</a:t>
            </a:r>
            <a:r>
              <a:rPr lang="sv-SE" dirty="0"/>
              <a:t>media </a:t>
            </a:r>
            <a:r>
              <a:rPr lang="sv-SE" dirty="0" err="1"/>
              <a:t>only</a:t>
            </a:r>
            <a:r>
              <a:rPr lang="sv-SE" dirty="0"/>
              <a:t> </a:t>
            </a:r>
            <a:r>
              <a:rPr lang="sv-SE" dirty="0" err="1"/>
              <a:t>screen</a:t>
            </a:r>
            <a:r>
              <a:rPr lang="sv-SE" dirty="0"/>
              <a:t> and (min-</a:t>
            </a:r>
            <a:r>
              <a:rPr lang="sv-SE" dirty="0" err="1"/>
              <a:t>width</a:t>
            </a:r>
            <a:r>
              <a:rPr lang="sv-SE" dirty="0"/>
              <a:t>: 480px) and (max-</a:t>
            </a:r>
            <a:r>
              <a:rPr lang="sv-SE" dirty="0" err="1"/>
              <a:t>width</a:t>
            </a:r>
            <a:r>
              <a:rPr lang="sv-SE" dirty="0"/>
              <a:t>: 767px) {}</a:t>
            </a:r>
          </a:p>
          <a:p>
            <a:endParaRPr lang="sv-SE" dirty="0"/>
          </a:p>
          <a:p>
            <a:r>
              <a:rPr lang="sv-SE" dirty="0"/>
              <a:t>/* Mobile </a:t>
            </a:r>
            <a:r>
              <a:rPr lang="sv-SE" dirty="0" err="1"/>
              <a:t>Portrait</a:t>
            </a:r>
            <a:r>
              <a:rPr lang="sv-SE" dirty="0"/>
              <a:t> </a:t>
            </a:r>
            <a:r>
              <a:rPr lang="sv-SE" dirty="0" err="1"/>
              <a:t>Size</a:t>
            </a:r>
            <a:r>
              <a:rPr lang="sv-SE" dirty="0"/>
              <a:t> </a:t>
            </a:r>
            <a:r>
              <a:rPr lang="sv-SE" dirty="0" err="1"/>
              <a:t>to</a:t>
            </a:r>
            <a:r>
              <a:rPr lang="sv-SE" dirty="0"/>
              <a:t> Mobile Landscape </a:t>
            </a:r>
            <a:r>
              <a:rPr lang="sv-SE" dirty="0" err="1"/>
              <a:t>Size</a:t>
            </a:r>
            <a:r>
              <a:rPr lang="sv-SE" dirty="0"/>
              <a:t> (</a:t>
            </a:r>
            <a:r>
              <a:rPr lang="sv-SE" dirty="0" err="1"/>
              <a:t>devices</a:t>
            </a:r>
            <a:r>
              <a:rPr lang="sv-SE" dirty="0"/>
              <a:t> and browsers) */</a:t>
            </a:r>
          </a:p>
          <a:p>
            <a:r>
              <a:rPr lang="sv-SE" dirty="0" smtClean="0"/>
              <a:t>@</a:t>
            </a:r>
            <a:r>
              <a:rPr lang="sv-SE" dirty="0"/>
              <a:t>media </a:t>
            </a:r>
            <a:r>
              <a:rPr lang="sv-SE" dirty="0" err="1"/>
              <a:t>only</a:t>
            </a:r>
            <a:r>
              <a:rPr lang="sv-SE" dirty="0"/>
              <a:t> </a:t>
            </a:r>
            <a:r>
              <a:rPr lang="sv-SE" dirty="0" err="1"/>
              <a:t>screen</a:t>
            </a:r>
            <a:r>
              <a:rPr lang="sv-SE" dirty="0"/>
              <a:t> and (max-</a:t>
            </a:r>
            <a:r>
              <a:rPr lang="sv-SE" dirty="0" err="1"/>
              <a:t>width</a:t>
            </a:r>
            <a:r>
              <a:rPr lang="sv-SE" dirty="0"/>
              <a:t>: 479px) {} </a:t>
            </a:r>
          </a:p>
        </p:txBody>
      </p:sp>
    </p:spTree>
    <p:extLst>
      <p:ext uri="{BB962C8B-B14F-4D97-AF65-F5344CB8AC3E}">
        <p14:creationId xmlns:p14="http://schemas.microsoft.com/office/powerpoint/2010/main" val="4014752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Vem gör det?</a:t>
            </a:r>
          </a:p>
        </p:txBody>
      </p:sp>
    </p:spTree>
    <p:extLst>
      <p:ext uri="{BB962C8B-B14F-4D97-AF65-F5344CB8AC3E}">
        <p14:creationId xmlns:p14="http://schemas.microsoft.com/office/powerpoint/2010/main" val="484219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Barack Obamas kampanjsajt.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862745"/>
          </a:xfrm>
          <a:prstGeom prst="rect">
            <a:avLst/>
          </a:prstGeom>
        </p:spPr>
      </p:pic>
    </p:spTree>
    <p:extLst>
      <p:ext uri="{BB962C8B-B14F-4D97-AF65-F5344CB8AC3E}">
        <p14:creationId xmlns:p14="http://schemas.microsoft.com/office/powerpoint/2010/main" val="2245050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Barack Obamas kampanjsajt på skärmen för en surfplatta.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9817" y="235856"/>
            <a:ext cx="4419325" cy="5747198"/>
          </a:xfrm>
          <a:prstGeom prst="rect">
            <a:avLst/>
          </a:prstGeom>
        </p:spPr>
      </p:pic>
    </p:spTree>
    <p:extLst>
      <p:ext uri="{BB962C8B-B14F-4D97-AF65-F5344CB8AC3E}">
        <p14:creationId xmlns:p14="http://schemas.microsoft.com/office/powerpoint/2010/main" val="3674234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Barack Obamas kampanjsajt på en vanlig bildskär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429" y="163285"/>
            <a:ext cx="7526560" cy="5787571"/>
          </a:xfrm>
          <a:prstGeom prst="rect">
            <a:avLst/>
          </a:prstGeom>
        </p:spPr>
      </p:pic>
    </p:spTree>
    <p:extLst>
      <p:ext uri="{BB962C8B-B14F-4D97-AF65-F5344CB8AC3E}">
        <p14:creationId xmlns:p14="http://schemas.microsoft.com/office/powerpoint/2010/main" val="2240347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Barack Obamas kampanjsajt på en mobilskär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2643" y="0"/>
            <a:ext cx="3758712" cy="6858000"/>
          </a:xfrm>
          <a:prstGeom prst="rect">
            <a:avLst/>
          </a:prstGeom>
        </p:spPr>
      </p:pic>
    </p:spTree>
    <p:extLst>
      <p:ext uri="{BB962C8B-B14F-4D97-AF65-F5344CB8AC3E}">
        <p14:creationId xmlns:p14="http://schemas.microsoft.com/office/powerpoint/2010/main" val="3011352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Vad är en </a:t>
            </a:r>
            <a:r>
              <a:rPr lang="sv-SE" dirty="0" err="1" smtClean="0"/>
              <a:t>responsiv</a:t>
            </a:r>
            <a:r>
              <a:rPr lang="sv-SE" dirty="0" smtClean="0"/>
              <a:t> webbplats?</a:t>
            </a:r>
            <a:endParaRPr lang="sv-SE" dirty="0"/>
          </a:p>
        </p:txBody>
      </p:sp>
    </p:spTree>
    <p:extLst>
      <p:ext uri="{BB962C8B-B14F-4D97-AF65-F5344CB8AC3E}">
        <p14:creationId xmlns:p14="http://schemas.microsoft.com/office/powerpoint/2010/main" val="2734383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Barack Obamas kampanjsajt på en mobilskär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25006"/>
            <a:ext cx="9144000" cy="4699709"/>
          </a:xfrm>
          <a:prstGeom prst="rect">
            <a:avLst/>
          </a:prstGeom>
        </p:spPr>
      </p:pic>
    </p:spTree>
    <p:extLst>
      <p:ext uri="{BB962C8B-B14F-4D97-AF65-F5344CB8AC3E}">
        <p14:creationId xmlns:p14="http://schemas.microsoft.com/office/powerpoint/2010/main" val="1820616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venska Dagbladets webbplat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539"/>
            <a:ext cx="9144000" cy="5862745"/>
          </a:xfrm>
          <a:prstGeom prst="rect">
            <a:avLst/>
          </a:prstGeom>
        </p:spPr>
      </p:pic>
    </p:spTree>
    <p:extLst>
      <p:ext uri="{BB962C8B-B14F-4D97-AF65-F5344CB8AC3E}">
        <p14:creationId xmlns:p14="http://schemas.microsoft.com/office/powerpoint/2010/main" val="3968255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lectrolux webbplats på en mobil skär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39572" y="0"/>
            <a:ext cx="3524782" cy="6858000"/>
          </a:xfrm>
          <a:prstGeom prst="rect">
            <a:avLst/>
          </a:prstGeom>
        </p:spPr>
      </p:pic>
    </p:spTree>
    <p:extLst>
      <p:ext uri="{BB962C8B-B14F-4D97-AF65-F5344CB8AC3E}">
        <p14:creationId xmlns:p14="http://schemas.microsoft.com/office/powerpoint/2010/main" val="402384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2013-04-10_13-22-2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5180" y="0"/>
            <a:ext cx="3524782" cy="6858000"/>
          </a:xfrm>
          <a:prstGeom prst="rect">
            <a:avLst/>
          </a:prstGeom>
        </p:spPr>
      </p:pic>
    </p:spTree>
    <p:extLst>
      <p:ext uri="{BB962C8B-B14F-4D97-AF65-F5344CB8AC3E}">
        <p14:creationId xmlns:p14="http://schemas.microsoft.com/office/powerpoint/2010/main" val="195794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Lite att tänka på!</a:t>
            </a:r>
            <a:endParaRPr lang="sv-SE" dirty="0"/>
          </a:p>
        </p:txBody>
      </p:sp>
    </p:spTree>
    <p:extLst>
      <p:ext uri="{BB962C8B-B14F-4D97-AF65-F5344CB8AC3E}">
        <p14:creationId xmlns:p14="http://schemas.microsoft.com/office/powerpoint/2010/main" val="4154990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urtavla, där en av visarna är formad som ett dollarteck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43" y="0"/>
            <a:ext cx="9162143" cy="6946850"/>
          </a:xfrm>
          <a:prstGeom prst="rect">
            <a:avLst/>
          </a:prstGeom>
        </p:spPr>
      </p:pic>
      <p:pic>
        <p:nvPicPr>
          <p:cNvPr id="7" name="Bildobjekt 6" descr="or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22" y="478846"/>
            <a:ext cx="4660246" cy="2316953"/>
          </a:xfrm>
          <a:prstGeom prst="rect">
            <a:avLst/>
          </a:prstGeom>
          <a:effectLst>
            <a:reflection blurRad="6350" stA="52000" endA="300" endPos="35000" dir="5400000" sy="-100000" algn="bl" rotWithShape="0"/>
          </a:effectLst>
        </p:spPr>
      </p:pic>
      <p:sp>
        <p:nvSpPr>
          <p:cNvPr id="5" name="textruta 4"/>
          <p:cNvSpPr txBox="1"/>
          <p:nvPr/>
        </p:nvSpPr>
        <p:spPr>
          <a:xfrm>
            <a:off x="535339" y="639343"/>
            <a:ext cx="3773714" cy="646331"/>
          </a:xfrm>
          <a:prstGeom prst="rect">
            <a:avLst/>
          </a:prstGeom>
          <a:noFill/>
        </p:spPr>
        <p:txBody>
          <a:bodyPr wrap="square" rtlCol="0">
            <a:spAutoFit/>
          </a:bodyPr>
          <a:lstStyle/>
          <a:p>
            <a:r>
              <a:rPr lang="sv-SE" sz="3600" b="1" dirty="0">
                <a:latin typeface="+mj-lt"/>
              </a:rPr>
              <a:t>Tid och pengar</a:t>
            </a:r>
          </a:p>
        </p:txBody>
      </p:sp>
      <p:sp>
        <p:nvSpPr>
          <p:cNvPr id="8" name="textruta 7"/>
          <p:cNvSpPr txBox="1"/>
          <p:nvPr/>
        </p:nvSpPr>
        <p:spPr>
          <a:xfrm>
            <a:off x="606599" y="1251002"/>
            <a:ext cx="2518638" cy="1200328"/>
          </a:xfrm>
          <a:prstGeom prst="rect">
            <a:avLst/>
          </a:prstGeom>
          <a:noFill/>
        </p:spPr>
        <p:txBody>
          <a:bodyPr wrap="none" rtlCol="0">
            <a:spAutoFit/>
          </a:bodyPr>
          <a:lstStyle/>
          <a:p>
            <a:pPr marL="342900" indent="-342900">
              <a:buFont typeface="Arial"/>
              <a:buChar char="•"/>
            </a:pPr>
            <a:r>
              <a:rPr lang="sv-SE" sz="2400" b="1" dirty="0" smtClean="0"/>
              <a:t>Design</a:t>
            </a:r>
          </a:p>
          <a:p>
            <a:pPr marL="342900" indent="-342900">
              <a:buFont typeface="Arial"/>
              <a:buChar char="•"/>
            </a:pPr>
            <a:r>
              <a:rPr lang="sv-SE" sz="2400" b="1" dirty="0" smtClean="0"/>
              <a:t>Programmering</a:t>
            </a:r>
          </a:p>
          <a:p>
            <a:pPr marL="342900" indent="-342900">
              <a:buFont typeface="Arial"/>
              <a:buChar char="•"/>
            </a:pPr>
            <a:r>
              <a:rPr lang="sv-SE" sz="2400" b="1" dirty="0" err="1" smtClean="0"/>
              <a:t>Migrering</a:t>
            </a:r>
            <a:endParaRPr lang="sv-SE" sz="2400" b="1" dirty="0"/>
          </a:p>
        </p:txBody>
      </p:sp>
    </p:spTree>
    <p:extLst>
      <p:ext uri="{BB962C8B-B14F-4D97-AF65-F5344CB8AC3E}">
        <p14:creationId xmlns:p14="http://schemas.microsoft.com/office/powerpoint/2010/main" val="1318022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Närbild på datortangenter där en av tangenterna är gul med en mätare på, på tangenten står ordet Performa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212716" cy="6858000"/>
          </a:xfrm>
          <a:prstGeom prst="rect">
            <a:avLst/>
          </a:prstGeom>
        </p:spPr>
      </p:pic>
      <p:pic>
        <p:nvPicPr>
          <p:cNvPr id="7" name="Bildobjekt 6" descr="or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22" y="478846"/>
            <a:ext cx="4660246" cy="2316953"/>
          </a:xfrm>
          <a:prstGeom prst="rect">
            <a:avLst/>
          </a:prstGeom>
          <a:effectLst>
            <a:reflection blurRad="6350" stA="52000" endA="300" endPos="35000" dir="5400000" sy="-100000" algn="bl" rotWithShape="0"/>
          </a:effectLst>
        </p:spPr>
      </p:pic>
      <p:sp>
        <p:nvSpPr>
          <p:cNvPr id="5" name="textruta 4"/>
          <p:cNvSpPr txBox="1"/>
          <p:nvPr/>
        </p:nvSpPr>
        <p:spPr>
          <a:xfrm>
            <a:off x="535339" y="639343"/>
            <a:ext cx="3773714" cy="646331"/>
          </a:xfrm>
          <a:prstGeom prst="rect">
            <a:avLst/>
          </a:prstGeom>
          <a:noFill/>
        </p:spPr>
        <p:txBody>
          <a:bodyPr wrap="square" rtlCol="0">
            <a:spAutoFit/>
          </a:bodyPr>
          <a:lstStyle/>
          <a:p>
            <a:r>
              <a:rPr lang="sv-SE" sz="3600" b="1" dirty="0" smtClean="0">
                <a:latin typeface="+mj-lt"/>
              </a:rPr>
              <a:t>Prestanda</a:t>
            </a:r>
            <a:endParaRPr lang="sv-SE" sz="3600" b="1" dirty="0">
              <a:latin typeface="+mj-lt"/>
            </a:endParaRPr>
          </a:p>
        </p:txBody>
      </p:sp>
      <p:sp>
        <p:nvSpPr>
          <p:cNvPr id="8" name="textruta 7"/>
          <p:cNvSpPr txBox="1"/>
          <p:nvPr/>
        </p:nvSpPr>
        <p:spPr>
          <a:xfrm>
            <a:off x="606599" y="1251002"/>
            <a:ext cx="2518638" cy="461665"/>
          </a:xfrm>
          <a:prstGeom prst="rect">
            <a:avLst/>
          </a:prstGeom>
          <a:noFill/>
        </p:spPr>
        <p:txBody>
          <a:bodyPr wrap="none" rtlCol="0">
            <a:spAutoFit/>
          </a:bodyPr>
          <a:lstStyle/>
          <a:p>
            <a:pPr marL="342900" indent="-342900">
              <a:buFont typeface="Arial"/>
              <a:buChar char="•"/>
            </a:pPr>
            <a:r>
              <a:rPr lang="sv-SE" sz="2400" b="1" dirty="0" smtClean="0"/>
              <a:t>Storlek på sidor</a:t>
            </a:r>
          </a:p>
        </p:txBody>
      </p:sp>
    </p:spTree>
    <p:extLst>
      <p:ext uri="{BB962C8B-B14F-4D97-AF65-F5344CB8AC3E}">
        <p14:creationId xmlns:p14="http://schemas.microsoft.com/office/powerpoint/2010/main" val="3703221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tt jordklot, ett stetoskop och ett rött hjär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008" y="-301336"/>
            <a:ext cx="10139670" cy="7828649"/>
          </a:xfrm>
          <a:prstGeom prst="rect">
            <a:avLst/>
          </a:prstGeom>
        </p:spPr>
      </p:pic>
      <p:pic>
        <p:nvPicPr>
          <p:cNvPr id="7" name="Bildobjekt 6" descr="or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7613" y="220561"/>
            <a:ext cx="4660246" cy="2599048"/>
          </a:xfrm>
          <a:prstGeom prst="rect">
            <a:avLst/>
          </a:prstGeom>
          <a:effectLst>
            <a:reflection blurRad="6350" stA="52000" endA="300" endPos="35000" dir="5400000" sy="-100000" algn="bl" rotWithShape="0"/>
          </a:effectLst>
        </p:spPr>
      </p:pic>
      <p:sp>
        <p:nvSpPr>
          <p:cNvPr id="5" name="textruta 4"/>
          <p:cNvSpPr txBox="1"/>
          <p:nvPr/>
        </p:nvSpPr>
        <p:spPr>
          <a:xfrm>
            <a:off x="4927042" y="488677"/>
            <a:ext cx="4373036" cy="1754327"/>
          </a:xfrm>
          <a:prstGeom prst="rect">
            <a:avLst/>
          </a:prstGeom>
          <a:noFill/>
        </p:spPr>
        <p:txBody>
          <a:bodyPr wrap="square" rtlCol="0">
            <a:spAutoFit/>
          </a:bodyPr>
          <a:lstStyle/>
          <a:p>
            <a:r>
              <a:rPr lang="sv-SE" sz="3600" b="1" dirty="0"/>
              <a:t>Stressa inte </a:t>
            </a:r>
            <a:r>
              <a:rPr lang="sv-SE" sz="3600" b="1" dirty="0" smtClean="0"/>
              <a:t>webbläsaren i onödan!</a:t>
            </a:r>
            <a:endParaRPr lang="sv-SE" sz="3600" b="1" dirty="0">
              <a:latin typeface="+mj-lt"/>
            </a:endParaRPr>
          </a:p>
        </p:txBody>
      </p:sp>
    </p:spTree>
    <p:extLst>
      <p:ext uri="{BB962C8B-B14F-4D97-AF65-F5344CB8AC3E}">
        <p14:creationId xmlns:p14="http://schemas.microsoft.com/office/powerpoint/2010/main" val="3542352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kedja där en av länkarna är rödfärgad och brusten.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Bildobjekt 6" descr="or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59" y="306655"/>
            <a:ext cx="4660246" cy="1436768"/>
          </a:xfrm>
          <a:prstGeom prst="rect">
            <a:avLst/>
          </a:prstGeom>
          <a:effectLst>
            <a:reflection blurRad="6350" stA="52000" endA="300" endPos="35000" dir="5400000" sy="-100000" algn="bl" rotWithShape="0"/>
          </a:effectLst>
        </p:spPr>
      </p:pic>
      <p:sp>
        <p:nvSpPr>
          <p:cNvPr id="5" name="textruta 4"/>
          <p:cNvSpPr txBox="1"/>
          <p:nvPr/>
        </p:nvSpPr>
        <p:spPr>
          <a:xfrm>
            <a:off x="938988" y="574771"/>
            <a:ext cx="4373036" cy="646331"/>
          </a:xfrm>
          <a:prstGeom prst="rect">
            <a:avLst/>
          </a:prstGeom>
          <a:noFill/>
        </p:spPr>
        <p:txBody>
          <a:bodyPr wrap="square" rtlCol="0">
            <a:spAutoFit/>
          </a:bodyPr>
          <a:lstStyle/>
          <a:p>
            <a:r>
              <a:rPr lang="sv-SE" sz="3600" b="1" dirty="0" smtClean="0"/>
              <a:t>Brytpunkter</a:t>
            </a:r>
            <a:endParaRPr lang="sv-SE" sz="3600" b="1" dirty="0">
              <a:latin typeface="+mj-lt"/>
            </a:endParaRPr>
          </a:p>
        </p:txBody>
      </p:sp>
    </p:spTree>
    <p:extLst>
      <p:ext uri="{BB962C8B-B14F-4D97-AF65-F5344CB8AC3E}">
        <p14:creationId xmlns:p14="http://schemas.microsoft.com/office/powerpoint/2010/main" val="398371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himmel och en torklina med klädnypor där fotografier häng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364662" cy="7059785"/>
          </a:xfrm>
          <a:prstGeom prst="rect">
            <a:avLst/>
          </a:prstGeom>
        </p:spPr>
      </p:pic>
      <p:pic>
        <p:nvPicPr>
          <p:cNvPr id="7" name="Bildobjekt 6" descr="oran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754" y="4482259"/>
            <a:ext cx="4660246" cy="1436768"/>
          </a:xfrm>
          <a:prstGeom prst="rect">
            <a:avLst/>
          </a:prstGeom>
          <a:effectLst>
            <a:reflection blurRad="6350" stA="52000" endA="300" endPos="35000" dir="5400000" sy="-100000" algn="bl" rotWithShape="0"/>
          </a:effectLst>
        </p:spPr>
      </p:pic>
      <p:sp>
        <p:nvSpPr>
          <p:cNvPr id="5" name="textruta 4"/>
          <p:cNvSpPr txBox="1"/>
          <p:nvPr/>
        </p:nvSpPr>
        <p:spPr>
          <a:xfrm>
            <a:off x="4903183" y="4750375"/>
            <a:ext cx="4373036" cy="646331"/>
          </a:xfrm>
          <a:prstGeom prst="rect">
            <a:avLst/>
          </a:prstGeom>
          <a:noFill/>
        </p:spPr>
        <p:txBody>
          <a:bodyPr wrap="square" rtlCol="0">
            <a:spAutoFit/>
          </a:bodyPr>
          <a:lstStyle/>
          <a:p>
            <a:r>
              <a:rPr lang="sv-SE" sz="3600" b="1" dirty="0" smtClean="0"/>
              <a:t>Bilder</a:t>
            </a:r>
            <a:endParaRPr lang="sv-SE" sz="3600" b="1" dirty="0">
              <a:latin typeface="+mj-lt"/>
            </a:endParaRPr>
          </a:p>
        </p:txBody>
      </p:sp>
    </p:spTree>
    <p:extLst>
      <p:ext uri="{BB962C8B-B14F-4D97-AF65-F5344CB8AC3E}">
        <p14:creationId xmlns:p14="http://schemas.microsoft.com/office/powerpoint/2010/main" val="266402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Familjen Barbapappa. Illustr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43" y="1667336"/>
            <a:ext cx="8414832" cy="2650672"/>
          </a:xfrm>
          <a:prstGeom prst="rect">
            <a:avLst/>
          </a:prstGeom>
        </p:spPr>
      </p:pic>
    </p:spTree>
    <p:extLst>
      <p:ext uri="{BB962C8B-B14F-4D97-AF65-F5344CB8AC3E}">
        <p14:creationId xmlns:p14="http://schemas.microsoft.com/office/powerpoint/2010/main" val="3452151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Tre illustrerade mobiltelefoner med en mängd ikoner runt o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Bildobjekt 2" descr="oran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146" y="4482259"/>
            <a:ext cx="3912150" cy="1931814"/>
          </a:xfrm>
          <a:prstGeom prst="rect">
            <a:avLst/>
          </a:prstGeom>
          <a:effectLst>
            <a:reflection blurRad="6350" stA="52000" endA="300" endPos="35000" dir="5400000" sy="-100000" algn="bl" rotWithShape="0"/>
          </a:effectLst>
        </p:spPr>
      </p:pic>
      <p:sp>
        <p:nvSpPr>
          <p:cNvPr id="4" name="textruta 3"/>
          <p:cNvSpPr txBox="1"/>
          <p:nvPr/>
        </p:nvSpPr>
        <p:spPr>
          <a:xfrm>
            <a:off x="5204575" y="4750375"/>
            <a:ext cx="4373036" cy="1200329"/>
          </a:xfrm>
          <a:prstGeom prst="rect">
            <a:avLst/>
          </a:prstGeom>
          <a:noFill/>
        </p:spPr>
        <p:txBody>
          <a:bodyPr wrap="square" rtlCol="0">
            <a:spAutoFit/>
          </a:bodyPr>
          <a:lstStyle/>
          <a:p>
            <a:r>
              <a:rPr lang="sv-SE" sz="3600" b="1" dirty="0" smtClean="0"/>
              <a:t>Webbplats </a:t>
            </a:r>
          </a:p>
          <a:p>
            <a:r>
              <a:rPr lang="sv-SE" sz="3600" b="1" dirty="0" smtClean="0"/>
              <a:t>eller </a:t>
            </a:r>
            <a:r>
              <a:rPr lang="sv-SE" sz="3600" b="1" dirty="0" err="1" smtClean="0"/>
              <a:t>app</a:t>
            </a:r>
            <a:r>
              <a:rPr lang="sv-SE" sz="3600" b="1" dirty="0" smtClean="0"/>
              <a:t>?</a:t>
            </a:r>
            <a:endParaRPr lang="sv-SE" sz="3600" b="1" dirty="0">
              <a:latin typeface="+mj-lt"/>
            </a:endParaRPr>
          </a:p>
        </p:txBody>
      </p:sp>
    </p:spTree>
    <p:extLst>
      <p:ext uri="{BB962C8B-B14F-4D97-AF65-F5344CB8AC3E}">
        <p14:creationId xmlns:p14="http://schemas.microsoft.com/office/powerpoint/2010/main" val="3966253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err="1" smtClean="0"/>
              <a:t>Responsive</a:t>
            </a:r>
            <a:r>
              <a:rPr lang="sv-SE" dirty="0" smtClean="0"/>
              <a:t> design &amp; Tillgänglighet?</a:t>
            </a:r>
            <a:endParaRPr lang="sv-SE" dirty="0"/>
          </a:p>
        </p:txBody>
      </p:sp>
      <p:sp>
        <p:nvSpPr>
          <p:cNvPr id="5" name="Platshållare för text 4"/>
          <p:cNvSpPr>
            <a:spLocks noGrp="1"/>
          </p:cNvSpPr>
          <p:nvPr>
            <p:ph type="body" sz="quarter" idx="13"/>
          </p:nvPr>
        </p:nvSpPr>
        <p:spPr/>
        <p:txBody>
          <a:bodyPr>
            <a:normAutofit/>
          </a:bodyPr>
          <a:lstStyle/>
          <a:p>
            <a:pPr marL="457200" indent="-457200">
              <a:buFont typeface="Arial"/>
              <a:buChar char="•"/>
            </a:pPr>
            <a:r>
              <a:rPr lang="sv-SE" dirty="0" err="1" smtClean="0"/>
              <a:t>Radlängder</a:t>
            </a:r>
            <a:endParaRPr lang="sv-SE" dirty="0" smtClean="0"/>
          </a:p>
          <a:p>
            <a:pPr marL="457200" indent="-457200">
              <a:buFont typeface="Arial"/>
              <a:buChar char="•"/>
            </a:pPr>
            <a:r>
              <a:rPr lang="sv-SE" dirty="0" smtClean="0"/>
              <a:t>Testa med hjälpmedel!</a:t>
            </a:r>
          </a:p>
        </p:txBody>
      </p:sp>
    </p:spTree>
    <p:extLst>
      <p:ext uri="{BB962C8B-B14F-4D97-AF65-F5344CB8AC3E}">
        <p14:creationId xmlns:p14="http://schemas.microsoft.com/office/powerpoint/2010/main" val="1888228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smtClean="0"/>
              <a:t>Annat och tänka på!</a:t>
            </a:r>
            <a:endParaRPr lang="sv-SE" dirty="0"/>
          </a:p>
        </p:txBody>
      </p:sp>
      <p:sp>
        <p:nvSpPr>
          <p:cNvPr id="5" name="Platshållare för text 4"/>
          <p:cNvSpPr>
            <a:spLocks noGrp="1"/>
          </p:cNvSpPr>
          <p:nvPr>
            <p:ph type="body" sz="quarter" idx="13"/>
          </p:nvPr>
        </p:nvSpPr>
        <p:spPr/>
        <p:txBody>
          <a:bodyPr>
            <a:normAutofit/>
          </a:bodyPr>
          <a:lstStyle/>
          <a:p>
            <a:pPr marL="457200" indent="-457200">
              <a:buFont typeface="Arial"/>
              <a:buChar char="•"/>
            </a:pPr>
            <a:r>
              <a:rPr lang="sv-SE" dirty="0" smtClean="0"/>
              <a:t>Glöm </a:t>
            </a:r>
            <a:r>
              <a:rPr lang="sv-SE" dirty="0" err="1" smtClean="0"/>
              <a:t>hover</a:t>
            </a:r>
            <a:r>
              <a:rPr lang="sv-SE" dirty="0" smtClean="0"/>
              <a:t> &amp; fokus, allt är klick!</a:t>
            </a:r>
          </a:p>
          <a:p>
            <a:pPr marL="457200" indent="-457200">
              <a:buFont typeface="Arial"/>
              <a:buChar char="•"/>
            </a:pPr>
            <a:r>
              <a:rPr lang="sv-SE" dirty="0" smtClean="0"/>
              <a:t>Formulär, ledtexter ovanför.</a:t>
            </a:r>
          </a:p>
          <a:p>
            <a:pPr marL="457200" indent="-457200">
              <a:buFont typeface="Arial"/>
              <a:buChar char="•"/>
            </a:pPr>
            <a:r>
              <a:rPr lang="sv-SE" dirty="0" err="1" smtClean="0"/>
              <a:t>Forumlär</a:t>
            </a:r>
            <a:r>
              <a:rPr lang="sv-SE" dirty="0" smtClean="0"/>
              <a:t>, ange </a:t>
            </a:r>
            <a:r>
              <a:rPr lang="sv-SE" dirty="0" err="1" smtClean="0"/>
              <a:t>type</a:t>
            </a:r>
            <a:r>
              <a:rPr lang="sv-SE" dirty="0" smtClean="0"/>
              <a:t> och </a:t>
            </a:r>
            <a:r>
              <a:rPr lang="sv-SE" dirty="0" err="1" smtClean="0"/>
              <a:t>pattern</a:t>
            </a:r>
            <a:endParaRPr lang="sv-SE" dirty="0" smtClean="0"/>
          </a:p>
          <a:p>
            <a:pPr marL="457200" indent="-457200">
              <a:buFont typeface="Arial"/>
              <a:buChar char="•"/>
            </a:pPr>
            <a:r>
              <a:rPr lang="sv-SE" dirty="0" smtClean="0"/>
              <a:t>Klickytor, navigation, länkar, knappar i formulär.</a:t>
            </a:r>
          </a:p>
          <a:p>
            <a:pPr marL="457200" indent="-457200">
              <a:buFont typeface="Arial"/>
              <a:buChar char="•"/>
            </a:pPr>
            <a:r>
              <a:rPr lang="sv-SE" dirty="0" err="1" smtClean="0"/>
              <a:t>Lightboxar</a:t>
            </a:r>
            <a:r>
              <a:rPr lang="sv-SE" dirty="0"/>
              <a:t>.</a:t>
            </a:r>
            <a:endParaRPr lang="sv-SE" dirty="0" smtClean="0"/>
          </a:p>
          <a:p>
            <a:pPr marL="457200" indent="-457200">
              <a:buFont typeface="Arial"/>
              <a:buChar char="•"/>
            </a:pPr>
            <a:endParaRPr lang="sv-SE" dirty="0" smtClean="0"/>
          </a:p>
        </p:txBody>
      </p:sp>
    </p:spTree>
    <p:extLst>
      <p:ext uri="{BB962C8B-B14F-4D97-AF65-F5344CB8AC3E}">
        <p14:creationId xmlns:p14="http://schemas.microsoft.com/office/powerpoint/2010/main" val="268997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smtClean="0"/>
              <a:t>Navigation</a:t>
            </a:r>
            <a:endParaRPr lang="sv-SE" dirty="0"/>
          </a:p>
        </p:txBody>
      </p:sp>
      <p:sp>
        <p:nvSpPr>
          <p:cNvPr id="5" name="Platshållare för text 4"/>
          <p:cNvSpPr>
            <a:spLocks noGrp="1"/>
          </p:cNvSpPr>
          <p:nvPr>
            <p:ph type="body" sz="quarter" idx="13"/>
          </p:nvPr>
        </p:nvSpPr>
        <p:spPr/>
        <p:txBody>
          <a:bodyPr>
            <a:normAutofit fontScale="92500" lnSpcReduction="10000"/>
          </a:bodyPr>
          <a:lstStyle/>
          <a:p>
            <a:r>
              <a:rPr lang="sv-SE" dirty="0" smtClean="0">
                <a:hlinkClick r:id="rId2"/>
              </a:rPr>
              <a:t>www.staffanstorp.se</a:t>
            </a:r>
            <a:r>
              <a:rPr lang="sv-SE" dirty="0" smtClean="0"/>
              <a:t> </a:t>
            </a:r>
            <a:endParaRPr lang="sv-SE" dirty="0"/>
          </a:p>
          <a:p>
            <a:r>
              <a:rPr lang="sv-SE" dirty="0" smtClean="0">
                <a:hlinkClick r:id="rId3"/>
              </a:rPr>
              <a:t>www.lulea.se</a:t>
            </a:r>
            <a:endParaRPr lang="sv-SE" dirty="0" smtClean="0"/>
          </a:p>
          <a:p>
            <a:r>
              <a:rPr lang="sv-SE" dirty="0" smtClean="0">
                <a:hlinkClick r:id="rId4"/>
              </a:rPr>
              <a:t>www.iis.se</a:t>
            </a:r>
            <a:endParaRPr lang="sv-SE" dirty="0" smtClean="0"/>
          </a:p>
          <a:p>
            <a:endParaRPr lang="sv-SE" dirty="0"/>
          </a:p>
          <a:p>
            <a:r>
              <a:rPr lang="sv-SE" dirty="0">
                <a:hlinkClick r:id="rId5"/>
              </a:rPr>
              <a:t>http://webdesigntutsplus.s3.amazonaws.com/tuts/378_tessa/tessa-lt-dropdowns-21c7868/</a:t>
            </a:r>
            <a:r>
              <a:rPr lang="sv-SE" dirty="0" smtClean="0">
                <a:hlinkClick r:id="rId5"/>
              </a:rPr>
              <a:t>index.html</a:t>
            </a:r>
            <a:r>
              <a:rPr lang="sv-SE" dirty="0"/>
              <a:t> </a:t>
            </a:r>
            <a:endParaRPr lang="sv-SE" dirty="0" smtClean="0"/>
          </a:p>
          <a:p>
            <a:endParaRPr lang="sv-SE" dirty="0"/>
          </a:p>
          <a:p>
            <a:r>
              <a:rPr lang="sv-SE" dirty="0">
                <a:hlinkClick r:id="rId6"/>
              </a:rPr>
              <a:t>http://</a:t>
            </a:r>
            <a:r>
              <a:rPr lang="sv-SE" dirty="0" smtClean="0">
                <a:hlinkClick r:id="rId6"/>
              </a:rPr>
              <a:t>urplay.se</a:t>
            </a:r>
            <a:r>
              <a:rPr lang="sv-SE" dirty="0"/>
              <a:t> </a:t>
            </a:r>
            <a:endParaRPr lang="sv-SE" dirty="0" smtClean="0"/>
          </a:p>
          <a:p>
            <a:endParaRPr lang="sv-SE" dirty="0"/>
          </a:p>
        </p:txBody>
      </p:sp>
    </p:spTree>
    <p:extLst>
      <p:ext uri="{BB962C8B-B14F-4D97-AF65-F5344CB8AC3E}">
        <p14:creationId xmlns:p14="http://schemas.microsoft.com/office/powerpoint/2010/main" val="1231316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smtClean="0"/>
              <a:t>Ramverk?</a:t>
            </a:r>
            <a:endParaRPr lang="sv-SE" dirty="0"/>
          </a:p>
        </p:txBody>
      </p:sp>
      <p:sp>
        <p:nvSpPr>
          <p:cNvPr id="5" name="Platshållare för text 4"/>
          <p:cNvSpPr>
            <a:spLocks noGrp="1"/>
          </p:cNvSpPr>
          <p:nvPr>
            <p:ph type="body" sz="quarter" idx="13"/>
          </p:nvPr>
        </p:nvSpPr>
        <p:spPr>
          <a:xfrm>
            <a:off x="854109" y="2331218"/>
            <a:ext cx="3063979" cy="3383253"/>
          </a:xfrm>
          <a:solidFill>
            <a:schemeClr val="bg1"/>
          </a:solidFill>
          <a:ln>
            <a:solidFill>
              <a:schemeClr val="bg1"/>
            </a:solidFill>
          </a:ln>
        </p:spPr>
        <p:txBody>
          <a:bodyPr>
            <a:normAutofit/>
          </a:bodyPr>
          <a:lstStyle/>
          <a:p>
            <a:endParaRPr lang="sv-SE" dirty="0"/>
          </a:p>
        </p:txBody>
      </p:sp>
      <p:sp>
        <p:nvSpPr>
          <p:cNvPr id="8" name="Platshållare för text 7"/>
          <p:cNvSpPr>
            <a:spLocks noGrp="1"/>
          </p:cNvSpPr>
          <p:nvPr>
            <p:ph type="body" sz="quarter" idx="14"/>
          </p:nvPr>
        </p:nvSpPr>
        <p:spPr>
          <a:xfrm>
            <a:off x="3961144" y="2331218"/>
            <a:ext cx="4513679" cy="3384927"/>
          </a:xfrm>
        </p:spPr>
        <p:txBody>
          <a:bodyPr>
            <a:normAutofit/>
          </a:bodyPr>
          <a:lstStyle/>
          <a:p>
            <a:r>
              <a:rPr lang="sv-SE" sz="2800" dirty="0">
                <a:hlinkClick r:id="rId2"/>
              </a:rPr>
              <a:t>http://bootstrap.com</a:t>
            </a:r>
            <a:r>
              <a:rPr lang="sv-SE" sz="2800" dirty="0"/>
              <a:t>  </a:t>
            </a:r>
          </a:p>
          <a:p>
            <a:r>
              <a:rPr lang="sv-SE" sz="2800" dirty="0"/>
              <a:t>by </a:t>
            </a:r>
            <a:r>
              <a:rPr lang="sv-SE" sz="2800" dirty="0" err="1"/>
              <a:t>Twitter</a:t>
            </a:r>
            <a:endParaRPr lang="sv-SE" sz="2800" dirty="0"/>
          </a:p>
          <a:p>
            <a:endParaRPr lang="sv-SE" sz="2800" dirty="0"/>
          </a:p>
          <a:p>
            <a:r>
              <a:rPr lang="sv-SE" sz="2800" dirty="0" smtClean="0">
                <a:hlinkClick r:id="rId3"/>
              </a:rPr>
              <a:t>http</a:t>
            </a:r>
            <a:r>
              <a:rPr lang="sv-SE" sz="2800" dirty="0">
                <a:hlinkClick r:id="rId3"/>
              </a:rPr>
              <a:t>://foundation.zurb.com</a:t>
            </a:r>
            <a:r>
              <a:rPr lang="sv-SE" sz="2800" dirty="0"/>
              <a:t> </a:t>
            </a:r>
            <a:br>
              <a:rPr lang="sv-SE" sz="2800" dirty="0"/>
            </a:br>
            <a:r>
              <a:rPr lang="sv-SE" sz="2800" dirty="0"/>
              <a:t>by </a:t>
            </a:r>
            <a:r>
              <a:rPr lang="sv-SE" sz="2800" dirty="0" err="1"/>
              <a:t>Zurb</a:t>
            </a:r>
            <a:endParaRPr lang="sv-SE" sz="2800" dirty="0"/>
          </a:p>
          <a:p>
            <a:endParaRPr lang="sv-SE" dirty="0"/>
          </a:p>
          <a:p>
            <a:endParaRPr lang="sv-SE" dirty="0"/>
          </a:p>
          <a:p>
            <a:endParaRPr lang="sv-SE" dirty="0"/>
          </a:p>
        </p:txBody>
      </p:sp>
      <p:pic>
        <p:nvPicPr>
          <p:cNvPr id="2" name="Bildobjekt 1" descr="Bootstrap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646" y="2324695"/>
            <a:ext cx="2863219" cy="1244263"/>
          </a:xfrm>
          <a:prstGeom prst="rect">
            <a:avLst/>
          </a:prstGeom>
        </p:spPr>
      </p:pic>
      <p:pic>
        <p:nvPicPr>
          <p:cNvPr id="7" name="Bildobjekt 6" descr="Xurb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9590" y="3982954"/>
            <a:ext cx="2303492" cy="1727619"/>
          </a:xfrm>
          <a:prstGeom prst="rect">
            <a:avLst/>
          </a:prstGeom>
        </p:spPr>
      </p:pic>
    </p:spTree>
    <p:extLst>
      <p:ext uri="{BB962C8B-B14F-4D97-AF65-F5344CB8AC3E}">
        <p14:creationId xmlns:p14="http://schemas.microsoft.com/office/powerpoint/2010/main" val="2534797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illustrerad figur samt en mobil med siffran 4 på skärm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Bildobjekt 2" descr="oran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1" y="478844"/>
            <a:ext cx="3912150" cy="1931814"/>
          </a:xfrm>
          <a:prstGeom prst="rect">
            <a:avLst/>
          </a:prstGeom>
          <a:effectLst>
            <a:reflection blurRad="6350" stA="52000" endA="300" endPos="35000" dir="5400000" sy="-100000" algn="bl" rotWithShape="0"/>
          </a:effectLst>
        </p:spPr>
      </p:pic>
      <p:sp>
        <p:nvSpPr>
          <p:cNvPr id="4" name="textruta 3"/>
          <p:cNvSpPr txBox="1"/>
          <p:nvPr/>
        </p:nvSpPr>
        <p:spPr>
          <a:xfrm>
            <a:off x="468424" y="725437"/>
            <a:ext cx="4373036" cy="1200329"/>
          </a:xfrm>
          <a:prstGeom prst="rect">
            <a:avLst/>
          </a:prstGeom>
          <a:noFill/>
        </p:spPr>
        <p:txBody>
          <a:bodyPr wrap="square" rtlCol="0">
            <a:spAutoFit/>
          </a:bodyPr>
          <a:lstStyle/>
          <a:p>
            <a:r>
              <a:rPr lang="sv-SE" sz="3600" b="1" dirty="0" smtClean="0"/>
              <a:t>Snabba </a:t>
            </a:r>
          </a:p>
          <a:p>
            <a:r>
              <a:rPr lang="sv-SE" sz="3600" b="1" dirty="0" smtClean="0"/>
              <a:t>prototyper</a:t>
            </a:r>
            <a:endParaRPr lang="sv-SE" sz="3600" b="1" dirty="0">
              <a:latin typeface="+mj-lt"/>
            </a:endParaRPr>
          </a:p>
        </p:txBody>
      </p:sp>
    </p:spTree>
    <p:extLst>
      <p:ext uri="{BB962C8B-B14F-4D97-AF65-F5344CB8AC3E}">
        <p14:creationId xmlns:p14="http://schemas.microsoft.com/office/powerpoint/2010/main" val="1304174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2013-04-11_10-09-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32054"/>
            <a:ext cx="9144000" cy="3390348"/>
          </a:xfrm>
          <a:prstGeom prst="rect">
            <a:avLst/>
          </a:prstGeom>
        </p:spPr>
      </p:pic>
    </p:spTree>
    <p:extLst>
      <p:ext uri="{BB962C8B-B14F-4D97-AF65-F5344CB8AC3E}">
        <p14:creationId xmlns:p14="http://schemas.microsoft.com/office/powerpoint/2010/main" val="2717345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smtClean="0"/>
              <a:t>Vart kan vi lära mer?</a:t>
            </a:r>
            <a:endParaRPr lang="sv-SE" dirty="0"/>
          </a:p>
        </p:txBody>
      </p:sp>
      <p:sp>
        <p:nvSpPr>
          <p:cNvPr id="5" name="Platshållare för text 4"/>
          <p:cNvSpPr>
            <a:spLocks noGrp="1"/>
          </p:cNvSpPr>
          <p:nvPr>
            <p:ph type="body" sz="quarter" idx="13"/>
          </p:nvPr>
        </p:nvSpPr>
        <p:spPr/>
        <p:txBody>
          <a:bodyPr>
            <a:normAutofit fontScale="70000" lnSpcReduction="20000"/>
          </a:bodyPr>
          <a:lstStyle/>
          <a:p>
            <a:r>
              <a:rPr lang="sv-SE" dirty="0" err="1"/>
              <a:t>Treehouse</a:t>
            </a:r>
            <a:endParaRPr lang="sv-SE" dirty="0"/>
          </a:p>
          <a:p>
            <a:r>
              <a:rPr lang="sv-SE" b="0" dirty="0"/>
              <a:t>Web Design and </a:t>
            </a:r>
            <a:r>
              <a:rPr lang="sv-SE" b="0" dirty="0" err="1"/>
              <a:t>Development</a:t>
            </a:r>
            <a:r>
              <a:rPr lang="sv-SE" b="0" dirty="0"/>
              <a:t> Learning Site</a:t>
            </a:r>
          </a:p>
          <a:p>
            <a:r>
              <a:rPr lang="sv-SE" dirty="0" smtClean="0">
                <a:hlinkClick r:id="rId2"/>
              </a:rPr>
              <a:t>http://teamtreehouse.com</a:t>
            </a:r>
            <a:r>
              <a:rPr lang="sv-SE" dirty="0" smtClean="0"/>
              <a:t> </a:t>
            </a:r>
            <a:endParaRPr lang="sv-SE" dirty="0"/>
          </a:p>
          <a:p>
            <a:endParaRPr lang="sv-SE" dirty="0"/>
          </a:p>
          <a:p>
            <a:r>
              <a:rPr lang="sv-SE" dirty="0"/>
              <a:t>Tuts+</a:t>
            </a:r>
          </a:p>
          <a:p>
            <a:r>
              <a:rPr lang="sv-SE" b="0" dirty="0" err="1" smtClean="0"/>
              <a:t>Great</a:t>
            </a:r>
            <a:r>
              <a:rPr lang="sv-SE" b="0" dirty="0" smtClean="0"/>
              <a:t> web design </a:t>
            </a:r>
            <a:r>
              <a:rPr lang="sv-SE" b="0" dirty="0" err="1" smtClean="0"/>
              <a:t>tutorials</a:t>
            </a:r>
            <a:r>
              <a:rPr lang="sv-SE" b="0" dirty="0" smtClean="0"/>
              <a:t> and </a:t>
            </a:r>
            <a:r>
              <a:rPr lang="sv-SE" b="0" dirty="0" err="1" smtClean="0"/>
              <a:t>articles</a:t>
            </a:r>
            <a:endParaRPr lang="sv-SE" b="0" dirty="0" smtClean="0"/>
          </a:p>
          <a:p>
            <a:r>
              <a:rPr lang="sv-SE" dirty="0" smtClean="0">
                <a:hlinkClick r:id="rId3"/>
              </a:rPr>
              <a:t>http://webdesign.tutsplus.com</a:t>
            </a:r>
            <a:r>
              <a:rPr lang="sv-SE" dirty="0" smtClean="0"/>
              <a:t> </a:t>
            </a:r>
            <a:endParaRPr lang="sv-SE" dirty="0"/>
          </a:p>
          <a:p>
            <a:endParaRPr lang="sv-SE" dirty="0"/>
          </a:p>
          <a:p>
            <a:r>
              <a:rPr lang="sv-SE" dirty="0" err="1"/>
              <a:t>This</a:t>
            </a:r>
            <a:r>
              <a:rPr lang="sv-SE" dirty="0"/>
              <a:t> Is </a:t>
            </a:r>
            <a:r>
              <a:rPr lang="sv-SE" dirty="0" err="1"/>
              <a:t>Responsive</a:t>
            </a:r>
            <a:endParaRPr lang="sv-SE" dirty="0"/>
          </a:p>
          <a:p>
            <a:r>
              <a:rPr lang="sv-SE" b="0" dirty="0" err="1" smtClean="0"/>
              <a:t>Patterns</a:t>
            </a:r>
            <a:r>
              <a:rPr lang="sv-SE" b="0" dirty="0" smtClean="0"/>
              <a:t>, </a:t>
            </a:r>
            <a:r>
              <a:rPr lang="sv-SE" b="0" dirty="0" err="1" smtClean="0"/>
              <a:t>resources</a:t>
            </a:r>
            <a:r>
              <a:rPr lang="sv-SE" b="0" dirty="0" smtClean="0"/>
              <a:t> and </a:t>
            </a:r>
            <a:r>
              <a:rPr lang="sv-SE" b="0" dirty="0" err="1" smtClean="0"/>
              <a:t>news</a:t>
            </a:r>
            <a:endParaRPr lang="sv-SE" b="0" dirty="0" smtClean="0"/>
          </a:p>
          <a:p>
            <a:r>
              <a:rPr lang="sv-SE" dirty="0" smtClean="0">
                <a:hlinkClick r:id="rId4"/>
              </a:rPr>
              <a:t>http://bradfrost.github.com</a:t>
            </a:r>
            <a:r>
              <a:rPr lang="sv-SE" dirty="0">
                <a:hlinkClick r:id="rId4"/>
              </a:rPr>
              <a:t>/this-is-</a:t>
            </a:r>
            <a:r>
              <a:rPr lang="sv-SE" dirty="0" smtClean="0">
                <a:hlinkClick r:id="rId4"/>
              </a:rPr>
              <a:t>responsive</a:t>
            </a:r>
            <a:r>
              <a:rPr lang="sv-SE" dirty="0" smtClean="0"/>
              <a:t> </a:t>
            </a:r>
            <a:endParaRPr lang="sv-SE" dirty="0"/>
          </a:p>
        </p:txBody>
      </p:sp>
    </p:spTree>
    <p:extLst>
      <p:ext uri="{BB962C8B-B14F-4D97-AF65-F5344CB8AC3E}">
        <p14:creationId xmlns:p14="http://schemas.microsoft.com/office/powerpoint/2010/main" val="293313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Det finns inga normalanvändare</a:t>
            </a:r>
            <a:endParaRPr lang="sv-SE" dirty="0"/>
          </a:p>
        </p:txBody>
      </p:sp>
    </p:spTree>
    <p:extLst>
      <p:ext uri="{BB962C8B-B14F-4D97-AF65-F5344CB8AC3E}">
        <p14:creationId xmlns:p14="http://schemas.microsoft.com/office/powerpoint/2010/main" val="15478534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err="1"/>
              <a:t>Responsiva</a:t>
            </a:r>
            <a:r>
              <a:rPr lang="sv-SE" dirty="0"/>
              <a:t> webbplatser anpassar sig till aktuella förhållanden.</a:t>
            </a:r>
          </a:p>
        </p:txBody>
      </p:sp>
    </p:spTree>
    <p:extLst>
      <p:ext uri="{BB962C8B-B14F-4D97-AF65-F5344CB8AC3E}">
        <p14:creationId xmlns:p14="http://schemas.microsoft.com/office/powerpoint/2010/main" val="474466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arbapappa bredvid en uggla på en gren. Illustratio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4963" y="235855"/>
            <a:ext cx="4658181" cy="5733145"/>
          </a:xfrm>
          <a:prstGeom prst="rect">
            <a:avLst/>
          </a:prstGeom>
        </p:spPr>
      </p:pic>
      <p:pic>
        <p:nvPicPr>
          <p:cNvPr id="8" name="Bildobjekt 7" descr="En barbapappa som ser ut som en morot. Illustr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398" y="0"/>
            <a:ext cx="2249602" cy="3338286"/>
          </a:xfrm>
          <a:prstGeom prst="rect">
            <a:avLst/>
          </a:prstGeom>
        </p:spPr>
      </p:pic>
      <p:pic>
        <p:nvPicPr>
          <p:cNvPr id="9" name="Bildobjekt 8" descr="En barbapappa som ser ut som en aybergine. Illustrati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43110">
            <a:off x="707571" y="3456216"/>
            <a:ext cx="2361318" cy="3528786"/>
          </a:xfrm>
          <a:prstGeom prst="rect">
            <a:avLst/>
          </a:prstGeom>
        </p:spPr>
      </p:pic>
      <p:pic>
        <p:nvPicPr>
          <p:cNvPr id="10" name="Bildobjekt 9" descr="En barbapappa som ser ut som en vattenkanna. Illustra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964265">
            <a:off x="-56780" y="461796"/>
            <a:ext cx="3486902" cy="1817925"/>
          </a:xfrm>
          <a:prstGeom prst="rect">
            <a:avLst/>
          </a:prstGeom>
        </p:spPr>
      </p:pic>
      <p:pic>
        <p:nvPicPr>
          <p:cNvPr id="11" name="Bildobjekt 10" descr="Tre barbapappor som ser ut som paprikor. Illustratio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8961" y="4082144"/>
            <a:ext cx="2815039" cy="1415144"/>
          </a:xfrm>
          <a:prstGeom prst="rect">
            <a:avLst/>
          </a:prstGeom>
        </p:spPr>
      </p:pic>
    </p:spTree>
    <p:extLst>
      <p:ext uri="{BB962C8B-B14F-4D97-AF65-F5344CB8AC3E}">
        <p14:creationId xmlns:p14="http://schemas.microsoft.com/office/powerpoint/2010/main" val="18474300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Ingenting nytt!</a:t>
            </a:r>
          </a:p>
        </p:txBody>
      </p:sp>
      <p:sp>
        <p:nvSpPr>
          <p:cNvPr id="5" name="Platshållare för text 4"/>
          <p:cNvSpPr>
            <a:spLocks noGrp="1"/>
          </p:cNvSpPr>
          <p:nvPr>
            <p:ph type="body" sz="quarter" idx="13"/>
          </p:nvPr>
        </p:nvSpPr>
        <p:spPr/>
        <p:txBody>
          <a:bodyPr/>
          <a:lstStyle/>
          <a:p>
            <a:pPr algn="ctr"/>
            <a:r>
              <a:rPr lang="sv-SE" dirty="0" smtClean="0"/>
              <a:t>Världens första webbplats, byggd 1991, var </a:t>
            </a:r>
            <a:r>
              <a:rPr lang="sv-SE" dirty="0" err="1" smtClean="0"/>
              <a:t>responsiv</a:t>
            </a:r>
            <a:r>
              <a:rPr lang="sv-SE" dirty="0" smtClean="0"/>
              <a:t>. Men det kallade de dom den inte då.</a:t>
            </a:r>
          </a:p>
          <a:p>
            <a:pPr algn="ctr"/>
            <a:r>
              <a:rPr lang="sv-SE" dirty="0" smtClean="0"/>
              <a:t> </a:t>
            </a:r>
          </a:p>
          <a:p>
            <a:pPr algn="ctr"/>
            <a:r>
              <a:rPr lang="sv-SE" dirty="0" smtClean="0">
                <a:hlinkClick r:id="rId2"/>
              </a:rPr>
              <a:t>http</a:t>
            </a:r>
            <a:r>
              <a:rPr lang="sv-SE" dirty="0">
                <a:hlinkClick r:id="rId2"/>
              </a:rPr>
              <a:t>://www.w3.org/History/19921103-hypertext/hypertext/WWW/</a:t>
            </a:r>
            <a:r>
              <a:rPr lang="sv-SE" dirty="0" smtClean="0">
                <a:hlinkClick r:id="rId2"/>
              </a:rPr>
              <a:t>TheProject.html</a:t>
            </a:r>
            <a:r>
              <a:rPr lang="sv-SE" dirty="0" smtClean="0"/>
              <a:t> </a:t>
            </a:r>
          </a:p>
          <a:p>
            <a:endParaRPr lang="sv-SE" dirty="0"/>
          </a:p>
        </p:txBody>
      </p:sp>
    </p:spTree>
    <p:extLst>
      <p:ext uri="{BB962C8B-B14F-4D97-AF65-F5344CB8AC3E}">
        <p14:creationId xmlns:p14="http://schemas.microsoft.com/office/powerpoint/2010/main" val="3137258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smal skärm med en webbsida som fyller ut hela bredde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961" y="326572"/>
            <a:ext cx="4171350" cy="5424714"/>
          </a:xfrm>
          <a:prstGeom prst="rect">
            <a:avLst/>
          </a:prstGeom>
        </p:spPr>
      </p:pic>
    </p:spTree>
    <p:extLst>
      <p:ext uri="{BB962C8B-B14F-4D97-AF65-F5344CB8AC3E}">
        <p14:creationId xmlns:p14="http://schemas.microsoft.com/office/powerpoint/2010/main" val="2497862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red skärm med en webbsida som fyller ut hela bredde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856" y="217714"/>
            <a:ext cx="7430906" cy="5714018"/>
          </a:xfrm>
          <a:prstGeom prst="rect">
            <a:avLst/>
          </a:prstGeom>
        </p:spPr>
      </p:pic>
    </p:spTree>
    <p:extLst>
      <p:ext uri="{BB962C8B-B14F-4D97-AF65-F5344CB8AC3E}">
        <p14:creationId xmlns:p14="http://schemas.microsoft.com/office/powerpoint/2010/main" val="1480151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Ny Mall Funka Presentation">
  <a:themeElements>
    <a:clrScheme name="Anpassa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600"/>
      </a:hlink>
      <a:folHlink>
        <a:srgbClr val="006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Ny Mall Funka Presentation.potx</Template>
  <TotalTime>2220</TotalTime>
  <Words>1182</Words>
  <Application>Microsoft Office PowerPoint</Application>
  <PresentationFormat>Bildspel på skärmen (4:3)</PresentationFormat>
  <Paragraphs>144</Paragraphs>
  <Slides>48</Slides>
  <Notes>5</Notes>
  <HiddenSlides>0</HiddenSlides>
  <MMClips>0</MMClips>
  <ScaleCrop>false</ScaleCrop>
  <HeadingPairs>
    <vt:vector size="4" baseType="variant">
      <vt:variant>
        <vt:lpstr>Tema</vt:lpstr>
      </vt:variant>
      <vt:variant>
        <vt:i4>1</vt:i4>
      </vt:variant>
      <vt:variant>
        <vt:lpstr>Bildrubriker</vt:lpstr>
      </vt:variant>
      <vt:variant>
        <vt:i4>48</vt:i4>
      </vt:variant>
    </vt:vector>
  </HeadingPairs>
  <TitlesOfParts>
    <vt:vector size="49" baseType="lpstr">
      <vt:lpstr>Ny Mall Funka Presentation</vt:lpstr>
      <vt:lpstr>Responsive design i praktiken</vt:lpstr>
      <vt:lpstr>Om mig</vt:lpstr>
      <vt:lpstr>Vad är en responsiv webbplats?</vt:lpstr>
      <vt:lpstr>PowerPoint-presentation</vt:lpstr>
      <vt:lpstr>Responsiva webbplatser anpassar sig till aktuella förhållanden.</vt:lpstr>
      <vt:lpstr>PowerPoint-presentation</vt:lpstr>
      <vt:lpstr>Ingenting nytt!</vt:lpstr>
      <vt:lpstr>PowerPoint-presentation</vt:lpstr>
      <vt:lpstr>PowerPoint-presentation</vt:lpstr>
      <vt:lpstr>PowerPoint-presentation</vt:lpstr>
      <vt:lpstr>PowerPoint-presentation</vt:lpstr>
      <vt:lpstr>Mobillösning?</vt:lpstr>
      <vt:lpstr>Inte en lösning för en specifik enhet!</vt:lpstr>
      <vt:lpstr>PowerPoint-presentation</vt:lpstr>
      <vt:lpstr>54st olika modeller 2013</vt:lpstr>
      <vt:lpstr>PowerPoint-presentation</vt:lpstr>
      <vt:lpstr>Bara HTC har minst 12st olika skärmstorlekar/upplösningar</vt:lpstr>
      <vt:lpstr>Inte en lösning för en specifik enhet!</vt:lpstr>
      <vt:lpstr>Mobil användning i Sverige 2012</vt:lpstr>
      <vt:lpstr>Mobilt vs Desktop - Världen</vt:lpstr>
      <vt:lpstr>Olika tillvägagångsätt</vt:lpstr>
      <vt:lpstr>Oftast en blandning av fasta och flytande layouter.</vt:lpstr>
      <vt:lpstr>Olika storlekar</vt:lpstr>
      <vt:lpstr>Responsive CSS/Media Queries</vt:lpstr>
      <vt:lpstr>Vem gör det?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Lite att tänka på!</vt:lpstr>
      <vt:lpstr>PowerPoint-presentation</vt:lpstr>
      <vt:lpstr>PowerPoint-presentation</vt:lpstr>
      <vt:lpstr>PowerPoint-presentation</vt:lpstr>
      <vt:lpstr>PowerPoint-presentation</vt:lpstr>
      <vt:lpstr>PowerPoint-presentation</vt:lpstr>
      <vt:lpstr>PowerPoint-presentation</vt:lpstr>
      <vt:lpstr>Responsive design &amp; Tillgänglighet?</vt:lpstr>
      <vt:lpstr>Annat och tänka på!</vt:lpstr>
      <vt:lpstr>Navigation</vt:lpstr>
      <vt:lpstr>Ramverk?</vt:lpstr>
      <vt:lpstr>PowerPoint-presentation</vt:lpstr>
      <vt:lpstr>PowerPoint-presentation</vt:lpstr>
      <vt:lpstr>Vart kan vi lära mer?</vt:lpstr>
      <vt:lpstr>Det finns inga normalanvändare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Rauschenbach</dc:creator>
  <cp:lastModifiedBy>Stefan</cp:lastModifiedBy>
  <cp:revision>95</cp:revision>
  <cp:lastPrinted>2011-06-07T11:05:43Z</cp:lastPrinted>
  <dcterms:created xsi:type="dcterms:W3CDTF">2011-09-15T09:29:06Z</dcterms:created>
  <dcterms:modified xsi:type="dcterms:W3CDTF">2013-04-12T15:34:16Z</dcterms:modified>
</cp:coreProperties>
</file>