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7" r:id="rId7"/>
    <p:sldId id="266" r:id="rId8"/>
    <p:sldId id="260" r:id="rId9"/>
    <p:sldId id="278" r:id="rId10"/>
    <p:sldId id="263" r:id="rId11"/>
    <p:sldId id="264" r:id="rId12"/>
    <p:sldId id="270" r:id="rId13"/>
    <p:sldId id="271" r:id="rId14"/>
    <p:sldId id="272" r:id="rId15"/>
    <p:sldId id="281" r:id="rId16"/>
    <p:sldId id="277" r:id="rId17"/>
    <p:sldId id="282" r:id="rId18"/>
    <p:sldId id="273" r:id="rId19"/>
    <p:sldId id="279" r:id="rId20"/>
    <p:sldId id="28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2"/>
  </p:normalViewPr>
  <p:slideViewPr>
    <p:cSldViewPr snapToGrid="0" snapToObjects="1">
      <p:cViewPr varScale="1">
        <p:scale>
          <a:sx n="95" d="100"/>
          <a:sy n="95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38232-C1B1-0B4A-AD8B-B1E9CC379A04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D0FA8-583B-CC4B-96F3-2F78438B5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3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9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4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2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2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4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9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7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1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9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5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0FA8-583B-CC4B-96F3-2F78438B5F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4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7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0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1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2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5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2AACBD-734D-3D41-AB8E-4A5C58DC1FF3}" type="datetimeFigureOut">
              <a:rPr lang="en-US" smtClean="0"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6C8736-1E8C-4440-A57E-452DC07237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87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lflegal" TargetMode="External"/><Relationship Id="rId4" Type="http://schemas.openxmlformats.org/officeDocument/2006/relationships/hyperlink" Target="http://lflegal.com/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F@LFLega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 smtClean="0"/>
              <a:t>The Legal Side of Digital Access:</a:t>
            </a:r>
            <a:br>
              <a:rPr lang="en-US" sz="6000" b="1" dirty="0" smtClean="0"/>
            </a:br>
            <a:r>
              <a:rPr lang="en-US" sz="6000" b="1" dirty="0" smtClean="0"/>
              <a:t>Lessons from the U.S.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b="1" dirty="0" smtClean="0">
              <a:solidFill>
                <a:schemeClr val="tx1"/>
              </a:solidFill>
              <a:latin typeface="Arial"/>
            </a:endParaRPr>
          </a:p>
          <a:p>
            <a:r>
              <a:rPr lang="en-US" sz="3800" b="1" dirty="0" smtClean="0">
                <a:solidFill>
                  <a:schemeClr val="tx1"/>
                </a:solidFill>
                <a:latin typeface="Arial"/>
              </a:rPr>
              <a:t>Lainey Feingold</a:t>
            </a:r>
          </a:p>
          <a:p>
            <a:r>
              <a:rPr lang="en-US" sz="3800" b="1" dirty="0" smtClean="0">
                <a:solidFill>
                  <a:schemeClr val="tx1"/>
                </a:solidFill>
                <a:latin typeface="Arial"/>
              </a:rPr>
              <a:t>Funka Accessibility Days 2016</a:t>
            </a:r>
            <a:endParaRPr lang="en-US" sz="3800" b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6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/>
              <a:t>Who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289612"/>
          </a:xfrm>
        </p:spPr>
        <p:txBody>
          <a:bodyPr>
            <a:normAutofit/>
          </a:bodyPr>
          <a:lstStyle/>
          <a:p>
            <a:r>
              <a:rPr lang="en-US" sz="4000" dirty="0"/>
              <a:t>US federal </a:t>
            </a:r>
            <a:r>
              <a:rPr lang="en-US" sz="4000" dirty="0" smtClean="0"/>
              <a:t>agencies</a:t>
            </a:r>
          </a:p>
          <a:p>
            <a:r>
              <a:rPr lang="en-US" sz="4000" dirty="0" smtClean="0"/>
              <a:t>People who aren’t lawyers</a:t>
            </a:r>
          </a:p>
          <a:p>
            <a:pPr lvl="1">
              <a:buFont typeface="Wingdings" charset="2"/>
              <a:buChar char="q"/>
            </a:pPr>
            <a:r>
              <a:rPr lang="en-US" sz="3200" dirty="0" smtClean="0"/>
              <a:t>Disabled people</a:t>
            </a:r>
          </a:p>
          <a:p>
            <a:pPr lvl="1">
              <a:buFont typeface="Wingdings" charset="2"/>
              <a:buChar char="q"/>
            </a:pPr>
            <a:r>
              <a:rPr lang="en-US" sz="3200" dirty="0" smtClean="0"/>
              <a:t>Champions</a:t>
            </a:r>
          </a:p>
          <a:p>
            <a:pPr lvl="1">
              <a:buFont typeface="Wingdings" charset="2"/>
              <a:buChar char="q"/>
            </a:pPr>
            <a:r>
              <a:rPr lang="en-US" sz="3200" dirty="0" smtClean="0"/>
              <a:t>Developers | UX | Site Owners</a:t>
            </a:r>
          </a:p>
          <a:p>
            <a:r>
              <a:rPr lang="en-US" sz="4000" dirty="0" smtClean="0"/>
              <a:t>People who are lawyers</a:t>
            </a:r>
          </a:p>
          <a:p>
            <a:pPr lvl="1">
              <a:buFont typeface="Wingdings" charset="2"/>
              <a:buChar char="q"/>
            </a:pPr>
            <a:r>
              <a:rPr lang="en-US" sz="3200" dirty="0" smtClean="0"/>
              <a:t>NGO | Private</a:t>
            </a:r>
          </a:p>
        </p:txBody>
      </p:sp>
    </p:spTree>
    <p:extLst>
      <p:ext uri="{BB962C8B-B14F-4D97-AF65-F5344CB8AC3E}">
        <p14:creationId xmlns:p14="http://schemas.microsoft.com/office/powerpoint/2010/main" val="3921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How</a:t>
            </a:r>
            <a:r>
              <a:rPr lang="en-US" sz="5400" b="1" dirty="0" smtClean="0"/>
              <a:t>? </a:t>
            </a:r>
            <a:endParaRPr lang="en-US" sz="5400" b="1" dirty="0"/>
          </a:p>
        </p:txBody>
      </p:sp>
      <p:pic>
        <p:nvPicPr>
          <p:cNvPr id="5" name="Content Placeholder 4" descr="bright red tool box filled with tools including hammer, wrench and screwdriver" title="toolbox with tool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1846263"/>
            <a:ext cx="4827494" cy="4022725"/>
          </a:xfrm>
        </p:spPr>
      </p:pic>
    </p:spTree>
    <p:extLst>
      <p:ext uri="{BB962C8B-B14F-4D97-AF65-F5344CB8AC3E}">
        <p14:creationId xmlns:p14="http://schemas.microsoft.com/office/powerpoint/2010/main" val="14786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Structured Negotiation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3200" dirty="0" smtClean="0"/>
              <a:t>Finance</a:t>
            </a:r>
          </a:p>
          <a:p>
            <a:pPr>
              <a:buFont typeface="Wingdings" charset="2"/>
              <a:buChar char="q"/>
            </a:pPr>
            <a:r>
              <a:rPr lang="en-US" sz="3200" dirty="0" smtClean="0"/>
              <a:t>Sports</a:t>
            </a:r>
          </a:p>
          <a:p>
            <a:pPr>
              <a:buFont typeface="Wingdings" charset="2"/>
              <a:buChar char="q"/>
            </a:pPr>
            <a:r>
              <a:rPr lang="en-US" sz="3200" dirty="0" smtClean="0"/>
              <a:t>Health Care</a:t>
            </a:r>
          </a:p>
          <a:p>
            <a:pPr>
              <a:buFont typeface="Wingdings" charset="2"/>
              <a:buChar char="q"/>
            </a:pPr>
            <a:r>
              <a:rPr lang="en-US" sz="3200" dirty="0" smtClean="0"/>
              <a:t>Why Does it Work?</a:t>
            </a:r>
          </a:p>
          <a:p>
            <a:pPr>
              <a:buFont typeface="Wingdings" charset="2"/>
              <a:buChar char="q"/>
            </a:pPr>
            <a:r>
              <a:rPr lang="en-US" sz="3200" dirty="0" smtClean="0"/>
              <a:t>Learn More in new book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43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Lawsuits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endParaRPr lang="en-US" sz="3200" dirty="0" smtClean="0"/>
          </a:p>
          <a:p>
            <a:pPr>
              <a:buFont typeface="Wingdings" charset="2"/>
              <a:buChar char="q"/>
            </a:pPr>
            <a:r>
              <a:rPr lang="en-US" sz="3600" dirty="0" smtClean="0"/>
              <a:t>Education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Employment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Right to Read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Retail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Voting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95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Government</a:t>
            </a:r>
            <a:r>
              <a:rPr lang="en-US" sz="4800" b="1" dirty="0" smtClean="0"/>
              <a:t> </a:t>
            </a:r>
            <a:r>
              <a:rPr lang="en-US" sz="6000" b="1" dirty="0" smtClean="0"/>
              <a:t>Activity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endParaRPr lang="en-US" sz="4800" dirty="0" smtClean="0"/>
          </a:p>
          <a:p>
            <a:pPr>
              <a:buFont typeface="Wingdings" charset="2"/>
              <a:buChar char="q"/>
            </a:pPr>
            <a:r>
              <a:rPr lang="en-US" sz="4800" dirty="0" smtClean="0"/>
              <a:t>Local Agencies</a:t>
            </a:r>
          </a:p>
          <a:p>
            <a:pPr>
              <a:buFont typeface="Wingdings" charset="2"/>
              <a:buChar char="q"/>
            </a:pPr>
            <a:r>
              <a:rPr lang="en-US" sz="4800" dirty="0" smtClean="0"/>
              <a:t>On-line Education</a:t>
            </a:r>
          </a:p>
          <a:p>
            <a:pPr>
              <a:buFont typeface="Wingdings" charset="2"/>
              <a:buChar char="q"/>
            </a:pPr>
            <a:r>
              <a:rPr lang="en-US" sz="4800" dirty="0" smtClean="0"/>
              <a:t>Private Organizations</a:t>
            </a:r>
          </a:p>
          <a:p>
            <a:pPr>
              <a:buFont typeface="Wingdings" charset="2"/>
              <a:buChar char="q"/>
            </a:pP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Making Access Stick</a:t>
            </a:r>
            <a:endParaRPr lang="en-US" sz="6600" b="1" dirty="0"/>
          </a:p>
        </p:txBody>
      </p:sp>
      <p:pic>
        <p:nvPicPr>
          <p:cNvPr id="4" name="Content Placeholder 3" descr="close up of a DNA double helix" title="DNA stran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9" y="1846263"/>
            <a:ext cx="7151511" cy="4022725"/>
          </a:xfrm>
        </p:spPr>
      </p:pic>
      <p:pic>
        <p:nvPicPr>
          <p:cNvPr id="5" name="Content Placeholder 3" descr="close up of a DNA double helix" title="DNA stra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5" y="1737361"/>
            <a:ext cx="7151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Details (and more Details)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528968"/>
          </a:xfrm>
        </p:spPr>
        <p:txBody>
          <a:bodyPr>
            <a:noAutofit/>
          </a:bodyPr>
          <a:lstStyle/>
          <a:p>
            <a:r>
              <a:rPr lang="en-US" sz="3600" dirty="0" smtClean="0"/>
              <a:t>Web + mobile (and more)</a:t>
            </a:r>
          </a:p>
          <a:p>
            <a:r>
              <a:rPr lang="en-US" sz="3600" dirty="0" smtClean="0"/>
              <a:t>WCAG 2.0 AA</a:t>
            </a:r>
          </a:p>
          <a:p>
            <a:r>
              <a:rPr lang="en-US" sz="3600" dirty="0" smtClean="0"/>
              <a:t>Testing | Feedback</a:t>
            </a:r>
          </a:p>
          <a:p>
            <a:r>
              <a:rPr lang="en-US" sz="3600" dirty="0" smtClean="0"/>
              <a:t>Training |Responsible Person</a:t>
            </a:r>
          </a:p>
          <a:p>
            <a:r>
              <a:rPr lang="en-US" sz="3600" dirty="0" smtClean="0"/>
              <a:t>Meetings</a:t>
            </a:r>
          </a:p>
          <a:p>
            <a:r>
              <a:rPr lang="en-US" sz="3600" dirty="0" smtClean="0"/>
              <a:t>Deadline</a:t>
            </a:r>
          </a:p>
          <a:p>
            <a:r>
              <a:rPr lang="en-US" sz="3000" dirty="0" smtClean="0"/>
              <a:t>And…….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0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sorganized pile of Swedish Kroner, both coin and currency." title="Swedish Kroner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1011937"/>
            <a:ext cx="6710082" cy="4471055"/>
          </a:xfrm>
        </p:spPr>
      </p:pic>
    </p:spTree>
    <p:extLst>
      <p:ext uri="{BB962C8B-B14F-4D97-AF65-F5344CB8AC3E}">
        <p14:creationId xmlns:p14="http://schemas.microsoft.com/office/powerpoint/2010/main" val="1587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Without Laws….</a:t>
            </a:r>
            <a:endParaRPr lang="en-US" sz="6600" b="1" dirty="0"/>
          </a:p>
        </p:txBody>
      </p:sp>
      <p:pic>
        <p:nvPicPr>
          <p:cNvPr id="7" name="Content Placeholder 6" descr="image of a crumbling brick foundation with missing bricks and plants growing through gaps in the bricks." title="crumbling brick found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958975"/>
            <a:ext cx="5702300" cy="3797300"/>
          </a:xfrm>
        </p:spPr>
      </p:pic>
    </p:spTree>
    <p:extLst>
      <p:ext uri="{BB962C8B-B14F-4D97-AF65-F5344CB8AC3E}">
        <p14:creationId xmlns:p14="http://schemas.microsoft.com/office/powerpoint/2010/main" val="15084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Without Advocacy….</a:t>
            </a:r>
            <a:endParaRPr lang="en-US" sz="6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92" y="1958975"/>
            <a:ext cx="5063066" cy="3797300"/>
          </a:xfrm>
        </p:spPr>
      </p:pic>
      <p:pic>
        <p:nvPicPr>
          <p:cNvPr id="4" name="Content Placeholder 6" descr="a construction site with foundation but no building yet built" title="foundation without buil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51" y="1958975"/>
            <a:ext cx="5063066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Why I’m in Stockholm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sz="5000" dirty="0" smtClean="0"/>
              <a:t>2000: Negotiated 1</a:t>
            </a:r>
            <a:r>
              <a:rPr lang="en-US" sz="5000" baseline="30000" dirty="0" smtClean="0"/>
              <a:t>st</a:t>
            </a:r>
            <a:r>
              <a:rPr lang="en-US" sz="5000" dirty="0" smtClean="0"/>
              <a:t> digital a11y agreement in U.S.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sz="5000" dirty="0" smtClean="0"/>
              <a:t>2000-2016: Negotiated 25 more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sz="5000" dirty="0" smtClean="0"/>
              <a:t>I believe in collaboration. . . .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sz="5000" dirty="0" smtClean="0"/>
              <a:t>And a strong legal foundation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7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Recipe for Access</a:t>
            </a:r>
            <a:endParaRPr lang="en-US" sz="6000" b="1" dirty="0"/>
          </a:p>
        </p:txBody>
      </p:sp>
      <p:pic>
        <p:nvPicPr>
          <p:cNvPr id="6" name="Content Placeholder 5" descr="bright red tool box filled with tools including hammer, wrench and screwdriver" title="toolbox with tool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07" y="2990643"/>
            <a:ext cx="2162175" cy="2078898"/>
          </a:xfrm>
        </p:spPr>
      </p:pic>
      <p:pic>
        <p:nvPicPr>
          <p:cNvPr id="5" name="Content Placeholder 4" descr="solid concrete blocks being built into a foundation by a worker with a level and a trowel." title="beginning of concrete foundat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7" y="3055012"/>
            <a:ext cx="2516187" cy="1678353"/>
          </a:xfrm>
        </p:spPr>
      </p:pic>
      <p:sp>
        <p:nvSpPr>
          <p:cNvPr id="7" name="TextBox 6"/>
          <p:cNvSpPr txBox="1"/>
          <p:nvPr/>
        </p:nvSpPr>
        <p:spPr>
          <a:xfrm>
            <a:off x="2890189" y="3709522"/>
            <a:ext cx="43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4702" y="37095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9" name="Picture 8" descr="image of two women shaking hands.  One seated in a standard chair at a desk, one seated in a wheelchair." title="two women shaking hands, one a wheelchair ri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37" y="2882065"/>
            <a:ext cx="2605299" cy="20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7576"/>
            <a:ext cx="7543800" cy="162978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Stay in Touch </a:t>
            </a:r>
            <a:br>
              <a:rPr lang="en-US" sz="6000" b="1" dirty="0" smtClean="0"/>
            </a:br>
            <a:r>
              <a:rPr lang="en-US" sz="6000" b="1" dirty="0" smtClean="0"/>
              <a:t> Stay Up-to-Date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23233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3200" dirty="0" smtClean="0">
                <a:hlinkClick r:id="rId2"/>
              </a:rPr>
              <a:t>LF@LFLegal.com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charset="2"/>
              <a:buChar char="q"/>
            </a:pPr>
            <a:r>
              <a:rPr lang="en-US" sz="3200" dirty="0" smtClean="0"/>
              <a:t>Twitter: </a:t>
            </a:r>
            <a:r>
              <a:rPr lang="en-US" sz="3200" dirty="0" smtClean="0">
                <a:hlinkClick r:id="rId3"/>
              </a:rPr>
              <a:t>@LFLegal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charset="2"/>
              <a:buChar char="q"/>
            </a:pPr>
            <a:r>
              <a:rPr lang="en-US" sz="3200" dirty="0" smtClean="0">
                <a:hlinkClick r:id="rId4"/>
              </a:rPr>
              <a:t>LFLegal.com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charset="2"/>
              <a:buChar char="q"/>
            </a:pPr>
            <a:r>
              <a:rPr lang="en-US" sz="3200" dirty="0" smtClean="0"/>
              <a:t>Book | Fall 2016 </a:t>
            </a:r>
            <a:endParaRPr lang="en-US" sz="3200" dirty="0"/>
          </a:p>
        </p:txBody>
      </p:sp>
      <p:pic>
        <p:nvPicPr>
          <p:cNvPr id="4" name="Picture 3" descr="twitter logo of blue bird" title="twitter logo of blue bir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572">
            <a:off x="4543960" y="3142573"/>
            <a:ext cx="1327854" cy="77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Presentation Math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5100" b="1" dirty="0" smtClean="0"/>
              <a:t>Foundation (U.S. Laws and Regulations)</a:t>
            </a:r>
            <a:endParaRPr lang="en-US" sz="5100" b="1" dirty="0"/>
          </a:p>
          <a:p>
            <a:pPr marL="0" indent="0" algn="ctr">
              <a:buNone/>
            </a:pPr>
            <a:r>
              <a:rPr lang="en-US" sz="5100" b="1" dirty="0" smtClean="0"/>
              <a:t>+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b="1" dirty="0" smtClean="0"/>
              <a:t>Advocates  (Who) </a:t>
            </a:r>
          </a:p>
          <a:p>
            <a:pPr marL="0" indent="0">
              <a:buNone/>
            </a:pPr>
            <a:r>
              <a:rPr lang="en-US" sz="5100" b="1" dirty="0"/>
              <a:t>	</a:t>
            </a:r>
            <a:r>
              <a:rPr lang="en-US" sz="5100" b="1" dirty="0" smtClean="0"/>
              <a:t>			+</a:t>
            </a:r>
          </a:p>
          <a:p>
            <a:pPr marL="0" indent="0">
              <a:buNone/>
            </a:pPr>
            <a:r>
              <a:rPr lang="en-US" sz="5100" b="1" dirty="0" smtClean="0"/>
              <a:t>Strategies  (How)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/>
              <a:t>Access Wins</a:t>
            </a:r>
            <a:endParaRPr lang="en-US" sz="5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21659" y="4856629"/>
            <a:ext cx="6956612" cy="1120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587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23470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The Foundation</a:t>
            </a:r>
            <a:br>
              <a:rPr lang="en-US" b="1" dirty="0" smtClean="0"/>
            </a:br>
            <a:r>
              <a:rPr lang="en-US" b="1" dirty="0" smtClean="0"/>
              <a:t>(U.S. Accessibility Laws)</a:t>
            </a:r>
            <a:endParaRPr lang="en-US" b="1" dirty="0"/>
          </a:p>
        </p:txBody>
      </p:sp>
      <p:pic>
        <p:nvPicPr>
          <p:cNvPr id="5" name="Content Placeholder 4" descr="solid concrete blocks being built into a foundation by a worker with a level and a trowel." title="beginning of a concrete foundatio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3" y="1846263"/>
            <a:ext cx="7143384" cy="4022725"/>
          </a:xfrm>
        </p:spPr>
      </p:pic>
    </p:spTree>
    <p:extLst>
      <p:ext uri="{BB962C8B-B14F-4D97-AF65-F5344CB8AC3E}">
        <p14:creationId xmlns:p14="http://schemas.microsoft.com/office/powerpoint/2010/main" val="35589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ADA is a Civil Rights Law</a:t>
            </a:r>
            <a:endParaRPr lang="en-US" b="1" dirty="0"/>
          </a:p>
        </p:txBody>
      </p:sp>
      <p:pic>
        <p:nvPicPr>
          <p:cNvPr id="4" name="Content Placeholder 3" descr="Image of disabled people marching for civil rights.  Many wheelchair riders in image.  Banner states &quot;Injustice Anywhere is a Threat to Justice Everywhere, Martin Luther King Jr." title="protest march for disability right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8" y="1846263"/>
            <a:ext cx="5960453" cy="4022725"/>
          </a:xfrm>
        </p:spPr>
      </p:pic>
    </p:spTree>
    <p:extLst>
      <p:ext uri="{BB962C8B-B14F-4D97-AF65-F5344CB8AC3E}">
        <p14:creationId xmlns:p14="http://schemas.microsoft.com/office/powerpoint/2010/main" val="20111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ADA is Expansive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State and Local Government</a:t>
            </a:r>
          </a:p>
          <a:p>
            <a:r>
              <a:rPr lang="en-US" sz="4000" dirty="0" smtClean="0"/>
              <a:t>Private businesses serving public</a:t>
            </a:r>
          </a:p>
          <a:p>
            <a:r>
              <a:rPr lang="en-US" sz="4000" dirty="0" smtClean="0"/>
              <a:t>Employment</a:t>
            </a:r>
          </a:p>
          <a:p>
            <a:r>
              <a:rPr lang="en-US" sz="4000" dirty="0" smtClean="0"/>
              <a:t>Transportation</a:t>
            </a:r>
          </a:p>
          <a:p>
            <a:r>
              <a:rPr lang="en-US" sz="4000" dirty="0" smtClean="0"/>
              <a:t>50 state versions!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25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3875" y="1828800"/>
            <a:ext cx="8620125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 smtClean="0"/>
              <a:t>ADA Web Regulations?</a:t>
            </a:r>
            <a:endParaRPr lang="en-US" sz="8800" dirty="0"/>
          </a:p>
        </p:txBody>
      </p:sp>
      <p:sp>
        <p:nvSpPr>
          <p:cNvPr id="4" name="&quot;No&quot; Symbol 3" descr="Red Circle with red line through it symbolizing &quot;no&quot;." title="universal &quot;No&quot; sign"/>
          <p:cNvSpPr/>
          <p:nvPr/>
        </p:nvSpPr>
        <p:spPr bwMode="auto">
          <a:xfrm>
            <a:off x="3155576" y="2043953"/>
            <a:ext cx="2909047" cy="2918011"/>
          </a:xfrm>
          <a:prstGeom prst="noSmoking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Beyond the ADA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85" y="2153045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3600" dirty="0" smtClean="0"/>
              <a:t>Section 508 (Fed Gov’t Purchases)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Section 504 (Fed $$)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50 State versions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ACAA</a:t>
            </a:r>
          </a:p>
          <a:p>
            <a:pPr>
              <a:buFont typeface="Wingdings" charset="2"/>
              <a:buChar char="q"/>
            </a:pPr>
            <a:r>
              <a:rPr lang="en-US" sz="3600" dirty="0" smtClean="0"/>
              <a:t>CVAA </a:t>
            </a:r>
            <a:endParaRPr lang="en-US" sz="3600" dirty="0"/>
          </a:p>
        </p:txBody>
      </p:sp>
      <p:pic>
        <p:nvPicPr>
          <p:cNvPr id="4" name="Content Placeholder 4" descr="Picture of alphabet soup to illustrate some of the laws in the U.S. that are referred to by initials only." title="alphabet soup in a bow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11" y="4464424"/>
            <a:ext cx="3100575" cy="17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23470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Who and How?</a:t>
            </a:r>
            <a:endParaRPr lang="en-US" sz="6000" b="1" dirty="0"/>
          </a:p>
        </p:txBody>
      </p:sp>
      <p:pic>
        <p:nvPicPr>
          <p:cNvPr id="5" name="Content Placeholder 4" descr="solid concrete blocks being built into a foundation by a worker with a level and a trowel." title="beginning of a concrete foundatio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3" y="1846263"/>
            <a:ext cx="7143384" cy="4022725"/>
          </a:xfrm>
        </p:spPr>
      </p:pic>
    </p:spTree>
    <p:extLst>
      <p:ext uri="{BB962C8B-B14F-4D97-AF65-F5344CB8AC3E}">
        <p14:creationId xmlns:p14="http://schemas.microsoft.com/office/powerpoint/2010/main" val="14243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15741</TotalTime>
  <Words>238</Words>
  <Application>Microsoft Macintosh PowerPoint</Application>
  <PresentationFormat>On-screen Show (4:3)</PresentationFormat>
  <Paragraphs>96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ＭＳ Ｐゴシック</vt:lpstr>
      <vt:lpstr>Wingdings</vt:lpstr>
      <vt:lpstr>Retrospect</vt:lpstr>
      <vt:lpstr>The Legal Side of Digital Access: Lessons from the U.S.</vt:lpstr>
      <vt:lpstr>Why I’m in Stockholm</vt:lpstr>
      <vt:lpstr>Presentation Math</vt:lpstr>
      <vt:lpstr>The Foundation (U.S. Accessibility Laws)</vt:lpstr>
      <vt:lpstr>ADA is a Civil Rights Law</vt:lpstr>
      <vt:lpstr>ADA is Expansive</vt:lpstr>
      <vt:lpstr>PowerPoint Presentation</vt:lpstr>
      <vt:lpstr>Beyond the ADA</vt:lpstr>
      <vt:lpstr>Who and How?</vt:lpstr>
      <vt:lpstr>Who</vt:lpstr>
      <vt:lpstr>How? </vt:lpstr>
      <vt:lpstr>Structured Negotiation</vt:lpstr>
      <vt:lpstr>Lawsuits</vt:lpstr>
      <vt:lpstr>Government Activity</vt:lpstr>
      <vt:lpstr>Making Access Stick</vt:lpstr>
      <vt:lpstr>Details (and more Details)</vt:lpstr>
      <vt:lpstr>PowerPoint Presentation</vt:lpstr>
      <vt:lpstr>Without Laws….</vt:lpstr>
      <vt:lpstr>Without Advocacy….</vt:lpstr>
      <vt:lpstr>Recipe for Access</vt:lpstr>
      <vt:lpstr>Stay in Touch   Stay Up-to-Date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</dc:title>
  <dc:subject/>
  <dc:creator>Lainey Feingold</dc:creator>
  <cp:keywords/>
  <dc:description/>
  <cp:lastModifiedBy>Lainey Feingold</cp:lastModifiedBy>
  <cp:revision>51</cp:revision>
  <dcterms:created xsi:type="dcterms:W3CDTF">2016-03-06T17:06:05Z</dcterms:created>
  <dcterms:modified xsi:type="dcterms:W3CDTF">2016-04-21T13:47:02Z</dcterms:modified>
  <cp:category/>
</cp:coreProperties>
</file>