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>
  <p:sldMasterIdLst>
    <p:sldMasterId id="2147483648" r:id="rId1"/>
  </p:sldMasterIdLst>
  <p:notesMasterIdLst>
    <p:notesMasterId r:id="rId37"/>
  </p:notesMasterIdLst>
  <p:sldIdLst>
    <p:sldId id="610" r:id="rId2"/>
    <p:sldId id="616" r:id="rId3"/>
    <p:sldId id="692" r:id="rId4"/>
    <p:sldId id="570" r:id="rId5"/>
    <p:sldId id="571" r:id="rId6"/>
    <p:sldId id="614" r:id="rId7"/>
    <p:sldId id="554" r:id="rId8"/>
    <p:sldId id="564" r:id="rId9"/>
    <p:sldId id="567" r:id="rId10"/>
    <p:sldId id="579" r:id="rId11"/>
    <p:sldId id="580" r:id="rId12"/>
    <p:sldId id="612" r:id="rId13"/>
    <p:sldId id="555" r:id="rId14"/>
    <p:sldId id="572" r:id="rId15"/>
    <p:sldId id="573" r:id="rId16"/>
    <p:sldId id="581" r:id="rId17"/>
    <p:sldId id="611" r:id="rId18"/>
    <p:sldId id="683" r:id="rId19"/>
    <p:sldId id="682" r:id="rId20"/>
    <p:sldId id="681" r:id="rId21"/>
    <p:sldId id="652" r:id="rId22"/>
    <p:sldId id="686" r:id="rId23"/>
    <p:sldId id="677" r:id="rId24"/>
    <p:sldId id="684" r:id="rId25"/>
    <p:sldId id="687" r:id="rId26"/>
    <p:sldId id="688" r:id="rId27"/>
    <p:sldId id="655" r:id="rId28"/>
    <p:sldId id="679" r:id="rId29"/>
    <p:sldId id="658" r:id="rId30"/>
    <p:sldId id="666" r:id="rId31"/>
    <p:sldId id="662" r:id="rId32"/>
    <p:sldId id="663" r:id="rId33"/>
    <p:sldId id="680" r:id="rId34"/>
    <p:sldId id="691" r:id="rId35"/>
    <p:sldId id="650" r:id="rId36"/>
  </p:sldIdLst>
  <p:sldSz cx="12192000" cy="6858000"/>
  <p:notesSz cx="6797675" cy="9928225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Gill Sans" panose="020B0604020202020204" charset="0"/>
      <p:regular r:id="rId42"/>
    </p:embeddedFont>
    <p:embeddedFont>
      <p:font typeface="Questrial" panose="020B0604020202020204" charset="0"/>
      <p:regular r:id="rId43"/>
    </p:embeddedFont>
    <p:embeddedFont>
      <p:font typeface="Segoe UI" panose="020B0502040204020203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10014"/>
    <a:srgbClr val="000000"/>
    <a:srgbClr val="FF6600"/>
    <a:srgbClr val="238192"/>
    <a:srgbClr val="008080"/>
    <a:srgbClr val="66CCFF"/>
    <a:srgbClr val="DDDDDD"/>
    <a:srgbClr val="393939"/>
    <a:srgbClr val="C50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80072" autoAdjust="0"/>
  </p:normalViewPr>
  <p:slideViewPr>
    <p:cSldViewPr>
      <p:cViewPr varScale="1">
        <p:scale>
          <a:sx n="68" d="100"/>
          <a:sy n="68" d="100"/>
        </p:scale>
        <p:origin x="96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56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CA87E52-154E-45A9-82FB-112E86BBD0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2403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34" charset="0"/>
        <a:ea typeface="ヒラギノ角ゴ Pro W3" pitchFamily="9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ABCCA-D50D-4721-84A7-B9784B327C2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7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A87E52-154E-45A9-82FB-112E86BBD03C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85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A87E52-154E-45A9-82FB-112E86BBD03C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666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A87E52-154E-45A9-82FB-112E86BBD03C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56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A87E52-154E-45A9-82FB-112E86BBD03C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83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A87E52-154E-45A9-82FB-112E86BBD03C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35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C3E8C-44B6-42A3-920B-25A23ED460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71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171D5-B5D0-426F-B15F-8CD8F00473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53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25D06-A7A1-429B-B55C-AC20D8074C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141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01807-72F9-4786-AA71-5544ED2D31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470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C1BEF-9CB4-4261-A51E-26F527127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59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561C4-6550-4989-8168-3DEEB9BD3D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626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06400" y="1701800"/>
            <a:ext cx="8636000" cy="3657600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47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13940-F43D-43E4-8328-00AC956F0F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04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C561A-2DF8-4959-9F4D-8570F7A973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27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91138-290B-4FE8-AD6E-87EA3F4F68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38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10265-8C72-446C-8AC9-6865E35251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756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D4561-49F0-4D04-B57D-0E2EC8B207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285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FD430-0F30-41E2-AB44-746B58BA84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75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7E241-B736-4C19-B157-91698E897F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41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21998-99CF-4C24-8F71-5FFA094373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07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pPr>
              <a:defRPr/>
            </a:pPr>
            <a:fld id="{4735C2A1-D3F1-4A30-A038-015026379E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34" charset="0"/>
          <a:ea typeface="ヒラギノ角ゴ Pro W3" pitchFamily="9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34" charset="0"/>
          <a:ea typeface="ヒラギノ角ゴ Pro W3" pitchFamily="9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34" charset="0"/>
          <a:ea typeface="ヒラギノ角ゴ Pro W3" pitchFamily="9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34" charset="0"/>
          <a:ea typeface="ヒラギノ角ゴ Pro W3" pitchFamily="9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34" charset="0"/>
          <a:ea typeface="ヒラギノ角ゴ Pro W3" pitchFamily="9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34" charset="0"/>
          <a:ea typeface="ヒラギノ角ゴ Pro W3" pitchFamily="9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34" charset="0"/>
          <a:ea typeface="ヒラギノ角ゴ Pro W3" pitchFamily="9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34" charset="0"/>
          <a:ea typeface="ヒラギノ角ゴ Pro W3" pitchFamily="9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lumbia.edu/~brian/projects/rad.html" TargetMode="External"/><Relationship Id="rId2" Type="http://schemas.openxmlformats.org/officeDocument/2006/relationships/hyperlink" Target="https://sophieh.itch.io/sinput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tore.steampowered.com/app/657180/The_Adliberum_Engine_ADLENGINE/" TargetMode="External"/><Relationship Id="rId4" Type="http://schemas.openxmlformats.org/officeDocument/2006/relationships/hyperlink" Target="http://accessiblerealities.com/blog/tag/unreal-engine-4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Infernium?src=hash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Gill Sans" pitchFamily="34" charset="0"/>
              <a:ea typeface="ヒラギノ角ゴ Pro W3" pitchFamily="96" charset="-128"/>
            </a:endParaRPr>
          </a:p>
        </p:txBody>
      </p:sp>
      <p:sp>
        <p:nvSpPr>
          <p:cNvPr id="512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487488" y="1279624"/>
            <a:ext cx="936104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l"/>
            <a:r>
              <a:rPr lang="en-GB" altLang="en-US" sz="72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The State of Play: Accessible Gaming</a:t>
            </a:r>
            <a:br>
              <a:rPr lang="en-US" altLang="en-US" sz="48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br>
              <a:rPr lang="en-US" altLang="en-US" sz="3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@</a:t>
            </a:r>
            <a:r>
              <a:rPr lang="en-US" altLang="en-US" sz="3200" dirty="0" err="1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ianhamilton</a:t>
            </a:r>
            <a:r>
              <a:rPr lang="en-US" altLang="en-US" sz="3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_  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//</a:t>
            </a:r>
            <a:r>
              <a:rPr lang="en-US" altLang="en-US" sz="3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  i_h@hotmail.com</a:t>
            </a:r>
          </a:p>
        </p:txBody>
      </p:sp>
    </p:spTree>
    <p:extLst>
      <p:ext uri="{BB962C8B-B14F-4D97-AF65-F5344CB8AC3E}">
        <p14:creationId xmlns:p14="http://schemas.microsoft.com/office/powerpoint/2010/main" val="320416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www.thegamersguides.com/wp-content/uploads/2014/02/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5017" y="-3131820"/>
            <a:ext cx="14772130" cy="127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04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www.thegamersguides.com/wp-content/uploads/2014/02/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5017" y="-3131820"/>
            <a:ext cx="14772130" cy="127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4"/>
          <p:cNvGraphicFramePr>
            <a:graphicFrameLocks noChangeAspect="1"/>
          </p:cNvGraphicFramePr>
          <p:nvPr>
            <p:extLst/>
          </p:nvPr>
        </p:nvGraphicFramePr>
        <p:xfrm>
          <a:off x="-2037787" y="-2957728"/>
          <a:ext cx="14484954" cy="12152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4" imgW="9384127" imgH="7873016" progId="Photoshop.Image.15">
                  <p:embed/>
                </p:oleObj>
              </mc:Choice>
              <mc:Fallback>
                <p:oleObj name="Image" r:id="rId4" imgW="9384127" imgH="7873016" progId="Photoshop.Image.15">
                  <p:embed/>
                  <p:pic>
                    <p:nvPicPr>
                      <p:cNvPr id="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37787" y="-2957728"/>
                        <a:ext cx="14484954" cy="121527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88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523677" y="3984625"/>
            <a:ext cx="9540875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>
              <a:buFontTx/>
              <a:buAutoNum type="arabicPeriod"/>
              <a:defRPr/>
            </a:pPr>
            <a:r>
              <a:rPr lang="en-US" sz="2800" kern="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Why games?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800" kern="0" baseline="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How accessibility in gaming varies from other industries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800" kern="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Recent advancements</a:t>
            </a:r>
          </a:p>
          <a:p>
            <a:pPr marL="457200" indent="-457200">
              <a:buFontTx/>
              <a:buAutoNum type="arabicPeriod"/>
              <a:defRPr/>
            </a:pPr>
            <a:endParaRPr lang="en-US" kern="0" baseline="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kern="0" baseline="0" dirty="0">
              <a:solidFill>
                <a:schemeClr val="accent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487488" y="1279624"/>
            <a:ext cx="8026400" cy="258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l"/>
            <a:r>
              <a:rPr lang="en-GB" altLang="en-US" sz="720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Game accessibility in 2018</a:t>
            </a:r>
            <a:endParaRPr lang="en-US" altLang="en-US" sz="3200" dirty="0">
              <a:solidFill>
                <a:schemeClr val="tx1"/>
              </a:solidFill>
              <a:latin typeface="Calibri" panose="020F0502020204030204" pitchFamily="34" charset="0"/>
              <a:ea typeface="ヒラギノ角ゴ Pro W3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73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nowgamer.com/wp-content/uploads/2014/09/3548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863" y="-1179513"/>
            <a:ext cx="16227426" cy="912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cannotbetamed.com/wp-content/uploads/2014/10/GameoverSM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813" y="-3725863"/>
            <a:ext cx="26135013" cy="153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419225" y="2862263"/>
            <a:ext cx="8709025" cy="1143000"/>
          </a:xfrm>
        </p:spPr>
        <p:txBody>
          <a:bodyPr/>
          <a:lstStyle/>
          <a:p>
            <a:pPr algn="l"/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1. Communicate information in more than one way</a:t>
            </a:r>
            <a:b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2. Allow some flexibility in how the game is played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21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3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523677" y="3984625"/>
            <a:ext cx="9540875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>
              <a:buFontTx/>
              <a:buAutoNum type="arabicPeriod"/>
              <a:defRPr/>
            </a:pPr>
            <a:r>
              <a:rPr lang="en-US" sz="2800" kern="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Why games?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800" kern="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How accessibility in gaming varies from other industries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800" kern="0" baseline="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Recent advancements</a:t>
            </a:r>
          </a:p>
          <a:p>
            <a:pPr marL="457200" indent="-457200">
              <a:buFontTx/>
              <a:buAutoNum type="arabicPeriod"/>
              <a:defRPr/>
            </a:pPr>
            <a:endParaRPr lang="en-US" kern="0" baseline="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kern="0" baseline="0" dirty="0">
              <a:solidFill>
                <a:schemeClr val="accent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487488" y="1279624"/>
            <a:ext cx="8026400" cy="258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l"/>
            <a:r>
              <a:rPr lang="en-GB" altLang="en-US" sz="7200" dirty="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Game accessibility in 2018</a:t>
            </a:r>
            <a:endParaRPr lang="en-US" altLang="en-US" sz="3200" dirty="0">
              <a:solidFill>
                <a:schemeClr val="tx1"/>
              </a:solidFill>
              <a:latin typeface="Calibri" panose="020F0502020204030204" pitchFamily="34" charset="0"/>
              <a:ea typeface="ヒラギノ角ゴ Pro W3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-27384"/>
            <a:ext cx="12192000" cy="688538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Gill Sans" pitchFamily="34" charset="0"/>
              <a:ea typeface="ヒラギノ角ゴ Pro W3" pitchFamily="96" charset="-128"/>
            </a:endParaRPr>
          </a:p>
        </p:txBody>
      </p:sp>
      <p:sp>
        <p:nvSpPr>
          <p:cNvPr id="512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487488" y="1423640"/>
            <a:ext cx="9649072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1  Why &amp; how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2  Hardware, platforms &amp; middleware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3  Information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4  Games</a:t>
            </a:r>
            <a:b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5  Legislation</a:t>
            </a:r>
          </a:p>
        </p:txBody>
      </p:sp>
    </p:spTree>
    <p:extLst>
      <p:ext uri="{BB962C8B-B14F-4D97-AF65-F5344CB8AC3E}">
        <p14:creationId xmlns:p14="http://schemas.microsoft.com/office/powerpoint/2010/main" val="27720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ame control mixer oneswitch">
            <a:extLst>
              <a:ext uri="{FF2B5EF4-FFF2-40B4-BE49-F238E27FC236}">
                <a16:creationId xmlns:a16="http://schemas.microsoft.com/office/drawing/2014/main" id="{DD9E53D4-F10E-47F1-A788-C9F9820CE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92" y="0"/>
            <a:ext cx="125732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66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-27384"/>
            <a:ext cx="12192000" cy="688538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Gill Sans" pitchFamily="34" charset="0"/>
              <a:ea typeface="ヒラギノ角ゴ Pro W3" pitchFamily="96" charset="-128"/>
            </a:endParaRPr>
          </a:p>
        </p:txBody>
      </p:sp>
      <p:sp>
        <p:nvSpPr>
          <p:cNvPr id="512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487488" y="1423640"/>
            <a:ext cx="9649072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1  Why &amp; how</a:t>
            </a:r>
            <a:b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2  Hardware, platforms &amp; middleware</a:t>
            </a:r>
            <a:b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3  Information</a:t>
            </a:r>
            <a:b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4  Games</a:t>
            </a:r>
            <a:b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5  Legislation</a:t>
            </a:r>
          </a:p>
        </p:txBody>
      </p:sp>
    </p:spTree>
    <p:extLst>
      <p:ext uri="{BB962C8B-B14F-4D97-AF65-F5344CB8AC3E}">
        <p14:creationId xmlns:p14="http://schemas.microsoft.com/office/powerpoint/2010/main" val="30893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ylo controller">
            <a:extLst>
              <a:ext uri="{FF2B5EF4-FFF2-40B4-BE49-F238E27FC236}">
                <a16:creationId xmlns:a16="http://schemas.microsoft.com/office/drawing/2014/main" id="{61E81CDC-4504-4008-B292-C404D713C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9" y="-188214"/>
            <a:ext cx="12196675" cy="75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294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0E8B4A-6098-412B-AF53-78E71983E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3759"/>
            <a:ext cx="12192000" cy="814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0D623B-C3C8-41CA-BFAD-628304C7AEE6}"/>
              </a:ext>
            </a:extLst>
          </p:cNvPr>
          <p:cNvSpPr txBox="1">
            <a:spLocks/>
          </p:cNvSpPr>
          <p:nvPr/>
        </p:nvSpPr>
        <p:spPr bwMode="auto">
          <a:xfrm>
            <a:off x="1487488" y="1423640"/>
            <a:ext cx="9649072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9pPr>
          </a:lstStyle>
          <a:p>
            <a:pPr algn="l"/>
            <a:r>
              <a:rPr lang="en-US" altLang="en-US" sz="2800" kern="0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Sinput</a:t>
            </a:r>
            <a:endParaRPr lang="en-US" altLang="en-US" sz="2800" kern="0" baseline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ヒラギノ角ゴ Pro W3" charset="-128"/>
              <a:cs typeface="Calibri" panose="020F0502020204030204" pitchFamily="34" charset="0"/>
            </a:endParaRPr>
          </a:p>
          <a:p>
            <a:pPr algn="l"/>
            <a:r>
              <a:rPr lang="en-US" altLang="en-US" sz="2800" kern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  <a:hlinkClick r:id="rId2"/>
              </a:rPr>
              <a:t>sophieh.itch.io/sinput</a:t>
            </a:r>
            <a:endParaRPr lang="en-US" altLang="en-US" sz="2800" kern="0" baseline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ヒラギノ角ゴ Pro W3" charset="-128"/>
              <a:cs typeface="Calibri" panose="020F0502020204030204" pitchFamily="34" charset="0"/>
            </a:endParaRPr>
          </a:p>
          <a:p>
            <a:pPr algn="l"/>
            <a:br>
              <a:rPr lang="en-US" altLang="en-US" sz="2800" kern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2800" kern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Racing Audio Display</a:t>
            </a:r>
          </a:p>
          <a:p>
            <a:pPr algn="l"/>
            <a:r>
              <a:rPr lang="en-US" altLang="en-US" sz="2800" kern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  <a:hlinkClick r:id="rId3"/>
              </a:rPr>
              <a:t>www.cs.columbia.edu/~brian/projects/rad.html</a:t>
            </a:r>
            <a:r>
              <a:rPr lang="en-US" altLang="en-US" sz="2800" kern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 </a:t>
            </a:r>
          </a:p>
          <a:p>
            <a:pPr algn="l"/>
            <a:endParaRPr lang="en-US" altLang="en-US" sz="2800" kern="0" baseline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ヒラギノ角ゴ Pro W3" charset="-128"/>
              <a:cs typeface="Calibri" panose="020F0502020204030204" pitchFamily="34" charset="0"/>
            </a:endParaRPr>
          </a:p>
          <a:p>
            <a:pPr algn="l"/>
            <a:r>
              <a:rPr lang="en-US" altLang="en-US" sz="2800" kern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Accessible Realities</a:t>
            </a:r>
          </a:p>
          <a:p>
            <a:pPr algn="l"/>
            <a:r>
              <a:rPr lang="en-US" altLang="en-US" sz="2800" kern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  <a:hlinkClick r:id="rId4"/>
              </a:rPr>
              <a:t>accessiblerealities.com/blog/tag/unreal-engine-4/</a:t>
            </a:r>
            <a:r>
              <a:rPr lang="en-US" altLang="en-US" sz="2800" kern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 </a:t>
            </a:r>
          </a:p>
          <a:p>
            <a:pPr algn="l"/>
            <a:endParaRPr lang="en-US" altLang="en-US" sz="2800" kern="0" baseline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ヒラギノ角ゴ Pro W3" charset="-128"/>
              <a:cs typeface="Calibri" panose="020F0502020204030204" pitchFamily="34" charset="0"/>
            </a:endParaRPr>
          </a:p>
          <a:p>
            <a:pPr algn="l"/>
            <a:r>
              <a:rPr lang="en-US" altLang="en-US" sz="2800" kern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ADL engine</a:t>
            </a:r>
          </a:p>
          <a:p>
            <a:pPr algn="l"/>
            <a:r>
              <a:rPr lang="en-US" altLang="en-US" sz="2800" kern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  <a:hlinkClick r:id="rId5"/>
              </a:rPr>
              <a:t>store.steampowered.com/app/657180/The_Adliberum_Engine_ADLENGINE/</a:t>
            </a:r>
            <a:r>
              <a:rPr lang="en-US" altLang="en-US" sz="2800" kern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093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-27384"/>
            <a:ext cx="12192000" cy="688538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Gill Sans" pitchFamily="34" charset="0"/>
              <a:ea typeface="ヒラギノ角ゴ Pro W3" pitchFamily="96" charset="-128"/>
            </a:endParaRPr>
          </a:p>
        </p:txBody>
      </p:sp>
      <p:sp>
        <p:nvSpPr>
          <p:cNvPr id="512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487488" y="1423640"/>
            <a:ext cx="9649072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1  Why &amp; how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2  Hardware, platforms &amp; middleware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3  Information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4  Games</a:t>
            </a:r>
            <a:b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5  Legislation</a:t>
            </a:r>
          </a:p>
        </p:txBody>
      </p:sp>
    </p:spTree>
    <p:extLst>
      <p:ext uri="{BB962C8B-B14F-4D97-AF65-F5344CB8AC3E}">
        <p14:creationId xmlns:p14="http://schemas.microsoft.com/office/powerpoint/2010/main" val="3552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-27384"/>
            <a:ext cx="12192000" cy="688538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Gill Sans" pitchFamily="34" charset="0"/>
              <a:ea typeface="ヒラギノ角ゴ Pro W3" pitchFamily="96" charset="-128"/>
            </a:endParaRPr>
          </a:p>
        </p:txBody>
      </p:sp>
      <p:pic>
        <p:nvPicPr>
          <p:cNvPr id="3074" name="Picture 2" descr="designing for disabilitiy text in front of wheelchair user Bentley the turtle from the Sly Cooper games">
            <a:extLst>
              <a:ext uri="{FF2B5EF4-FFF2-40B4-BE49-F238E27FC236}">
                <a16:creationId xmlns:a16="http://schemas.microsoft.com/office/drawing/2014/main" id="{CCD83327-99E1-4E86-8B2E-660F4D394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42" y="-33712"/>
            <a:ext cx="12263314" cy="6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7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-27384"/>
            <a:ext cx="12192000" cy="688538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Gill Sans" pitchFamily="34" charset="0"/>
              <a:ea typeface="ヒラギノ角ゴ Pro W3" pitchFamily="96" charset="-128"/>
            </a:endParaRPr>
          </a:p>
        </p:txBody>
      </p:sp>
      <p:pic>
        <p:nvPicPr>
          <p:cNvPr id="4098" name="Picture 2" descr="Disabled gamers in front of a large ubisoft logo">
            <a:extLst>
              <a:ext uri="{FF2B5EF4-FFF2-40B4-BE49-F238E27FC236}">
                <a16:creationId xmlns:a16="http://schemas.microsoft.com/office/drawing/2014/main" id="{0D96B4FE-F468-45AE-95CF-9F82CB1C8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42677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ccessibility resources: EA sports UFC 3 for Xbox One">
            <a:extLst>
              <a:ext uri="{FF2B5EF4-FFF2-40B4-BE49-F238E27FC236}">
                <a16:creationId xmlns:a16="http://schemas.microsoft.com/office/drawing/2014/main" id="{0C07A9D0-0A04-4748-9E2B-D54F32C7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760" y="0"/>
            <a:ext cx="134918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1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6B87EB-5826-4D9E-B90A-870D085B9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96" y="-2637"/>
            <a:ext cx="4198066" cy="18608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0D2C11-FAD2-459E-9D7B-7B2B035C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370" y="-6796136"/>
            <a:ext cx="4198066" cy="18608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5AED65-AFC1-4070-8912-0754D894F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346" y="-13348864"/>
            <a:ext cx="4198066" cy="1860855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A3A45D-FA9C-4EA3-803B-64650FAC60AE}"/>
              </a:ext>
            </a:extLst>
          </p:cNvPr>
          <p:cNvCxnSpPr/>
          <p:nvPr/>
        </p:nvCxnSpPr>
        <p:spPr bwMode="auto">
          <a:xfrm flipV="1">
            <a:off x="8223346" y="-7372200"/>
            <a:ext cx="0" cy="1423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B00468-8E9A-40EF-8AA5-973E64DB6FB4}"/>
              </a:ext>
            </a:extLst>
          </p:cNvPr>
          <p:cNvCxnSpPr/>
          <p:nvPr/>
        </p:nvCxnSpPr>
        <p:spPr bwMode="auto">
          <a:xfrm flipV="1">
            <a:off x="4029370" y="-5974671"/>
            <a:ext cx="0" cy="1423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4217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-27384"/>
            <a:ext cx="12192000" cy="688538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Gill Sans" pitchFamily="34" charset="0"/>
              <a:ea typeface="ヒラギノ角ゴ Pro W3" pitchFamily="96" charset="-128"/>
            </a:endParaRPr>
          </a:p>
        </p:txBody>
      </p:sp>
      <p:sp>
        <p:nvSpPr>
          <p:cNvPr id="512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487488" y="1423640"/>
            <a:ext cx="9649072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1  Why &amp; how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2  Hardware, platforms &amp; middleware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3  Information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4  Games</a:t>
            </a:r>
            <a:b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5  Legislation</a:t>
            </a:r>
          </a:p>
        </p:txBody>
      </p:sp>
    </p:spTree>
    <p:extLst>
      <p:ext uri="{BB962C8B-B14F-4D97-AF65-F5344CB8AC3E}">
        <p14:creationId xmlns:p14="http://schemas.microsoft.com/office/powerpoint/2010/main" val="362083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9B2E60-BDCE-4A37-9F34-80DF90CC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457" y="-618444"/>
            <a:ext cx="14390914" cy="809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-27384"/>
            <a:ext cx="12192000" cy="688538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Gill Sans" pitchFamily="34" charset="0"/>
              <a:ea typeface="ヒラギノ角ゴ Pro W3" pitchFamily="96" charset="-128"/>
            </a:endParaRPr>
          </a:p>
        </p:txBody>
      </p:sp>
      <p:sp>
        <p:nvSpPr>
          <p:cNvPr id="512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487488" y="1423640"/>
            <a:ext cx="9649072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1  Why &amp; how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2  Hardware, platforms &amp; middleware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3  Information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4  Games</a:t>
            </a:r>
            <a:b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5  Legislation</a:t>
            </a:r>
          </a:p>
        </p:txBody>
      </p:sp>
    </p:spTree>
    <p:extLst>
      <p:ext uri="{BB962C8B-B14F-4D97-AF65-F5344CB8AC3E}">
        <p14:creationId xmlns:p14="http://schemas.microsoft.com/office/powerpoint/2010/main" val="346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55078-199A-4401-91C2-2E033A287B73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1001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Gill Sans" pitchFamily="34" charset="0"/>
              <a:ea typeface="ヒラギノ角ゴ Pro W3" pitchFamily="96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8C477-FA3F-4BA9-A50F-BC1DB7485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641" y="0"/>
            <a:ext cx="60579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BCA275-D51B-4621-B814-D93335BCD975}"/>
              </a:ext>
            </a:extLst>
          </p:cNvPr>
          <p:cNvSpPr/>
          <p:nvPr/>
        </p:nvSpPr>
        <p:spPr>
          <a:xfrm>
            <a:off x="623392" y="764704"/>
            <a:ext cx="6057900" cy="370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Segoe UI" panose="020B0502040204020203" pitchFamily="34" charset="0"/>
              </a:rPr>
              <a:t>The accessibility update, now available on PS4! </a:t>
            </a:r>
            <a:r>
              <a:rPr lang="en-GB" sz="4400" dirty="0">
                <a:solidFill>
                  <a:schemeClr val="bg1"/>
                </a:solidFill>
                <a:latin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</a:t>
            </a:r>
            <a:r>
              <a:rPr lang="en-GB" sz="4400" dirty="0" err="1">
                <a:solidFill>
                  <a:schemeClr val="bg1"/>
                </a:solidFill>
                <a:latin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Infernium</a:t>
            </a:r>
            <a:r>
              <a:rPr lang="en-GB" sz="4400" dirty="0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</a:p>
          <a:p>
            <a:endParaRPr lang="en-GB" sz="44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r>
              <a:rPr lang="en-GB" sz="4400" dirty="0">
                <a:solidFill>
                  <a:schemeClr val="bg1"/>
                </a:solidFill>
                <a:latin typeface="Segoe UI" panose="020B0502040204020203" pitchFamily="34" charset="0"/>
              </a:rPr>
              <a:t>It features minor gameplay balancing, bug fixing and 4 new modes: No Enemies, Slower Enemies, More Tutorials and No "Permadeath"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87E67-BB1E-432B-B575-2029ED10E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0031F-D746-439A-9AA7-07B24B0CAD5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18AFC-E37F-4F1A-B283-2D70D54687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75167-36AA-4811-BF1C-6B21CA1C1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2832" y="-171400"/>
            <a:ext cx="16734663" cy="94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1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A59328-7D08-45E8-BC59-9F48E54A0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21" y="1874766"/>
            <a:ext cx="11228958" cy="4218530"/>
          </a:xfrm>
          <a:prstGeom prst="rect">
            <a:avLst/>
          </a:prstGeom>
        </p:spPr>
      </p:pic>
      <p:pic>
        <p:nvPicPr>
          <p:cNvPr id="60418" name="Picture 2" descr="Eurogamer.net">
            <a:extLst>
              <a:ext uri="{FF2B5EF4-FFF2-40B4-BE49-F238E27FC236}">
                <a16:creationId xmlns:a16="http://schemas.microsoft.com/office/drawing/2014/main" id="{C5A61F30-9BFE-41A8-BEB8-FE2CFF19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764704"/>
            <a:ext cx="538162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-27384"/>
            <a:ext cx="12192000" cy="688538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Gill Sans" pitchFamily="34" charset="0"/>
              <a:ea typeface="ヒラギノ角ゴ Pro W3" pitchFamily="96" charset="-128"/>
            </a:endParaRPr>
          </a:p>
        </p:txBody>
      </p:sp>
      <p:sp>
        <p:nvSpPr>
          <p:cNvPr id="512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487488" y="1423640"/>
            <a:ext cx="9649072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1  Why &amp; how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2  Hardware, platforms &amp; middleware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3  Information</a:t>
            </a:r>
            <a:b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4  Games</a:t>
            </a:r>
            <a:b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5  Legislation</a:t>
            </a:r>
          </a:p>
        </p:txBody>
      </p:sp>
    </p:spTree>
    <p:extLst>
      <p:ext uri="{BB962C8B-B14F-4D97-AF65-F5344CB8AC3E}">
        <p14:creationId xmlns:p14="http://schemas.microsoft.com/office/powerpoint/2010/main" val="67474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-27384"/>
            <a:ext cx="12192000" cy="688538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Gill Sans" pitchFamily="34" charset="0"/>
              <a:ea typeface="ヒラギノ角ゴ Pro W3" pitchFamily="96" charset="-128"/>
            </a:endParaRPr>
          </a:p>
        </p:txBody>
      </p:sp>
      <p:sp>
        <p:nvSpPr>
          <p:cNvPr id="512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487488" y="1423640"/>
            <a:ext cx="9649072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6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So what happens next?</a:t>
            </a:r>
          </a:p>
        </p:txBody>
      </p:sp>
    </p:spTree>
    <p:extLst>
      <p:ext uri="{BB962C8B-B14F-4D97-AF65-F5344CB8AC3E}">
        <p14:creationId xmlns:p14="http://schemas.microsoft.com/office/powerpoint/2010/main" val="15621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Gill Sans" pitchFamily="34" charset="0"/>
              <a:ea typeface="ヒラギノ角ゴ Pro W3" pitchFamily="96" charset="-128"/>
            </a:endParaRPr>
          </a:p>
        </p:txBody>
      </p:sp>
      <p:sp>
        <p:nvSpPr>
          <p:cNvPr id="512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597975" y="1346200"/>
            <a:ext cx="8996051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7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Thanks!</a:t>
            </a:r>
            <a:br>
              <a:rPr lang="en-US" altLang="en-US" sz="7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br>
              <a:rPr lang="en-US" altLang="en-US" sz="20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http://tinyurl.com/2018-progress</a:t>
            </a:r>
            <a:br>
              <a:rPr lang="en-US" altLang="en-US" sz="3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http://tinyurl.com/2018-ga-quotes</a:t>
            </a:r>
            <a:br>
              <a:rPr lang="en-US" altLang="en-US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br>
              <a:rPr lang="en-US" altLang="en-US" sz="20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Ian Hamilton</a:t>
            </a:r>
            <a:br>
              <a:rPr lang="en-US" altLang="en-US" sz="3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@</a:t>
            </a:r>
            <a:r>
              <a:rPr lang="en-US" altLang="en-US" sz="3200" dirty="0" err="1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ianhamilton</a:t>
            </a:r>
            <a:r>
              <a:rPr lang="en-US" altLang="en-US" sz="3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_  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//</a:t>
            </a:r>
            <a:r>
              <a:rPr lang="en-US" altLang="en-US" sz="3200" dirty="0">
                <a:solidFill>
                  <a:srgbClr val="F2F2F2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  i_h@hotmail.com</a:t>
            </a:r>
          </a:p>
        </p:txBody>
      </p:sp>
    </p:spTree>
    <p:extLst>
      <p:ext uri="{BB962C8B-B14F-4D97-AF65-F5344CB8AC3E}">
        <p14:creationId xmlns:p14="http://schemas.microsoft.com/office/powerpoint/2010/main" val="389859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newsreader-user-tes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49075" y="-9553575"/>
            <a:ext cx="29165550" cy="164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peechbuddy.com/blog/wp-content/uploads/2012/03/speech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14300"/>
            <a:ext cx="7497762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8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7"/>
          <p:cNvSpPr>
            <a:spLocks noChangeArrowheads="1"/>
          </p:cNvSpPr>
          <p:nvPr/>
        </p:nvSpPr>
        <p:spPr bwMode="auto">
          <a:xfrm>
            <a:off x="4295800" y="1268760"/>
            <a:ext cx="3588419" cy="3588419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9pPr>
          </a:lstStyle>
          <a:p>
            <a:endParaRPr lang="en-GB" alt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379789" y="2492375"/>
            <a:ext cx="344440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0" kern="0" baseline="0" dirty="0">
                <a:solidFill>
                  <a:schemeClr val="bg1"/>
                </a:solidFill>
                <a:latin typeface="Questrial" panose="02000000000000000000" pitchFamily="50" charset="0"/>
              </a:rPr>
              <a:t>$140</a:t>
            </a:r>
            <a:r>
              <a:rPr lang="en-GB" altLang="en-US" sz="6000" kern="0" baseline="0" dirty="0">
                <a:solidFill>
                  <a:schemeClr val="bg1"/>
                </a:solidFill>
                <a:latin typeface="Questrial" panose="02000000000000000000" pitchFamily="50" charset="0"/>
              </a:rPr>
              <a:t>bn</a:t>
            </a:r>
            <a:endParaRPr lang="en-GB" altLang="en-US" sz="8000" kern="0" baseline="0" dirty="0">
              <a:solidFill>
                <a:schemeClr val="bg1"/>
              </a:solidFill>
              <a:latin typeface="Questrial" panose="020000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295676" y="4950296"/>
            <a:ext cx="358841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9pPr>
          </a:lstStyle>
          <a:p>
            <a:pPr eaLnBrk="1" hangingPunct="1">
              <a:defRPr/>
            </a:pPr>
            <a:r>
              <a:rPr lang="en-GB" altLang="en-US" sz="4800" kern="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353394" y="1772816"/>
            <a:ext cx="2584695" cy="258469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55440" y="2492375"/>
            <a:ext cx="3095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9pPr>
          </a:lstStyle>
          <a:p>
            <a:pPr eaLnBrk="1" hangingPunct="1">
              <a:defRPr/>
            </a:pPr>
            <a:r>
              <a:rPr lang="en-GB" altLang="en-US" sz="5400" kern="0" baseline="0" dirty="0">
                <a:solidFill>
                  <a:schemeClr val="bg1"/>
                </a:solidFill>
                <a:latin typeface="Questrial" panose="02000000000000000000" pitchFamily="50" charset="0"/>
              </a:rPr>
              <a:t>$42</a:t>
            </a:r>
            <a:r>
              <a:rPr lang="en-GB" altLang="en-US" sz="4000" kern="0" baseline="0" dirty="0">
                <a:solidFill>
                  <a:schemeClr val="bg1"/>
                </a:solidFill>
                <a:latin typeface="Questrial" panose="02000000000000000000" pitchFamily="50" charset="0"/>
              </a:rPr>
              <a:t>bn</a:t>
            </a:r>
            <a:endParaRPr lang="en-GB" altLang="en-US" sz="5400" kern="0" baseline="0" dirty="0">
              <a:solidFill>
                <a:schemeClr val="bg1"/>
              </a:solidFill>
              <a:latin typeface="Questrial" panose="02000000000000000000" pitchFamily="50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496765" y="4950296"/>
            <a:ext cx="221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9pPr>
          </a:lstStyle>
          <a:p>
            <a:pPr eaLnBrk="1" hangingPunct="1">
              <a:defRPr/>
            </a:pPr>
            <a:r>
              <a:rPr lang="en-GB" altLang="en-US" sz="4800" kern="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607176" y="2617788"/>
            <a:ext cx="30972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9pPr>
          </a:lstStyle>
          <a:p>
            <a:pPr eaLnBrk="1" hangingPunct="1">
              <a:defRPr/>
            </a:pPr>
            <a:r>
              <a:rPr lang="en-GB" altLang="en-US" sz="3600" kern="0" baseline="0" dirty="0">
                <a:solidFill>
                  <a:schemeClr val="bg1"/>
                </a:solidFill>
                <a:latin typeface="Questrial" panose="02000000000000000000" pitchFamily="50" charset="0"/>
              </a:rPr>
              <a:t>$15</a:t>
            </a:r>
            <a:r>
              <a:rPr lang="en-GB" altLang="en-US" sz="2400" kern="0" baseline="0" dirty="0">
                <a:solidFill>
                  <a:schemeClr val="bg1"/>
                </a:solidFill>
                <a:latin typeface="Questrial" panose="02000000000000000000" pitchFamily="50" charset="0"/>
              </a:rPr>
              <a:t>bn</a:t>
            </a:r>
            <a:endParaRPr lang="en-GB" altLang="en-US" sz="3600" kern="0" baseline="0" dirty="0">
              <a:solidFill>
                <a:schemeClr val="bg1"/>
              </a:solidFill>
              <a:latin typeface="Questrial" panose="02000000000000000000" pitchFamily="50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648451" y="4950296"/>
            <a:ext cx="18399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9pPr>
          </a:lstStyle>
          <a:p>
            <a:pPr eaLnBrk="1" hangingPunct="1">
              <a:defRPr/>
            </a:pPr>
            <a:r>
              <a:rPr lang="en-GB" altLang="en-US" sz="4800" kern="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</a:t>
            </a: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4295676" y="1268760"/>
            <a:ext cx="3588419" cy="3588419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Gill Sans" pitchFamily="34" charset="0"/>
                <a:ea typeface="ヒラギノ角ゴ Pro W3" pitchFamily="96" charset="-128"/>
              </a:defRPr>
            </a:lvl9pPr>
          </a:lstStyle>
          <a:p>
            <a:endParaRPr lang="en-GB" altLang="en-US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79665" y="2492375"/>
            <a:ext cx="344440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0" kern="0" baseline="0" dirty="0">
                <a:solidFill>
                  <a:schemeClr val="bg1"/>
                </a:solidFill>
                <a:latin typeface="Questrial" panose="02000000000000000000" pitchFamily="50" charset="0"/>
              </a:rPr>
              <a:t>$140</a:t>
            </a:r>
            <a:r>
              <a:rPr lang="en-GB" altLang="en-US" sz="6000" kern="0" baseline="0" dirty="0">
                <a:solidFill>
                  <a:schemeClr val="bg1"/>
                </a:solidFill>
                <a:latin typeface="Questrial" panose="02000000000000000000" pitchFamily="50" charset="0"/>
              </a:rPr>
              <a:t>bn</a:t>
            </a:r>
            <a:endParaRPr lang="en-GB" altLang="en-US" sz="8000" kern="0" baseline="0" dirty="0">
              <a:solidFill>
                <a:schemeClr val="bg1"/>
              </a:solidFill>
              <a:latin typeface="Questrial" panose="02000000000000000000" pitchFamily="50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231664" y="1772816"/>
            <a:ext cx="2584695" cy="258469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7933710" y="2492375"/>
            <a:ext cx="3095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" pitchFamily="34" charset="0"/>
                <a:ea typeface="ヒラギノ角ゴ Pro W3" pitchFamily="96" charset="-128"/>
              </a:defRPr>
            </a:lvl9pPr>
          </a:lstStyle>
          <a:p>
            <a:pPr eaLnBrk="1" hangingPunct="1">
              <a:defRPr/>
            </a:pPr>
            <a:r>
              <a:rPr lang="en-GB" altLang="en-US" sz="5400" kern="0" baseline="0" dirty="0">
                <a:solidFill>
                  <a:schemeClr val="bg1"/>
                </a:solidFill>
                <a:latin typeface="Questrial" panose="02000000000000000000" pitchFamily="50" charset="0"/>
              </a:rPr>
              <a:t>$52</a:t>
            </a:r>
            <a:r>
              <a:rPr lang="en-GB" altLang="en-US" sz="4000" kern="0" baseline="0" dirty="0">
                <a:solidFill>
                  <a:schemeClr val="bg1"/>
                </a:solidFill>
                <a:latin typeface="Questrial" panose="02000000000000000000" pitchFamily="50" charset="0"/>
              </a:rPr>
              <a:t>bn</a:t>
            </a:r>
            <a:endParaRPr lang="en-GB" altLang="en-US" sz="5400" kern="0" baseline="0" dirty="0">
              <a:solidFill>
                <a:schemeClr val="bg1"/>
              </a:solidFill>
              <a:latin typeface="Questrial" panose="020000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candycrushonline.com/wp-content/uploads/colorstrip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3925" y="-4073525"/>
            <a:ext cx="17106900" cy="128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ill Sans"/>
        <a:ea typeface="ヒラギノ角ゴ Pro W3"/>
        <a:cs typeface=""/>
      </a:majorFont>
      <a:minorFont>
        <a:latin typeface="Gill Sans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Gill Sans" pitchFamily="34" charset="0"/>
            <a:ea typeface="ヒラギノ角ゴ Pro W3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Gill Sans" pitchFamily="34" charset="0"/>
            <a:ea typeface="ヒラギノ角ゴ Pro W3" pitchFamily="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</Words>
  <Application>Microsoft Office PowerPoint</Application>
  <PresentationFormat>Bredbild</PresentationFormat>
  <Paragraphs>45</Paragraphs>
  <Slides>35</Slides>
  <Notes>6</Notes>
  <HiddenSlides>0</HiddenSlides>
  <MMClips>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41" baseType="lpstr">
      <vt:lpstr>Questrial</vt:lpstr>
      <vt:lpstr>Calibri</vt:lpstr>
      <vt:lpstr>Segoe UI</vt:lpstr>
      <vt:lpstr>Gill Sans</vt:lpstr>
      <vt:lpstr>Blank Presentation</vt:lpstr>
      <vt:lpstr>Image</vt:lpstr>
      <vt:lpstr>The State of Play: Accessible Gaming  @ianhamilton_  //  i_h@hotmail.com</vt:lpstr>
      <vt:lpstr>1  Why &amp; how 2  Hardware, platforms &amp; middleware 3  Information 4  Games 5  Legislation</vt:lpstr>
      <vt:lpstr>1  Why &amp; how 2  Hardware, platforms &amp; middleware 3  Information 4  Games 5  Legislation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Game accessibility in 2018</vt:lpstr>
      <vt:lpstr>PowerPoint-presentation</vt:lpstr>
      <vt:lpstr>PowerPoint-presentation</vt:lpstr>
      <vt:lpstr>1. Communicate information in more than one way  2. Allow some flexibility in how the game is played</vt:lpstr>
      <vt:lpstr>PowerPoint-presentation</vt:lpstr>
      <vt:lpstr>Game accessibility in 2018</vt:lpstr>
      <vt:lpstr>1  Why &amp; how 2  Hardware, platforms &amp; middleware 3  Information 4  Games 5  Legislation</vt:lpstr>
      <vt:lpstr>PowerPoint-presentation</vt:lpstr>
      <vt:lpstr>PowerPoint-presentation</vt:lpstr>
      <vt:lpstr>PowerPoint-presentation</vt:lpstr>
      <vt:lpstr>PowerPoint-presentation</vt:lpstr>
      <vt:lpstr>1  Why &amp; how 2  Hardware, platforms &amp; middleware 3  Information 4  Games 5  Legislation</vt:lpstr>
      <vt:lpstr>PowerPoint-presentation</vt:lpstr>
      <vt:lpstr>PowerPoint-presentation</vt:lpstr>
      <vt:lpstr>PowerPoint-presentation</vt:lpstr>
      <vt:lpstr>PowerPoint-presentation</vt:lpstr>
      <vt:lpstr>1  Why &amp; how 2  Hardware, platforms &amp; middleware 3  Information 4  Games 5  Legislation</vt:lpstr>
      <vt:lpstr>PowerPoint-presentation</vt:lpstr>
      <vt:lpstr>PowerPoint-presentation</vt:lpstr>
      <vt:lpstr>PowerPoint-presentation</vt:lpstr>
      <vt:lpstr>PowerPoint-presentation</vt:lpstr>
      <vt:lpstr>1  Why &amp; how 2  Hardware, platforms &amp; middleware 3  Information 4  Games 5  Legislation</vt:lpstr>
      <vt:lpstr>So what happens next?</vt:lpstr>
      <vt:lpstr>Thanks!  http://tinyurl.com/2018-progress http://tinyurl.com/2018-ga-quotes  Ian Hamilton @ianhamilton_  //  i_h@hotmail.com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2019-04-09T12:32:18Z</dcterms:created>
  <dcterms:modified xsi:type="dcterms:W3CDTF">2019-04-09T12:32:29Z</dcterms:modified>
</cp:coreProperties>
</file>