
<file path=[Content_Types].xml><?xml version="1.0" encoding="utf-8"?>
<Types xmlns="http://schemas.openxmlformats.org/package/2006/content-types">
  <Default Extension="(null)" ContentType="image/x-emf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7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8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9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10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1.xml" ContentType="application/vnd.openxmlformats-officedocument.theme+xml"/>
  <Override PartName="/ppt/slideLayouts/slideLayout21.xml" ContentType="application/vnd.openxmlformats-officedocument.presentationml.slideLayout+xml"/>
  <Override PartName="/ppt/theme/theme12.xml" ContentType="application/vnd.openxmlformats-officedocument.theme+xml"/>
  <Override PartName="/ppt/slideLayouts/slideLayout22.xml" ContentType="application/vnd.openxmlformats-officedocument.presentationml.slideLayout+xml"/>
  <Override PartName="/ppt/theme/theme13.xml" ContentType="application/vnd.openxmlformats-officedocument.theme+xml"/>
  <Override PartName="/ppt/slideLayouts/slideLayout23.xml" ContentType="application/vnd.openxmlformats-officedocument.presentationml.slideLayout+xml"/>
  <Override PartName="/ppt/theme/theme14.xml" ContentType="application/vnd.openxmlformats-officedocument.theme+xml"/>
  <Override PartName="/ppt/slideLayouts/slideLayout24.xml" ContentType="application/vnd.openxmlformats-officedocument.presentationml.slideLayout+xml"/>
  <Override PartName="/ppt/theme/theme15.xml" ContentType="application/vnd.openxmlformats-officedocument.theme+xml"/>
  <Override PartName="/ppt/slideLayouts/slideLayout25.xml" ContentType="application/vnd.openxmlformats-officedocument.presentationml.slideLayout+xml"/>
  <Override PartName="/ppt/theme/theme16.xml" ContentType="application/vnd.openxmlformats-officedocument.theme+xml"/>
  <Override PartName="/ppt/slideLayouts/slideLayout26.xml" ContentType="application/vnd.openxmlformats-officedocument.presentationml.slideLayout+xml"/>
  <Override PartName="/ppt/theme/theme17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18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19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0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1.xml" ContentType="application/vnd.openxmlformats-officedocument.theme+xml"/>
  <Override PartName="/ppt/slideLayouts/slideLayout71.xml" ContentType="application/vnd.openxmlformats-officedocument.presentationml.slideLayout+xml"/>
  <Override PartName="/ppt/theme/theme22.xml" ContentType="application/vnd.openxmlformats-officedocument.theme+xml"/>
  <Override PartName="/ppt/slideLayouts/slideLayout72.xml" ContentType="application/vnd.openxmlformats-officedocument.presentationml.slideLayout+xml"/>
  <Override PartName="/ppt/theme/theme23.xml" ContentType="application/vnd.openxmlformats-officedocument.theme+xml"/>
  <Override PartName="/ppt/slideLayouts/slideLayout73.xml" ContentType="application/vnd.openxmlformats-officedocument.presentationml.slideLayout+xml"/>
  <Override PartName="/ppt/theme/theme24.xml" ContentType="application/vnd.openxmlformats-officedocument.theme+xml"/>
  <Override PartName="/ppt/slideLayouts/slideLayout74.xml" ContentType="application/vnd.openxmlformats-officedocument.presentationml.slideLayout+xml"/>
  <Override PartName="/ppt/theme/theme25.xml" ContentType="application/vnd.openxmlformats-officedocument.theme+xml"/>
  <Override PartName="/ppt/slideLayouts/slideLayout75.xml" ContentType="application/vnd.openxmlformats-officedocument.presentationml.slideLayout+xml"/>
  <Override PartName="/ppt/theme/theme26.xml" ContentType="application/vnd.openxmlformats-officedocument.theme+xml"/>
  <Override PartName="/ppt/slideLayouts/slideLayout76.xml" ContentType="application/vnd.openxmlformats-officedocument.presentationml.slideLayout+xml"/>
  <Override PartName="/ppt/theme/theme27.xml" ContentType="application/vnd.openxmlformats-officedocument.theme+xml"/>
  <Override PartName="/ppt/slideLayouts/slideLayout77.xml" ContentType="application/vnd.openxmlformats-officedocument.presentationml.slideLayout+xml"/>
  <Override PartName="/ppt/theme/theme28.xml" ContentType="application/vnd.openxmlformats-officedocument.theme+xml"/>
  <Override PartName="/ppt/slideLayouts/slideLayout78.xml" ContentType="application/vnd.openxmlformats-officedocument.presentationml.slideLayout+xml"/>
  <Override PartName="/ppt/theme/theme29.xml" ContentType="application/vnd.openxmlformats-officedocument.theme+xml"/>
  <Override PartName="/ppt/theme/theme3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5" r:id="rId1"/>
    <p:sldMasterId id="2147483719" r:id="rId2"/>
    <p:sldMasterId id="2147483948" r:id="rId3"/>
    <p:sldMasterId id="2147483946" r:id="rId4"/>
    <p:sldMasterId id="2147483944" r:id="rId5"/>
    <p:sldMasterId id="2147483955" r:id="rId6"/>
    <p:sldMasterId id="2147483772" r:id="rId7"/>
    <p:sldMasterId id="2147483774" r:id="rId8"/>
    <p:sldMasterId id="2147483776" r:id="rId9"/>
    <p:sldMasterId id="2147483950" r:id="rId10"/>
    <p:sldMasterId id="2147483778" r:id="rId11"/>
    <p:sldMasterId id="2147483928" r:id="rId12"/>
    <p:sldMasterId id="2147483936" r:id="rId13"/>
    <p:sldMasterId id="2147483938" r:id="rId14"/>
    <p:sldMasterId id="2147483932" r:id="rId15"/>
    <p:sldMasterId id="2147483962" r:id="rId16"/>
    <p:sldMasterId id="2147483934" r:id="rId17"/>
    <p:sldMasterId id="2147483930" r:id="rId18"/>
    <p:sldMasterId id="2147483958" r:id="rId19"/>
    <p:sldMasterId id="2147483758" r:id="rId20"/>
    <p:sldMasterId id="2147483819" r:id="rId21"/>
    <p:sldMasterId id="2147483909" r:id="rId22"/>
    <p:sldMasterId id="2147483911" r:id="rId23"/>
    <p:sldMasterId id="2147483913" r:id="rId24"/>
    <p:sldMasterId id="2147483915" r:id="rId25"/>
    <p:sldMasterId id="2147483713" r:id="rId26"/>
    <p:sldMasterId id="2147483755" r:id="rId27"/>
    <p:sldMasterId id="2147483717" r:id="rId28"/>
    <p:sldMasterId id="2147483722" r:id="rId29"/>
  </p:sldMasterIdLst>
  <p:notesMasterIdLst>
    <p:notesMasterId r:id="rId109"/>
  </p:notesMasterIdLst>
  <p:sldIdLst>
    <p:sldId id="812" r:id="rId30"/>
    <p:sldId id="1073" r:id="rId31"/>
    <p:sldId id="1584" r:id="rId32"/>
    <p:sldId id="550" r:id="rId33"/>
    <p:sldId id="506" r:id="rId34"/>
    <p:sldId id="1253" r:id="rId35"/>
    <p:sldId id="1367" r:id="rId36"/>
    <p:sldId id="517" r:id="rId37"/>
    <p:sldId id="1551" r:id="rId38"/>
    <p:sldId id="1552" r:id="rId39"/>
    <p:sldId id="1165" r:id="rId40"/>
    <p:sldId id="1559" r:id="rId41"/>
    <p:sldId id="341" r:id="rId42"/>
    <p:sldId id="1366" r:id="rId43"/>
    <p:sldId id="1103" r:id="rId44"/>
    <p:sldId id="1542" r:id="rId45"/>
    <p:sldId id="1280" r:id="rId46"/>
    <p:sldId id="1286" r:id="rId47"/>
    <p:sldId id="1328" r:id="rId48"/>
    <p:sldId id="360" r:id="rId49"/>
    <p:sldId id="312" r:id="rId50"/>
    <p:sldId id="1466" r:id="rId51"/>
    <p:sldId id="1324" r:id="rId52"/>
    <p:sldId id="1469" r:id="rId53"/>
    <p:sldId id="1579" r:id="rId54"/>
    <p:sldId id="1580" r:id="rId55"/>
    <p:sldId id="1581" r:id="rId56"/>
    <p:sldId id="1583" r:id="rId57"/>
    <p:sldId id="784" r:id="rId58"/>
    <p:sldId id="1407" r:id="rId59"/>
    <p:sldId id="1405" r:id="rId60"/>
    <p:sldId id="1391" r:id="rId61"/>
    <p:sldId id="1582" r:id="rId62"/>
    <p:sldId id="402" r:id="rId63"/>
    <p:sldId id="1417" r:id="rId64"/>
    <p:sldId id="358" r:id="rId65"/>
    <p:sldId id="1398" r:id="rId66"/>
    <p:sldId id="1245" r:id="rId67"/>
    <p:sldId id="627" r:id="rId68"/>
    <p:sldId id="1400" r:id="rId69"/>
    <p:sldId id="350" r:id="rId70"/>
    <p:sldId id="1065" r:id="rId71"/>
    <p:sldId id="1578" r:id="rId72"/>
    <p:sldId id="1474" r:id="rId73"/>
    <p:sldId id="373" r:id="rId74"/>
    <p:sldId id="1479" r:id="rId75"/>
    <p:sldId id="1585" r:id="rId76"/>
    <p:sldId id="1481" r:id="rId77"/>
    <p:sldId id="1105" r:id="rId78"/>
    <p:sldId id="1561" r:id="rId79"/>
    <p:sldId id="1553" r:id="rId80"/>
    <p:sldId id="1020" r:id="rId81"/>
    <p:sldId id="568" r:id="rId82"/>
    <p:sldId id="760" r:id="rId83"/>
    <p:sldId id="1019" r:id="rId84"/>
    <p:sldId id="549" r:id="rId85"/>
    <p:sldId id="830" r:id="rId86"/>
    <p:sldId id="1053" r:id="rId87"/>
    <p:sldId id="1554" r:id="rId88"/>
    <p:sldId id="1577" r:id="rId89"/>
    <p:sldId id="1567" r:id="rId90"/>
    <p:sldId id="1568" r:id="rId91"/>
    <p:sldId id="1571" r:id="rId92"/>
    <p:sldId id="1575" r:id="rId93"/>
    <p:sldId id="1570" r:id="rId94"/>
    <p:sldId id="1562" r:id="rId95"/>
    <p:sldId id="1549" r:id="rId96"/>
    <p:sldId id="1442" r:id="rId97"/>
    <p:sldId id="1566" r:id="rId98"/>
    <p:sldId id="1113" r:id="rId99"/>
    <p:sldId id="1557" r:id="rId100"/>
    <p:sldId id="1558" r:id="rId101"/>
    <p:sldId id="1463" r:id="rId102"/>
    <p:sldId id="1572" r:id="rId103"/>
    <p:sldId id="1573" r:id="rId104"/>
    <p:sldId id="1267" r:id="rId105"/>
    <p:sldId id="1574" r:id="rId106"/>
    <p:sldId id="1576" r:id="rId107"/>
    <p:sldId id="536" r:id="rId108"/>
  </p:sldIdLst>
  <p:sldSz cx="9144000" cy="5143500" type="screen16x9"/>
  <p:notesSz cx="6858000" cy="17240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EDFA"/>
    <a:srgbClr val="FAE2ED"/>
    <a:srgbClr val="FCE7E4"/>
    <a:srgbClr val="FDEBDC"/>
    <a:srgbClr val="F9E7CB"/>
    <a:srgbClr val="FDEFC9"/>
    <a:srgbClr val="FFF7C0"/>
    <a:srgbClr val="E4F3E5"/>
    <a:srgbClr val="F7F5F7"/>
    <a:srgbClr val="FCE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EF7450-0086-C86C-9BEA-4AFCE25776DB}" v="19" dt="2019-10-28T07:29:46.271"/>
    <p1510:client id="{400A488C-CCC3-A0C0-476C-54F1052BE9F3}" v="12" dt="2019-10-27T11:35:52.981"/>
    <p1510:client id="{4E92A23E-2666-ADE1-06E7-9F7E454BD977}" v="1" dt="2019-10-27T10:57:01.220"/>
    <p1510:client id="{80B62F17-E6BA-D265-EE85-36492A552C2C}" v="36" dt="2019-10-27T14:05:07.552"/>
    <p1510:client id="{95391D22-6E1B-82CC-91BF-8F4BC5C63A28}" v="20" dt="2019-10-27T11:50:11.837"/>
    <p1510:client id="{DE7FEC6E-F2A1-294E-2C79-DC7B535E875C}" v="5" dt="2019-10-27T13:54:09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84"/>
    <p:restoredTop sz="79048"/>
  </p:normalViewPr>
  <p:slideViewPr>
    <p:cSldViewPr snapToGrid="0" snapToObjects="1">
      <p:cViewPr varScale="1">
        <p:scale>
          <a:sx n="121" d="100"/>
          <a:sy n="121" d="100"/>
        </p:scale>
        <p:origin x="1344" y="176"/>
      </p:cViewPr>
      <p:guideLst>
        <p:guide orient="horz" pos="1620"/>
        <p:guide pos="2880"/>
      </p:guideLst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3.xml"/><Relationship Id="rId47" Type="http://schemas.openxmlformats.org/officeDocument/2006/relationships/slide" Target="slides/slide18.xml"/><Relationship Id="rId63" Type="http://schemas.openxmlformats.org/officeDocument/2006/relationships/slide" Target="slides/slide34.xml"/><Relationship Id="rId68" Type="http://schemas.openxmlformats.org/officeDocument/2006/relationships/slide" Target="slides/slide39.xml"/><Relationship Id="rId84" Type="http://schemas.openxmlformats.org/officeDocument/2006/relationships/slide" Target="slides/slide55.xml"/><Relationship Id="rId89" Type="http://schemas.openxmlformats.org/officeDocument/2006/relationships/slide" Target="slides/slide60.xml"/><Relationship Id="rId112" Type="http://schemas.openxmlformats.org/officeDocument/2006/relationships/theme" Target="theme/theme1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78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3.xml"/><Relationship Id="rId37" Type="http://schemas.openxmlformats.org/officeDocument/2006/relationships/slide" Target="slides/slide8.xml"/><Relationship Id="rId53" Type="http://schemas.openxmlformats.org/officeDocument/2006/relationships/slide" Target="slides/slide24.xml"/><Relationship Id="rId58" Type="http://schemas.openxmlformats.org/officeDocument/2006/relationships/slide" Target="slides/slide29.xml"/><Relationship Id="rId74" Type="http://schemas.openxmlformats.org/officeDocument/2006/relationships/slide" Target="slides/slide45.xml"/><Relationship Id="rId79" Type="http://schemas.openxmlformats.org/officeDocument/2006/relationships/slide" Target="slides/slide50.xml"/><Relationship Id="rId102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61.xml"/><Relationship Id="rId95" Type="http://schemas.openxmlformats.org/officeDocument/2006/relationships/slide" Target="slides/slide66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14.xml"/><Relationship Id="rId48" Type="http://schemas.openxmlformats.org/officeDocument/2006/relationships/slide" Target="slides/slide19.xml"/><Relationship Id="rId64" Type="http://schemas.openxmlformats.org/officeDocument/2006/relationships/slide" Target="slides/slide35.xml"/><Relationship Id="rId69" Type="http://schemas.openxmlformats.org/officeDocument/2006/relationships/slide" Target="slides/slide40.xml"/><Relationship Id="rId113" Type="http://schemas.openxmlformats.org/officeDocument/2006/relationships/tableStyles" Target="tableStyles.xml"/><Relationship Id="rId80" Type="http://schemas.openxmlformats.org/officeDocument/2006/relationships/slide" Target="slides/slide51.xml"/><Relationship Id="rId85" Type="http://schemas.openxmlformats.org/officeDocument/2006/relationships/slide" Target="slides/slide56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4.xml"/><Relationship Id="rId38" Type="http://schemas.openxmlformats.org/officeDocument/2006/relationships/slide" Target="slides/slide9.xml"/><Relationship Id="rId59" Type="http://schemas.openxmlformats.org/officeDocument/2006/relationships/slide" Target="slides/slide30.xml"/><Relationship Id="rId103" Type="http://schemas.openxmlformats.org/officeDocument/2006/relationships/slide" Target="slides/slide74.xml"/><Relationship Id="rId108" Type="http://schemas.openxmlformats.org/officeDocument/2006/relationships/slide" Target="slides/slide79.xml"/><Relationship Id="rId54" Type="http://schemas.openxmlformats.org/officeDocument/2006/relationships/slide" Target="slides/slide25.xml"/><Relationship Id="rId70" Type="http://schemas.openxmlformats.org/officeDocument/2006/relationships/slide" Target="slides/slide41.xml"/><Relationship Id="rId75" Type="http://schemas.openxmlformats.org/officeDocument/2006/relationships/slide" Target="slides/slide46.xml"/><Relationship Id="rId91" Type="http://schemas.openxmlformats.org/officeDocument/2006/relationships/slide" Target="slides/slide62.xml"/><Relationship Id="rId96" Type="http://schemas.openxmlformats.org/officeDocument/2006/relationships/slide" Target="slides/slide6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7.xml"/><Relationship Id="rId49" Type="http://schemas.openxmlformats.org/officeDocument/2006/relationships/slide" Target="slides/slide20.xml"/><Relationship Id="rId57" Type="http://schemas.openxmlformats.org/officeDocument/2006/relationships/slide" Target="slides/slide28.xml"/><Relationship Id="rId106" Type="http://schemas.openxmlformats.org/officeDocument/2006/relationships/slide" Target="slides/slide77.xml"/><Relationship Id="rId114" Type="http://schemas.microsoft.com/office/2015/10/relationships/revisionInfo" Target="revisionInfo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.xml"/><Relationship Id="rId44" Type="http://schemas.openxmlformats.org/officeDocument/2006/relationships/slide" Target="slides/slide15.xml"/><Relationship Id="rId52" Type="http://schemas.openxmlformats.org/officeDocument/2006/relationships/slide" Target="slides/slide23.xml"/><Relationship Id="rId60" Type="http://schemas.openxmlformats.org/officeDocument/2006/relationships/slide" Target="slides/slide31.xml"/><Relationship Id="rId65" Type="http://schemas.openxmlformats.org/officeDocument/2006/relationships/slide" Target="slides/slide36.xml"/><Relationship Id="rId73" Type="http://schemas.openxmlformats.org/officeDocument/2006/relationships/slide" Target="slides/slide44.xml"/><Relationship Id="rId78" Type="http://schemas.openxmlformats.org/officeDocument/2006/relationships/slide" Target="slides/slide49.xml"/><Relationship Id="rId81" Type="http://schemas.openxmlformats.org/officeDocument/2006/relationships/slide" Target="slides/slide52.xml"/><Relationship Id="rId86" Type="http://schemas.openxmlformats.org/officeDocument/2006/relationships/slide" Target="slides/slide57.xml"/><Relationship Id="rId94" Type="http://schemas.openxmlformats.org/officeDocument/2006/relationships/slide" Target="slides/slide65.xml"/><Relationship Id="rId99" Type="http://schemas.openxmlformats.org/officeDocument/2006/relationships/slide" Target="slides/slide70.xml"/><Relationship Id="rId101" Type="http://schemas.openxmlformats.org/officeDocument/2006/relationships/slide" Target="slides/slide7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0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5.xml"/><Relationship Id="rId50" Type="http://schemas.openxmlformats.org/officeDocument/2006/relationships/slide" Target="slides/slide21.xml"/><Relationship Id="rId55" Type="http://schemas.openxmlformats.org/officeDocument/2006/relationships/slide" Target="slides/slide26.xml"/><Relationship Id="rId76" Type="http://schemas.openxmlformats.org/officeDocument/2006/relationships/slide" Target="slides/slide47.xml"/><Relationship Id="rId97" Type="http://schemas.openxmlformats.org/officeDocument/2006/relationships/slide" Target="slides/slide68.xml"/><Relationship Id="rId104" Type="http://schemas.openxmlformats.org/officeDocument/2006/relationships/slide" Target="slides/slide7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2.xml"/><Relationship Id="rId92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1.xml"/><Relationship Id="rId45" Type="http://schemas.openxmlformats.org/officeDocument/2006/relationships/slide" Target="slides/slide16.xml"/><Relationship Id="rId66" Type="http://schemas.openxmlformats.org/officeDocument/2006/relationships/slide" Target="slides/slide37.xml"/><Relationship Id="rId87" Type="http://schemas.openxmlformats.org/officeDocument/2006/relationships/slide" Target="slides/slide58.xml"/><Relationship Id="rId110" Type="http://schemas.openxmlformats.org/officeDocument/2006/relationships/presProps" Target="presProps.xml"/><Relationship Id="rId61" Type="http://schemas.openxmlformats.org/officeDocument/2006/relationships/slide" Target="slides/slide32.xml"/><Relationship Id="rId82" Type="http://schemas.openxmlformats.org/officeDocument/2006/relationships/slide" Target="slides/slide53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.xml"/><Relationship Id="rId35" Type="http://schemas.openxmlformats.org/officeDocument/2006/relationships/slide" Target="slides/slide6.xml"/><Relationship Id="rId56" Type="http://schemas.openxmlformats.org/officeDocument/2006/relationships/slide" Target="slides/slide27.xml"/><Relationship Id="rId77" Type="http://schemas.openxmlformats.org/officeDocument/2006/relationships/slide" Target="slides/slide48.xml"/><Relationship Id="rId100" Type="http://schemas.openxmlformats.org/officeDocument/2006/relationships/slide" Target="slides/slide71.xml"/><Relationship Id="rId105" Type="http://schemas.openxmlformats.org/officeDocument/2006/relationships/slide" Target="slides/slide7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2.xml"/><Relationship Id="rId72" Type="http://schemas.openxmlformats.org/officeDocument/2006/relationships/slide" Target="slides/slide43.xml"/><Relationship Id="rId93" Type="http://schemas.openxmlformats.org/officeDocument/2006/relationships/slide" Target="slides/slide64.xml"/><Relationship Id="rId98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7.xml"/><Relationship Id="rId67" Type="http://schemas.openxmlformats.org/officeDocument/2006/relationships/slide" Target="slides/slide38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2.xml"/><Relationship Id="rId62" Type="http://schemas.openxmlformats.org/officeDocument/2006/relationships/slide" Target="slides/slide33.xml"/><Relationship Id="rId83" Type="http://schemas.openxmlformats.org/officeDocument/2006/relationships/slide" Target="slides/slide54.xml"/><Relationship Id="rId88" Type="http://schemas.openxmlformats.org/officeDocument/2006/relationships/slide" Target="slides/slide59.xml"/><Relationship Id="rId11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54CBA-4867-44A3-BDF8-1C2F43CF94FE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B313B-E867-409A-B297-11B7A91DCD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2857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181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45929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9238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03018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6298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58666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4536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1587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6723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96055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269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1107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0795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78138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19495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7013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13064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v-SE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41982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7890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27733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88328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7976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67497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b="1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53931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="1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54682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B313B-E867-409A-B297-11B7A91DCD2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343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B313B-E867-409A-B297-11B7A91DCD2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8019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fontAlgn="base">
              <a:buFont typeface="Arial" panose="020B0604020202020204" pitchFamily="34" charset="0"/>
              <a:buNone/>
            </a:pPr>
            <a:endParaRPr lang="sv-SE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34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984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52594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95646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6529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38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23976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39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711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99665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40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36172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41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144692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42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75779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43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35895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44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31889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45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348889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B313B-E867-409A-B297-11B7A91DCD2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9938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B313B-E867-409A-B297-11B7A91DCD2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08850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48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432596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49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0856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A0F92-43A0-2947-ACF5-01735E15A11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328525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50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200752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51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336016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52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429377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53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29010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54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551787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55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233477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56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922964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57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536419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B313B-E867-409A-B297-11B7A91DCD2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81974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59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7321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100429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29022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728389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929994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791914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093036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018861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22880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969557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i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577263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69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9215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063523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885478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883227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552180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683574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i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530386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443787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593162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i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08097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293307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79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342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u="none" strike="noStrike" kern="1200" baseline="0" dirty="0">
              <a:solidFill>
                <a:schemeClr val="tx1"/>
              </a:solidFill>
              <a:latin typeface="+mn-lt"/>
              <a:ea typeface="ＭＳ Ｐゴシック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2273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B313B-E867-409A-B297-11B7A91DCD2E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8512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9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9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mågor aprik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B8FF5F6-A17F-AA4B-8ED4-2FAD20B4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3344" y="2257672"/>
            <a:ext cx="3408219" cy="699404"/>
          </a:xfrm>
        </p:spPr>
        <p:txBody>
          <a:bodyPr wrap="none" rIns="324000" anchor="ctr" anchorCtr="0"/>
          <a:lstStyle>
            <a:lvl1pPr algn="ctr">
              <a:defRPr sz="6000" b="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0F4325D2-C873-804E-85B6-A1E853EFD4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1550" y="804862"/>
            <a:ext cx="3600450" cy="36000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12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140031" y="1347614"/>
            <a:ext cx="6816345" cy="2448272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36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/>
              <a:t>“</a:t>
            </a:r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Plats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citat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liknande</a:t>
            </a:r>
            <a:r>
              <a:rPr lang="en-US"/>
              <a:t>. Lorem ipsum sit dolor </a:t>
            </a:r>
            <a:r>
              <a:rPr lang="en-US" err="1"/>
              <a:t>amet</a:t>
            </a:r>
            <a:r>
              <a:rPr lang="en-US"/>
              <a:t>. Lorem ipsum dolor </a:t>
            </a:r>
            <a:r>
              <a:rPr lang="en-US" err="1"/>
              <a:t>loremips</a:t>
            </a:r>
            <a:r>
              <a:rPr lang="en-US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17349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A059A8-7340-8E4F-B4B8-32B7F1822B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600" y="682916"/>
            <a:ext cx="7148144" cy="699404"/>
          </a:xfrm>
        </p:spPr>
        <p:txBody>
          <a:bodyPr wrap="none" rIns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53ACEA-204C-FC4D-B771-C3E250BD90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8156" y="1576840"/>
            <a:ext cx="7147688" cy="3075974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591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140031" y="1347614"/>
            <a:ext cx="6816345" cy="2448272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36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/>
              <a:t>“</a:t>
            </a:r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Plats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citat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liknande</a:t>
            </a:r>
            <a:r>
              <a:rPr lang="en-US"/>
              <a:t>. Lorem ipsum sit dolor </a:t>
            </a:r>
            <a:r>
              <a:rPr lang="en-US" err="1"/>
              <a:t>amet</a:t>
            </a:r>
            <a:r>
              <a:rPr lang="en-US"/>
              <a:t>. Lorem ipsum dolor </a:t>
            </a:r>
            <a:r>
              <a:rPr lang="en-US" err="1"/>
              <a:t>loremips</a:t>
            </a:r>
            <a:r>
              <a:rPr lang="en-US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401148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600" y="682916"/>
            <a:ext cx="7148144" cy="699404"/>
          </a:xfrm>
        </p:spPr>
        <p:txBody>
          <a:bodyPr wrap="none" rIns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998156" y="1576840"/>
            <a:ext cx="7147688" cy="3075974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460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140031" y="1347614"/>
            <a:ext cx="6816345" cy="2448272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36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/>
              <a:t>“</a:t>
            </a:r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Plats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citat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liknande</a:t>
            </a:r>
            <a:r>
              <a:rPr lang="en-US"/>
              <a:t>. Lorem ipsum sit dolor </a:t>
            </a:r>
            <a:r>
              <a:rPr lang="en-US" err="1"/>
              <a:t>amet</a:t>
            </a:r>
            <a:r>
              <a:rPr lang="en-US"/>
              <a:t>. Lorem ipsum dolor </a:t>
            </a:r>
            <a:r>
              <a:rPr lang="en-US" err="1"/>
              <a:t>loremips</a:t>
            </a:r>
            <a:r>
              <a:rPr lang="en-US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38549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7C2B84-4DAF-1B4E-B029-127FC3739E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600" y="682916"/>
            <a:ext cx="7148144" cy="699404"/>
          </a:xfrm>
        </p:spPr>
        <p:txBody>
          <a:bodyPr wrap="none" rIns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7583CF1D-8165-2140-AC1C-88F3E3F942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8156" y="1576840"/>
            <a:ext cx="7147688" cy="3075974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266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7C2B84-4DAF-1B4E-B029-127FC3739E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600" y="682916"/>
            <a:ext cx="7148144" cy="699404"/>
          </a:xfrm>
        </p:spPr>
        <p:txBody>
          <a:bodyPr wrap="none" rIns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F7A44AC8-D6DB-9846-A97F-A2AF7D38D9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7624" y="1347613"/>
            <a:ext cx="6199172" cy="2523767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800" b="0">
                <a:solidFill>
                  <a:schemeClr val="bg1"/>
                </a:solidFill>
              </a:defRPr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sv-SE">
                <a:solidFill>
                  <a:schemeClr val="bg1"/>
                </a:solidFill>
              </a:rPr>
              <a:t>Avsnitt1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sv-SE">
                <a:solidFill>
                  <a:schemeClr val="bg1"/>
                </a:solidFill>
              </a:rPr>
              <a:t>Avsnitt2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sv-SE">
                <a:solidFill>
                  <a:schemeClr val="bg1"/>
                </a:solidFill>
              </a:rPr>
              <a:t>Avsnitt3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sv-SE">
                <a:solidFill>
                  <a:schemeClr val="bg1"/>
                </a:solidFill>
              </a:rPr>
              <a:t>Avsnitt4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sv-SE">
                <a:solidFill>
                  <a:schemeClr val="bg1"/>
                </a:solidFill>
              </a:rPr>
              <a:t>Avsnitt5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sv-SE">
                <a:solidFill>
                  <a:schemeClr val="bg1"/>
                </a:solidFill>
              </a:rPr>
              <a:t>Avsnitt6</a:t>
            </a:r>
          </a:p>
        </p:txBody>
      </p:sp>
    </p:spTree>
    <p:extLst>
      <p:ext uri="{BB962C8B-B14F-4D97-AF65-F5344CB8AC3E}">
        <p14:creationId xmlns:p14="http://schemas.microsoft.com/office/powerpoint/2010/main" val="16745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140031" y="1347614"/>
            <a:ext cx="6816345" cy="2448272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bg1"/>
                </a:solidFill>
              </a:defRPr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/>
              <a:t>“</a:t>
            </a:r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Plats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citat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liknande</a:t>
            </a:r>
            <a:r>
              <a:rPr lang="en-US"/>
              <a:t>. Lorem ipsum sit dolor </a:t>
            </a:r>
            <a:r>
              <a:rPr lang="en-US" err="1"/>
              <a:t>amet</a:t>
            </a:r>
            <a:r>
              <a:rPr lang="en-US"/>
              <a:t>. Lorem ipsum dolor </a:t>
            </a:r>
            <a:r>
              <a:rPr lang="en-US" err="1"/>
              <a:t>loremips</a:t>
            </a:r>
            <a:r>
              <a:rPr lang="en-US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65076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78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140031" y="1347614"/>
            <a:ext cx="6816345" cy="2448272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36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/>
              <a:t>“</a:t>
            </a:r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Plats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citat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liknande</a:t>
            </a:r>
            <a:r>
              <a:rPr lang="en-US"/>
              <a:t>. Lorem ipsum sit dolor </a:t>
            </a:r>
            <a:r>
              <a:rPr lang="en-US" err="1"/>
              <a:t>amet</a:t>
            </a:r>
            <a:r>
              <a:rPr lang="en-US"/>
              <a:t>. Lorem ipsum dolor </a:t>
            </a:r>
            <a:r>
              <a:rPr lang="en-US" err="1"/>
              <a:t>loremips</a:t>
            </a:r>
            <a:r>
              <a:rPr lang="en-US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02157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355726"/>
            <a:ext cx="5375350" cy="126745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83568" y="3723878"/>
            <a:ext cx="4536504" cy="812530"/>
          </a:xfrm>
          <a:prstGeom prst="rect">
            <a:avLst/>
          </a:prstGeom>
        </p:spPr>
        <p:txBody>
          <a:bodyPr lIns="0" r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1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/>
              <a:t>Klicka här för att ändra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400773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B8FF5F6-A17F-AA4B-8ED4-2FAD20B473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1600" y="682916"/>
            <a:ext cx="7148144" cy="699404"/>
          </a:xfrm>
        </p:spPr>
        <p:txBody>
          <a:bodyPr wrap="none" rIns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DAC5FBF7-2F3E-1844-A7FB-5B26395EFA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8156" y="1576840"/>
            <a:ext cx="7147688" cy="3075974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004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blå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6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3640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33346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tor grön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9897" y="3244112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268402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5828" y="3252936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E6DFD1A-41AC-D64D-B3D6-6B8A105DCD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9897" y="771550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8D722433-B37C-6048-BB05-A1D70AAAB0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2862" y="795840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CB2BE593-3EE6-DB4B-9E76-5D18A66BC5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95828" y="780374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62356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tor grön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9897" y="3244112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268402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5828" y="3252936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E6DFD1A-41AC-D64D-B3D6-6B8A105DCD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9897" y="771550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8D722433-B37C-6048-BB05-A1D70AAAB0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2862" y="795840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CB2BE593-3EE6-DB4B-9E76-5D18A66BC5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95828" y="780374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4364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tor gul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9897" y="3244112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268402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5828" y="3252936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E6DFD1A-41AC-D64D-B3D6-6B8A105DCD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9897" y="771550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8D722433-B37C-6048-BB05-A1D70AAAB0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2862" y="795840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CB2BE593-3EE6-DB4B-9E76-5D18A66BC5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95828" y="780374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18373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rosa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6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3640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209095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rosa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6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3640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299138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rosa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6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3640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109319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tat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140031" y="1347614"/>
            <a:ext cx="6816345" cy="2448272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36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text. Plats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liknande</a:t>
            </a:r>
            <a:r>
              <a:rPr lang="en-US" dirty="0"/>
              <a:t>. Lorem ipsum sit dolor </a:t>
            </a:r>
            <a:r>
              <a:rPr lang="en-US" dirty="0" err="1"/>
              <a:t>amet</a:t>
            </a:r>
            <a:r>
              <a:rPr lang="en-US" dirty="0"/>
              <a:t>. Lorem ipsum dolor </a:t>
            </a:r>
            <a:r>
              <a:rPr lang="en-US" dirty="0" err="1"/>
              <a:t>loremips</a:t>
            </a:r>
            <a:r>
              <a:rPr lang="en-US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5448285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600" y="682916"/>
            <a:ext cx="7148144" cy="699404"/>
          </a:xfrm>
        </p:spPr>
        <p:txBody>
          <a:bodyPr wrap="none" rIns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998156" y="1576840"/>
            <a:ext cx="7147688" cy="3075974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070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pratbubb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619672" y="1347614"/>
            <a:ext cx="5832648" cy="2304256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3600" b="0">
                <a:solidFill>
                  <a:schemeClr val="bg1"/>
                </a:solidFill>
              </a:defRPr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Lorem ipsum sit dolor </a:t>
            </a:r>
            <a:r>
              <a:rPr lang="en-US" err="1"/>
              <a:t>amet</a:t>
            </a:r>
            <a:r>
              <a:rPr lang="en-US"/>
              <a:t> lorem ipsum do?</a:t>
            </a:r>
          </a:p>
        </p:txBody>
      </p:sp>
    </p:spTree>
    <p:extLst>
      <p:ext uri="{BB962C8B-B14F-4D97-AF65-F5344CB8AC3E}">
        <p14:creationId xmlns:p14="http://schemas.microsoft.com/office/powerpoint/2010/main" val="134458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vänd undv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FA6A46FE-1AD1-2449-8EDA-EEE3FDFA0A79}"/>
              </a:ext>
            </a:extLst>
          </p:cNvPr>
          <p:cNvSpPr txBox="1"/>
          <p:nvPr userDrawn="1"/>
        </p:nvSpPr>
        <p:spPr>
          <a:xfrm>
            <a:off x="2492943" y="8855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748BDDC2-334D-F742-959B-22982E164B89}"/>
              </a:ext>
            </a:extLst>
          </p:cNvPr>
          <p:cNvSpPr/>
          <p:nvPr userDrawn="1"/>
        </p:nvSpPr>
        <p:spPr>
          <a:xfrm>
            <a:off x="1608031" y="505584"/>
            <a:ext cx="18838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/>
              <a:t>ANVÄND</a:t>
            </a:r>
            <a:endParaRPr lang="sv-SE" sz="300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60B6B29-72D6-4E47-B748-3948EAE6E850}"/>
              </a:ext>
            </a:extLst>
          </p:cNvPr>
          <p:cNvSpPr/>
          <p:nvPr userDrawn="1"/>
        </p:nvSpPr>
        <p:spPr>
          <a:xfrm>
            <a:off x="6228184" y="505584"/>
            <a:ext cx="15937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/>
              <a:t>UNDVIK</a:t>
            </a:r>
            <a:endParaRPr lang="sv-SE" sz="300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8732CA66-81C6-104C-A06F-0088F012BD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4597" y="411510"/>
            <a:ext cx="638949" cy="638949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4444B99-F561-E64C-9D94-D52F92E182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04750" y="411510"/>
            <a:ext cx="651892" cy="651892"/>
          </a:xfrm>
          <a:prstGeom prst="rect">
            <a:avLst/>
          </a:prstGeom>
        </p:spPr>
      </p:pic>
      <p:sp>
        <p:nvSpPr>
          <p:cNvPr id="18" name="Platshållare för text 19">
            <a:extLst>
              <a:ext uri="{FF2B5EF4-FFF2-40B4-BE49-F238E27FC236}">
                <a16:creationId xmlns:a16="http://schemas.microsoft.com/office/drawing/2014/main" id="{2AD47A67-136B-3345-B297-80FA7BE4A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313" y="1419622"/>
            <a:ext cx="3671887" cy="32146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100"/>
            </a:lvl1pPr>
            <a:lvl2pPr>
              <a:spcAft>
                <a:spcPts val="600"/>
              </a:spcAft>
              <a:defRPr sz="2100"/>
            </a:lvl2pPr>
            <a:lvl3pPr>
              <a:spcAft>
                <a:spcPts val="600"/>
              </a:spcAft>
              <a:defRPr sz="2100"/>
            </a:lvl3pPr>
            <a:lvl4pPr>
              <a:spcAft>
                <a:spcPts val="600"/>
              </a:spcAft>
              <a:defRPr sz="2100"/>
            </a:lvl4pPr>
            <a:lvl5pPr>
              <a:spcAft>
                <a:spcPts val="600"/>
              </a:spcAft>
              <a:defRPr sz="2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9" name="Platshållare för text 19">
            <a:extLst>
              <a:ext uri="{FF2B5EF4-FFF2-40B4-BE49-F238E27FC236}">
                <a16:creationId xmlns:a16="http://schemas.microsoft.com/office/drawing/2014/main" id="{944BF110-1305-3242-AA53-41D0269D05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8814" y="1419622"/>
            <a:ext cx="3671887" cy="32146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100"/>
            </a:lvl1pPr>
            <a:lvl2pPr>
              <a:spcAft>
                <a:spcPts val="600"/>
              </a:spcAft>
              <a:defRPr sz="2100"/>
            </a:lvl2pPr>
            <a:lvl3pPr>
              <a:spcAft>
                <a:spcPts val="600"/>
              </a:spcAft>
              <a:defRPr sz="2100"/>
            </a:lvl3pPr>
            <a:lvl4pPr>
              <a:spcAft>
                <a:spcPts val="600"/>
              </a:spcAft>
              <a:defRPr sz="2100"/>
            </a:lvl4pPr>
            <a:lvl5pPr>
              <a:spcAft>
                <a:spcPts val="600"/>
              </a:spcAft>
              <a:defRPr sz="2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24724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d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tshållare för text 19">
            <a:extLst>
              <a:ext uri="{FF2B5EF4-FFF2-40B4-BE49-F238E27FC236}">
                <a16:creationId xmlns:a16="http://schemas.microsoft.com/office/drawing/2014/main" id="{30C0C966-A5D2-2943-926A-AA9164CDC9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313" y="1419622"/>
            <a:ext cx="3671887" cy="32146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100"/>
            </a:lvl1pPr>
            <a:lvl2pPr>
              <a:spcAft>
                <a:spcPts val="600"/>
              </a:spcAft>
              <a:defRPr sz="2100"/>
            </a:lvl2pPr>
            <a:lvl3pPr>
              <a:spcAft>
                <a:spcPts val="600"/>
              </a:spcAft>
              <a:defRPr sz="2100"/>
            </a:lvl3pPr>
            <a:lvl4pPr>
              <a:spcAft>
                <a:spcPts val="600"/>
              </a:spcAft>
              <a:defRPr sz="2100"/>
            </a:lvl4pPr>
            <a:lvl5pPr>
              <a:spcAft>
                <a:spcPts val="600"/>
              </a:spcAft>
              <a:defRPr sz="2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1" name="Platshållare för text 19">
            <a:extLst>
              <a:ext uri="{FF2B5EF4-FFF2-40B4-BE49-F238E27FC236}">
                <a16:creationId xmlns:a16="http://schemas.microsoft.com/office/drawing/2014/main" id="{61978FE8-7F68-8549-864A-53576990E3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8814" y="1419622"/>
            <a:ext cx="3671887" cy="32146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100"/>
            </a:lvl1pPr>
            <a:lvl2pPr>
              <a:spcAft>
                <a:spcPts val="600"/>
              </a:spcAft>
              <a:defRPr sz="2100"/>
            </a:lvl2pPr>
            <a:lvl3pPr>
              <a:spcAft>
                <a:spcPts val="600"/>
              </a:spcAft>
              <a:defRPr sz="2100"/>
            </a:lvl3pPr>
            <a:lvl4pPr>
              <a:spcAft>
                <a:spcPts val="600"/>
              </a:spcAft>
              <a:defRPr sz="2100"/>
            </a:lvl4pPr>
            <a:lvl5pPr>
              <a:spcAft>
                <a:spcPts val="600"/>
              </a:spcAft>
              <a:defRPr sz="2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748BDDC2-334D-F742-959B-22982E164B89}"/>
              </a:ext>
            </a:extLst>
          </p:cNvPr>
          <p:cNvSpPr/>
          <p:nvPr userDrawn="1"/>
        </p:nvSpPr>
        <p:spPr>
          <a:xfrm>
            <a:off x="1943759" y="417071"/>
            <a:ext cx="928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/>
              <a:t>DO</a:t>
            </a:r>
            <a:endParaRPr lang="sv-SE" sz="360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60B6B29-72D6-4E47-B748-3948EAE6E850}"/>
              </a:ext>
            </a:extLst>
          </p:cNvPr>
          <p:cNvSpPr/>
          <p:nvPr userDrawn="1"/>
        </p:nvSpPr>
        <p:spPr>
          <a:xfrm>
            <a:off x="6316183" y="417071"/>
            <a:ext cx="16401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/>
              <a:t>DON´T</a:t>
            </a:r>
            <a:endParaRPr lang="sv-SE" sz="3600"/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C9162FB6-0AB3-594B-A38A-1D275833A4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23679" y="411510"/>
            <a:ext cx="638949" cy="638949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DCDC4F8-EA38-FF41-A3A7-CD8FFAF53B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4159" y="411510"/>
            <a:ext cx="651892" cy="65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2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>
            <a:extLst>
              <a:ext uri="{FF2B5EF4-FFF2-40B4-BE49-F238E27FC236}">
                <a16:creationId xmlns:a16="http://schemas.microsoft.com/office/drawing/2014/main" id="{392AF137-A22B-A148-B2EF-505DCC07BD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84" y="757593"/>
            <a:ext cx="3479960" cy="3564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88024" y="757593"/>
            <a:ext cx="3129062" cy="800219"/>
          </a:xfrm>
          <a:noFill/>
        </p:spPr>
        <p:txBody>
          <a:bodyPr wrap="none" lIns="0" tIns="0" rIns="0" bIns="0"/>
          <a:lstStyle>
            <a:lvl1pPr>
              <a:defRPr sz="2600">
                <a:solidFill>
                  <a:schemeClr val="tx1"/>
                </a:solidFill>
              </a:defRPr>
            </a:lvl1pPr>
          </a:lstStyle>
          <a:p>
            <a:r>
              <a:rPr lang="en-US" err="1"/>
              <a:t>Förnamn</a:t>
            </a:r>
            <a:r>
              <a:rPr lang="en-US"/>
              <a:t> </a:t>
            </a:r>
            <a:r>
              <a:rPr lang="en-US" err="1"/>
              <a:t>Efternamn</a:t>
            </a:r>
            <a:br>
              <a:rPr lang="en-US"/>
            </a:br>
            <a:r>
              <a:rPr lang="en-US" err="1"/>
              <a:t>Titel</a:t>
            </a:r>
            <a:r>
              <a:rPr lang="en-US"/>
              <a:t> om du </a:t>
            </a:r>
            <a:r>
              <a:rPr lang="en-US" err="1"/>
              <a:t>vill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788024" y="1851670"/>
            <a:ext cx="3908696" cy="2644075"/>
          </a:xfrm>
        </p:spPr>
        <p:txBody>
          <a:bodyPr>
            <a:normAutofit/>
          </a:bodyPr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1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40602" y="1149929"/>
            <a:ext cx="2736304" cy="2736304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261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wrap="none"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512000"/>
            <a:ext cx="5400000" cy="3075974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68000" y="1512000"/>
            <a:ext cx="5400000" cy="3075974"/>
          </a:xfrm>
        </p:spPr>
        <p:txBody>
          <a:bodyPr/>
          <a:lstStyle>
            <a:lvl1pPr marL="0" indent="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54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_bullet_pic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wrap="none"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511999"/>
            <a:ext cx="4320024" cy="3147983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5364163" y="1511300"/>
            <a:ext cx="3779837" cy="2644775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_bullet_pic_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wrap="none"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511999"/>
            <a:ext cx="5400000" cy="2893313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516688" y="1511300"/>
            <a:ext cx="2627312" cy="2894013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_sub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300192" y="1563638"/>
            <a:ext cx="2304256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29"/>
          <p:cNvSpPr>
            <a:spLocks noGrp="1"/>
          </p:cNvSpPr>
          <p:nvPr>
            <p:ph type="body" sz="quarter" idx="19" hasCustomPrompt="1"/>
          </p:nvPr>
        </p:nvSpPr>
        <p:spPr>
          <a:xfrm>
            <a:off x="467544" y="1635646"/>
            <a:ext cx="5400000" cy="2952328"/>
          </a:xfrm>
        </p:spPr>
        <p:txBody>
          <a:bodyPr/>
          <a:lstStyle>
            <a:lvl1pPr>
              <a:spcBef>
                <a:spcPts val="576"/>
              </a:spcBef>
              <a:spcAft>
                <a:spcPts val="0"/>
              </a:spcAft>
              <a:defRPr lang="en-US" sz="24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0" hasCustomPrompt="1"/>
          </p:nvPr>
        </p:nvSpPr>
        <p:spPr>
          <a:xfrm>
            <a:off x="6300192" y="1635646"/>
            <a:ext cx="2304256" cy="339362"/>
          </a:xfrm>
        </p:spPr>
        <p:txBody>
          <a:bodyPr wrap="square"/>
          <a:lstStyle>
            <a:lvl1pPr marL="0" indent="0">
              <a:buNone/>
              <a:defRPr lang="en-US" sz="2000" b="1" kern="1200" cap="all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1"/>
          </p:nvPr>
        </p:nvSpPr>
        <p:spPr>
          <a:xfrm>
            <a:off x="6300192" y="2063230"/>
            <a:ext cx="2304256" cy="2236712"/>
          </a:xfrm>
        </p:spPr>
        <p:txBody>
          <a:bodyPr wrap="square"/>
          <a:lstStyle>
            <a:lvl1pPr marL="0" indent="0">
              <a:buNone/>
              <a:defRPr lang="en-US" sz="1600" u="none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1600" u="sng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  <a:endParaRPr lang="sv-S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Header_withsub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300192" y="1563638"/>
            <a:ext cx="2304256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>
          <a:xfrm>
            <a:off x="467544" y="1419622"/>
            <a:ext cx="5400000" cy="369332"/>
          </a:xfrm>
        </p:spPr>
        <p:txBody>
          <a:bodyPr wrap="square"/>
          <a:lstStyle>
            <a:lvl1pPr marL="0" indent="0">
              <a:buNone/>
              <a:defRPr lang="en-US" sz="24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9" hasCustomPrompt="1"/>
          </p:nvPr>
        </p:nvSpPr>
        <p:spPr>
          <a:xfrm>
            <a:off x="467543" y="1980000"/>
            <a:ext cx="5400000" cy="2535966"/>
          </a:xfrm>
        </p:spPr>
        <p:txBody>
          <a:bodyPr/>
          <a:lstStyle>
            <a:lvl1pPr>
              <a:spcBef>
                <a:spcPts val="576"/>
              </a:spcBef>
              <a:spcAft>
                <a:spcPts val="0"/>
              </a:spcAft>
              <a:defRPr lang="en-US" sz="24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0" hasCustomPrompt="1"/>
          </p:nvPr>
        </p:nvSpPr>
        <p:spPr>
          <a:xfrm>
            <a:off x="6300192" y="1635646"/>
            <a:ext cx="2304256" cy="339362"/>
          </a:xfrm>
        </p:spPr>
        <p:txBody>
          <a:bodyPr wrap="square"/>
          <a:lstStyle>
            <a:lvl1pPr marL="0" indent="0">
              <a:buNone/>
              <a:defRPr lang="en-US" sz="2000" b="1" kern="1200" cap="all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1"/>
          </p:nvPr>
        </p:nvSpPr>
        <p:spPr>
          <a:xfrm>
            <a:off x="6300192" y="2047015"/>
            <a:ext cx="2304256" cy="2028995"/>
          </a:xfrm>
        </p:spPr>
        <p:txBody>
          <a:bodyPr wrap="square"/>
          <a:lstStyle>
            <a:lvl1pPr marL="0" indent="0">
              <a:buNone/>
              <a:defRPr lang="en-US" sz="1600" u="none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1600" u="sng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  <a:endParaRPr lang="sv-S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83518"/>
            <a:ext cx="3256103" cy="884070"/>
          </a:xfrm>
        </p:spPr>
        <p:txBody>
          <a:bodyPr rIns="432000"/>
          <a:lstStyle>
            <a:lvl1pPr>
              <a:defRPr sz="2400"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3" y="1980000"/>
            <a:ext cx="5400000" cy="2520000"/>
          </a:xfrm>
        </p:spPr>
        <p:txBody>
          <a:bodyPr wrap="square"/>
          <a:lstStyle>
            <a:lvl1pPr>
              <a:spcBef>
                <a:spcPts val="576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Header_bullet_pic_landscac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none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68000" y="1512000"/>
            <a:ext cx="4320024" cy="219600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5364163" y="1511300"/>
            <a:ext cx="3779837" cy="2644775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39106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71B8728-A629-154F-8C11-89EA609171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2265" y="1470504"/>
            <a:ext cx="3827967" cy="2552174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73AF04A-F2C2-374D-8EA9-45B2DD3CCF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55776" y="4197602"/>
            <a:ext cx="4369786" cy="369332"/>
          </a:xfrm>
        </p:spPr>
        <p:txBody>
          <a:bodyPr/>
          <a:lstStyle>
            <a:lvl1pPr marL="0" indent="0" algn="ctr">
              <a:buNone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347864" y="1563638"/>
            <a:ext cx="4860000" cy="713863"/>
          </a:xfrm>
          <a:prstGeom prst="roundRect">
            <a:avLst>
              <a:gd name="adj" fmla="val 48316"/>
            </a:avLst>
          </a:prstGeom>
          <a:solidFill>
            <a:schemeClr val="accent4"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 algn="ctr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288064" y="2132235"/>
            <a:ext cx="4860000" cy="723819"/>
          </a:xfrm>
          <a:prstGeom prst="roundRect">
            <a:avLst>
              <a:gd name="adj" fmla="val 50000"/>
            </a:avLst>
          </a:prstGeom>
          <a:solidFill>
            <a:schemeClr val="accent2"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9"/>
          </p:nvPr>
        </p:nvSpPr>
        <p:spPr>
          <a:xfrm>
            <a:off x="4032480" y="2710788"/>
            <a:ext cx="4860000" cy="723819"/>
          </a:xfrm>
          <a:prstGeom prst="roundRect">
            <a:avLst>
              <a:gd name="adj" fmla="val 50000"/>
            </a:avLst>
          </a:prstGeom>
          <a:solidFill>
            <a:schemeClr val="accent5">
              <a:alpha val="58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1259632" y="3289341"/>
            <a:ext cx="4860000" cy="723819"/>
          </a:xfrm>
          <a:prstGeom prst="roundRect">
            <a:avLst>
              <a:gd name="adj" fmla="val 50000"/>
            </a:avLst>
          </a:prstGeom>
          <a:solidFill>
            <a:schemeClr val="accent3"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1"/>
          </p:nvPr>
        </p:nvSpPr>
        <p:spPr>
          <a:xfrm>
            <a:off x="3203848" y="3867894"/>
            <a:ext cx="4860000" cy="723819"/>
          </a:xfrm>
          <a:prstGeom prst="roundRect">
            <a:avLst>
              <a:gd name="adj" fmla="val 50000"/>
            </a:avLst>
          </a:prstGeom>
          <a:solidFill>
            <a:schemeClr val="accent1"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_subheader_mini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wrap="none"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512000"/>
            <a:ext cx="5400000" cy="2931958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BD2CA380-61DD-1344-BE8A-A433AF00AC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4104041" cy="355276"/>
          </a:xfrm>
          <a:solidFill>
            <a:schemeClr val="tx1"/>
          </a:solidFill>
        </p:spPr>
        <p:txBody>
          <a:bodyPr wrap="none" lIns="432000" tIns="54000" rIns="324000" bIns="54000">
            <a:spAutoFit/>
          </a:bodyPr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799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BigHeader_subheader_miniheader_bullet_pic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wrap="none"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511999"/>
            <a:ext cx="4320024" cy="3075975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5364163" y="1511300"/>
            <a:ext cx="3779837" cy="2644775"/>
          </a:xfrm>
        </p:spPr>
        <p:txBody>
          <a:bodyPr/>
          <a:lstStyle/>
          <a:p>
            <a:endParaRPr lang="sv-SE"/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6B14D472-5723-6742-A2FD-F64A14D48B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4104041" cy="355276"/>
          </a:xfrm>
          <a:solidFill>
            <a:schemeClr val="tx1"/>
          </a:solidFill>
        </p:spPr>
        <p:txBody>
          <a:bodyPr wrap="none" lIns="432000" tIns="54000" rIns="324000" bIns="54000">
            <a:spAutoFit/>
          </a:bodyPr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928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_miniheader_bullet_pic_portrai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wrap="none"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511999"/>
            <a:ext cx="5400000" cy="3075975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516688" y="1511300"/>
            <a:ext cx="2627312" cy="2894013"/>
          </a:xfrm>
        </p:spPr>
        <p:txBody>
          <a:bodyPr/>
          <a:lstStyle/>
          <a:p>
            <a:endParaRPr lang="sv-SE"/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026DFF40-4B18-524D-9D3E-A04851F970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4104041" cy="355276"/>
          </a:xfrm>
          <a:solidFill>
            <a:schemeClr val="tx1"/>
          </a:solidFill>
        </p:spPr>
        <p:txBody>
          <a:bodyPr wrap="none" lIns="432000" tIns="54000" rIns="324000" bIns="54000">
            <a:spAutoFit/>
          </a:bodyPr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65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Header_subheader_mini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300192" y="1563638"/>
            <a:ext cx="2304256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29"/>
          <p:cNvSpPr>
            <a:spLocks noGrp="1"/>
          </p:cNvSpPr>
          <p:nvPr>
            <p:ph type="body" sz="quarter" idx="19" hasCustomPrompt="1"/>
          </p:nvPr>
        </p:nvSpPr>
        <p:spPr>
          <a:xfrm>
            <a:off x="467544" y="1635646"/>
            <a:ext cx="5400000" cy="2880320"/>
          </a:xfrm>
        </p:spPr>
        <p:txBody>
          <a:bodyPr/>
          <a:lstStyle>
            <a:lvl1pPr>
              <a:spcBef>
                <a:spcPts val="576"/>
              </a:spcBef>
              <a:spcAft>
                <a:spcPts val="0"/>
              </a:spcAft>
              <a:defRPr lang="en-US" sz="24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0" hasCustomPrompt="1"/>
          </p:nvPr>
        </p:nvSpPr>
        <p:spPr>
          <a:xfrm>
            <a:off x="6300192" y="1635646"/>
            <a:ext cx="2304256" cy="339362"/>
          </a:xfrm>
        </p:spPr>
        <p:txBody>
          <a:bodyPr wrap="square"/>
          <a:lstStyle>
            <a:lvl1pPr marL="0" indent="0">
              <a:buNone/>
              <a:defRPr lang="en-US" sz="2000" b="1" kern="1200" cap="all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1"/>
          </p:nvPr>
        </p:nvSpPr>
        <p:spPr>
          <a:xfrm>
            <a:off x="6300192" y="2063230"/>
            <a:ext cx="2304256" cy="1710077"/>
          </a:xfrm>
        </p:spPr>
        <p:txBody>
          <a:bodyPr wrap="square"/>
          <a:lstStyle>
            <a:lvl1pPr marL="0" indent="0">
              <a:buNone/>
              <a:defRPr lang="en-US" sz="1600" u="none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1600" u="sng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  <a:endParaRPr lang="sv-SE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73EF1F86-9D36-BD46-BE15-7E741F61D1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4104041" cy="355276"/>
          </a:xfrm>
          <a:solidFill>
            <a:schemeClr val="tx1"/>
          </a:solidFill>
        </p:spPr>
        <p:txBody>
          <a:bodyPr wrap="none" lIns="432000" tIns="54000" rIns="324000" bIns="54000">
            <a:spAutoFit/>
          </a:bodyPr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06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_subheader_miniheader_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300192" y="1563638"/>
            <a:ext cx="2304256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>
          <a:xfrm>
            <a:off x="467544" y="1419622"/>
            <a:ext cx="5400000" cy="369332"/>
          </a:xfrm>
        </p:spPr>
        <p:txBody>
          <a:bodyPr wrap="square"/>
          <a:lstStyle>
            <a:lvl1pPr marL="0" indent="0">
              <a:buNone/>
              <a:defRPr lang="en-US" sz="24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9" hasCustomPrompt="1"/>
          </p:nvPr>
        </p:nvSpPr>
        <p:spPr>
          <a:xfrm>
            <a:off x="467543" y="1980000"/>
            <a:ext cx="5400000" cy="2535966"/>
          </a:xfrm>
        </p:spPr>
        <p:txBody>
          <a:bodyPr/>
          <a:lstStyle>
            <a:lvl1pPr>
              <a:spcBef>
                <a:spcPts val="576"/>
              </a:spcBef>
              <a:spcAft>
                <a:spcPts val="0"/>
              </a:spcAft>
              <a:defRPr lang="en-US" sz="24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0" hasCustomPrompt="1"/>
          </p:nvPr>
        </p:nvSpPr>
        <p:spPr>
          <a:xfrm>
            <a:off x="6300192" y="1635646"/>
            <a:ext cx="2304256" cy="339362"/>
          </a:xfrm>
        </p:spPr>
        <p:txBody>
          <a:bodyPr wrap="square"/>
          <a:lstStyle>
            <a:lvl1pPr marL="0" indent="0">
              <a:buNone/>
              <a:defRPr lang="en-US" sz="2000" b="1" kern="1200" cap="all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1"/>
          </p:nvPr>
        </p:nvSpPr>
        <p:spPr>
          <a:xfrm>
            <a:off x="6300192" y="2047015"/>
            <a:ext cx="2304256" cy="1710077"/>
          </a:xfrm>
        </p:spPr>
        <p:txBody>
          <a:bodyPr wrap="square"/>
          <a:lstStyle>
            <a:lvl1pPr marL="0" indent="0">
              <a:buNone/>
              <a:defRPr lang="en-US" sz="1600" u="none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1600" u="sng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  <a:br>
              <a:rPr lang="en-US"/>
            </a:br>
            <a:r>
              <a:rPr lang="en-US"/>
              <a:t>Third level</a:t>
            </a:r>
            <a:br>
              <a:rPr lang="en-US"/>
            </a:br>
            <a:r>
              <a:rPr lang="en-US"/>
              <a:t>Fourth level</a:t>
            </a:r>
            <a:br>
              <a:rPr lang="en-US"/>
            </a:br>
            <a:r>
              <a:rPr lang="en-US"/>
              <a:t>Fifth level</a:t>
            </a:r>
            <a:endParaRPr lang="sv-SE"/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50EB0DE5-30BC-0A40-B0A2-5E08A600B9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4104041" cy="355276"/>
          </a:xfrm>
          <a:solidFill>
            <a:schemeClr val="tx1"/>
          </a:solidFill>
        </p:spPr>
        <p:txBody>
          <a:bodyPr wrap="none" lIns="432000" tIns="54000" rIns="324000" bIns="54000">
            <a:spAutoFit/>
          </a:bodyPr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273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bbles_mini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347864" y="1563638"/>
            <a:ext cx="4860000" cy="713863"/>
          </a:xfrm>
          <a:prstGeom prst="roundRect">
            <a:avLst>
              <a:gd name="adj" fmla="val 48316"/>
            </a:avLst>
          </a:prstGeom>
          <a:solidFill>
            <a:schemeClr val="accent4"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 algn="ctr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288064" y="2132235"/>
            <a:ext cx="4860000" cy="723819"/>
          </a:xfrm>
          <a:prstGeom prst="roundRect">
            <a:avLst>
              <a:gd name="adj" fmla="val 50000"/>
            </a:avLst>
          </a:prstGeom>
          <a:solidFill>
            <a:schemeClr val="accent2"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9"/>
          </p:nvPr>
        </p:nvSpPr>
        <p:spPr>
          <a:xfrm>
            <a:off x="4032480" y="2710788"/>
            <a:ext cx="4860000" cy="723819"/>
          </a:xfrm>
          <a:prstGeom prst="roundRect">
            <a:avLst>
              <a:gd name="adj" fmla="val 50000"/>
            </a:avLst>
          </a:prstGeom>
          <a:solidFill>
            <a:schemeClr val="accent5">
              <a:alpha val="58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1259632" y="3289341"/>
            <a:ext cx="4860000" cy="723819"/>
          </a:xfrm>
          <a:prstGeom prst="roundRect">
            <a:avLst>
              <a:gd name="adj" fmla="val 50000"/>
            </a:avLst>
          </a:prstGeom>
          <a:solidFill>
            <a:schemeClr val="accent3"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1"/>
          </p:nvPr>
        </p:nvSpPr>
        <p:spPr>
          <a:xfrm>
            <a:off x="3203848" y="3867894"/>
            <a:ext cx="4860000" cy="723819"/>
          </a:xfrm>
          <a:prstGeom prst="roundRect">
            <a:avLst>
              <a:gd name="adj" fmla="val 50000"/>
            </a:avLst>
          </a:prstGeom>
          <a:solidFill>
            <a:schemeClr val="accent1"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>
              <a:buNone/>
              <a:defRPr lang="en-US" dirty="0" smtClean="0"/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D5009032-147A-8F49-BF62-91DDEEB326E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0"/>
            <a:ext cx="4104041" cy="355276"/>
          </a:xfrm>
          <a:solidFill>
            <a:schemeClr val="tx1"/>
          </a:solidFill>
        </p:spPr>
        <p:txBody>
          <a:bodyPr wrap="none" lIns="432000" tIns="54000" rIns="324000" bIns="54000">
            <a:spAutoFit/>
          </a:bodyPr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422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ig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836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mini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473FFB97-B320-9648-A1BD-54F26C5D8C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4104041" cy="355276"/>
          </a:xfrm>
          <a:solidFill>
            <a:schemeClr val="tx1"/>
          </a:solidFill>
        </p:spPr>
        <p:txBody>
          <a:bodyPr wrap="none" lIns="432000" tIns="54000" rIns="324000" bIns="54000">
            <a:spAutoFit/>
          </a:bodyPr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788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pratbubb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619672" y="1347614"/>
            <a:ext cx="5832648" cy="2304256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3600" b="0">
                <a:solidFill>
                  <a:schemeClr val="bg1"/>
                </a:solidFill>
              </a:defRPr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Lorem ipsum sit dolor </a:t>
            </a:r>
            <a:r>
              <a:rPr lang="en-US" err="1"/>
              <a:t>amet</a:t>
            </a:r>
            <a:r>
              <a:rPr lang="en-US"/>
              <a:t> lorem ipsum do?</a:t>
            </a:r>
          </a:p>
        </p:txBody>
      </p:sp>
    </p:spTree>
    <p:extLst>
      <p:ext uri="{BB962C8B-B14F-4D97-AF65-F5344CB8AC3E}">
        <p14:creationId xmlns:p14="http://schemas.microsoft.com/office/powerpoint/2010/main" val="394732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2019-11-08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99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AF42BF-B4FD-CF45-9AE5-6C07BF2F04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592" y="1562400"/>
            <a:ext cx="7272392" cy="1728000"/>
          </a:xfrm>
        </p:spPr>
        <p:txBody>
          <a:bodyPr wrap="square" rIns="72000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40767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tat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140031" y="1347614"/>
            <a:ext cx="6816345" cy="2448272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36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text. Plats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liknande</a:t>
            </a:r>
            <a:r>
              <a:rPr lang="en-US" dirty="0"/>
              <a:t>. Lorem ipsum sit dolor </a:t>
            </a:r>
            <a:r>
              <a:rPr lang="en-US" dirty="0" err="1"/>
              <a:t>amet</a:t>
            </a:r>
            <a:r>
              <a:rPr lang="en-US" dirty="0"/>
              <a:t>. Lorem ipsum dolor </a:t>
            </a:r>
            <a:r>
              <a:rPr lang="en-US" dirty="0" err="1"/>
              <a:t>loremips</a:t>
            </a:r>
            <a:r>
              <a:rPr lang="en-US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885325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4D2FAC65-368A-B644-92A8-6655F60BC6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3548" y="4155927"/>
            <a:ext cx="4536504" cy="680868"/>
          </a:xfrm>
          <a:prstGeom prst="rect">
            <a:avLst/>
          </a:prstGeom>
        </p:spPr>
        <p:txBody>
          <a:bodyPr lIns="0" r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kern="120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Klicka här för att ändra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här för att ändra text</a:t>
            </a:r>
          </a:p>
          <a:p>
            <a:pPr lvl="0"/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30312E6-B27C-1243-AFE2-84EB39620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544" y="2357457"/>
            <a:ext cx="4608512" cy="99377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26081968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vsnitts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259632" y="3507854"/>
            <a:ext cx="6696744" cy="6480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3400" b="0">
                <a:solidFill>
                  <a:schemeClr val="bg1"/>
                </a:solidFill>
              </a:defRPr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Avsnittsrubrik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6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600" y="682916"/>
            <a:ext cx="7148144" cy="699404"/>
          </a:xfrm>
        </p:spPr>
        <p:txBody>
          <a:bodyPr wrap="none" rIns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998156" y="1576840"/>
            <a:ext cx="7147688" cy="3075974"/>
          </a:xfrm>
        </p:spPr>
        <p:txBody>
          <a:bodyPr/>
          <a:lstStyle>
            <a:lvl1pPr marL="342900" indent="-342900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019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 d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tshållare för text 19">
            <a:extLst>
              <a:ext uri="{FF2B5EF4-FFF2-40B4-BE49-F238E27FC236}">
                <a16:creationId xmlns:a16="http://schemas.microsoft.com/office/drawing/2014/main" id="{30C0C966-A5D2-2943-926A-AA9164CDC9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313" y="1419622"/>
            <a:ext cx="3671887" cy="32146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100"/>
            </a:lvl1pPr>
            <a:lvl2pPr>
              <a:spcAft>
                <a:spcPts val="600"/>
              </a:spcAft>
              <a:defRPr sz="2100"/>
            </a:lvl2pPr>
            <a:lvl3pPr>
              <a:spcAft>
                <a:spcPts val="600"/>
              </a:spcAft>
              <a:defRPr sz="2100"/>
            </a:lvl3pPr>
            <a:lvl4pPr>
              <a:spcAft>
                <a:spcPts val="600"/>
              </a:spcAft>
              <a:defRPr sz="2100"/>
            </a:lvl4pPr>
            <a:lvl5pPr>
              <a:spcAft>
                <a:spcPts val="600"/>
              </a:spcAft>
              <a:defRPr sz="2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1" name="Platshållare för text 19">
            <a:extLst>
              <a:ext uri="{FF2B5EF4-FFF2-40B4-BE49-F238E27FC236}">
                <a16:creationId xmlns:a16="http://schemas.microsoft.com/office/drawing/2014/main" id="{61978FE8-7F68-8549-864A-53576990E3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8814" y="1419622"/>
            <a:ext cx="3671887" cy="32146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100"/>
            </a:lvl1pPr>
            <a:lvl2pPr>
              <a:spcAft>
                <a:spcPts val="600"/>
              </a:spcAft>
              <a:defRPr sz="2100"/>
            </a:lvl2pPr>
            <a:lvl3pPr>
              <a:spcAft>
                <a:spcPts val="600"/>
              </a:spcAft>
              <a:defRPr sz="2100"/>
            </a:lvl3pPr>
            <a:lvl4pPr>
              <a:spcAft>
                <a:spcPts val="600"/>
              </a:spcAft>
              <a:defRPr sz="2100"/>
            </a:lvl4pPr>
            <a:lvl5pPr>
              <a:spcAft>
                <a:spcPts val="600"/>
              </a:spcAft>
              <a:defRPr sz="2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748BDDC2-334D-F742-959B-22982E164B89}"/>
              </a:ext>
            </a:extLst>
          </p:cNvPr>
          <p:cNvSpPr/>
          <p:nvPr userDrawn="1"/>
        </p:nvSpPr>
        <p:spPr>
          <a:xfrm>
            <a:off x="1943759" y="417071"/>
            <a:ext cx="928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/>
              <a:t>DO</a:t>
            </a:r>
            <a:endParaRPr lang="sv-SE" sz="360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60B6B29-72D6-4E47-B748-3948EAE6E850}"/>
              </a:ext>
            </a:extLst>
          </p:cNvPr>
          <p:cNvSpPr/>
          <p:nvPr userDrawn="1"/>
        </p:nvSpPr>
        <p:spPr>
          <a:xfrm>
            <a:off x="6316183" y="417071"/>
            <a:ext cx="16401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/>
              <a:t>DON´T</a:t>
            </a:r>
            <a:endParaRPr lang="sv-SE" sz="3600"/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C9162FB6-0AB3-594B-A38A-1D275833A4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23679" y="411510"/>
            <a:ext cx="638949" cy="638949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DCDC4F8-EA38-FF41-A3A7-CD8FFAF53B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4159" y="411510"/>
            <a:ext cx="651892" cy="65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var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844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vart tankebubb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634952" y="1779662"/>
            <a:ext cx="5832648" cy="21602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3200" b="0">
                <a:solidFill>
                  <a:schemeClr val="bg1"/>
                </a:solidFill>
              </a:defRPr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Lorem ipsum sit dolor </a:t>
            </a:r>
            <a:r>
              <a:rPr lang="en-US" err="1"/>
              <a:t>amet</a:t>
            </a:r>
            <a:r>
              <a:rPr lang="en-US"/>
              <a:t> lorem ipsum do?</a:t>
            </a:r>
          </a:p>
        </p:txBody>
      </p:sp>
    </p:spTree>
    <p:extLst>
      <p:ext uri="{BB962C8B-B14F-4D97-AF65-F5344CB8AC3E}">
        <p14:creationId xmlns:p14="http://schemas.microsoft.com/office/powerpoint/2010/main" val="140166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vart pratbubb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619672" y="1347614"/>
            <a:ext cx="5832648" cy="2304256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3600" b="0">
                <a:solidFill>
                  <a:schemeClr val="bg1"/>
                </a:solidFill>
              </a:defRPr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text. Lorem ipsum sit dolor </a:t>
            </a:r>
            <a:r>
              <a:rPr lang="en-US" dirty="0" err="1"/>
              <a:t>amet</a:t>
            </a:r>
            <a:r>
              <a:rPr lang="en-US" dirty="0"/>
              <a:t> lorem ipsum do?</a:t>
            </a:r>
          </a:p>
        </p:txBody>
      </p:sp>
    </p:spTree>
    <p:extLst>
      <p:ext uri="{BB962C8B-B14F-4D97-AF65-F5344CB8AC3E}">
        <p14:creationId xmlns:p14="http://schemas.microsoft.com/office/powerpoint/2010/main" val="4002083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tankebubb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634952" y="1779662"/>
            <a:ext cx="5832648" cy="21602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3200" b="0">
                <a:solidFill>
                  <a:schemeClr val="bg1"/>
                </a:solidFill>
              </a:defRPr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Lorem ipsum sit dolor </a:t>
            </a:r>
            <a:r>
              <a:rPr lang="en-US" err="1"/>
              <a:t>amet</a:t>
            </a:r>
            <a:r>
              <a:rPr lang="en-US"/>
              <a:t> lorem ipsum do?</a:t>
            </a:r>
          </a:p>
        </p:txBody>
      </p:sp>
    </p:spTree>
    <p:extLst>
      <p:ext uri="{BB962C8B-B14F-4D97-AF65-F5344CB8AC3E}">
        <p14:creationId xmlns:p14="http://schemas.microsoft.com/office/powerpoint/2010/main" val="392594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2019-11-08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89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Header_bullet_pic_landscac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none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68000" y="1512000"/>
            <a:ext cx="4320024" cy="219600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5364163" y="1511300"/>
            <a:ext cx="3779837" cy="2644775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31100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tor gul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49897" y="3244112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268402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5828" y="3252936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E6DFD1A-41AC-D64D-B3D6-6B8A105DCD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9897" y="771550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8D722433-B37C-6048-BB05-A1D70AAAB0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2862" y="795840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CB2BE593-3EE6-DB4B-9E76-5D18A66BC5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95828" y="780374"/>
            <a:ext cx="2198275" cy="103154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415733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 mall -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3707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Head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389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tat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140031" y="1347614"/>
            <a:ext cx="6816345" cy="2448272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36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/>
              <a:t>“</a:t>
            </a:r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text. Plats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citat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liknande</a:t>
            </a:r>
            <a:r>
              <a:rPr lang="en-US"/>
              <a:t>. Lorem ipsum sit dolor </a:t>
            </a:r>
            <a:r>
              <a:rPr lang="en-US" err="1"/>
              <a:t>amet</a:t>
            </a:r>
            <a:r>
              <a:rPr lang="en-US"/>
              <a:t>. Lorem ipsum dolor </a:t>
            </a:r>
            <a:r>
              <a:rPr lang="en-US" err="1"/>
              <a:t>loremips</a:t>
            </a:r>
            <a:r>
              <a:rPr lang="en-US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37636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cess rosa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6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3640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306088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cess rosa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6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D948471-79DE-D747-ADF8-2DFE2B7A93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2862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B6B20D-3D89-DF4A-B07C-148D34324D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3640" y="3363838"/>
            <a:ext cx="2198275" cy="79208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143166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Head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11510"/>
            <a:ext cx="7148144" cy="699404"/>
          </a:xfrm>
        </p:spPr>
        <p:txBody>
          <a:bodyPr rIns="324000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286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head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473FFB97-B320-9648-A1BD-54F26C5D8C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4104041" cy="355276"/>
          </a:xfrm>
          <a:solidFill>
            <a:schemeClr val="tx1"/>
          </a:solidFill>
        </p:spPr>
        <p:txBody>
          <a:bodyPr wrap="none" lIns="432000" tIns="54000" rIns="324000" bIns="54000">
            <a:spAutoFit/>
          </a:bodyPr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16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994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249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bubbla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6" name="Oval pratbubbla 1">
            <a:extLst>
              <a:ext uri="{FF2B5EF4-FFF2-40B4-BE49-F238E27FC236}">
                <a16:creationId xmlns:a16="http://schemas.microsoft.com/office/drawing/2014/main" id="{8780AD40-B313-624C-8019-6464B4CD5462}"/>
              </a:ext>
            </a:extLst>
          </p:cNvPr>
          <p:cNvSpPr/>
          <p:nvPr userDrawn="1"/>
        </p:nvSpPr>
        <p:spPr>
          <a:xfrm>
            <a:off x="1326182" y="476745"/>
            <a:ext cx="6698624" cy="4495019"/>
          </a:xfrm>
          <a:custGeom>
            <a:avLst/>
            <a:gdLst>
              <a:gd name="connsiteX0" fmla="*/ 1953239 w 6696744"/>
              <a:gd name="connsiteY0" fmla="*/ 4587753 h 4078003"/>
              <a:gd name="connsiteX1" fmla="*/ 1702879 w 6696744"/>
              <a:gd name="connsiteY1" fmla="*/ 3814802 h 4078003"/>
              <a:gd name="connsiteX2" fmla="*/ 1157491 w 6696744"/>
              <a:gd name="connsiteY2" fmla="*/ 497059 h 4078003"/>
              <a:gd name="connsiteX3" fmla="*/ 4358501 w 6696744"/>
              <a:gd name="connsiteY3" fmla="*/ 94997 h 4078003"/>
              <a:gd name="connsiteX4" fmla="*/ 6231670 w 6696744"/>
              <a:gd name="connsiteY4" fmla="*/ 3075688 h 4078003"/>
              <a:gd name="connsiteX5" fmla="*/ 2915106 w 6696744"/>
              <a:gd name="connsiteY5" fmla="*/ 4060863 h 4078003"/>
              <a:gd name="connsiteX6" fmla="*/ 1953239 w 6696744"/>
              <a:gd name="connsiteY6" fmla="*/ 4587753 h 4078003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98624" h="4495019">
                <a:moveTo>
                  <a:pt x="1310740" y="4495019"/>
                </a:moveTo>
                <a:cubicBezTo>
                  <a:pt x="1730869" y="4217490"/>
                  <a:pt x="1786563" y="4072483"/>
                  <a:pt x="1703110" y="3814833"/>
                </a:cubicBezTo>
                <a:cubicBezTo>
                  <a:pt x="-314448" y="3121573"/>
                  <a:pt x="-594141" y="1420126"/>
                  <a:pt x="1157722" y="497090"/>
                </a:cubicBezTo>
                <a:cubicBezTo>
                  <a:pt x="2037554" y="33517"/>
                  <a:pt x="3249484" y="-118707"/>
                  <a:pt x="4358732" y="95028"/>
                </a:cubicBezTo>
                <a:cubicBezTo>
                  <a:pt x="6411840" y="490630"/>
                  <a:pt x="7326769" y="1946517"/>
                  <a:pt x="6231901" y="3075719"/>
                </a:cubicBezTo>
                <a:cubicBezTo>
                  <a:pt x="5550091" y="3778911"/>
                  <a:pt x="4245080" y="4166561"/>
                  <a:pt x="2915337" y="4060894"/>
                </a:cubicBezTo>
                <a:cubicBezTo>
                  <a:pt x="2415810" y="4216646"/>
                  <a:pt x="2393363" y="4485042"/>
                  <a:pt x="1310740" y="449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88000" tIns="0" rIns="288000" bIns="216000" rtlCol="0" anchor="ctr"/>
          <a:lstStyle/>
          <a:p>
            <a:pPr algn="ctr"/>
            <a:endParaRPr lang="en-US" sz="390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1FC540E-ED37-BC4D-A28D-B8781532D4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3768" y="1492250"/>
            <a:ext cx="4248471" cy="22320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360119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bubbla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6" name="Oval pratbubbla 1">
            <a:extLst>
              <a:ext uri="{FF2B5EF4-FFF2-40B4-BE49-F238E27FC236}">
                <a16:creationId xmlns:a16="http://schemas.microsoft.com/office/drawing/2014/main" id="{8780AD40-B313-624C-8019-6464B4CD5462}"/>
              </a:ext>
            </a:extLst>
          </p:cNvPr>
          <p:cNvSpPr/>
          <p:nvPr userDrawn="1"/>
        </p:nvSpPr>
        <p:spPr>
          <a:xfrm flipH="1">
            <a:off x="1043608" y="555525"/>
            <a:ext cx="7185992" cy="4292245"/>
          </a:xfrm>
          <a:custGeom>
            <a:avLst/>
            <a:gdLst>
              <a:gd name="connsiteX0" fmla="*/ 1953239 w 6696744"/>
              <a:gd name="connsiteY0" fmla="*/ 4587753 h 4078003"/>
              <a:gd name="connsiteX1" fmla="*/ 1702879 w 6696744"/>
              <a:gd name="connsiteY1" fmla="*/ 3814802 h 4078003"/>
              <a:gd name="connsiteX2" fmla="*/ 1157491 w 6696744"/>
              <a:gd name="connsiteY2" fmla="*/ 497059 h 4078003"/>
              <a:gd name="connsiteX3" fmla="*/ 4358501 w 6696744"/>
              <a:gd name="connsiteY3" fmla="*/ 94997 h 4078003"/>
              <a:gd name="connsiteX4" fmla="*/ 6231670 w 6696744"/>
              <a:gd name="connsiteY4" fmla="*/ 3075688 h 4078003"/>
              <a:gd name="connsiteX5" fmla="*/ 2915106 w 6696744"/>
              <a:gd name="connsiteY5" fmla="*/ 4060863 h 4078003"/>
              <a:gd name="connsiteX6" fmla="*/ 1953239 w 6696744"/>
              <a:gd name="connsiteY6" fmla="*/ 4587753 h 4078003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98624" h="4495019">
                <a:moveTo>
                  <a:pt x="1310740" y="4495019"/>
                </a:moveTo>
                <a:cubicBezTo>
                  <a:pt x="1730869" y="4217490"/>
                  <a:pt x="1786563" y="4072483"/>
                  <a:pt x="1703110" y="3814833"/>
                </a:cubicBezTo>
                <a:cubicBezTo>
                  <a:pt x="-314448" y="3121573"/>
                  <a:pt x="-594141" y="1420126"/>
                  <a:pt x="1157722" y="497090"/>
                </a:cubicBezTo>
                <a:cubicBezTo>
                  <a:pt x="2037554" y="33517"/>
                  <a:pt x="3249484" y="-118707"/>
                  <a:pt x="4358732" y="95028"/>
                </a:cubicBezTo>
                <a:cubicBezTo>
                  <a:pt x="6411840" y="490630"/>
                  <a:pt x="7326769" y="1946517"/>
                  <a:pt x="6231901" y="3075719"/>
                </a:cubicBezTo>
                <a:cubicBezTo>
                  <a:pt x="5550091" y="3778911"/>
                  <a:pt x="4245080" y="4166561"/>
                  <a:pt x="2915337" y="4060894"/>
                </a:cubicBezTo>
                <a:cubicBezTo>
                  <a:pt x="2415810" y="4216646"/>
                  <a:pt x="2393363" y="4485042"/>
                  <a:pt x="1310740" y="449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88000" tIns="0" rIns="288000" bIns="216000" rtlCol="0" anchor="ctr"/>
          <a:lstStyle/>
          <a:p>
            <a:pPr algn="ctr"/>
            <a:endParaRPr lang="en-US" sz="3200"/>
          </a:p>
        </p:txBody>
      </p: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EB6427BD-32F4-BA4A-B4BE-D1926E25F2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3768" y="1492250"/>
            <a:ext cx="4248471" cy="22320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2256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bubbla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6" name="Oval pratbubbla 1">
            <a:extLst>
              <a:ext uri="{FF2B5EF4-FFF2-40B4-BE49-F238E27FC236}">
                <a16:creationId xmlns:a16="http://schemas.microsoft.com/office/drawing/2014/main" id="{8780AD40-B313-624C-8019-6464B4CD5462}"/>
              </a:ext>
            </a:extLst>
          </p:cNvPr>
          <p:cNvSpPr/>
          <p:nvPr userDrawn="1"/>
        </p:nvSpPr>
        <p:spPr>
          <a:xfrm flipH="1">
            <a:off x="1043608" y="555525"/>
            <a:ext cx="7185992" cy="4292245"/>
          </a:xfrm>
          <a:custGeom>
            <a:avLst/>
            <a:gdLst>
              <a:gd name="connsiteX0" fmla="*/ 1953239 w 6696744"/>
              <a:gd name="connsiteY0" fmla="*/ 4587753 h 4078003"/>
              <a:gd name="connsiteX1" fmla="*/ 1702879 w 6696744"/>
              <a:gd name="connsiteY1" fmla="*/ 3814802 h 4078003"/>
              <a:gd name="connsiteX2" fmla="*/ 1157491 w 6696744"/>
              <a:gd name="connsiteY2" fmla="*/ 497059 h 4078003"/>
              <a:gd name="connsiteX3" fmla="*/ 4358501 w 6696744"/>
              <a:gd name="connsiteY3" fmla="*/ 94997 h 4078003"/>
              <a:gd name="connsiteX4" fmla="*/ 6231670 w 6696744"/>
              <a:gd name="connsiteY4" fmla="*/ 3075688 h 4078003"/>
              <a:gd name="connsiteX5" fmla="*/ 2915106 w 6696744"/>
              <a:gd name="connsiteY5" fmla="*/ 4060863 h 4078003"/>
              <a:gd name="connsiteX6" fmla="*/ 1953239 w 6696744"/>
              <a:gd name="connsiteY6" fmla="*/ 4587753 h 4078003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98624" h="4495019">
                <a:moveTo>
                  <a:pt x="1310740" y="4495019"/>
                </a:moveTo>
                <a:cubicBezTo>
                  <a:pt x="1730869" y="4217490"/>
                  <a:pt x="1786563" y="4072483"/>
                  <a:pt x="1703110" y="3814833"/>
                </a:cubicBezTo>
                <a:cubicBezTo>
                  <a:pt x="-314448" y="3121573"/>
                  <a:pt x="-594141" y="1420126"/>
                  <a:pt x="1157722" y="497090"/>
                </a:cubicBezTo>
                <a:cubicBezTo>
                  <a:pt x="2037554" y="33517"/>
                  <a:pt x="3249484" y="-118707"/>
                  <a:pt x="4358732" y="95028"/>
                </a:cubicBezTo>
                <a:cubicBezTo>
                  <a:pt x="6411840" y="490630"/>
                  <a:pt x="7326769" y="1946517"/>
                  <a:pt x="6231901" y="3075719"/>
                </a:cubicBezTo>
                <a:cubicBezTo>
                  <a:pt x="5550091" y="3778911"/>
                  <a:pt x="4245080" y="4166561"/>
                  <a:pt x="2915337" y="4060894"/>
                </a:cubicBezTo>
                <a:cubicBezTo>
                  <a:pt x="2415810" y="4216646"/>
                  <a:pt x="2393363" y="4485042"/>
                  <a:pt x="1310740" y="449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88000" tIns="0" rIns="288000" bIns="216000" rtlCol="0" anchor="ctr"/>
          <a:lstStyle/>
          <a:p>
            <a:pPr algn="ctr"/>
            <a:endParaRPr lang="en-US" sz="3200"/>
          </a:p>
        </p:txBody>
      </p: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5DDACE9B-B0B1-804A-AAD7-5D98510582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3768" y="1347614"/>
            <a:ext cx="4248471" cy="23766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329158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bubbla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6" name="Oval pratbubbla 1">
            <a:extLst>
              <a:ext uri="{FF2B5EF4-FFF2-40B4-BE49-F238E27FC236}">
                <a16:creationId xmlns:a16="http://schemas.microsoft.com/office/drawing/2014/main" id="{8780AD40-B313-624C-8019-6464B4CD5462}"/>
              </a:ext>
            </a:extLst>
          </p:cNvPr>
          <p:cNvSpPr/>
          <p:nvPr userDrawn="1"/>
        </p:nvSpPr>
        <p:spPr>
          <a:xfrm flipH="1">
            <a:off x="1043608" y="627534"/>
            <a:ext cx="7185992" cy="3932204"/>
          </a:xfrm>
          <a:custGeom>
            <a:avLst/>
            <a:gdLst>
              <a:gd name="connsiteX0" fmla="*/ 1953239 w 6696744"/>
              <a:gd name="connsiteY0" fmla="*/ 4587753 h 4078003"/>
              <a:gd name="connsiteX1" fmla="*/ 1702879 w 6696744"/>
              <a:gd name="connsiteY1" fmla="*/ 3814802 h 4078003"/>
              <a:gd name="connsiteX2" fmla="*/ 1157491 w 6696744"/>
              <a:gd name="connsiteY2" fmla="*/ 497059 h 4078003"/>
              <a:gd name="connsiteX3" fmla="*/ 4358501 w 6696744"/>
              <a:gd name="connsiteY3" fmla="*/ 94997 h 4078003"/>
              <a:gd name="connsiteX4" fmla="*/ 6231670 w 6696744"/>
              <a:gd name="connsiteY4" fmla="*/ 3075688 h 4078003"/>
              <a:gd name="connsiteX5" fmla="*/ 2915106 w 6696744"/>
              <a:gd name="connsiteY5" fmla="*/ 4060863 h 4078003"/>
              <a:gd name="connsiteX6" fmla="*/ 1953239 w 6696744"/>
              <a:gd name="connsiteY6" fmla="*/ 4587753 h 4078003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416757 w 6698624"/>
              <a:gd name="connsiteY0" fmla="*/ 4528149 h 4528149"/>
              <a:gd name="connsiteX1" fmla="*/ 1703110 w 6698624"/>
              <a:gd name="connsiteY1" fmla="*/ 3814833 h 4528149"/>
              <a:gd name="connsiteX2" fmla="*/ 1157722 w 6698624"/>
              <a:gd name="connsiteY2" fmla="*/ 497090 h 4528149"/>
              <a:gd name="connsiteX3" fmla="*/ 4358732 w 6698624"/>
              <a:gd name="connsiteY3" fmla="*/ 95028 h 4528149"/>
              <a:gd name="connsiteX4" fmla="*/ 6231901 w 6698624"/>
              <a:gd name="connsiteY4" fmla="*/ 3075719 h 4528149"/>
              <a:gd name="connsiteX5" fmla="*/ 2915337 w 6698624"/>
              <a:gd name="connsiteY5" fmla="*/ 4060894 h 4528149"/>
              <a:gd name="connsiteX6" fmla="*/ 1416757 w 6698624"/>
              <a:gd name="connsiteY6" fmla="*/ 4528149 h 452814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  <a:gd name="connsiteX0" fmla="*/ 1310740 w 6698624"/>
              <a:gd name="connsiteY0" fmla="*/ 4495019 h 4495019"/>
              <a:gd name="connsiteX1" fmla="*/ 1703110 w 6698624"/>
              <a:gd name="connsiteY1" fmla="*/ 3814833 h 4495019"/>
              <a:gd name="connsiteX2" fmla="*/ 1157722 w 6698624"/>
              <a:gd name="connsiteY2" fmla="*/ 497090 h 4495019"/>
              <a:gd name="connsiteX3" fmla="*/ 4358732 w 6698624"/>
              <a:gd name="connsiteY3" fmla="*/ 95028 h 4495019"/>
              <a:gd name="connsiteX4" fmla="*/ 6231901 w 6698624"/>
              <a:gd name="connsiteY4" fmla="*/ 3075719 h 4495019"/>
              <a:gd name="connsiteX5" fmla="*/ 2915337 w 6698624"/>
              <a:gd name="connsiteY5" fmla="*/ 4060894 h 4495019"/>
              <a:gd name="connsiteX6" fmla="*/ 1310740 w 6698624"/>
              <a:gd name="connsiteY6" fmla="*/ 4495019 h 4495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98624" h="4495019">
                <a:moveTo>
                  <a:pt x="1310740" y="4495019"/>
                </a:moveTo>
                <a:cubicBezTo>
                  <a:pt x="1730869" y="4217490"/>
                  <a:pt x="1786563" y="4072483"/>
                  <a:pt x="1703110" y="3814833"/>
                </a:cubicBezTo>
                <a:cubicBezTo>
                  <a:pt x="-314448" y="3121573"/>
                  <a:pt x="-594141" y="1420126"/>
                  <a:pt x="1157722" y="497090"/>
                </a:cubicBezTo>
                <a:cubicBezTo>
                  <a:pt x="2037554" y="33517"/>
                  <a:pt x="3249484" y="-118707"/>
                  <a:pt x="4358732" y="95028"/>
                </a:cubicBezTo>
                <a:cubicBezTo>
                  <a:pt x="6411840" y="490630"/>
                  <a:pt x="7326769" y="1946517"/>
                  <a:pt x="6231901" y="3075719"/>
                </a:cubicBezTo>
                <a:cubicBezTo>
                  <a:pt x="5550091" y="3778911"/>
                  <a:pt x="4245080" y="4166561"/>
                  <a:pt x="2915337" y="4060894"/>
                </a:cubicBezTo>
                <a:cubicBezTo>
                  <a:pt x="2415810" y="4216646"/>
                  <a:pt x="2393363" y="4485042"/>
                  <a:pt x="1310740" y="449501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88000" tIns="0" rIns="288000" bIns="216000" rtlCol="0" anchor="ctr"/>
          <a:lstStyle/>
          <a:p>
            <a:pPr algn="ctr"/>
            <a:endParaRPr lang="en-US" sz="3900"/>
          </a:p>
        </p:txBody>
      </p: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B6F81AD-AB0B-B241-86F4-E20CC0D62F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3768" y="1492250"/>
            <a:ext cx="4248471" cy="22320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4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206985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ost 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987824" y="1419622"/>
            <a:ext cx="2016224" cy="2880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all" baseline="0"/>
            </a:lvl1pPr>
            <a:lvl2pPr>
              <a:defRPr sz="1800" cap="all" baseline="0"/>
            </a:lvl2pPr>
            <a:lvl3pPr>
              <a:defRPr sz="1800" cap="all" baseline="0"/>
            </a:lvl3pPr>
            <a:lvl4pPr>
              <a:defRPr sz="1800" cap="all" baseline="0"/>
            </a:lvl4pPr>
            <a:lvl5pPr>
              <a:defRPr sz="1800" cap="all" baseline="0"/>
            </a:lvl5pPr>
          </a:lstStyle>
          <a:p>
            <a:pPr lvl="0"/>
            <a:r>
              <a:rPr lang="en-US"/>
              <a:t>GLÖM INTE</a:t>
            </a:r>
          </a:p>
        </p:txBody>
      </p:sp>
      <p:sp>
        <p:nvSpPr>
          <p:cNvPr id="8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2987824" y="1851670"/>
            <a:ext cx="3600400" cy="172819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buNone/>
              <a:defRPr lang="en-US" sz="36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843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ost 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55776" y="771550"/>
            <a:ext cx="1584176" cy="2880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cap="all" baseline="0"/>
            </a:lvl1pPr>
            <a:lvl2pPr>
              <a:defRPr sz="1800" cap="all" baseline="0"/>
            </a:lvl2pPr>
            <a:lvl3pPr>
              <a:defRPr sz="1800" cap="all" baseline="0"/>
            </a:lvl3pPr>
            <a:lvl4pPr>
              <a:defRPr sz="1800" cap="all" baseline="0"/>
            </a:lvl4pPr>
            <a:lvl5pPr>
              <a:defRPr sz="1800" cap="all" baseline="0"/>
            </a:lvl5pPr>
          </a:lstStyle>
          <a:p>
            <a:pPr lvl="0"/>
            <a:r>
              <a:rPr lang="en-US" err="1"/>
              <a:t>Kom</a:t>
            </a:r>
            <a:r>
              <a:rPr lang="en-US"/>
              <a:t> </a:t>
            </a:r>
            <a:r>
              <a:rPr lang="en-US" err="1"/>
              <a:t>ihåg</a:t>
            </a:r>
            <a:r>
              <a:rPr lang="en-US"/>
              <a:t> 1</a:t>
            </a:r>
          </a:p>
        </p:txBody>
      </p:sp>
      <p:sp>
        <p:nvSpPr>
          <p:cNvPr id="8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2555776" y="1059582"/>
            <a:ext cx="2520280" cy="1080120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lang="en-US" sz="22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39952" y="3003798"/>
            <a:ext cx="2520280" cy="115212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lang="en-US" sz="22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2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4139952" y="2715766"/>
            <a:ext cx="1584176" cy="2880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cap="all" baseline="0"/>
            </a:lvl1pPr>
            <a:lvl2pPr>
              <a:defRPr sz="1800" cap="all" baseline="0"/>
            </a:lvl2pPr>
            <a:lvl3pPr>
              <a:defRPr sz="1800" cap="all" baseline="0"/>
            </a:lvl3pPr>
            <a:lvl4pPr>
              <a:defRPr sz="1800" cap="all" baseline="0"/>
            </a:lvl4pPr>
            <a:lvl5pPr>
              <a:defRPr sz="1800" cap="all" baseline="0"/>
            </a:lvl5pPr>
          </a:lstStyle>
          <a:p>
            <a:pPr lvl="0"/>
            <a:r>
              <a:rPr lang="en-US" err="1"/>
              <a:t>Kom</a:t>
            </a:r>
            <a:r>
              <a:rPr lang="en-US"/>
              <a:t> </a:t>
            </a:r>
            <a:r>
              <a:rPr lang="en-US" err="1"/>
              <a:t>ihåg</a:t>
            </a:r>
            <a:r>
              <a:rPr lang="en-US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13456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st 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835696" y="1214631"/>
            <a:ext cx="1584176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cap="all" baseline="0"/>
            </a:lvl1pPr>
            <a:lvl2pPr>
              <a:defRPr sz="1800" cap="all" baseline="0"/>
            </a:lvl2pPr>
            <a:lvl3pPr>
              <a:defRPr sz="1800" cap="all" baseline="0"/>
            </a:lvl3pPr>
            <a:lvl4pPr>
              <a:defRPr sz="1800" cap="all" baseline="0"/>
            </a:lvl4pPr>
            <a:lvl5pPr>
              <a:defRPr sz="1800" cap="all" baseline="0"/>
            </a:lvl5pPr>
          </a:lstStyle>
          <a:p>
            <a:pPr lvl="0"/>
            <a:r>
              <a:rPr lang="en-US" err="1"/>
              <a:t>Kom</a:t>
            </a:r>
            <a:r>
              <a:rPr lang="en-US"/>
              <a:t> </a:t>
            </a:r>
            <a:r>
              <a:rPr lang="en-US" err="1"/>
              <a:t>ihåg</a:t>
            </a:r>
            <a:r>
              <a:rPr lang="en-US"/>
              <a:t> 1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835696" y="1491630"/>
            <a:ext cx="2376264" cy="936104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076056" y="1203598"/>
            <a:ext cx="1728192" cy="2880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cap="all" baseline="0"/>
            </a:lvl1pPr>
            <a:lvl2pPr>
              <a:defRPr sz="1800" cap="all" baseline="0"/>
            </a:lvl2pPr>
            <a:lvl3pPr>
              <a:defRPr sz="1800" cap="all" baseline="0"/>
            </a:lvl3pPr>
            <a:lvl4pPr>
              <a:defRPr sz="1800" cap="all" baseline="0"/>
            </a:lvl4pPr>
            <a:lvl5pPr>
              <a:defRPr sz="1800" cap="all" baseline="0"/>
            </a:lvl5pPr>
          </a:lstStyle>
          <a:p>
            <a:pPr lvl="0"/>
            <a:r>
              <a:rPr lang="en-US" err="1"/>
              <a:t>Kom</a:t>
            </a:r>
            <a:r>
              <a:rPr lang="en-US"/>
              <a:t> </a:t>
            </a:r>
            <a:r>
              <a:rPr lang="en-US" err="1"/>
              <a:t>ihåg</a:t>
            </a:r>
            <a:r>
              <a:rPr lang="en-US"/>
              <a:t> 2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5076056" y="1491630"/>
            <a:ext cx="2304256" cy="936104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lang="en-US" sz="22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3491880" y="3363838"/>
            <a:ext cx="2376264" cy="1008112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lang="en-US" sz="2200" b="1" kern="120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3535957" y="3075806"/>
            <a:ext cx="1656184" cy="27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cap="all" baseline="0"/>
            </a:lvl1pPr>
            <a:lvl2pPr>
              <a:defRPr sz="1800" cap="all" baseline="0"/>
            </a:lvl2pPr>
            <a:lvl3pPr>
              <a:defRPr sz="1800" cap="all" baseline="0"/>
            </a:lvl3pPr>
            <a:lvl4pPr>
              <a:defRPr sz="1800" cap="all" baseline="0"/>
            </a:lvl4pPr>
            <a:lvl5pPr>
              <a:defRPr sz="1800" cap="all" baseline="0"/>
            </a:lvl5pPr>
          </a:lstStyle>
          <a:p>
            <a:pPr lvl="0"/>
            <a:r>
              <a:rPr lang="en-US" err="1"/>
              <a:t>Kom</a:t>
            </a:r>
            <a:r>
              <a:rPr lang="en-US"/>
              <a:t> </a:t>
            </a:r>
            <a:r>
              <a:rPr lang="en-US" err="1"/>
              <a:t>ihåg</a:t>
            </a:r>
            <a:r>
              <a:rPr lang="en-US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37755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4D2FAC65-368A-B644-92A8-6655F60BC6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3548" y="4155927"/>
            <a:ext cx="4536504" cy="680868"/>
          </a:xfrm>
          <a:prstGeom prst="rect">
            <a:avLst/>
          </a:prstGeom>
        </p:spPr>
        <p:txBody>
          <a:bodyPr lIns="0" r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kern="120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/>
              <a:t>Klicka här för att ändra text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här för att ändra text</a:t>
            </a:r>
          </a:p>
          <a:p>
            <a:pPr lvl="0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30312E6-B27C-1243-AFE2-84EB39620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544" y="2357457"/>
            <a:ext cx="4608512" cy="99377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/>
            </a:lvl1pPr>
          </a:lstStyle>
          <a:p>
            <a:pPr lvl="0"/>
            <a:r>
              <a:rPr lang="en-US" err="1"/>
              <a:t>Klicka</a:t>
            </a:r>
            <a:r>
              <a:rPr lang="en-US"/>
              <a:t> </a:t>
            </a:r>
            <a:r>
              <a:rPr lang="en-US" err="1"/>
              <a:t>här</a:t>
            </a:r>
            <a:r>
              <a:rPr lang="en-US"/>
              <a:t> </a:t>
            </a:r>
            <a:r>
              <a:rPr lang="en-US" err="1"/>
              <a:t>för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ändra</a:t>
            </a:r>
            <a:r>
              <a:rPr lang="en-US"/>
              <a:t> text</a:t>
            </a:r>
          </a:p>
        </p:txBody>
      </p:sp>
    </p:spTree>
    <p:extLst>
      <p:ext uri="{BB962C8B-B14F-4D97-AF65-F5344CB8AC3E}">
        <p14:creationId xmlns:p14="http://schemas.microsoft.com/office/powerpoint/2010/main" val="292454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259632" y="3507854"/>
            <a:ext cx="6696744" cy="6480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3400" b="0">
                <a:solidFill>
                  <a:schemeClr val="bg1"/>
                </a:solidFill>
              </a:defRPr>
            </a:lvl1pPr>
            <a:lvl2pPr>
              <a:defRPr sz="24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err="1"/>
              <a:t>Avsnittsrubrik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5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4CE6-B9F9-4AEA-8A11-E335EA8A72B5}" type="datetimeFigureOut">
              <a:rPr lang="sv-SE" smtClean="0"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0A6E8-2466-47AF-9A39-DCAAADCC3B0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AF42BF-B4FD-CF45-9AE5-6C07BF2F04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592" y="1562400"/>
            <a:ext cx="7272392" cy="1728000"/>
          </a:xfrm>
        </p:spPr>
        <p:txBody>
          <a:bodyPr wrap="square" rIns="72000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515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1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2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3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4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5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6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3.emf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theme" Target="../theme/theme19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52.xml"/><Relationship Id="rId34" Type="http://schemas.openxmlformats.org/officeDocument/2006/relationships/slideLayout" Target="../slideLayouts/slideLayout65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33" Type="http://schemas.openxmlformats.org/officeDocument/2006/relationships/slideLayout" Target="../slideLayouts/slideLayout64.xml"/><Relationship Id="rId38" Type="http://schemas.openxmlformats.org/officeDocument/2006/relationships/image" Target="../media/image16.wmf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slideLayout" Target="../slideLayouts/slideLayout60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32" Type="http://schemas.openxmlformats.org/officeDocument/2006/relationships/slideLayout" Target="../slideLayouts/slideLayout63.xml"/><Relationship Id="rId37" Type="http://schemas.openxmlformats.org/officeDocument/2006/relationships/theme" Target="../theme/theme20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slideLayout" Target="../slideLayouts/slideLayout59.xml"/><Relationship Id="rId36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slideLayout" Target="../slideLayouts/slideLayout62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Relationship Id="rId30" Type="http://schemas.openxmlformats.org/officeDocument/2006/relationships/slideLayout" Target="../slideLayouts/slideLayout61.xml"/><Relationship Id="rId35" Type="http://schemas.openxmlformats.org/officeDocument/2006/relationships/slideLayout" Target="../slideLayouts/slideLayout66.xml"/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71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72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73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74.xml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0.wmf"/><Relationship Id="rId4" Type="http://schemas.openxmlformats.org/officeDocument/2006/relationships/image" Target="../media/image19.jpg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20.wmf"/><Relationship Id="rId4" Type="http://schemas.openxmlformats.org/officeDocument/2006/relationships/image" Target="../media/image21.jpg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20.wmf"/></Relationships>
</file>

<file path=ppt/slideMasters/_rels/slideMaster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2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FB37544-D083-7E49-B63E-C608C680644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EA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917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A15D8F3-3A26-DC45-81C2-E171ABF7EFEF}"/>
              </a:ext>
            </a:extLst>
          </p:cNvPr>
          <p:cNvSpPr/>
          <p:nvPr userDrawn="1"/>
        </p:nvSpPr>
        <p:spPr>
          <a:xfrm>
            <a:off x="0" y="0"/>
            <a:ext cx="9144000" cy="51696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1807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1" r:id="rId2"/>
    <p:sldLayoutId id="2147483953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FB37544-D083-7E49-B63E-C608C680644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42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942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1F6B124-8894-5D42-A0D8-5CD18958667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C0ED75E-C21C-8E46-995F-E2B1DC6FA6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5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95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E1CD901-8B17-9241-9E61-22331D802949}"/>
              </a:ext>
            </a:extLst>
          </p:cNvPr>
          <p:cNvSpPr/>
          <p:nvPr userDrawn="1"/>
        </p:nvSpPr>
        <p:spPr>
          <a:xfrm>
            <a:off x="0" y="-3957"/>
            <a:ext cx="3058816" cy="2664296"/>
          </a:xfrm>
          <a:prstGeom prst="rect">
            <a:avLst/>
          </a:prstGeom>
          <a:solidFill>
            <a:srgbClr val="FF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995D51-64C8-6C46-9D86-9B1F767524E2}"/>
              </a:ext>
            </a:extLst>
          </p:cNvPr>
          <p:cNvSpPr/>
          <p:nvPr userDrawn="1"/>
        </p:nvSpPr>
        <p:spPr>
          <a:xfrm>
            <a:off x="3059832" y="-3957"/>
            <a:ext cx="3024336" cy="2664296"/>
          </a:xfrm>
          <a:prstGeom prst="rect">
            <a:avLst/>
          </a:prstGeom>
          <a:solidFill>
            <a:srgbClr val="FBEA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7ECC39E-221C-BE47-8CDF-5B2778E4CE2D}"/>
              </a:ext>
            </a:extLst>
          </p:cNvPr>
          <p:cNvSpPr/>
          <p:nvPr userDrawn="1"/>
        </p:nvSpPr>
        <p:spPr>
          <a:xfrm>
            <a:off x="6084167" y="-3957"/>
            <a:ext cx="3059833" cy="2664296"/>
          </a:xfrm>
          <a:prstGeom prst="rect">
            <a:avLst/>
          </a:prstGeom>
          <a:solidFill>
            <a:srgbClr val="F4EAED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BCD8A8D-C8A1-2541-8A42-DBDDD9E02B62}"/>
              </a:ext>
            </a:extLst>
          </p:cNvPr>
          <p:cNvSpPr/>
          <p:nvPr userDrawn="1"/>
        </p:nvSpPr>
        <p:spPr>
          <a:xfrm>
            <a:off x="0" y="2653518"/>
            <a:ext cx="3131840" cy="2664296"/>
          </a:xfrm>
          <a:prstGeom prst="rect">
            <a:avLst/>
          </a:prstGeom>
          <a:solidFill>
            <a:srgbClr val="ECE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92DFDEE-96A1-B647-86B5-0A357811ED8B}"/>
              </a:ext>
            </a:extLst>
          </p:cNvPr>
          <p:cNvSpPr/>
          <p:nvPr userDrawn="1"/>
        </p:nvSpPr>
        <p:spPr>
          <a:xfrm>
            <a:off x="3059832" y="2653518"/>
            <a:ext cx="3058816" cy="2664296"/>
          </a:xfrm>
          <a:prstGeom prst="rect">
            <a:avLst/>
          </a:prstGeom>
          <a:solidFill>
            <a:srgbClr val="DEE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68A3963-B797-7D49-AECB-1DB5C6824592}"/>
              </a:ext>
            </a:extLst>
          </p:cNvPr>
          <p:cNvSpPr/>
          <p:nvPr userDrawn="1"/>
        </p:nvSpPr>
        <p:spPr>
          <a:xfrm>
            <a:off x="6085184" y="2653518"/>
            <a:ext cx="3058816" cy="2664296"/>
          </a:xfrm>
          <a:prstGeom prst="rect">
            <a:avLst/>
          </a:prstGeom>
          <a:solidFill>
            <a:srgbClr val="D6E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008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ED0DB96-F008-E745-B297-1F4D6BE024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35" y="0"/>
            <a:ext cx="913513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1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75D32D3-1ED6-8E4D-9F95-5F5947A79E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9539"/>
            <a:ext cx="9252520" cy="517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1F6B124-8894-5D42-A0D8-5CD18958667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CE79389-BE63-6D4F-83B2-9A9EE105C0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-9509" y="0"/>
            <a:ext cx="91872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54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1F6B124-8894-5D42-A0D8-5CD18958667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CE79389-BE63-6D4F-83B2-9A9EE105C0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509" y="0"/>
            <a:ext cx="91872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8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1F6B124-8894-5D42-A0D8-5CD18958667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5D3B729-5067-7C45-93C8-CC3E230D37A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1211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8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88" r:id="rId2"/>
    <p:sldLayoutId id="2147483990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4A6BA5D-FD3B-0445-B10B-38ABFF3B9051}"/>
              </a:ext>
            </a:extLst>
          </p:cNvPr>
          <p:cNvSpPr/>
          <p:nvPr userDrawn="1"/>
        </p:nvSpPr>
        <p:spPr>
          <a:xfrm>
            <a:off x="0" y="-1"/>
            <a:ext cx="4572000" cy="5169921"/>
          </a:xfrm>
          <a:prstGeom prst="rect">
            <a:avLst/>
          </a:prstGeom>
          <a:solidFill>
            <a:srgbClr val="E3F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448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59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5C4FD5D-F209-1240-B26B-526F619DF916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CF40A697-0C44-AD4D-8476-AAE3AD42E7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970" y="-92546"/>
            <a:ext cx="3215759" cy="1664027"/>
          </a:xfrm>
          <a:prstGeom prst="rect">
            <a:avLst/>
          </a:prstGeom>
        </p:spPr>
      </p:pic>
      <p:cxnSp>
        <p:nvCxnSpPr>
          <p:cNvPr id="16" name="Rak 15">
            <a:extLst>
              <a:ext uri="{FF2B5EF4-FFF2-40B4-BE49-F238E27FC236}">
                <a16:creationId xmlns:a16="http://schemas.microsoft.com/office/drawing/2014/main" id="{8478153D-05DD-984B-882B-C29465F0D131}"/>
              </a:ext>
            </a:extLst>
          </p:cNvPr>
          <p:cNvCxnSpPr/>
          <p:nvPr userDrawn="1"/>
        </p:nvCxnSpPr>
        <p:spPr>
          <a:xfrm>
            <a:off x="680948" y="3655866"/>
            <a:ext cx="77768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02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573"/>
          <a:stretch/>
        </p:blipFill>
        <p:spPr>
          <a:xfrm>
            <a:off x="8346889" y="4771018"/>
            <a:ext cx="648072" cy="22280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11510"/>
            <a:ext cx="7148144" cy="69940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432000" tIns="72000" rIns="324000" bIns="72000" rtlCol="0" anchor="ctr">
            <a:sp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512000"/>
            <a:ext cx="5400000" cy="252000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91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760" r:id="rId2"/>
    <p:sldLayoutId id="2147483761" r:id="rId3"/>
    <p:sldLayoutId id="2147483762" r:id="rId4"/>
    <p:sldLayoutId id="2147483763" r:id="rId5"/>
    <p:sldLayoutId id="2147483770" r:id="rId6"/>
    <p:sldLayoutId id="2147483764" r:id="rId7"/>
    <p:sldLayoutId id="2147483765" r:id="rId8"/>
    <p:sldLayoutId id="2147483766" r:id="rId9"/>
    <p:sldLayoutId id="2147483768" r:id="rId10"/>
    <p:sldLayoutId id="2147483781" r:id="rId11"/>
    <p:sldLayoutId id="2147483783" r:id="rId12"/>
    <p:sldLayoutId id="2147483784" r:id="rId13"/>
    <p:sldLayoutId id="2147483786" r:id="rId14"/>
    <p:sldLayoutId id="2147483785" r:id="rId15"/>
    <p:sldLayoutId id="2147483790" r:id="rId16"/>
    <p:sldLayoutId id="2147483791" r:id="rId17"/>
    <p:sldLayoutId id="2147483789" r:id="rId18"/>
    <p:sldLayoutId id="2147483921" r:id="rId19"/>
    <p:sldLayoutId id="2147483970" r:id="rId20"/>
    <p:sldLayoutId id="2147483971" r:id="rId21"/>
    <p:sldLayoutId id="2147483975" r:id="rId22"/>
    <p:sldLayoutId id="2147483976" r:id="rId23"/>
    <p:sldLayoutId id="2147483977" r:id="rId24"/>
    <p:sldLayoutId id="2147483979" r:id="rId25"/>
    <p:sldLayoutId id="2147483980" r:id="rId26"/>
    <p:sldLayoutId id="2147483981" r:id="rId27"/>
    <p:sldLayoutId id="2147483984" r:id="rId28"/>
    <p:sldLayoutId id="2147483991" r:id="rId29"/>
    <p:sldLayoutId id="2147483992" r:id="rId30"/>
    <p:sldLayoutId id="2147483993" r:id="rId31"/>
    <p:sldLayoutId id="2147483995" r:id="rId32"/>
    <p:sldLayoutId id="2147483996" r:id="rId33"/>
    <p:sldLayoutId id="2147483997" r:id="rId34"/>
    <p:sldLayoutId id="2147484001" r:id="rId35"/>
    <p:sldLayoutId id="2147484002" r:id="rId3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576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11510"/>
            <a:ext cx="7148144" cy="69940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432000" tIns="72000" rIns="324000" bIns="72000" rtlCol="0" anchor="ctr">
            <a:sp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512000"/>
            <a:ext cx="5400000" cy="252000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146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FB37544-D083-7E49-B63E-C608C680644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D735949-F77E-C040-B818-5B7F7121B4D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483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D735949-F77E-C040-B818-5B7F7121B4D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988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D735949-F77E-C040-B818-5B7F7121B4D7}"/>
              </a:ext>
            </a:extLst>
          </p:cNvPr>
          <p:cNvSpPr/>
          <p:nvPr userDrawn="1"/>
        </p:nvSpPr>
        <p:spPr>
          <a:xfrm>
            <a:off x="0" y="0"/>
            <a:ext cx="9144000" cy="516238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48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D735949-F77E-C040-B818-5B7F7121B4D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706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75" b="16780"/>
          <a:stretch/>
        </p:blipFill>
        <p:spPr>
          <a:xfrm>
            <a:off x="8292089" y="4306443"/>
            <a:ext cx="851911" cy="8370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05"/>
            <a:ext cx="9144000" cy="51549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26" b="19693"/>
          <a:stretch/>
        </p:blipFill>
        <p:spPr>
          <a:xfrm>
            <a:off x="8270411" y="4302484"/>
            <a:ext cx="873589" cy="84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67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75" b="16780"/>
          <a:stretch/>
        </p:blipFill>
        <p:spPr>
          <a:xfrm>
            <a:off x="8292089" y="4306443"/>
            <a:ext cx="851911" cy="8370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26" b="19693"/>
          <a:stretch/>
        </p:blipFill>
        <p:spPr>
          <a:xfrm>
            <a:off x="8270411" y="4302484"/>
            <a:ext cx="873589" cy="84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22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7ADF3495-ED79-E045-AF10-4839D0D7FB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26" b="19693"/>
          <a:stretch/>
        </p:blipFill>
        <p:spPr>
          <a:xfrm>
            <a:off x="8270411" y="4302484"/>
            <a:ext cx="873589" cy="84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0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E4C50DE-333B-1246-ADD7-A455AE92ABA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431F054C-5639-A142-A6EB-3E013EDC88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57" y="3507854"/>
            <a:ext cx="1508777" cy="780732"/>
          </a:xfrm>
          <a:prstGeom prst="rect">
            <a:avLst/>
          </a:prstGeom>
        </p:spPr>
      </p:pic>
      <p:cxnSp>
        <p:nvCxnSpPr>
          <p:cNvPr id="15" name="Rak 14">
            <a:extLst>
              <a:ext uri="{FF2B5EF4-FFF2-40B4-BE49-F238E27FC236}">
                <a16:creationId xmlns:a16="http://schemas.microsoft.com/office/drawing/2014/main" id="{E3A9D67A-5C44-A543-8A31-C75CD674328B}"/>
              </a:ext>
            </a:extLst>
          </p:cNvPr>
          <p:cNvCxnSpPr/>
          <p:nvPr userDrawn="1"/>
        </p:nvCxnSpPr>
        <p:spPr>
          <a:xfrm flipV="1">
            <a:off x="467544" y="3579862"/>
            <a:ext cx="8208912" cy="92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5AC4A7DE-EF06-DF4F-B519-5CAF74A74A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4" r="17551" b="-2169"/>
          <a:stretch/>
        </p:blipFill>
        <p:spPr>
          <a:xfrm>
            <a:off x="5874774" y="0"/>
            <a:ext cx="3269226" cy="32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0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A15D8F3-3A26-DC45-81C2-E171ABF7EFEF}"/>
              </a:ext>
            </a:extLst>
          </p:cNvPr>
          <p:cNvSpPr/>
          <p:nvPr userDrawn="1"/>
        </p:nvSpPr>
        <p:spPr>
          <a:xfrm>
            <a:off x="0" y="0"/>
            <a:ext cx="9144000" cy="51615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C798A8B-CFEC-2447-8AEC-F51442B23C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4416" y="927335"/>
            <a:ext cx="7675192" cy="38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7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66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A15D8F3-3A26-DC45-81C2-E171ABF7EFEF}"/>
              </a:ext>
            </a:extLst>
          </p:cNvPr>
          <p:cNvSpPr/>
          <p:nvPr userDrawn="1"/>
        </p:nvSpPr>
        <p:spPr>
          <a:xfrm>
            <a:off x="0" y="0"/>
            <a:ext cx="9144000" cy="51615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4633AEE-A2F3-6F40-852D-1C1FFD0655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1566" y="699542"/>
            <a:ext cx="8174890" cy="408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30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A15D8F3-3A26-DC45-81C2-E171ABF7EFEF}"/>
              </a:ext>
            </a:extLst>
          </p:cNvPr>
          <p:cNvSpPr/>
          <p:nvPr userDrawn="1"/>
        </p:nvSpPr>
        <p:spPr>
          <a:xfrm>
            <a:off x="0" y="0"/>
            <a:ext cx="9144000" cy="51615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C0A7581-2FB7-834C-A058-FA4B3ACAC2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5088" y="337279"/>
            <a:ext cx="7242335" cy="465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98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A15D8F3-3A26-DC45-81C2-E171ABF7EFEF}"/>
              </a:ext>
            </a:extLst>
          </p:cNvPr>
          <p:cNvSpPr/>
          <p:nvPr userDrawn="1"/>
        </p:nvSpPr>
        <p:spPr>
          <a:xfrm>
            <a:off x="0" y="0"/>
            <a:ext cx="9144000" cy="51615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7F94087B-924F-A14F-A1B4-EB4E548529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54243" y="3096646"/>
            <a:ext cx="214313" cy="226219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C4312186-A9C2-3C4D-8C43-AAB800C12D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5088" y="3309255"/>
            <a:ext cx="250031" cy="273844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32547188-827D-2F4C-B4B8-C0282B1A054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55576" y="3096646"/>
            <a:ext cx="251460" cy="40005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1A8BEC51-D71F-A74F-BD02-AF855D7B34F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0829" y="2738903"/>
            <a:ext cx="3429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1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4000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01F6B124-8894-5D42-A0D8-5CD18958667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6684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940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2A25A2B-B211-914D-934B-7F8D8F31DE3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36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927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1600" y="4847334"/>
            <a:ext cx="11521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88C74CE6-B9F9-4AEA-8A11-E335EA8A72B5}" type="datetimeFigureOut">
              <a:rPr lang="sv-SE" smtClean="0"/>
              <a:pPr/>
              <a:t>2019-11-08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7744" y="484733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512" y="4847334"/>
            <a:ext cx="57606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FC80A6E8-2466-47AF-9A39-DCAAADCC3B01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A15D8F3-3A26-DC45-81C2-E171ABF7EFEF}"/>
              </a:ext>
            </a:extLst>
          </p:cNvPr>
          <p:cNvSpPr/>
          <p:nvPr userDrawn="1"/>
        </p:nvSpPr>
        <p:spPr>
          <a:xfrm>
            <a:off x="0" y="0"/>
            <a:ext cx="9144000" cy="51615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90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941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inus.ersson@funka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0.xml"/><Relationship Id="rId1" Type="http://schemas.openxmlformats.org/officeDocument/2006/relationships/video" Target="https://www.youtube.com/embed/344E1i1gve0?feature=oembed" TargetMode="Externa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5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45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Relationship Id="rId9" Type="http://schemas.openxmlformats.org/officeDocument/2006/relationships/image" Target="../media/image46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45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10" Type="http://schemas.openxmlformats.org/officeDocument/2006/relationships/image" Target="../media/image47.png"/><Relationship Id="rId4" Type="http://schemas.openxmlformats.org/officeDocument/2006/relationships/image" Target="../media/image40.emf"/><Relationship Id="rId9" Type="http://schemas.openxmlformats.org/officeDocument/2006/relationships/image" Target="../media/image4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7" Type="http://schemas.openxmlformats.org/officeDocument/2006/relationships/image" Target="../media/image5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(null)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(null)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oppar%20mellan%20rubriker%20och%20la&#776;nkar.avi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0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7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tif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tif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if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5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93.emf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50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F855C9-E6F9-AF44-8634-614F9282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571750"/>
            <a:ext cx="8460433" cy="923330"/>
          </a:xfrm>
        </p:spPr>
        <p:txBody>
          <a:bodyPr/>
          <a:lstStyle/>
          <a:p>
            <a:r>
              <a:rPr lang="sv-SE" sz="3000" dirty="0" err="1"/>
              <a:t>Hvordan</a:t>
            </a:r>
            <a:r>
              <a:rPr lang="sv-SE" sz="3000" dirty="0"/>
              <a:t> </a:t>
            </a:r>
            <a:r>
              <a:rPr lang="sv-SE" sz="3000" dirty="0" err="1"/>
              <a:t>ivareta</a:t>
            </a:r>
            <a:r>
              <a:rPr lang="sv-SE" sz="3000" dirty="0"/>
              <a:t> universell </a:t>
            </a:r>
            <a:r>
              <a:rPr lang="sv-SE" sz="3000" dirty="0" err="1"/>
              <a:t>utforming</a:t>
            </a:r>
            <a:r>
              <a:rPr lang="sv-SE" sz="3000" dirty="0"/>
              <a:t> i </a:t>
            </a:r>
            <a:r>
              <a:rPr lang="sv-SE" sz="3000" dirty="0" err="1"/>
              <a:t>innbyggernes</a:t>
            </a:r>
            <a:r>
              <a:rPr lang="sv-SE" sz="3000" dirty="0"/>
              <a:t> </a:t>
            </a:r>
            <a:r>
              <a:rPr lang="sv-SE" sz="3000" dirty="0" err="1"/>
              <a:t>reise</a:t>
            </a:r>
            <a:r>
              <a:rPr lang="sv-SE" sz="3000" dirty="0"/>
              <a:t> </a:t>
            </a:r>
            <a:r>
              <a:rPr lang="sv-SE" sz="3000" dirty="0" err="1"/>
              <a:t>gjennom</a:t>
            </a:r>
            <a:r>
              <a:rPr lang="sv-SE" sz="3000" dirty="0"/>
              <a:t> smarte </a:t>
            </a:r>
            <a:r>
              <a:rPr lang="sv-SE" sz="3000" dirty="0" err="1"/>
              <a:t>byer</a:t>
            </a:r>
            <a:r>
              <a:rPr lang="sv-SE" sz="3000" dirty="0"/>
              <a:t>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550A137-6446-E94C-9422-1A75C64BE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linus.ersson@funka.com</a:t>
            </a:r>
            <a:r>
              <a:rPr lang="sv-SE" sz="1800" dirty="0"/>
              <a:t> </a:t>
            </a:r>
            <a:r>
              <a:rPr lang="sv-SE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maria.strom@funka.com</a:t>
            </a:r>
            <a:endParaRPr lang="sv-SE" sz="1800" dirty="0"/>
          </a:p>
          <a:p>
            <a:endParaRPr lang="sv-SE" sz="1800" dirty="0"/>
          </a:p>
          <a:p>
            <a:br>
              <a:rPr lang="sv-SE" dirty="0"/>
            </a:b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55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4F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11CFD0-F31F-2346-BA24-44D7B3F9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871" y="1778186"/>
            <a:ext cx="7148144" cy="699404"/>
          </a:xfrm>
        </p:spPr>
        <p:txBody>
          <a:bodyPr/>
          <a:lstStyle/>
          <a:p>
            <a:r>
              <a:rPr lang="sv-SE" dirty="0"/>
              <a:t>Vi är alla människor.</a:t>
            </a:r>
            <a:br>
              <a:rPr lang="sv-SE" dirty="0"/>
            </a:br>
            <a:r>
              <a:rPr lang="sv-SE" dirty="0"/>
              <a:t>Där upphör likheterna.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89FD415-7C22-4B41-978C-72169B968961}"/>
              </a:ext>
            </a:extLst>
          </p:cNvPr>
          <p:cNvSpPr txBox="1"/>
          <p:nvPr/>
        </p:nvSpPr>
        <p:spPr>
          <a:xfrm>
            <a:off x="3851329" y="240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922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55D96D6-97A2-884B-9684-AF72DB3D3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" y="495300"/>
            <a:ext cx="86995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6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2">
            <a:hlinkClick r:id="" action="ppaction://media"/>
            <a:extLst>
              <a:ext uri="{FF2B5EF4-FFF2-40B4-BE49-F238E27FC236}">
                <a16:creationId xmlns:a16="http://schemas.microsoft.com/office/drawing/2014/main" id="{85F5B7C1-6378-49FD-A675-C668C5F6B8D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-1158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6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/>
          <p:cNvGrpSpPr/>
          <p:nvPr/>
        </p:nvGrpSpPr>
        <p:grpSpPr>
          <a:xfrm>
            <a:off x="0" y="0"/>
            <a:ext cx="9144000" cy="5143500"/>
            <a:chOff x="-304952" y="0"/>
            <a:chExt cx="9746216" cy="5143500"/>
          </a:xfrm>
        </p:grpSpPr>
        <p:sp>
          <p:nvSpPr>
            <p:cNvPr id="6" name="Rektangel 5"/>
            <p:cNvSpPr/>
            <p:nvPr/>
          </p:nvSpPr>
          <p:spPr>
            <a:xfrm>
              <a:off x="-304952" y="0"/>
              <a:ext cx="9746216" cy="51435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6852" y="411510"/>
              <a:ext cx="7519160" cy="4536505"/>
            </a:xfrm>
            <a:prstGeom prst="rect">
              <a:avLst/>
            </a:prstGeom>
          </p:spPr>
        </p:pic>
      </p:grpSp>
      <p:sp>
        <p:nvSpPr>
          <p:cNvPr id="3" name="Rubrik 1"/>
          <p:cNvSpPr txBox="1">
            <a:spLocks/>
          </p:cNvSpPr>
          <p:nvPr/>
        </p:nvSpPr>
        <p:spPr>
          <a:xfrm>
            <a:off x="1343937" y="2067694"/>
            <a:ext cx="6359068" cy="266429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sv-SE" sz="4800" b="1" dirty="0"/>
              <a:t>Statistik!</a:t>
            </a:r>
          </a:p>
        </p:txBody>
      </p:sp>
    </p:spTree>
    <p:extLst>
      <p:ext uri="{BB962C8B-B14F-4D97-AF65-F5344CB8AC3E}">
        <p14:creationId xmlns:p14="http://schemas.microsoft.com/office/powerpoint/2010/main" val="45687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 1">
            <a:extLst>
              <a:ext uri="{FF2B5EF4-FFF2-40B4-BE49-F238E27FC236}">
                <a16:creationId xmlns:a16="http://schemas.microsoft.com/office/drawing/2014/main" id="{2B47E2FC-784B-394C-A8BE-0D969224E034}"/>
              </a:ext>
            </a:extLst>
          </p:cNvPr>
          <p:cNvSpPr/>
          <p:nvPr/>
        </p:nvSpPr>
        <p:spPr>
          <a:xfrm>
            <a:off x="2478657" y="577966"/>
            <a:ext cx="4186684" cy="408201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/>
              <a:t> 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BC9C0492-5215-8044-B2C4-8414C07E4B81}"/>
              </a:ext>
            </a:extLst>
          </p:cNvPr>
          <p:cNvSpPr txBox="1">
            <a:spLocks/>
          </p:cNvSpPr>
          <p:nvPr/>
        </p:nvSpPr>
        <p:spPr>
          <a:xfrm>
            <a:off x="2612203" y="1914092"/>
            <a:ext cx="3997154" cy="14097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sv-SE" sz="8000" b="0" spc="-30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15-20%</a:t>
            </a:r>
            <a:endParaRPr lang="mr-IN" sz="8000" b="0">
              <a:solidFill>
                <a:schemeClr val="tx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51976F60-2E26-4F4F-BD5F-99243AEA6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3515739" cy="699404"/>
          </a:xfrm>
        </p:spPr>
        <p:txBody>
          <a:bodyPr/>
          <a:lstStyle/>
          <a:p>
            <a:r>
              <a:rPr lang="sv-SE" dirty="0"/>
              <a:t>Hur många?</a:t>
            </a:r>
          </a:p>
        </p:txBody>
      </p:sp>
    </p:spTree>
    <p:extLst>
      <p:ext uri="{BB962C8B-B14F-4D97-AF65-F5344CB8AC3E}">
        <p14:creationId xmlns:p14="http://schemas.microsoft.com/office/powerpoint/2010/main" val="240239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090998-BF55-1F4C-BFD7-497BC087B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6010478" cy="699404"/>
          </a:xfrm>
        </p:spPr>
        <p:txBody>
          <a:bodyPr/>
          <a:lstStyle/>
          <a:p>
            <a:r>
              <a:rPr lang="sv-SE" dirty="0"/>
              <a:t>Några ungefärliga siffror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2D9D41-FB77-6E4A-86A5-D41D27249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44" y="1311457"/>
            <a:ext cx="6912768" cy="352571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v-SE" sz="1600" b="1" dirty="0"/>
              <a:t>515 000 </a:t>
            </a:r>
            <a:r>
              <a:rPr lang="sv-SE" sz="1600" dirty="0"/>
              <a:t>personer har en rörelsenedsättning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600" dirty="0"/>
              <a:t>Det finns </a:t>
            </a:r>
            <a:r>
              <a:rPr lang="sv-SE" sz="1600" b="1" dirty="0"/>
              <a:t>många reumatiker</a:t>
            </a:r>
            <a:r>
              <a:rPr lang="sv-SE" sz="1600" dirty="0"/>
              <a:t>, men många får aldrig någon diagnos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600" b="1" dirty="0"/>
              <a:t>1,5 miljon </a:t>
            </a:r>
            <a:r>
              <a:rPr lang="sv-SE" sz="1600" dirty="0"/>
              <a:t>har uppgett att de lider av psykisk ohälsa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600" b="1" dirty="0"/>
              <a:t>600 000 </a:t>
            </a:r>
            <a:r>
              <a:rPr lang="sv-SE" sz="1600" dirty="0"/>
              <a:t>beräknas ha dyslexi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600" b="1" dirty="0"/>
              <a:t>500 000 </a:t>
            </a:r>
            <a:r>
              <a:rPr lang="sv-SE" sz="1600" dirty="0"/>
              <a:t>barn och </a:t>
            </a:r>
            <a:r>
              <a:rPr lang="sv-SE" sz="1600" b="1" dirty="0"/>
              <a:t>250 000 </a:t>
            </a:r>
            <a:r>
              <a:rPr lang="sv-SE" sz="1600" dirty="0"/>
              <a:t>vuxna beräknas ha ADHD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600" b="1" dirty="0"/>
              <a:t>120 000 </a:t>
            </a:r>
            <a:r>
              <a:rPr lang="sv-SE" sz="1600" dirty="0"/>
              <a:t>räknas ha en synnedsättning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600" b="1" dirty="0"/>
              <a:t>50 000 </a:t>
            </a:r>
            <a:r>
              <a:rPr lang="sv-SE" sz="1600" dirty="0"/>
              <a:t>personer har diagnosen utvecklingsstörning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600" b="1" dirty="0"/>
              <a:t>30 000 </a:t>
            </a:r>
            <a:r>
              <a:rPr lang="sv-SE" sz="1600" dirty="0"/>
              <a:t>är gravt synskadade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600" b="1" dirty="0"/>
              <a:t>30 000 </a:t>
            </a:r>
            <a:r>
              <a:rPr lang="sv-SE" sz="1600" dirty="0"/>
              <a:t>är döva eller gravt hörselskadade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EFA6DD0-8C00-544D-9817-8C9926CC71A7}"/>
              </a:ext>
            </a:extLst>
          </p:cNvPr>
          <p:cNvSpPr txBox="1"/>
          <p:nvPr/>
        </p:nvSpPr>
        <p:spPr>
          <a:xfrm>
            <a:off x="5848234" y="4837175"/>
            <a:ext cx="22204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Källa: SCB,ULF/SILC, SBU, SRF, HRF</a:t>
            </a:r>
          </a:p>
        </p:txBody>
      </p:sp>
    </p:spTree>
    <p:extLst>
      <p:ext uri="{BB962C8B-B14F-4D97-AF65-F5344CB8AC3E}">
        <p14:creationId xmlns:p14="http://schemas.microsoft.com/office/powerpoint/2010/main" val="138501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F3583E2-A460-6B41-9E1B-48362C7DD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998" y="240205"/>
            <a:ext cx="6726103" cy="466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3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912ACF4E-9F69-E34F-ACFC-9B06BBCA89CA}"/>
              </a:ext>
            </a:extLst>
          </p:cNvPr>
          <p:cNvSpPr/>
          <p:nvPr/>
        </p:nvSpPr>
        <p:spPr>
          <a:xfrm>
            <a:off x="-1" y="5959"/>
            <a:ext cx="3058816" cy="2664296"/>
          </a:xfrm>
          <a:prstGeom prst="rect">
            <a:avLst/>
          </a:prstGeom>
          <a:solidFill>
            <a:srgbClr val="FFF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AC1542F6-3D8C-DD43-BCB5-FC5772ACEAC3}"/>
              </a:ext>
            </a:extLst>
          </p:cNvPr>
          <p:cNvSpPr/>
          <p:nvPr/>
        </p:nvSpPr>
        <p:spPr>
          <a:xfrm>
            <a:off x="3059832" y="-3957"/>
            <a:ext cx="3024336" cy="2664296"/>
          </a:xfrm>
          <a:prstGeom prst="rect">
            <a:avLst/>
          </a:prstGeom>
          <a:solidFill>
            <a:srgbClr val="FDE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E4676701-50EE-5A41-93A1-A1BB300848F6}"/>
              </a:ext>
            </a:extLst>
          </p:cNvPr>
          <p:cNvSpPr/>
          <p:nvPr/>
        </p:nvSpPr>
        <p:spPr>
          <a:xfrm>
            <a:off x="6084167" y="-3957"/>
            <a:ext cx="3059833" cy="2664296"/>
          </a:xfrm>
          <a:prstGeom prst="rect">
            <a:avLst/>
          </a:prstGeom>
          <a:solidFill>
            <a:srgbClr val="F9E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962C5EEA-4739-BC4A-A519-E0A36FA897C2}"/>
              </a:ext>
            </a:extLst>
          </p:cNvPr>
          <p:cNvSpPr/>
          <p:nvPr/>
        </p:nvSpPr>
        <p:spPr>
          <a:xfrm>
            <a:off x="0" y="2653518"/>
            <a:ext cx="3131840" cy="2664296"/>
          </a:xfrm>
          <a:prstGeom prst="rect">
            <a:avLst/>
          </a:prstGeom>
          <a:solidFill>
            <a:srgbClr val="FDE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B868352B-2168-4247-9A71-D1FB9002D649}"/>
              </a:ext>
            </a:extLst>
          </p:cNvPr>
          <p:cNvSpPr/>
          <p:nvPr/>
        </p:nvSpPr>
        <p:spPr>
          <a:xfrm>
            <a:off x="3059832" y="2653518"/>
            <a:ext cx="3058816" cy="2664296"/>
          </a:xfrm>
          <a:prstGeom prst="rect">
            <a:avLst/>
          </a:prstGeom>
          <a:solidFill>
            <a:srgbClr val="FCE7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3910D8B9-38AC-BB45-9528-C0C8BFACA342}"/>
              </a:ext>
            </a:extLst>
          </p:cNvPr>
          <p:cNvSpPr/>
          <p:nvPr/>
        </p:nvSpPr>
        <p:spPr>
          <a:xfrm>
            <a:off x="6085184" y="2653518"/>
            <a:ext cx="3058816" cy="2664296"/>
          </a:xfrm>
          <a:prstGeom prst="rect">
            <a:avLst/>
          </a:prstGeom>
          <a:solidFill>
            <a:srgbClr val="FAE2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0416C55-C599-954E-8050-B2866D81B9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9897" y="4080689"/>
            <a:ext cx="2198275" cy="1031540"/>
          </a:xfrm>
        </p:spPr>
        <p:txBody>
          <a:bodyPr>
            <a:normAutofit/>
          </a:bodyPr>
          <a:lstStyle/>
          <a:p>
            <a:pPr algn="ctr"/>
            <a:r>
              <a:rPr lang="sv-SE" sz="1600" dirty="0"/>
              <a:t>Motorik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8A2511C-29BF-FA4F-B5D4-F18846BE9F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51920" y="4104979"/>
            <a:ext cx="1819217" cy="1031540"/>
          </a:xfrm>
        </p:spPr>
        <p:txBody>
          <a:bodyPr>
            <a:normAutofit/>
          </a:bodyPr>
          <a:lstStyle/>
          <a:p>
            <a:r>
              <a:rPr lang="sv-SE" sz="1600" dirty="0"/>
              <a:t>Kognition</a:t>
            </a:r>
            <a:br>
              <a:rPr lang="sv-SE" sz="1600" dirty="0"/>
            </a:br>
            <a:r>
              <a:rPr lang="sv-SE" sz="1600" dirty="0"/>
              <a:t>Koncentration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44F3BC0-AE33-AA42-A837-A79C259C0DB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95828" y="4089513"/>
            <a:ext cx="2198275" cy="1031540"/>
          </a:xfrm>
        </p:spPr>
        <p:txBody>
          <a:bodyPr>
            <a:normAutofit/>
          </a:bodyPr>
          <a:lstStyle/>
          <a:p>
            <a:pPr algn="ctr"/>
            <a:r>
              <a:rPr lang="sv-SE" sz="1600" dirty="0"/>
              <a:t>Läsa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2A5FCE0-43AC-FE47-A1E4-C7B03CB4C6B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9897" y="1683364"/>
            <a:ext cx="2198275" cy="1031540"/>
          </a:xfrm>
        </p:spPr>
        <p:txBody>
          <a:bodyPr>
            <a:normAutofit/>
          </a:bodyPr>
          <a:lstStyle/>
          <a:p>
            <a:pPr algn="ctr"/>
            <a:r>
              <a:rPr lang="sv-SE" sz="1600" dirty="0"/>
              <a:t>Se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E52999EE-D31C-CF44-A621-D91E7965E06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2862" y="1707654"/>
            <a:ext cx="2198275" cy="1031540"/>
          </a:xfrm>
        </p:spPr>
        <p:txBody>
          <a:bodyPr>
            <a:normAutofit/>
          </a:bodyPr>
          <a:lstStyle/>
          <a:p>
            <a:pPr algn="ctr"/>
            <a:r>
              <a:rPr lang="sv-SE" sz="1600" dirty="0"/>
              <a:t>Höra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74E3AB4-84BC-474C-A517-103E41C4E3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95828" y="1692188"/>
            <a:ext cx="2198275" cy="1031540"/>
          </a:xfrm>
        </p:spPr>
        <p:txBody>
          <a:bodyPr>
            <a:normAutofit/>
          </a:bodyPr>
          <a:lstStyle/>
          <a:p>
            <a:pPr algn="ctr"/>
            <a:r>
              <a:rPr lang="sv-SE" sz="1600" dirty="0"/>
              <a:t>Tala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03CC17C-FB97-BC45-BAB4-9FE4AB8DA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967" y="958960"/>
            <a:ext cx="1056134" cy="497333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1E6453FB-1717-9145-BE86-98148965D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8039" y="759247"/>
            <a:ext cx="921729" cy="91075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4D0A1CB1-32D1-4444-AD2C-7EA24E7ED1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706" y="858338"/>
            <a:ext cx="1055484" cy="758629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924488BF-E832-1E42-A002-22AD73F562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480" y="3129213"/>
            <a:ext cx="665889" cy="1028039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CECE3C8D-4D49-1D49-8F37-0B0EB1B8B9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1653" y="3129213"/>
            <a:ext cx="938115" cy="938115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E5703125-E0A2-0942-A05A-8CE280B3AB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6205" y="3291830"/>
            <a:ext cx="1031540" cy="64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5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C3ABBB3-0650-0944-98CE-94F0B67192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2453" y="3380529"/>
            <a:ext cx="7519468" cy="144456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sv-SE" dirty="0"/>
              <a:t>Hur göra användaren närvarande </a:t>
            </a:r>
          </a:p>
          <a:p>
            <a:pPr>
              <a:spcAft>
                <a:spcPts val="1200"/>
              </a:spcAft>
            </a:pPr>
            <a:r>
              <a:rPr lang="sv-SE" dirty="0"/>
              <a:t>i </a:t>
            </a:r>
            <a:r>
              <a:rPr lang="sv-SE" dirty="0" err="1"/>
              <a:t>Smartbyerprojekten</a:t>
            </a:r>
            <a:r>
              <a:rPr lang="sv-S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44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DF6438FE-69C0-8F4A-A814-0DE70C99FA99}"/>
              </a:ext>
            </a:extLst>
          </p:cNvPr>
          <p:cNvSpPr txBox="1">
            <a:spLocks/>
          </p:cNvSpPr>
          <p:nvPr/>
        </p:nvSpPr>
        <p:spPr>
          <a:xfrm>
            <a:off x="0" y="1656209"/>
            <a:ext cx="9144000" cy="183108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3400" dirty="0" err="1"/>
              <a:t>Tjenestedesign</a:t>
            </a:r>
            <a:r>
              <a:rPr lang="sv-SE" sz="3400" dirty="0"/>
              <a:t> (Service design)</a:t>
            </a:r>
          </a:p>
          <a:p>
            <a:pPr algn="ctr"/>
            <a:endParaRPr lang="sv-SE" sz="3400" dirty="0"/>
          </a:p>
          <a:p>
            <a:pPr algn="ctr"/>
            <a:r>
              <a:rPr lang="sv-SE" sz="3400" dirty="0" err="1"/>
              <a:t>User</a:t>
            </a:r>
            <a:r>
              <a:rPr lang="sv-SE" sz="3400" dirty="0"/>
              <a:t> eXperience design (UX)</a:t>
            </a:r>
          </a:p>
          <a:p>
            <a:pPr algn="ctr"/>
            <a:endParaRPr lang="sv-SE" sz="3400" dirty="0"/>
          </a:p>
          <a:p>
            <a:pPr algn="ctr"/>
            <a:endParaRPr lang="sv-SE" sz="3400" dirty="0"/>
          </a:p>
        </p:txBody>
      </p:sp>
    </p:spTree>
    <p:extLst>
      <p:ext uri="{BB962C8B-B14F-4D97-AF65-F5344CB8AC3E}">
        <p14:creationId xmlns:p14="http://schemas.microsoft.com/office/powerpoint/2010/main" val="375392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325F61-5EC1-584D-B888-DCDAFD306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4945618" cy="699404"/>
          </a:xfrm>
        </p:spPr>
        <p:txBody>
          <a:bodyPr/>
          <a:lstStyle/>
          <a:p>
            <a:r>
              <a:rPr lang="sv-SE"/>
              <a:t>UX Design-teamet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1CBDD79-7D98-364A-A1C5-620828B25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310" y="1555750"/>
            <a:ext cx="2032000" cy="2032000"/>
          </a:xfrm>
          <a:prstGeom prst="ellipse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3BDA329-C155-534B-B3CF-DA6D98C94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4692" y="1555750"/>
            <a:ext cx="2032000" cy="2032000"/>
          </a:xfrm>
          <a:prstGeom prst="ellipse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0BE3B547-1997-4F4C-9D15-0BE6510312C4}"/>
              </a:ext>
            </a:extLst>
          </p:cNvPr>
          <p:cNvSpPr/>
          <p:nvPr/>
        </p:nvSpPr>
        <p:spPr>
          <a:xfrm>
            <a:off x="2267527" y="3872658"/>
            <a:ext cx="4572000" cy="723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sv-SE"/>
              <a:t>Linus Ersson</a:t>
            </a:r>
          </a:p>
          <a:p>
            <a:pPr>
              <a:spcBef>
                <a:spcPts val="600"/>
              </a:spcBef>
            </a:pPr>
            <a:r>
              <a:rPr lang="sv-SE"/>
              <a:t>UX Designer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560AF3AD-DEC2-CB4B-896D-4FE79120392E}"/>
              </a:ext>
            </a:extLst>
          </p:cNvPr>
          <p:cNvSpPr/>
          <p:nvPr/>
        </p:nvSpPr>
        <p:spPr>
          <a:xfrm>
            <a:off x="5486730" y="3872657"/>
            <a:ext cx="4572000" cy="723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sv-SE"/>
              <a:t>Maria Ström</a:t>
            </a:r>
          </a:p>
          <a:p>
            <a:pPr>
              <a:spcBef>
                <a:spcPts val="600"/>
              </a:spcBef>
            </a:pPr>
            <a:r>
              <a:rPr lang="sv-SE"/>
              <a:t>UX Designer</a:t>
            </a:r>
          </a:p>
        </p:txBody>
      </p:sp>
    </p:spTree>
    <p:extLst>
      <p:ext uri="{BB962C8B-B14F-4D97-AF65-F5344CB8AC3E}">
        <p14:creationId xmlns:p14="http://schemas.microsoft.com/office/powerpoint/2010/main" val="426896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Rak pil 31"/>
          <p:cNvCxnSpPr/>
          <p:nvPr/>
        </p:nvCxnSpPr>
        <p:spPr>
          <a:xfrm>
            <a:off x="1619672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ktangel 14"/>
          <p:cNvSpPr/>
          <p:nvPr/>
        </p:nvSpPr>
        <p:spPr>
          <a:xfrm>
            <a:off x="395536" y="3328908"/>
            <a:ext cx="110799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Innehåll</a:t>
            </a:r>
          </a:p>
        </p:txBody>
      </p:sp>
      <p:sp>
        <p:nvSpPr>
          <p:cNvPr id="16" name="Rektangel 15"/>
          <p:cNvSpPr/>
          <p:nvPr/>
        </p:nvSpPr>
        <p:spPr>
          <a:xfrm>
            <a:off x="2074710" y="3328908"/>
            <a:ext cx="120417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Koncept</a:t>
            </a:r>
          </a:p>
        </p:txBody>
      </p:sp>
      <p:sp>
        <p:nvSpPr>
          <p:cNvPr id="17" name="Rektangel 16"/>
          <p:cNvSpPr/>
          <p:nvPr/>
        </p:nvSpPr>
        <p:spPr>
          <a:xfrm>
            <a:off x="3944979" y="3358085"/>
            <a:ext cx="979755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Design</a:t>
            </a:r>
          </a:p>
        </p:txBody>
      </p:sp>
      <p:sp>
        <p:nvSpPr>
          <p:cNvPr id="18" name="Rektangel 17"/>
          <p:cNvSpPr/>
          <p:nvPr/>
        </p:nvSpPr>
        <p:spPr>
          <a:xfrm>
            <a:off x="5590827" y="3328908"/>
            <a:ext cx="1409360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/>
              <a:t>Utveckling</a:t>
            </a:r>
            <a:endParaRPr lang="sv-SE" sz="1900" dirty="0"/>
          </a:p>
        </p:txBody>
      </p:sp>
      <p:sp>
        <p:nvSpPr>
          <p:cNvPr id="19" name="Rektangel 18"/>
          <p:cNvSpPr/>
          <p:nvPr/>
        </p:nvSpPr>
        <p:spPr>
          <a:xfrm>
            <a:off x="7380782" y="3328908"/>
            <a:ext cx="1367682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Utbildning</a:t>
            </a:r>
          </a:p>
        </p:txBody>
      </p:sp>
      <p:pic>
        <p:nvPicPr>
          <p:cNvPr id="21" name="Bildobjekt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49" y="2133559"/>
            <a:ext cx="1149657" cy="1149657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693" y="2133559"/>
            <a:ext cx="1149657" cy="1149657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9020" y="2133559"/>
            <a:ext cx="1149657" cy="1149657"/>
          </a:xfrm>
          <a:prstGeom prst="rect">
            <a:avLst/>
          </a:prstGeom>
        </p:spPr>
      </p:pic>
      <p:pic>
        <p:nvPicPr>
          <p:cNvPr id="24" name="Bildobjekt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4901" y="2133559"/>
            <a:ext cx="1149657" cy="1149657"/>
          </a:xfrm>
          <a:prstGeom prst="rect">
            <a:avLst/>
          </a:prstGeom>
        </p:spPr>
      </p:pic>
      <p:pic>
        <p:nvPicPr>
          <p:cNvPr id="25" name="Bildobjekt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6643" y="2133214"/>
            <a:ext cx="1137805" cy="1137805"/>
          </a:xfrm>
          <a:prstGeom prst="rect">
            <a:avLst/>
          </a:prstGeom>
        </p:spPr>
      </p:pic>
      <p:cxnSp>
        <p:nvCxnSpPr>
          <p:cNvPr id="33" name="Rak pil 32"/>
          <p:cNvCxnSpPr/>
          <p:nvPr/>
        </p:nvCxnSpPr>
        <p:spPr>
          <a:xfrm>
            <a:off x="3347864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Rak pil 33"/>
          <p:cNvCxnSpPr/>
          <p:nvPr/>
        </p:nvCxnSpPr>
        <p:spPr>
          <a:xfrm>
            <a:off x="5176258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Rak pil 34"/>
          <p:cNvCxnSpPr/>
          <p:nvPr/>
        </p:nvCxnSpPr>
        <p:spPr>
          <a:xfrm>
            <a:off x="6966213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ubrik 40"/>
          <p:cNvSpPr>
            <a:spLocks noGrp="1"/>
          </p:cNvSpPr>
          <p:nvPr>
            <p:ph type="title"/>
          </p:nvPr>
        </p:nvSpPr>
        <p:spPr>
          <a:xfrm>
            <a:off x="0" y="411510"/>
            <a:ext cx="5684602" cy="699404"/>
          </a:xfrm>
        </p:spPr>
        <p:txBody>
          <a:bodyPr/>
          <a:lstStyle/>
          <a:p>
            <a:r>
              <a:rPr lang="sv-SE" dirty="0" err="1"/>
              <a:t>Funkas</a:t>
            </a:r>
            <a:r>
              <a:rPr lang="sv-SE" dirty="0"/>
              <a:t> designprocess</a:t>
            </a:r>
          </a:p>
        </p:txBody>
      </p:sp>
    </p:spTree>
    <p:extLst>
      <p:ext uri="{BB962C8B-B14F-4D97-AF65-F5344CB8AC3E}">
        <p14:creationId xmlns:p14="http://schemas.microsoft.com/office/powerpoint/2010/main" val="39935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ildobjekt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995586"/>
            <a:ext cx="8712968" cy="1657908"/>
          </a:xfrm>
          <a:prstGeom prst="rect">
            <a:avLst/>
          </a:prstGeom>
        </p:spPr>
      </p:pic>
      <p:cxnSp>
        <p:nvCxnSpPr>
          <p:cNvPr id="32" name="Rak pil 31"/>
          <p:cNvCxnSpPr/>
          <p:nvPr/>
        </p:nvCxnSpPr>
        <p:spPr>
          <a:xfrm>
            <a:off x="1619672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ktangel 14"/>
          <p:cNvSpPr/>
          <p:nvPr/>
        </p:nvSpPr>
        <p:spPr>
          <a:xfrm>
            <a:off x="395536" y="3328908"/>
            <a:ext cx="110799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Innehåll</a:t>
            </a:r>
          </a:p>
        </p:txBody>
      </p:sp>
      <p:sp>
        <p:nvSpPr>
          <p:cNvPr id="16" name="Rektangel 15"/>
          <p:cNvSpPr/>
          <p:nvPr/>
        </p:nvSpPr>
        <p:spPr>
          <a:xfrm>
            <a:off x="2074710" y="3328908"/>
            <a:ext cx="120417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Koncept</a:t>
            </a:r>
          </a:p>
        </p:txBody>
      </p:sp>
      <p:sp>
        <p:nvSpPr>
          <p:cNvPr id="17" name="Rektangel 16"/>
          <p:cNvSpPr/>
          <p:nvPr/>
        </p:nvSpPr>
        <p:spPr>
          <a:xfrm>
            <a:off x="3944979" y="3358085"/>
            <a:ext cx="979755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Design</a:t>
            </a:r>
          </a:p>
        </p:txBody>
      </p:sp>
      <p:sp>
        <p:nvSpPr>
          <p:cNvPr id="18" name="Rektangel 17"/>
          <p:cNvSpPr/>
          <p:nvPr/>
        </p:nvSpPr>
        <p:spPr>
          <a:xfrm>
            <a:off x="5590827" y="3328908"/>
            <a:ext cx="1409360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/>
              <a:t>Utveckling</a:t>
            </a:r>
            <a:endParaRPr lang="sv-SE" sz="1900" dirty="0"/>
          </a:p>
        </p:txBody>
      </p:sp>
      <p:sp>
        <p:nvSpPr>
          <p:cNvPr id="19" name="Rektangel 18"/>
          <p:cNvSpPr/>
          <p:nvPr/>
        </p:nvSpPr>
        <p:spPr>
          <a:xfrm>
            <a:off x="7380782" y="3328908"/>
            <a:ext cx="1367682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Utbildning</a:t>
            </a:r>
          </a:p>
        </p:txBody>
      </p:sp>
      <p:pic>
        <p:nvPicPr>
          <p:cNvPr id="21" name="Bildobjekt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249" y="2133559"/>
            <a:ext cx="1149657" cy="1149657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693" y="2133559"/>
            <a:ext cx="1149657" cy="1149657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020" y="2133559"/>
            <a:ext cx="1149657" cy="1149657"/>
          </a:xfrm>
          <a:prstGeom prst="rect">
            <a:avLst/>
          </a:prstGeom>
        </p:spPr>
      </p:pic>
      <p:pic>
        <p:nvPicPr>
          <p:cNvPr id="24" name="Bildobjekt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4901" y="2133559"/>
            <a:ext cx="1149657" cy="1149657"/>
          </a:xfrm>
          <a:prstGeom prst="rect">
            <a:avLst/>
          </a:prstGeom>
        </p:spPr>
      </p:pic>
      <p:pic>
        <p:nvPicPr>
          <p:cNvPr id="25" name="Bildobjekt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6643" y="2133214"/>
            <a:ext cx="1137805" cy="1137805"/>
          </a:xfrm>
          <a:prstGeom prst="rect">
            <a:avLst/>
          </a:prstGeom>
        </p:spPr>
      </p:pic>
      <p:cxnSp>
        <p:nvCxnSpPr>
          <p:cNvPr id="33" name="Rak pil 32"/>
          <p:cNvCxnSpPr/>
          <p:nvPr/>
        </p:nvCxnSpPr>
        <p:spPr>
          <a:xfrm>
            <a:off x="3347864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Rak pil 33"/>
          <p:cNvCxnSpPr/>
          <p:nvPr/>
        </p:nvCxnSpPr>
        <p:spPr>
          <a:xfrm>
            <a:off x="5176258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Rak pil 34"/>
          <p:cNvCxnSpPr/>
          <p:nvPr/>
        </p:nvCxnSpPr>
        <p:spPr>
          <a:xfrm>
            <a:off x="6966213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Bildobjekt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592" y="1460470"/>
            <a:ext cx="866549" cy="888768"/>
          </a:xfrm>
          <a:prstGeom prst="rect">
            <a:avLst/>
          </a:prstGeom>
        </p:spPr>
      </p:pic>
      <p:pic>
        <p:nvPicPr>
          <p:cNvPr id="37" name="Bildobjekt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4623" y="1460470"/>
            <a:ext cx="866549" cy="888768"/>
          </a:xfrm>
          <a:prstGeom prst="rect">
            <a:avLst/>
          </a:prstGeom>
        </p:spPr>
      </p:pic>
      <p:pic>
        <p:nvPicPr>
          <p:cNvPr id="38" name="Bildobjekt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7739" y="1460470"/>
            <a:ext cx="866549" cy="888768"/>
          </a:xfrm>
          <a:prstGeom prst="rect">
            <a:avLst/>
          </a:prstGeom>
        </p:spPr>
      </p:pic>
      <p:pic>
        <p:nvPicPr>
          <p:cNvPr id="39" name="Bildobjekt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4394" y="1460470"/>
            <a:ext cx="866549" cy="888768"/>
          </a:xfrm>
          <a:prstGeom prst="rect">
            <a:avLst/>
          </a:prstGeom>
        </p:spPr>
      </p:pic>
      <p:pic>
        <p:nvPicPr>
          <p:cNvPr id="40" name="Bildobjekt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9792" y="1460470"/>
            <a:ext cx="866549" cy="888768"/>
          </a:xfrm>
          <a:prstGeom prst="rect">
            <a:avLst/>
          </a:prstGeom>
        </p:spPr>
      </p:pic>
      <p:sp>
        <p:nvSpPr>
          <p:cNvPr id="26" name="Rubrik 40">
            <a:extLst>
              <a:ext uri="{FF2B5EF4-FFF2-40B4-BE49-F238E27FC236}">
                <a16:creationId xmlns:a16="http://schemas.microsoft.com/office/drawing/2014/main" id="{5716A9B2-8D95-274D-BB44-5289A2345850}"/>
              </a:ext>
            </a:extLst>
          </p:cNvPr>
          <p:cNvSpPr txBox="1">
            <a:spLocks/>
          </p:cNvSpPr>
          <p:nvPr/>
        </p:nvSpPr>
        <p:spPr>
          <a:xfrm>
            <a:off x="0" y="411510"/>
            <a:ext cx="5684602" cy="69940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432000" tIns="72000" rIns="324000" bIns="7200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sv-SE"/>
              <a:t>Funkas designprocess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245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ildobjekt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995586"/>
            <a:ext cx="8712968" cy="1657908"/>
          </a:xfrm>
          <a:prstGeom prst="rect">
            <a:avLst/>
          </a:prstGeom>
        </p:spPr>
      </p:pic>
      <p:cxnSp>
        <p:nvCxnSpPr>
          <p:cNvPr id="32" name="Rak pil 31"/>
          <p:cNvCxnSpPr/>
          <p:nvPr/>
        </p:nvCxnSpPr>
        <p:spPr>
          <a:xfrm>
            <a:off x="1619672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ktangel 14"/>
          <p:cNvSpPr/>
          <p:nvPr/>
        </p:nvSpPr>
        <p:spPr>
          <a:xfrm>
            <a:off x="395536" y="3328908"/>
            <a:ext cx="110799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Innehåll</a:t>
            </a:r>
          </a:p>
        </p:txBody>
      </p:sp>
      <p:sp>
        <p:nvSpPr>
          <p:cNvPr id="16" name="Rektangel 15"/>
          <p:cNvSpPr/>
          <p:nvPr/>
        </p:nvSpPr>
        <p:spPr>
          <a:xfrm>
            <a:off x="2074710" y="3328908"/>
            <a:ext cx="120417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Koncept</a:t>
            </a:r>
          </a:p>
        </p:txBody>
      </p:sp>
      <p:sp>
        <p:nvSpPr>
          <p:cNvPr id="17" name="Rektangel 16"/>
          <p:cNvSpPr/>
          <p:nvPr/>
        </p:nvSpPr>
        <p:spPr>
          <a:xfrm>
            <a:off x="3944979" y="3358085"/>
            <a:ext cx="979755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Design</a:t>
            </a:r>
          </a:p>
        </p:txBody>
      </p:sp>
      <p:sp>
        <p:nvSpPr>
          <p:cNvPr id="18" name="Rektangel 17"/>
          <p:cNvSpPr/>
          <p:nvPr/>
        </p:nvSpPr>
        <p:spPr>
          <a:xfrm>
            <a:off x="5590827" y="3328908"/>
            <a:ext cx="1409360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/>
              <a:t>Utveckling</a:t>
            </a:r>
            <a:endParaRPr lang="sv-SE" sz="1900" dirty="0"/>
          </a:p>
        </p:txBody>
      </p:sp>
      <p:sp>
        <p:nvSpPr>
          <p:cNvPr id="19" name="Rektangel 18"/>
          <p:cNvSpPr/>
          <p:nvPr/>
        </p:nvSpPr>
        <p:spPr>
          <a:xfrm>
            <a:off x="7380782" y="3328908"/>
            <a:ext cx="1367682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1900" dirty="0"/>
              <a:t>Utbildning</a:t>
            </a:r>
          </a:p>
        </p:txBody>
      </p:sp>
      <p:pic>
        <p:nvPicPr>
          <p:cNvPr id="21" name="Bildobjekt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249" y="2133559"/>
            <a:ext cx="1149657" cy="1149657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693" y="2133559"/>
            <a:ext cx="1149657" cy="1149657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020" y="2133559"/>
            <a:ext cx="1149657" cy="1149657"/>
          </a:xfrm>
          <a:prstGeom prst="rect">
            <a:avLst/>
          </a:prstGeom>
        </p:spPr>
      </p:pic>
      <p:pic>
        <p:nvPicPr>
          <p:cNvPr id="24" name="Bildobjekt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4901" y="2133559"/>
            <a:ext cx="1149657" cy="1149657"/>
          </a:xfrm>
          <a:prstGeom prst="rect">
            <a:avLst/>
          </a:prstGeom>
        </p:spPr>
      </p:pic>
      <p:pic>
        <p:nvPicPr>
          <p:cNvPr id="25" name="Bildobjekt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6643" y="2133214"/>
            <a:ext cx="1137805" cy="1137805"/>
          </a:xfrm>
          <a:prstGeom prst="rect">
            <a:avLst/>
          </a:prstGeom>
        </p:spPr>
      </p:pic>
      <p:cxnSp>
        <p:nvCxnSpPr>
          <p:cNvPr id="33" name="Rak pil 32"/>
          <p:cNvCxnSpPr/>
          <p:nvPr/>
        </p:nvCxnSpPr>
        <p:spPr>
          <a:xfrm>
            <a:off x="3347864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Rak pil 33"/>
          <p:cNvCxnSpPr/>
          <p:nvPr/>
        </p:nvCxnSpPr>
        <p:spPr>
          <a:xfrm>
            <a:off x="5176258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Rak pil 34"/>
          <p:cNvCxnSpPr/>
          <p:nvPr/>
        </p:nvCxnSpPr>
        <p:spPr>
          <a:xfrm>
            <a:off x="6966213" y="2709278"/>
            <a:ext cx="414569" cy="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Bildobjekt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592" y="1460470"/>
            <a:ext cx="866549" cy="888768"/>
          </a:xfrm>
          <a:prstGeom prst="rect">
            <a:avLst/>
          </a:prstGeom>
        </p:spPr>
      </p:pic>
      <p:pic>
        <p:nvPicPr>
          <p:cNvPr id="37" name="Bildobjekt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4623" y="1460470"/>
            <a:ext cx="866549" cy="888768"/>
          </a:xfrm>
          <a:prstGeom prst="rect">
            <a:avLst/>
          </a:prstGeom>
        </p:spPr>
      </p:pic>
      <p:pic>
        <p:nvPicPr>
          <p:cNvPr id="38" name="Bildobjekt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7739" y="1460470"/>
            <a:ext cx="866549" cy="888768"/>
          </a:xfrm>
          <a:prstGeom prst="rect">
            <a:avLst/>
          </a:prstGeom>
        </p:spPr>
      </p:pic>
      <p:pic>
        <p:nvPicPr>
          <p:cNvPr id="39" name="Bildobjekt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4394" y="1460470"/>
            <a:ext cx="866549" cy="888768"/>
          </a:xfrm>
          <a:prstGeom prst="rect">
            <a:avLst/>
          </a:prstGeom>
        </p:spPr>
      </p:pic>
      <p:pic>
        <p:nvPicPr>
          <p:cNvPr id="40" name="Bildobjekt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9792" y="1460470"/>
            <a:ext cx="866549" cy="888768"/>
          </a:xfrm>
          <a:prstGeom prst="rect">
            <a:avLst/>
          </a:prstGeom>
        </p:spPr>
      </p:pic>
      <p:sp>
        <p:nvSpPr>
          <p:cNvPr id="26" name="Rubrik 40">
            <a:extLst>
              <a:ext uri="{FF2B5EF4-FFF2-40B4-BE49-F238E27FC236}">
                <a16:creationId xmlns:a16="http://schemas.microsoft.com/office/drawing/2014/main" id="{5716A9B2-8D95-274D-BB44-5289A2345850}"/>
              </a:ext>
            </a:extLst>
          </p:cNvPr>
          <p:cNvSpPr txBox="1">
            <a:spLocks/>
          </p:cNvSpPr>
          <p:nvPr/>
        </p:nvSpPr>
        <p:spPr>
          <a:xfrm>
            <a:off x="0" y="411510"/>
            <a:ext cx="5684602" cy="699404"/>
          </a:xfrm>
          <a:prstGeom prst="rect">
            <a:avLst/>
          </a:prstGeom>
          <a:solidFill>
            <a:schemeClr val="tx1"/>
          </a:solidFill>
        </p:spPr>
        <p:txBody>
          <a:bodyPr vert="horz" wrap="none" lIns="432000" tIns="72000" rIns="324000" bIns="7200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sv-SE"/>
              <a:t>Funkas designprocess</a:t>
            </a:r>
            <a:endParaRPr lang="sv-SE" dirty="0"/>
          </a:p>
        </p:txBody>
      </p:sp>
      <p:pic>
        <p:nvPicPr>
          <p:cNvPr id="43" name="Picture 2" descr="https://lh4.googleusercontent.com/MC5rUmDA8arG30LD9gYSaAwMys2Xhpp7j1rDgEEjR9UKXkYN9VpyKFwFkdGsWeiNElds-nbYzXB3i8FOwYZm-A8aV1cSKe6VIjLHJ0GgyHQxv0fSH2ebMkNooKSe9H1fekglJXwOJk8">
            <a:extLst>
              <a:ext uri="{FF2B5EF4-FFF2-40B4-BE49-F238E27FC236}">
                <a16:creationId xmlns:a16="http://schemas.microsoft.com/office/drawing/2014/main" id="{C45E077C-4D82-FF4C-AFEA-C67478D99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296" y="1392873"/>
            <a:ext cx="998969" cy="104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s://lh4.googleusercontent.com/MC5rUmDA8arG30LD9gYSaAwMys2Xhpp7j1rDgEEjR9UKXkYN9VpyKFwFkdGsWeiNElds-nbYzXB3i8FOwYZm-A8aV1cSKe6VIjLHJ0GgyHQxv0fSH2ebMkNooKSe9H1fekglJXwOJk8">
            <a:extLst>
              <a:ext uri="{FF2B5EF4-FFF2-40B4-BE49-F238E27FC236}">
                <a16:creationId xmlns:a16="http://schemas.microsoft.com/office/drawing/2014/main" id="{D18B8BC6-C61A-BA44-9594-5883B17EF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6093" y="1397517"/>
            <a:ext cx="998969" cy="104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s://lh4.googleusercontent.com/MC5rUmDA8arG30LD9gYSaAwMys2Xhpp7j1rDgEEjR9UKXkYN9VpyKFwFkdGsWeiNElds-nbYzXB3i8FOwYZm-A8aV1cSKe6VIjLHJ0GgyHQxv0fSH2ebMkNooKSe9H1fekglJXwOJk8">
            <a:extLst>
              <a:ext uri="{FF2B5EF4-FFF2-40B4-BE49-F238E27FC236}">
                <a16:creationId xmlns:a16="http://schemas.microsoft.com/office/drawing/2014/main" id="{770EBEE3-FE65-704F-9B0D-7BCBD3A24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4517" y="1389421"/>
            <a:ext cx="998969" cy="104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https://lh4.googleusercontent.com/MC5rUmDA8arG30LD9gYSaAwMys2Xhpp7j1rDgEEjR9UKXkYN9VpyKFwFkdGsWeiNElds-nbYzXB3i8FOwYZm-A8aV1cSKe6VIjLHJ0GgyHQxv0fSH2ebMkNooKSe9H1fekglJXwOJk8">
            <a:extLst>
              <a:ext uri="{FF2B5EF4-FFF2-40B4-BE49-F238E27FC236}">
                <a16:creationId xmlns:a16="http://schemas.microsoft.com/office/drawing/2014/main" id="{C3EE9DC8-A609-1042-BB49-7245B7435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1650" y="1377895"/>
            <a:ext cx="998969" cy="104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ttps://lh4.googleusercontent.com/MC5rUmDA8arG30LD9gYSaAwMys2Xhpp7j1rDgEEjR9UKXkYN9VpyKFwFkdGsWeiNElds-nbYzXB3i8FOwYZm-A8aV1cSKe6VIjLHJ0GgyHQxv0fSH2ebMkNooKSe9H1fekglJXwOJk8">
            <a:extLst>
              <a:ext uri="{FF2B5EF4-FFF2-40B4-BE49-F238E27FC236}">
                <a16:creationId xmlns:a16="http://schemas.microsoft.com/office/drawing/2014/main" id="{00BC02FE-DF7D-FA4A-9096-2EF3C03FD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8412" y="1377895"/>
            <a:ext cx="998969" cy="104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27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480BC72B-39A0-D948-9A11-E6D0DCFE908B}"/>
              </a:ext>
            </a:extLst>
          </p:cNvPr>
          <p:cNvGrpSpPr/>
          <p:nvPr/>
        </p:nvGrpSpPr>
        <p:grpSpPr>
          <a:xfrm>
            <a:off x="827584" y="1059582"/>
            <a:ext cx="2808312" cy="3547556"/>
            <a:chOff x="827584" y="1059582"/>
            <a:chExt cx="2808312" cy="3547556"/>
          </a:xfrm>
        </p:grpSpPr>
        <p:sp>
          <p:nvSpPr>
            <p:cNvPr id="5" name="Ellips 4">
              <a:extLst>
                <a:ext uri="{FF2B5EF4-FFF2-40B4-BE49-F238E27FC236}">
                  <a16:creationId xmlns:a16="http://schemas.microsoft.com/office/drawing/2014/main" id="{57D5C72D-755A-C746-A50B-01D785981D87}"/>
                </a:ext>
              </a:extLst>
            </p:cNvPr>
            <p:cNvSpPr/>
            <p:nvPr/>
          </p:nvSpPr>
          <p:spPr>
            <a:xfrm>
              <a:off x="827584" y="105958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5CEFF22-42AD-494D-9FFE-B9385728E176}"/>
                </a:ext>
              </a:extLst>
            </p:cNvPr>
            <p:cNvSpPr/>
            <p:nvPr/>
          </p:nvSpPr>
          <p:spPr>
            <a:xfrm>
              <a:off x="1148751" y="4083918"/>
              <a:ext cx="216597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sv-SE" sz="2800" dirty="0"/>
                <a:t>Användare</a:t>
              </a:r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74D7BCAA-C798-EC45-A623-B8AE8F7008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714" t="9651" r="4156" b="9368"/>
            <a:stretch/>
          </p:blipFill>
          <p:spPr>
            <a:xfrm>
              <a:off x="977856" y="1814677"/>
              <a:ext cx="2507768" cy="1298121"/>
            </a:xfrm>
            <a:prstGeom prst="rect">
              <a:avLst/>
            </a:prstGeom>
          </p:spPr>
        </p:pic>
      </p:grpSp>
      <p:grpSp>
        <p:nvGrpSpPr>
          <p:cNvPr id="6" name="Grupp 5">
            <a:extLst>
              <a:ext uri="{FF2B5EF4-FFF2-40B4-BE49-F238E27FC236}">
                <a16:creationId xmlns:a16="http://schemas.microsoft.com/office/drawing/2014/main" id="{08756B60-380B-414E-8608-BC5364D4726F}"/>
              </a:ext>
            </a:extLst>
          </p:cNvPr>
          <p:cNvGrpSpPr/>
          <p:nvPr/>
        </p:nvGrpSpPr>
        <p:grpSpPr>
          <a:xfrm>
            <a:off x="5466819" y="1059582"/>
            <a:ext cx="2808312" cy="3574530"/>
            <a:chOff x="5466819" y="1059582"/>
            <a:chExt cx="2808312" cy="3574530"/>
          </a:xfrm>
        </p:grpSpPr>
        <p:sp>
          <p:nvSpPr>
            <p:cNvPr id="7" name="Ellips 6">
              <a:extLst>
                <a:ext uri="{FF2B5EF4-FFF2-40B4-BE49-F238E27FC236}">
                  <a16:creationId xmlns:a16="http://schemas.microsoft.com/office/drawing/2014/main" id="{A4FA6DC7-746D-F842-873D-7B719678C92B}"/>
                </a:ext>
              </a:extLst>
            </p:cNvPr>
            <p:cNvSpPr/>
            <p:nvPr/>
          </p:nvSpPr>
          <p:spPr>
            <a:xfrm>
              <a:off x="5466819" y="1059582"/>
              <a:ext cx="2808312" cy="28083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F4FF314-0BD0-704C-B0D2-B9F9089D1B6B}"/>
                </a:ext>
              </a:extLst>
            </p:cNvPr>
            <p:cNvSpPr/>
            <p:nvPr/>
          </p:nvSpPr>
          <p:spPr>
            <a:xfrm>
              <a:off x="6011605" y="4110892"/>
              <a:ext cx="171874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sv-SE" sz="2800" dirty="0" err="1"/>
                <a:t>Personas</a:t>
              </a:r>
              <a:endParaRPr lang="sv-SE" sz="2800" dirty="0"/>
            </a:p>
          </p:txBody>
        </p:sp>
        <p:pic>
          <p:nvPicPr>
            <p:cNvPr id="11" name="Bildobjekt 4" descr="En bild som visar text, pennteckning&#10;&#10;Beskrivning genererad med hög exakthet">
              <a:extLst>
                <a:ext uri="{FF2B5EF4-FFF2-40B4-BE49-F238E27FC236}">
                  <a16:creationId xmlns:a16="http://schemas.microsoft.com/office/drawing/2014/main" id="{D4530C2A-7088-C243-825C-7D6186D2BF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443" t="8854" r="34221"/>
            <a:stretch/>
          </p:blipFill>
          <p:spPr>
            <a:xfrm>
              <a:off x="6376307" y="1174422"/>
              <a:ext cx="866143" cy="1249984"/>
            </a:xfrm>
            <a:prstGeom prst="rect">
              <a:avLst/>
            </a:prstGeom>
          </p:spPr>
        </p:pic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271A3DA5-C3AF-C94F-80AC-A0EB2448CEAC}"/>
                </a:ext>
              </a:extLst>
            </p:cNvPr>
            <p:cNvSpPr txBox="1"/>
            <p:nvPr/>
          </p:nvSpPr>
          <p:spPr>
            <a:xfrm>
              <a:off x="6071281" y="2424406"/>
              <a:ext cx="1851638" cy="1323439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800" b="1" dirty="0" err="1">
                  <a:solidFill>
                    <a:srgbClr val="333333"/>
                  </a:solidFill>
                </a:rPr>
                <a:t>Namn</a:t>
              </a:r>
              <a:r>
                <a:rPr lang="en-US" sz="800" b="1" dirty="0">
                  <a:solidFill>
                    <a:srgbClr val="333333"/>
                  </a:solidFill>
                </a:rPr>
                <a:t>: </a:t>
              </a:r>
              <a:r>
                <a:rPr lang="en-US" sz="800" dirty="0">
                  <a:solidFill>
                    <a:srgbClr val="333333"/>
                  </a:solidFill>
                </a:rPr>
                <a:t>Kim</a:t>
              </a:r>
              <a:br>
                <a:rPr lang="en-US" sz="800" dirty="0">
                  <a:solidFill>
                    <a:srgbClr val="333333"/>
                  </a:solidFill>
                </a:rPr>
              </a:br>
              <a:r>
                <a:rPr lang="en-US" sz="800" b="1" dirty="0" err="1">
                  <a:solidFill>
                    <a:srgbClr val="333333"/>
                  </a:solidFill>
                </a:rPr>
                <a:t>Ålder</a:t>
              </a:r>
              <a:r>
                <a:rPr lang="en-US" sz="800" b="1" dirty="0">
                  <a:solidFill>
                    <a:srgbClr val="333333"/>
                  </a:solidFill>
                </a:rPr>
                <a:t>: </a:t>
              </a:r>
              <a:r>
                <a:rPr lang="en-US" sz="800" dirty="0">
                  <a:solidFill>
                    <a:srgbClr val="333333"/>
                  </a:solidFill>
                </a:rPr>
                <a:t> 27 </a:t>
              </a:r>
              <a:r>
                <a:rPr lang="en-US" sz="800" dirty="0" err="1">
                  <a:solidFill>
                    <a:srgbClr val="333333"/>
                  </a:solidFill>
                </a:rPr>
                <a:t>år</a:t>
              </a:r>
              <a:br>
                <a:rPr lang="en-US" sz="800" dirty="0">
                  <a:solidFill>
                    <a:srgbClr val="333333"/>
                  </a:solidFill>
                </a:rPr>
              </a:br>
              <a:r>
                <a:rPr lang="en-US" sz="800" b="1" dirty="0" err="1">
                  <a:solidFill>
                    <a:srgbClr val="333333"/>
                  </a:solidFill>
                </a:rPr>
                <a:t>Yrke</a:t>
              </a:r>
              <a:r>
                <a:rPr lang="en-US" sz="800" b="1" dirty="0">
                  <a:solidFill>
                    <a:srgbClr val="333333"/>
                  </a:solidFill>
                </a:rPr>
                <a:t>:</a:t>
              </a:r>
              <a:r>
                <a:rPr lang="en-US" sz="800" dirty="0">
                  <a:solidFill>
                    <a:srgbClr val="333333"/>
                  </a:solidFill>
                </a:rPr>
                <a:t> </a:t>
              </a:r>
              <a:r>
                <a:rPr lang="en-US" sz="800" dirty="0" err="1">
                  <a:solidFill>
                    <a:srgbClr val="333333"/>
                  </a:solidFill>
                </a:rPr>
                <a:t>Lärare</a:t>
              </a:r>
              <a:endParaRPr lang="en-US" sz="800" dirty="0">
                <a:solidFill>
                  <a:srgbClr val="333333"/>
                </a:solidFill>
              </a:endParaRPr>
            </a:p>
            <a:p>
              <a:endParaRPr lang="en-US" sz="800" dirty="0">
                <a:solidFill>
                  <a:srgbClr val="333333"/>
                </a:solidFill>
              </a:endParaRPr>
            </a:p>
            <a:p>
              <a:r>
                <a:rPr lang="en-US" sz="800" dirty="0">
                  <a:solidFill>
                    <a:srgbClr val="333333"/>
                  </a:solidFill>
                </a:rPr>
                <a:t>Kim </a:t>
              </a:r>
              <a:r>
                <a:rPr lang="en-US" sz="800" dirty="0" err="1">
                  <a:solidFill>
                    <a:srgbClr val="333333"/>
                  </a:solidFill>
                </a:rPr>
                <a:t>använder</a:t>
              </a:r>
              <a:r>
                <a:rPr lang="en-US" sz="800" dirty="0">
                  <a:solidFill>
                    <a:srgbClr val="333333"/>
                  </a:solidFill>
                </a:rPr>
                <a:t> </a:t>
              </a:r>
              <a:r>
                <a:rPr lang="en-US" sz="800" dirty="0" err="1">
                  <a:solidFill>
                    <a:srgbClr val="333333"/>
                  </a:solidFill>
                </a:rPr>
                <a:t>schoolsoft</a:t>
              </a:r>
              <a:r>
                <a:rPr lang="en-US" sz="800" dirty="0">
                  <a:solidFill>
                    <a:srgbClr val="333333"/>
                  </a:solidFill>
                </a:rPr>
                <a:t> </a:t>
              </a:r>
              <a:r>
                <a:rPr lang="en-US" sz="800" dirty="0" err="1">
                  <a:solidFill>
                    <a:srgbClr val="333333"/>
                  </a:solidFill>
                </a:rPr>
                <a:t>för</a:t>
              </a:r>
              <a:r>
                <a:rPr lang="en-US" sz="800" dirty="0">
                  <a:solidFill>
                    <a:srgbClr val="333333"/>
                  </a:solidFill>
                </a:rPr>
                <a:t> </a:t>
              </a:r>
              <a:r>
                <a:rPr lang="en-US" sz="800" dirty="0" err="1">
                  <a:solidFill>
                    <a:srgbClr val="333333"/>
                  </a:solidFill>
                </a:rPr>
                <a:t>att</a:t>
              </a:r>
              <a:r>
                <a:rPr lang="en-US" sz="800" dirty="0">
                  <a:solidFill>
                    <a:srgbClr val="333333"/>
                  </a:solidFill>
                </a:rPr>
                <a:t> </a:t>
              </a:r>
              <a:r>
                <a:rPr lang="en-US" sz="800" dirty="0" err="1">
                  <a:solidFill>
                    <a:srgbClr val="333333"/>
                  </a:solidFill>
                </a:rPr>
                <a:t>dela</a:t>
              </a:r>
              <a:r>
                <a:rPr lang="en-US" sz="800" dirty="0">
                  <a:solidFill>
                    <a:srgbClr val="333333"/>
                  </a:solidFill>
                </a:rPr>
                <a:t> </a:t>
              </a:r>
              <a:r>
                <a:rPr lang="en-US" sz="800" dirty="0" err="1">
                  <a:solidFill>
                    <a:srgbClr val="333333"/>
                  </a:solidFill>
                </a:rPr>
                <a:t>resultat</a:t>
              </a:r>
              <a:r>
                <a:rPr lang="en-US" sz="800" dirty="0">
                  <a:solidFill>
                    <a:srgbClr val="333333"/>
                  </a:solidFill>
                </a:rPr>
                <a:t> </a:t>
              </a:r>
              <a:r>
                <a:rPr lang="en-US" sz="800" dirty="0" err="1">
                  <a:solidFill>
                    <a:srgbClr val="333333"/>
                  </a:solidFill>
                </a:rPr>
                <a:t>och</a:t>
              </a:r>
              <a:r>
                <a:rPr lang="en-US" sz="800" dirty="0">
                  <a:solidFill>
                    <a:srgbClr val="333333"/>
                  </a:solidFill>
                </a:rPr>
                <a:t> information med </a:t>
              </a:r>
              <a:r>
                <a:rPr lang="en-US" sz="800" dirty="0" err="1">
                  <a:solidFill>
                    <a:srgbClr val="333333"/>
                  </a:solidFill>
                </a:rPr>
                <a:t>elever</a:t>
              </a:r>
              <a:r>
                <a:rPr lang="en-US" sz="800" dirty="0">
                  <a:solidFill>
                    <a:srgbClr val="333333"/>
                  </a:solidFill>
                </a:rPr>
                <a:t> </a:t>
              </a:r>
              <a:r>
                <a:rPr lang="en-US" sz="800" dirty="0" err="1">
                  <a:solidFill>
                    <a:srgbClr val="333333"/>
                  </a:solidFill>
                </a:rPr>
                <a:t>och</a:t>
              </a:r>
              <a:r>
                <a:rPr lang="en-US" sz="800" dirty="0">
                  <a:solidFill>
                    <a:srgbClr val="333333"/>
                  </a:solidFill>
                </a:rPr>
                <a:t> </a:t>
              </a:r>
              <a:r>
                <a:rPr lang="en-US" sz="800" dirty="0" err="1">
                  <a:solidFill>
                    <a:srgbClr val="333333"/>
                  </a:solidFill>
                </a:rPr>
                <a:t>förädrar</a:t>
              </a:r>
              <a:r>
                <a:rPr lang="en-US" sz="800" dirty="0">
                  <a:solidFill>
                    <a:srgbClr val="333333"/>
                  </a:solidFill>
                </a:rPr>
                <a:t>. Kim har </a:t>
              </a:r>
              <a:r>
                <a:rPr lang="en-US" sz="800" dirty="0" err="1">
                  <a:solidFill>
                    <a:srgbClr val="333333"/>
                  </a:solidFill>
                </a:rPr>
                <a:t>Dyslexi</a:t>
              </a:r>
              <a:r>
                <a:rPr lang="en-US" sz="800" dirty="0">
                  <a:solidFill>
                    <a:srgbClr val="333333"/>
                  </a:solidFill>
                </a:rPr>
                <a:t>.</a:t>
              </a:r>
            </a:p>
            <a:p>
              <a:endParaRPr lang="sv-SE" sz="800" dirty="0"/>
            </a:p>
            <a:p>
              <a:endParaRPr lang="en-US" sz="800" dirty="0">
                <a:solidFill>
                  <a:srgbClr val="33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848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66821BA-9ABC-0E43-9C29-7A9EC39DDA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Definiera målgrupper</a:t>
            </a:r>
          </a:p>
        </p:txBody>
      </p:sp>
    </p:spTree>
    <p:extLst>
      <p:ext uri="{BB962C8B-B14F-4D97-AF65-F5344CB8AC3E}">
        <p14:creationId xmlns:p14="http://schemas.microsoft.com/office/powerpoint/2010/main" val="80973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Kvinna. ">
            <a:extLst>
              <a:ext uri="{FF2B5EF4-FFF2-40B4-BE49-F238E27FC236}">
                <a16:creationId xmlns:a16="http://schemas.microsoft.com/office/drawing/2014/main" id="{C4236663-75CE-4A40-A79E-A0F3EFDBE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875" y="1394700"/>
            <a:ext cx="1585579" cy="1810076"/>
          </a:xfrm>
          <a:prstGeom prst="rect">
            <a:avLst/>
          </a:prstGeom>
        </p:spPr>
      </p:pic>
      <p:pic>
        <p:nvPicPr>
          <p:cNvPr id="8" name="Bildobjekt 7" descr="Man med två små barn i knät. ">
            <a:extLst>
              <a:ext uri="{FF2B5EF4-FFF2-40B4-BE49-F238E27FC236}">
                <a16:creationId xmlns:a16="http://schemas.microsoft.com/office/drawing/2014/main" id="{61CCADBF-83C0-D04D-8A6A-27F59E5A1B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4" r="19513" b="16463"/>
          <a:stretch/>
        </p:blipFill>
        <p:spPr>
          <a:xfrm>
            <a:off x="3741162" y="1347614"/>
            <a:ext cx="1719587" cy="1847286"/>
          </a:xfrm>
          <a:prstGeom prst="rect">
            <a:avLst/>
          </a:prstGeom>
        </p:spPr>
      </p:pic>
      <p:pic>
        <p:nvPicPr>
          <p:cNvPr id="10" name="Bildobjekt 9" descr="Äldre man med glasögon. ">
            <a:extLst>
              <a:ext uri="{FF2B5EF4-FFF2-40B4-BE49-F238E27FC236}">
                <a16:creationId xmlns:a16="http://schemas.microsoft.com/office/drawing/2014/main" id="{6A8FA1EE-96BF-D343-91E6-265BA4C83B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5" y="1388990"/>
            <a:ext cx="1450143" cy="1805910"/>
          </a:xfrm>
          <a:prstGeom prst="rect">
            <a:avLst/>
          </a:prstGeom>
        </p:spPr>
      </p:pic>
      <p:pic>
        <p:nvPicPr>
          <p:cNvPr id="12" name="Bildobjekt 11" descr="Kvinna. ">
            <a:extLst>
              <a:ext uri="{FF2B5EF4-FFF2-40B4-BE49-F238E27FC236}">
                <a16:creationId xmlns:a16="http://schemas.microsoft.com/office/drawing/2014/main" id="{1B943EDF-8B93-7A44-A0D0-C06DADD9B1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617" y="1387376"/>
            <a:ext cx="1462528" cy="180752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5E5CB2F-C973-B641-A431-F0283BC421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4" t="10837" r="28413" b="37931"/>
          <a:stretch/>
        </p:blipFill>
        <p:spPr>
          <a:xfrm>
            <a:off x="7273161" y="1394700"/>
            <a:ext cx="1475303" cy="18002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DCFE59A-CCFD-0444-8E48-D27823ABBC98}"/>
              </a:ext>
            </a:extLst>
          </p:cNvPr>
          <p:cNvSpPr/>
          <p:nvPr/>
        </p:nvSpPr>
        <p:spPr>
          <a:xfrm>
            <a:off x="1879411" y="627534"/>
            <a:ext cx="5443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000" b="1" dirty="0" err="1"/>
              <a:t>Definiera</a:t>
            </a:r>
            <a:r>
              <a:rPr lang="en" sz="2000" b="1" dirty="0"/>
              <a:t> </a:t>
            </a:r>
            <a:r>
              <a:rPr lang="en" sz="2000" b="1" dirty="0" err="1"/>
              <a:t>målgrupper</a:t>
            </a:r>
            <a:endParaRPr lang="en" sz="2000" b="1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CD1EEB88-66D7-554A-BBAC-E22C34BC4593}"/>
              </a:ext>
            </a:extLst>
          </p:cNvPr>
          <p:cNvSpPr txBox="1">
            <a:spLocks/>
          </p:cNvSpPr>
          <p:nvPr/>
        </p:nvSpPr>
        <p:spPr>
          <a:xfrm>
            <a:off x="1429649" y="3561956"/>
            <a:ext cx="6284701" cy="138605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" dirty="0" err="1"/>
              <a:t>Människor</a:t>
            </a:r>
            <a:r>
              <a:rPr lang="en" dirty="0"/>
              <a:t> </a:t>
            </a:r>
            <a:r>
              <a:rPr lang="en" dirty="0" err="1"/>
              <a:t>som</a:t>
            </a:r>
            <a:r>
              <a:rPr lang="en" dirty="0"/>
              <a:t> </a:t>
            </a:r>
            <a:r>
              <a:rPr lang="en" dirty="0" err="1"/>
              <a:t>är</a:t>
            </a:r>
            <a:r>
              <a:rPr lang="en" dirty="0"/>
              <a:t> </a:t>
            </a:r>
            <a:r>
              <a:rPr lang="en" dirty="0" err="1"/>
              <a:t>påverkade</a:t>
            </a:r>
            <a:r>
              <a:rPr lang="en" dirty="0"/>
              <a:t> av </a:t>
            </a:r>
            <a:r>
              <a:rPr lang="en" dirty="0" err="1"/>
              <a:t>en</a:t>
            </a:r>
            <a:r>
              <a:rPr lang="en" dirty="0"/>
              <a:t> process </a:t>
            </a:r>
            <a:r>
              <a:rPr lang="en" dirty="0" err="1"/>
              <a:t>på</a:t>
            </a:r>
            <a:r>
              <a:rPr lang="en" dirty="0"/>
              <a:t> </a:t>
            </a:r>
            <a:r>
              <a:rPr lang="en" dirty="0" err="1"/>
              <a:t>likartade</a:t>
            </a:r>
            <a:r>
              <a:rPr lang="en" dirty="0"/>
              <a:t> </a:t>
            </a:r>
            <a:r>
              <a:rPr lang="en" dirty="0" err="1"/>
              <a:t>sätt</a:t>
            </a:r>
            <a:r>
              <a:rPr lang="en" dirty="0"/>
              <a:t>, </a:t>
            </a:r>
            <a:r>
              <a:rPr lang="en" dirty="0" err="1"/>
              <a:t>som</a:t>
            </a:r>
            <a:r>
              <a:rPr lang="en" dirty="0"/>
              <a:t> </a:t>
            </a:r>
            <a:r>
              <a:rPr lang="en" dirty="0" err="1"/>
              <a:t>verkar</a:t>
            </a:r>
            <a:r>
              <a:rPr lang="en" dirty="0"/>
              <a:t> ha </a:t>
            </a:r>
            <a:r>
              <a:rPr lang="en" dirty="0" err="1"/>
              <a:t>ungefär</a:t>
            </a:r>
            <a:r>
              <a:rPr lang="en" dirty="0"/>
              <a:t> </a:t>
            </a:r>
            <a:r>
              <a:rPr lang="en" dirty="0" err="1"/>
              <a:t>samma</a:t>
            </a:r>
            <a:r>
              <a:rPr lang="en" dirty="0"/>
              <a:t> </a:t>
            </a:r>
            <a:r>
              <a:rPr lang="en" dirty="0" err="1"/>
              <a:t>behov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1382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text 1">
            <a:extLst>
              <a:ext uri="{FF2B5EF4-FFF2-40B4-BE49-F238E27FC236}">
                <a16:creationId xmlns:a16="http://schemas.microsoft.com/office/drawing/2014/main" id="{200943E5-4100-3A42-918F-CC471C200655}"/>
              </a:ext>
            </a:extLst>
          </p:cNvPr>
          <p:cNvSpPr txBox="1">
            <a:spLocks/>
          </p:cNvSpPr>
          <p:nvPr/>
        </p:nvSpPr>
        <p:spPr>
          <a:xfrm>
            <a:off x="819614" y="450737"/>
            <a:ext cx="7504771" cy="183108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400" b="1" dirty="0"/>
              <a:t>Definiera målgrupper</a:t>
            </a:r>
          </a:p>
          <a:p>
            <a:endParaRPr lang="sv-SE" sz="3400" dirty="0"/>
          </a:p>
          <a:p>
            <a:r>
              <a:rPr lang="sv-SE" sz="3400" dirty="0"/>
              <a:t>Utifrån roller i relation till tjänsten du ska designa</a:t>
            </a:r>
          </a:p>
          <a:p>
            <a:endParaRPr lang="sv-SE" sz="3400" dirty="0"/>
          </a:p>
          <a:p>
            <a:r>
              <a:rPr lang="sv-SE" sz="3400" dirty="0"/>
              <a:t>Inte utifrån egenskaper som till exempel kön, ålder eller funktionsnedsättning.</a:t>
            </a:r>
          </a:p>
          <a:p>
            <a:pPr algn="ctr"/>
            <a:endParaRPr lang="sv-SE" sz="3400" dirty="0"/>
          </a:p>
          <a:p>
            <a:pPr algn="ctr"/>
            <a:endParaRPr lang="sv-SE" sz="3400" dirty="0"/>
          </a:p>
        </p:txBody>
      </p:sp>
    </p:spTree>
    <p:extLst>
      <p:ext uri="{BB962C8B-B14F-4D97-AF65-F5344CB8AC3E}">
        <p14:creationId xmlns:p14="http://schemas.microsoft.com/office/powerpoint/2010/main" val="111534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DF6438FE-69C0-8F4A-A814-0DE70C99FA99}"/>
              </a:ext>
            </a:extLst>
          </p:cNvPr>
          <p:cNvSpPr txBox="1">
            <a:spLocks/>
          </p:cNvSpPr>
          <p:nvPr/>
        </p:nvSpPr>
        <p:spPr>
          <a:xfrm>
            <a:off x="914400" y="858645"/>
            <a:ext cx="7605131" cy="152467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v-SE" sz="2800" dirty="0">
                <a:latin typeface="Century Gothic"/>
              </a:rPr>
              <a:t>När vi sen gör ett urval </a:t>
            </a:r>
            <a:r>
              <a:rPr lang="sv-SE" sz="2800" b="1" dirty="0">
                <a:latin typeface="Century Gothic"/>
              </a:rPr>
              <a:t>inom målgruppen </a:t>
            </a:r>
            <a:r>
              <a:rPr lang="sv-SE" sz="2800" dirty="0">
                <a:latin typeface="Century Gothic"/>
              </a:rPr>
              <a:t>då tar vi med egenskaperna och försöker få en jämn spridning av män, kvinnor, olika åldrar och personer med olika former av funktionsnedsättningar</a:t>
            </a:r>
          </a:p>
        </p:txBody>
      </p:sp>
    </p:spTree>
    <p:extLst>
      <p:ext uri="{BB962C8B-B14F-4D97-AF65-F5344CB8AC3E}">
        <p14:creationId xmlns:p14="http://schemas.microsoft.com/office/powerpoint/2010/main" val="417035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66821BA-9ABC-0E43-9C29-7A9EC39DDA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Användningstester</a:t>
            </a:r>
          </a:p>
        </p:txBody>
      </p:sp>
    </p:spTree>
    <p:extLst>
      <p:ext uri="{BB962C8B-B14F-4D97-AF65-F5344CB8AC3E}">
        <p14:creationId xmlns:p14="http://schemas.microsoft.com/office/powerpoint/2010/main" val="271643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Folkmassa. ">
            <a:extLst>
              <a:ext uri="{FF2B5EF4-FFF2-40B4-BE49-F238E27FC236}">
                <a16:creationId xmlns:a16="http://schemas.microsoft.com/office/drawing/2014/main" id="{4C0A7357-D09A-4347-96CE-0237AC886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18215" r="-195" b="13305"/>
          <a:stretch/>
        </p:blipFill>
        <p:spPr>
          <a:xfrm>
            <a:off x="0" y="0"/>
            <a:ext cx="9162048" cy="514350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BE2D57CB-5BE1-C740-893B-1BF5C7FFE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1720" y="1707750"/>
            <a:ext cx="5472608" cy="1728000"/>
          </a:xfrm>
        </p:spPr>
        <p:txBody>
          <a:bodyPr/>
          <a:lstStyle/>
          <a:p>
            <a:r>
              <a:rPr lang="sv-SE"/>
              <a:t>   </a:t>
            </a:r>
            <a:r>
              <a:rPr lang="sv-SE" err="1"/>
              <a:t>Involve</a:t>
            </a:r>
            <a:r>
              <a:rPr lang="sv-SE"/>
              <a:t> the </a:t>
            </a:r>
            <a:r>
              <a:rPr lang="sv-SE" err="1"/>
              <a:t>users</a:t>
            </a:r>
            <a:r>
              <a:rPr lang="sv-SE"/>
              <a:t>!</a:t>
            </a:r>
          </a:p>
        </p:txBody>
      </p:sp>
      <p:pic>
        <p:nvPicPr>
          <p:cNvPr id="4" name="Bildobjekt 3" descr="Folkmassa. ">
            <a:extLst>
              <a:ext uri="{FF2B5EF4-FFF2-40B4-BE49-F238E27FC236}">
                <a16:creationId xmlns:a16="http://schemas.microsoft.com/office/drawing/2014/main" id="{5E74BDDB-0977-B348-A746-3B184747F5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t="18215" r="-195" b="13305"/>
          <a:stretch/>
        </p:blipFill>
        <p:spPr>
          <a:xfrm>
            <a:off x="152400" y="152400"/>
            <a:ext cx="9162048" cy="51435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C7E9D45-1A2A-2143-AAD7-9BC8C5F880EA}"/>
              </a:ext>
            </a:extLst>
          </p:cNvPr>
          <p:cNvSpPr txBox="1">
            <a:spLocks/>
          </p:cNvSpPr>
          <p:nvPr/>
        </p:nvSpPr>
        <p:spPr>
          <a:xfrm>
            <a:off x="3923928" y="3431932"/>
            <a:ext cx="4968552" cy="2002729"/>
          </a:xfrm>
          <a:prstGeom prst="rect">
            <a:avLst/>
          </a:prstGeom>
          <a:solidFill>
            <a:schemeClr val="tx1"/>
          </a:solidFill>
        </p:spPr>
        <p:txBody>
          <a:bodyPr wrap="square" lIns="612000" tIns="432000" rIns="288000" bIns="576000" anchor="ctr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sv-SE" sz="3200" dirty="0"/>
              <a:t>Användningstester är nyckeln</a:t>
            </a:r>
            <a:endParaRPr lang="sv-SE" sz="29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25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99D1CAF-3E58-4348-B52E-4463C2B3D9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63827" y="1905712"/>
            <a:ext cx="6816345" cy="2209087"/>
          </a:xfrm>
        </p:spPr>
        <p:txBody>
          <a:bodyPr>
            <a:normAutofit/>
          </a:bodyPr>
          <a:lstStyle/>
          <a:p>
            <a:pPr algn="ctr">
              <a:lnSpc>
                <a:spcPct val="170000"/>
              </a:lnSpc>
            </a:pPr>
            <a:r>
              <a:rPr lang="sv-SE" dirty="0"/>
              <a:t>Presentationsrunda</a:t>
            </a:r>
          </a:p>
        </p:txBody>
      </p:sp>
    </p:spTree>
    <p:extLst>
      <p:ext uri="{BB962C8B-B14F-4D97-AF65-F5344CB8AC3E}">
        <p14:creationId xmlns:p14="http://schemas.microsoft.com/office/powerpoint/2010/main" val="35833306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C24797-594C-C84F-B86E-BA5BC7D5E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3809088" cy="699404"/>
          </a:xfrm>
        </p:spPr>
        <p:txBody>
          <a:bodyPr/>
          <a:lstStyle/>
          <a:p>
            <a:r>
              <a:rPr lang="sv-SE" dirty="0"/>
              <a:t>Vad testar vi?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9DF563B-6FC5-9F41-8278-2EBE29D20B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708" y="1726313"/>
            <a:ext cx="5400000" cy="3075974"/>
          </a:xfrm>
        </p:spPr>
        <p:txBody>
          <a:bodyPr/>
          <a:lstStyle/>
          <a:p>
            <a:r>
              <a:rPr lang="sv-SE" dirty="0"/>
              <a:t>Koncept – </a:t>
            </a:r>
            <a:r>
              <a:rPr lang="sv-SE" dirty="0" err="1"/>
              <a:t>Mockups</a:t>
            </a:r>
            <a:r>
              <a:rPr lang="sv-SE" dirty="0"/>
              <a:t>, prototyper</a:t>
            </a:r>
          </a:p>
          <a:p>
            <a:r>
              <a:rPr lang="sv-SE" dirty="0"/>
              <a:t>Web sites</a:t>
            </a:r>
          </a:p>
          <a:p>
            <a:r>
              <a:rPr lang="sv-SE" dirty="0"/>
              <a:t>E-services</a:t>
            </a:r>
          </a:p>
          <a:p>
            <a:r>
              <a:rPr lang="sv-SE" dirty="0"/>
              <a:t>Andra processer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8AB1478-05A4-F34F-AF13-B9679AB28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488" y="1726313"/>
            <a:ext cx="2245524" cy="22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7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C24797-594C-C84F-B86E-BA5BC7D5E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4594560" cy="699404"/>
          </a:xfrm>
        </p:spPr>
        <p:txBody>
          <a:bodyPr/>
          <a:lstStyle/>
          <a:p>
            <a:r>
              <a:rPr lang="sv-SE" dirty="0"/>
              <a:t>Hur testar Funka?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9DF563B-6FC5-9F41-8278-2EBE29D20B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5708" y="1726313"/>
            <a:ext cx="5400000" cy="3075974"/>
          </a:xfrm>
        </p:spPr>
        <p:txBody>
          <a:bodyPr/>
          <a:lstStyle/>
          <a:p>
            <a:r>
              <a:rPr lang="sv-SE" dirty="0" err="1"/>
              <a:t>Traditionelal</a:t>
            </a:r>
            <a:r>
              <a:rPr lang="sv-SE" dirty="0"/>
              <a:t> användartester</a:t>
            </a:r>
          </a:p>
          <a:p>
            <a:r>
              <a:rPr lang="sv-SE" dirty="0"/>
              <a:t>Fokus grupper</a:t>
            </a:r>
          </a:p>
          <a:p>
            <a:r>
              <a:rPr lang="sv-SE" dirty="0"/>
              <a:t>Online </a:t>
            </a:r>
            <a:r>
              <a:rPr lang="sv-SE" dirty="0" err="1"/>
              <a:t>surveys</a:t>
            </a:r>
            <a:endParaRPr lang="sv-SE" dirty="0"/>
          </a:p>
          <a:p>
            <a:r>
              <a:rPr lang="sv-SE" dirty="0"/>
              <a:t>Test på distans</a:t>
            </a:r>
          </a:p>
          <a:p>
            <a:r>
              <a:rPr lang="sv-SE" dirty="0"/>
              <a:t>Eye-</a:t>
            </a:r>
            <a:r>
              <a:rPr lang="sv-SE" dirty="0" err="1"/>
              <a:t>tracking</a:t>
            </a:r>
            <a:endParaRPr lang="sv-SE" dirty="0"/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8AB1478-05A4-F34F-AF13-B9679AB28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488" y="1726313"/>
            <a:ext cx="2245524" cy="224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3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31631" y="610802"/>
            <a:ext cx="3033235" cy="699404"/>
          </a:xfrm>
        </p:spPr>
        <p:txBody>
          <a:bodyPr/>
          <a:lstStyle/>
          <a:p>
            <a:r>
              <a:rPr lang="en" dirty="0" err="1"/>
              <a:t>Processen</a:t>
            </a:r>
            <a:endParaRPr lang="nb-NO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1031631" y="1563638"/>
            <a:ext cx="6636713" cy="307597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b-NO" dirty="0" err="1"/>
              <a:t>Definiera</a:t>
            </a:r>
            <a:r>
              <a:rPr lang="nb-NO" dirty="0"/>
              <a:t> målgrupper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5-10 testpersoner (3-5 i </a:t>
            </a:r>
            <a:r>
              <a:rPr lang="nb-NO" dirty="0" err="1"/>
              <a:t>varje</a:t>
            </a:r>
            <a:r>
              <a:rPr lang="nb-NO" dirty="0"/>
              <a:t> </a:t>
            </a:r>
            <a:r>
              <a:rPr lang="nb-NO" dirty="0" err="1"/>
              <a:t>målgrupp</a:t>
            </a:r>
            <a:r>
              <a:rPr lang="nb-NO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Rekrytera testpersoner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Skriva testscenarion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 err="1"/>
              <a:t>Utföra</a:t>
            </a:r>
            <a:r>
              <a:rPr lang="nb-NO" dirty="0"/>
              <a:t> test</a:t>
            </a:r>
          </a:p>
          <a:p>
            <a:pPr marL="457200" indent="-457200">
              <a:buFont typeface="+mj-lt"/>
              <a:buAutoNum type="arabicPeriod"/>
            </a:pPr>
            <a:r>
              <a:rPr lang="nb-NO" dirty="0" err="1"/>
              <a:t>Analysera</a:t>
            </a:r>
            <a:r>
              <a:rPr lang="nb-NO" dirty="0"/>
              <a:t> </a:t>
            </a:r>
            <a:r>
              <a:rPr lang="nb-NO" dirty="0" err="1"/>
              <a:t>resultaten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3926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31631" y="610802"/>
            <a:ext cx="3062089" cy="699404"/>
          </a:xfrm>
        </p:spPr>
        <p:txBody>
          <a:bodyPr/>
          <a:lstStyle/>
          <a:p>
            <a:r>
              <a:rPr lang="en" dirty="0"/>
              <a:t>Test </a:t>
            </a:r>
            <a:r>
              <a:rPr lang="en" dirty="0" err="1"/>
              <a:t>grupp</a:t>
            </a:r>
            <a:endParaRPr lang="nb-NO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1054939" y="1923678"/>
            <a:ext cx="7056328" cy="3075974"/>
          </a:xfrm>
        </p:spPr>
        <p:txBody>
          <a:bodyPr/>
          <a:lstStyle/>
          <a:p>
            <a:r>
              <a:rPr lang="nb-NO" dirty="0" err="1"/>
              <a:t>Läs</a:t>
            </a:r>
            <a:r>
              <a:rPr lang="nb-NO" dirty="0"/>
              <a:t> </a:t>
            </a:r>
            <a:r>
              <a:rPr lang="nb-NO" dirty="0" err="1"/>
              <a:t>och</a:t>
            </a:r>
            <a:r>
              <a:rPr lang="nb-NO" dirty="0"/>
              <a:t> </a:t>
            </a:r>
            <a:r>
              <a:rPr lang="nb-NO" dirty="0" err="1"/>
              <a:t>skrivsvårigheter</a:t>
            </a:r>
            <a:endParaRPr lang="nb-NO" dirty="0"/>
          </a:p>
          <a:p>
            <a:r>
              <a:rPr lang="sv-SE" dirty="0"/>
              <a:t>Kognitiva </a:t>
            </a:r>
            <a:r>
              <a:rPr lang="sv-SE" dirty="0" err="1"/>
              <a:t>funktionnedsättningar</a:t>
            </a:r>
            <a:endParaRPr lang="sv-SE" dirty="0"/>
          </a:p>
          <a:p>
            <a:r>
              <a:rPr lang="sv-SE" dirty="0"/>
              <a:t>Nedsatt syn</a:t>
            </a:r>
          </a:p>
          <a:p>
            <a:r>
              <a:rPr lang="nb-NO" dirty="0" err="1"/>
              <a:t>Äldre</a:t>
            </a:r>
            <a:endParaRPr lang="nb-NO" dirty="0"/>
          </a:p>
          <a:p>
            <a:r>
              <a:rPr lang="nb-NO" dirty="0"/>
              <a:t>Inga </a:t>
            </a:r>
            <a:r>
              <a:rPr lang="nb-NO" dirty="0" err="1"/>
              <a:t>funktionsnedsättningar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2376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8460E116-AAC2-3A42-89FC-532458991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64554"/>
            <a:ext cx="9180512" cy="610014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923928" y="3678153"/>
            <a:ext cx="4968552" cy="1510286"/>
          </a:xfrm>
          <a:prstGeom prst="rect">
            <a:avLst/>
          </a:prstGeom>
          <a:solidFill>
            <a:schemeClr val="tx1"/>
          </a:solidFill>
        </p:spPr>
        <p:txBody>
          <a:bodyPr wrap="square" lIns="612000" tIns="432000" rIns="288000" bIns="576000" anchor="ctr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sv-SE" sz="3200" dirty="0"/>
              <a:t>Rekrytering</a:t>
            </a:r>
            <a:endParaRPr lang="sv-SE" sz="29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8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0" y="423028"/>
            <a:ext cx="3366660" cy="699404"/>
          </a:xfrm>
        </p:spPr>
        <p:txBody>
          <a:bodyPr/>
          <a:lstStyle/>
          <a:p>
            <a:r>
              <a:rPr lang="sv-SE" dirty="0"/>
              <a:t>Innan testet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467545" y="1275606"/>
            <a:ext cx="6408712" cy="3508816"/>
          </a:xfrm>
        </p:spPr>
        <p:txBody>
          <a:bodyPr>
            <a:normAutofit lnSpcReduction="10000"/>
          </a:bodyPr>
          <a:lstStyle/>
          <a:p>
            <a:r>
              <a:rPr lang="en" dirty="0"/>
              <a:t>“Vi </a:t>
            </a:r>
            <a:r>
              <a:rPr lang="en" dirty="0" err="1"/>
              <a:t>testar</a:t>
            </a:r>
            <a:r>
              <a:rPr lang="en" dirty="0"/>
              <a:t> </a:t>
            </a:r>
            <a:r>
              <a:rPr lang="en" dirty="0" err="1"/>
              <a:t>inte</a:t>
            </a:r>
            <a:r>
              <a:rPr lang="en" dirty="0"/>
              <a:t> dig, vi </a:t>
            </a:r>
            <a:r>
              <a:rPr lang="en" dirty="0" err="1"/>
              <a:t>testar</a:t>
            </a:r>
            <a:r>
              <a:rPr lang="en" dirty="0"/>
              <a:t> </a:t>
            </a:r>
            <a:r>
              <a:rPr lang="en" dirty="0" err="1"/>
              <a:t>tjänsten</a:t>
            </a:r>
            <a:r>
              <a:rPr lang="en" dirty="0"/>
              <a:t>. Vi </a:t>
            </a:r>
            <a:r>
              <a:rPr lang="en" dirty="0" err="1"/>
              <a:t>förväntar</a:t>
            </a:r>
            <a:r>
              <a:rPr lang="en" dirty="0"/>
              <a:t> </a:t>
            </a:r>
            <a:r>
              <a:rPr lang="en" dirty="0" err="1"/>
              <a:t>oss</a:t>
            </a:r>
            <a:r>
              <a:rPr lang="en" dirty="0"/>
              <a:t> </a:t>
            </a:r>
            <a:r>
              <a:rPr lang="en" dirty="0" err="1"/>
              <a:t>att</a:t>
            </a:r>
            <a:r>
              <a:rPr lang="en" dirty="0"/>
              <a:t> det </a:t>
            </a:r>
            <a:r>
              <a:rPr lang="en" dirty="0" err="1"/>
              <a:t>kan</a:t>
            </a:r>
            <a:r>
              <a:rPr lang="en" dirty="0"/>
              <a:t> </a:t>
            </a:r>
            <a:r>
              <a:rPr lang="en" dirty="0" err="1"/>
              <a:t>finnas</a:t>
            </a:r>
            <a:r>
              <a:rPr lang="en" dirty="0"/>
              <a:t> problem.”</a:t>
            </a:r>
          </a:p>
          <a:p>
            <a:r>
              <a:rPr lang="en" dirty="0"/>
              <a:t>“</a:t>
            </a:r>
            <a:r>
              <a:rPr lang="en" dirty="0" err="1"/>
              <a:t>Är</a:t>
            </a:r>
            <a:r>
              <a:rPr lang="en" dirty="0"/>
              <a:t> det OK </a:t>
            </a:r>
            <a:r>
              <a:rPr lang="en" dirty="0" err="1"/>
              <a:t>att</a:t>
            </a:r>
            <a:r>
              <a:rPr lang="en" dirty="0"/>
              <a:t> </a:t>
            </a:r>
            <a:r>
              <a:rPr lang="en" dirty="0" err="1"/>
              <a:t>spela</a:t>
            </a:r>
            <a:r>
              <a:rPr lang="en" dirty="0"/>
              <a:t> in?”</a:t>
            </a:r>
          </a:p>
          <a:p>
            <a:r>
              <a:rPr lang="en" dirty="0"/>
              <a:t>”Du </a:t>
            </a:r>
            <a:r>
              <a:rPr lang="en" dirty="0" err="1"/>
              <a:t>behöver</a:t>
            </a:r>
            <a:r>
              <a:rPr lang="en" dirty="0"/>
              <a:t> </a:t>
            </a:r>
            <a:r>
              <a:rPr lang="en" dirty="0" err="1"/>
              <a:t>inte</a:t>
            </a:r>
            <a:r>
              <a:rPr lang="en" dirty="0"/>
              <a:t> </a:t>
            </a:r>
            <a:r>
              <a:rPr lang="en" dirty="0" err="1"/>
              <a:t>vara</a:t>
            </a:r>
            <a:r>
              <a:rPr lang="en" dirty="0"/>
              <a:t> </a:t>
            </a:r>
            <a:r>
              <a:rPr lang="en" dirty="0" err="1"/>
              <a:t>rädd</a:t>
            </a:r>
            <a:r>
              <a:rPr lang="en" dirty="0"/>
              <a:t> </a:t>
            </a:r>
            <a:r>
              <a:rPr lang="en" dirty="0" err="1"/>
              <a:t>att</a:t>
            </a:r>
            <a:r>
              <a:rPr lang="en" dirty="0"/>
              <a:t> </a:t>
            </a:r>
            <a:r>
              <a:rPr lang="en" dirty="0" err="1"/>
              <a:t>såra</a:t>
            </a:r>
            <a:r>
              <a:rPr lang="en" dirty="0"/>
              <a:t> </a:t>
            </a:r>
            <a:r>
              <a:rPr lang="en" dirty="0" err="1"/>
              <a:t>oss</a:t>
            </a:r>
            <a:r>
              <a:rPr lang="en" dirty="0"/>
              <a:t>. Tala </a:t>
            </a:r>
            <a:r>
              <a:rPr lang="en" dirty="0" err="1"/>
              <a:t>öppet</a:t>
            </a:r>
            <a:r>
              <a:rPr lang="en" dirty="0"/>
              <a:t> </a:t>
            </a:r>
            <a:r>
              <a:rPr lang="en" dirty="0" err="1"/>
              <a:t>och</a:t>
            </a:r>
            <a:r>
              <a:rPr lang="en" dirty="0"/>
              <a:t> </a:t>
            </a:r>
            <a:r>
              <a:rPr lang="en" dirty="0" err="1"/>
              <a:t>säg</a:t>
            </a:r>
            <a:r>
              <a:rPr lang="en" dirty="0"/>
              <a:t> </a:t>
            </a:r>
            <a:r>
              <a:rPr lang="en" dirty="0" err="1"/>
              <a:t>vad</a:t>
            </a:r>
            <a:r>
              <a:rPr lang="en" dirty="0"/>
              <a:t> </a:t>
            </a:r>
            <a:r>
              <a:rPr lang="en" dirty="0" err="1"/>
              <a:t>tu</a:t>
            </a:r>
            <a:r>
              <a:rPr lang="en" dirty="0"/>
              <a:t> </a:t>
            </a:r>
            <a:r>
              <a:rPr lang="en" dirty="0" err="1"/>
              <a:t>tänker</a:t>
            </a:r>
            <a:r>
              <a:rPr lang="en" dirty="0"/>
              <a:t>. ”</a:t>
            </a:r>
          </a:p>
          <a:p>
            <a:r>
              <a:rPr lang="en" dirty="0"/>
              <a:t>“Du </a:t>
            </a:r>
            <a:r>
              <a:rPr lang="en" dirty="0" err="1"/>
              <a:t>kan</a:t>
            </a:r>
            <a:r>
              <a:rPr lang="en" dirty="0"/>
              <a:t> </a:t>
            </a:r>
            <a:r>
              <a:rPr lang="en" dirty="0" err="1"/>
              <a:t>fråga</a:t>
            </a:r>
            <a:r>
              <a:rPr lang="en" dirty="0"/>
              <a:t> </a:t>
            </a:r>
            <a:r>
              <a:rPr lang="en" dirty="0" err="1"/>
              <a:t>oss</a:t>
            </a:r>
            <a:r>
              <a:rPr lang="en" dirty="0"/>
              <a:t> men vi </a:t>
            </a:r>
            <a:r>
              <a:rPr lang="en" dirty="0" err="1"/>
              <a:t>hjälper</a:t>
            </a:r>
            <a:r>
              <a:rPr lang="en" dirty="0"/>
              <a:t> </a:t>
            </a:r>
            <a:r>
              <a:rPr lang="en" dirty="0" err="1"/>
              <a:t>kanske</a:t>
            </a:r>
            <a:r>
              <a:rPr lang="en" dirty="0"/>
              <a:t> </a:t>
            </a:r>
            <a:r>
              <a:rPr lang="en" dirty="0" err="1"/>
              <a:t>inte</a:t>
            </a:r>
            <a:r>
              <a:rPr lang="en" dirty="0"/>
              <a:t> till. “</a:t>
            </a:r>
          </a:p>
          <a:p>
            <a:r>
              <a:rPr lang="en" dirty="0"/>
              <a:t>“Vi </a:t>
            </a:r>
            <a:r>
              <a:rPr lang="en" dirty="0" err="1"/>
              <a:t>kan</a:t>
            </a:r>
            <a:r>
              <a:rPr lang="en" dirty="0"/>
              <a:t> ta paus </a:t>
            </a:r>
            <a:r>
              <a:rPr lang="en" dirty="0" err="1"/>
              <a:t>när</a:t>
            </a:r>
            <a:r>
              <a:rPr lang="en" dirty="0"/>
              <a:t> </a:t>
            </a:r>
            <a:r>
              <a:rPr lang="en" dirty="0" err="1"/>
              <a:t>som</a:t>
            </a:r>
            <a:r>
              <a:rPr lang="en" dirty="0"/>
              <a:t> </a:t>
            </a:r>
            <a:r>
              <a:rPr lang="en" dirty="0" err="1"/>
              <a:t>helst</a:t>
            </a:r>
            <a:r>
              <a:rPr lang="en" dirty="0"/>
              <a:t>. ”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734F5BB-3F74-BE43-86AA-C20122725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647" y="359078"/>
            <a:ext cx="1776786" cy="178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7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0" y="422884"/>
            <a:ext cx="3409941" cy="699404"/>
          </a:xfrm>
        </p:spPr>
        <p:txBody>
          <a:bodyPr/>
          <a:lstStyle/>
          <a:p>
            <a:r>
              <a:rPr lang="sv-SE" dirty="0"/>
              <a:t>Utföra testet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683567" y="1546134"/>
            <a:ext cx="7272809" cy="3238288"/>
          </a:xfrm>
        </p:spPr>
        <p:txBody>
          <a:bodyPr>
            <a:normAutofit/>
          </a:bodyPr>
          <a:lstStyle/>
          <a:p>
            <a:r>
              <a:rPr lang="en" dirty="0"/>
              <a:t>45-60 min per </a:t>
            </a:r>
            <a:r>
              <a:rPr lang="en" dirty="0" err="1"/>
              <a:t>testperson</a:t>
            </a:r>
            <a:endParaRPr lang="en" dirty="0"/>
          </a:p>
          <a:p>
            <a:r>
              <a:rPr lang="en" dirty="0" err="1"/>
              <a:t>Spela</a:t>
            </a:r>
            <a:r>
              <a:rPr lang="en" dirty="0"/>
              <a:t> in </a:t>
            </a:r>
            <a:r>
              <a:rPr lang="en" dirty="0" err="1"/>
              <a:t>skärmen</a:t>
            </a:r>
            <a:r>
              <a:rPr lang="en" dirty="0"/>
              <a:t> </a:t>
            </a:r>
            <a:r>
              <a:rPr lang="en" dirty="0" err="1"/>
              <a:t>och</a:t>
            </a:r>
            <a:r>
              <a:rPr lang="en" dirty="0"/>
              <a:t> </a:t>
            </a:r>
            <a:r>
              <a:rPr lang="en" dirty="0" err="1"/>
              <a:t>ljud</a:t>
            </a:r>
            <a:endParaRPr lang="en" dirty="0"/>
          </a:p>
          <a:p>
            <a:r>
              <a:rPr lang="en" dirty="0"/>
              <a:t>Med </a:t>
            </a:r>
            <a:r>
              <a:rPr lang="en" dirty="0" err="1"/>
              <a:t>eller</a:t>
            </a:r>
            <a:r>
              <a:rPr lang="en" dirty="0"/>
              <a:t> </a:t>
            </a:r>
            <a:r>
              <a:rPr lang="en" dirty="0" err="1"/>
              <a:t>utan</a:t>
            </a:r>
            <a:r>
              <a:rPr lang="en" dirty="0"/>
              <a:t> eye-tracking</a:t>
            </a:r>
          </a:p>
          <a:p>
            <a:r>
              <a:rPr lang="en" dirty="0" err="1"/>
              <a:t>Behövs</a:t>
            </a:r>
            <a:r>
              <a:rPr lang="en" dirty="0"/>
              <a:t> </a:t>
            </a:r>
            <a:r>
              <a:rPr lang="en" dirty="0" err="1"/>
              <a:t>hjälpmedel</a:t>
            </a:r>
            <a:r>
              <a:rPr lang="en" dirty="0"/>
              <a:t>? </a:t>
            </a:r>
            <a:r>
              <a:rPr lang="en" dirty="0" err="1"/>
              <a:t>Ofta</a:t>
            </a:r>
            <a:r>
              <a:rPr lang="en" dirty="0"/>
              <a:t> </a:t>
            </a:r>
            <a:r>
              <a:rPr lang="en" dirty="0" err="1"/>
              <a:t>testpersonens</a:t>
            </a:r>
            <a:r>
              <a:rPr lang="en" dirty="0"/>
              <a:t> </a:t>
            </a:r>
            <a:r>
              <a:rPr lang="en" dirty="0" err="1"/>
              <a:t>egna</a:t>
            </a:r>
            <a:r>
              <a:rPr lang="en" dirty="0"/>
              <a:t>. </a:t>
            </a:r>
          </a:p>
          <a:p>
            <a:r>
              <a:rPr lang="en" dirty="0" err="1"/>
              <a:t>Talkaloud</a:t>
            </a:r>
            <a:endParaRPr lang="en" dirty="0"/>
          </a:p>
          <a:p>
            <a:r>
              <a:rPr lang="en" dirty="0" err="1"/>
              <a:t>En</a:t>
            </a:r>
            <a:r>
              <a:rPr lang="en" dirty="0"/>
              <a:t> </a:t>
            </a:r>
            <a:r>
              <a:rPr lang="en" dirty="0" err="1"/>
              <a:t>som</a:t>
            </a:r>
            <a:r>
              <a:rPr lang="en" dirty="0"/>
              <a:t> </a:t>
            </a:r>
            <a:r>
              <a:rPr lang="en" dirty="0" err="1"/>
              <a:t>leder</a:t>
            </a:r>
            <a:r>
              <a:rPr lang="en" dirty="0"/>
              <a:t> </a:t>
            </a:r>
            <a:r>
              <a:rPr lang="en" dirty="0" err="1"/>
              <a:t>och</a:t>
            </a:r>
            <a:r>
              <a:rPr lang="en" dirty="0"/>
              <a:t> </a:t>
            </a:r>
            <a:r>
              <a:rPr lang="en" dirty="0" err="1"/>
              <a:t>en</a:t>
            </a:r>
            <a:r>
              <a:rPr lang="en" dirty="0"/>
              <a:t> </a:t>
            </a:r>
            <a:r>
              <a:rPr lang="en" dirty="0" err="1"/>
              <a:t>som</a:t>
            </a:r>
            <a:r>
              <a:rPr lang="en" dirty="0"/>
              <a:t> </a:t>
            </a:r>
            <a:r>
              <a:rPr lang="en" dirty="0" err="1"/>
              <a:t>granskar</a:t>
            </a:r>
            <a:endParaRPr lang="en" dirty="0"/>
          </a:p>
          <a:p>
            <a:r>
              <a:rPr lang="en" dirty="0"/>
              <a:t>Giveaways (</a:t>
            </a:r>
            <a:r>
              <a:rPr lang="en" dirty="0" err="1"/>
              <a:t>värda</a:t>
            </a:r>
            <a:r>
              <a:rPr lang="en" dirty="0"/>
              <a:t> 300-500 SKR)</a:t>
            </a:r>
            <a:endParaRPr lang="sv-SE" dirty="0"/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734F5BB-3F74-BE43-86AA-C20122725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647" y="359078"/>
            <a:ext cx="1776786" cy="178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0" y="422884"/>
            <a:ext cx="3015602" cy="699404"/>
          </a:xfrm>
        </p:spPr>
        <p:txBody>
          <a:bodyPr/>
          <a:lstStyle/>
          <a:p>
            <a:r>
              <a:rPr lang="sv-SE" dirty="0"/>
              <a:t>Analysera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395536" y="1923678"/>
            <a:ext cx="7272809" cy="3004760"/>
          </a:xfrm>
        </p:spPr>
        <p:txBody>
          <a:bodyPr>
            <a:normAutofit/>
          </a:bodyPr>
          <a:lstStyle/>
          <a:p>
            <a:r>
              <a:rPr lang="en" dirty="0" err="1"/>
              <a:t>Transkribera</a:t>
            </a:r>
            <a:r>
              <a:rPr lang="en" dirty="0"/>
              <a:t> (</a:t>
            </a:r>
            <a:r>
              <a:rPr lang="en" dirty="0" err="1"/>
              <a:t>När</a:t>
            </a:r>
            <a:r>
              <a:rPr lang="en" dirty="0"/>
              <a:t> det </a:t>
            </a:r>
            <a:r>
              <a:rPr lang="en" dirty="0" err="1"/>
              <a:t>finns</a:t>
            </a:r>
            <a:r>
              <a:rPr lang="en" dirty="0"/>
              <a:t> </a:t>
            </a:r>
            <a:r>
              <a:rPr lang="en" dirty="0" err="1"/>
              <a:t>tid</a:t>
            </a:r>
            <a:r>
              <a:rPr lang="en" dirty="0"/>
              <a:t>)</a:t>
            </a:r>
          </a:p>
          <a:p>
            <a:r>
              <a:rPr lang="en" dirty="0" err="1"/>
              <a:t>Analysera</a:t>
            </a:r>
            <a:r>
              <a:rPr lang="en" dirty="0"/>
              <a:t> </a:t>
            </a:r>
            <a:r>
              <a:rPr lang="en" dirty="0" err="1"/>
              <a:t>inspelningarna</a:t>
            </a:r>
            <a:endParaRPr lang="en" dirty="0"/>
          </a:p>
          <a:p>
            <a:r>
              <a:rPr lang="en" dirty="0" err="1"/>
              <a:t>Räkna</a:t>
            </a:r>
            <a:r>
              <a:rPr lang="en" dirty="0"/>
              <a:t> </a:t>
            </a:r>
            <a:r>
              <a:rPr lang="en" dirty="0" err="1"/>
              <a:t>hur</a:t>
            </a:r>
            <a:r>
              <a:rPr lang="en" dirty="0"/>
              <a:t> m</a:t>
            </a:r>
            <a:r>
              <a:rPr lang="sv-SE" dirty="0"/>
              <a:t>å</a:t>
            </a:r>
            <a:r>
              <a:rPr lang="en" dirty="0" err="1"/>
              <a:t>nga</a:t>
            </a:r>
            <a:r>
              <a:rPr lang="en" dirty="0"/>
              <a:t> </a:t>
            </a:r>
            <a:r>
              <a:rPr lang="en" dirty="0" err="1"/>
              <a:t>användare</a:t>
            </a:r>
            <a:r>
              <a:rPr lang="en" dirty="0"/>
              <a:t> </a:t>
            </a:r>
            <a:r>
              <a:rPr lang="en" dirty="0" err="1"/>
              <a:t>som</a:t>
            </a:r>
            <a:r>
              <a:rPr lang="en" dirty="0"/>
              <a:t> </a:t>
            </a:r>
            <a:r>
              <a:rPr lang="en" dirty="0" err="1"/>
              <a:t>gör</a:t>
            </a:r>
            <a:r>
              <a:rPr lang="en" dirty="0"/>
              <a:t> </a:t>
            </a:r>
            <a:r>
              <a:rPr lang="en" dirty="0" err="1"/>
              <a:t>saker</a:t>
            </a:r>
            <a:r>
              <a:rPr lang="en" dirty="0"/>
              <a:t> </a:t>
            </a:r>
            <a:r>
              <a:rPr lang="en" dirty="0" err="1"/>
              <a:t>på</a:t>
            </a:r>
            <a:r>
              <a:rPr lang="en" dirty="0"/>
              <a:t> </a:t>
            </a:r>
            <a:r>
              <a:rPr lang="en" dirty="0" err="1"/>
              <a:t>samma</a:t>
            </a:r>
            <a:r>
              <a:rPr lang="en" dirty="0"/>
              <a:t> </a:t>
            </a:r>
            <a:r>
              <a:rPr lang="en" dirty="0" err="1"/>
              <a:t>sätt</a:t>
            </a:r>
            <a:endParaRPr lang="en" dirty="0"/>
          </a:p>
          <a:p>
            <a:r>
              <a:rPr lang="sv-SE" dirty="0"/>
              <a:t>Om en person har problem är det tillräckligt för att indikera att det finns problem</a:t>
            </a: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734F5BB-3F74-BE43-86AA-C20122725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647" y="359078"/>
            <a:ext cx="1776786" cy="178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6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ye tracking test. ">
            <a:extLst>
              <a:ext uri="{FF2B5EF4-FFF2-40B4-BE49-F238E27FC236}">
                <a16:creationId xmlns:a16="http://schemas.microsoft.com/office/drawing/2014/main" id="{384E53C1-60BB-1849-89C8-7F7503BF23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7" b="4746"/>
          <a:stretch/>
        </p:blipFill>
        <p:spPr>
          <a:xfrm>
            <a:off x="-98261" y="0"/>
            <a:ext cx="9242261" cy="516055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004048" y="3219822"/>
            <a:ext cx="3672408" cy="1464120"/>
          </a:xfrm>
          <a:prstGeom prst="rect">
            <a:avLst/>
          </a:prstGeom>
          <a:solidFill>
            <a:schemeClr val="tx1"/>
          </a:solidFill>
        </p:spPr>
        <p:txBody>
          <a:bodyPr wrap="square" lIns="612000" tIns="432000" rIns="288000" bIns="576000" anchor="ctr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sv-SE" sz="2900"/>
              <a:t>Eye-</a:t>
            </a:r>
            <a:r>
              <a:rPr lang="sv-SE" sz="2900" err="1"/>
              <a:t>tracking</a:t>
            </a:r>
            <a:endParaRPr lang="sv-SE" sz="29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67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0" y="411510"/>
            <a:ext cx="6929000" cy="699404"/>
          </a:xfrm>
        </p:spPr>
        <p:txBody>
          <a:bodyPr/>
          <a:lstStyle/>
          <a:p>
            <a:r>
              <a:rPr lang="sv-SE" dirty="0"/>
              <a:t>Exempel, </a:t>
            </a:r>
            <a:r>
              <a:rPr lang="sv-SE" dirty="0" err="1"/>
              <a:t>eye-trackingtester</a:t>
            </a:r>
            <a:endParaRPr lang="sv-SE" dirty="0"/>
          </a:p>
        </p:txBody>
      </p:sp>
      <p:pic>
        <p:nvPicPr>
          <p:cNvPr id="2" name="Picture 2" descr="Eye-trackingtester på sf.se 600 fixering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012" y="0"/>
            <a:ext cx="4176988" cy="676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Eye-trackingtester Hallå konsument 30 fixeringa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67012" cy="656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6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E2AB9A73-69D9-EF45-BEEF-9F2CD55B3684}"/>
              </a:ext>
            </a:extLst>
          </p:cNvPr>
          <p:cNvSpPr/>
          <p:nvPr/>
        </p:nvSpPr>
        <p:spPr>
          <a:xfrm>
            <a:off x="0" y="-3957"/>
            <a:ext cx="3058816" cy="2664296"/>
          </a:xfrm>
          <a:prstGeom prst="rect">
            <a:avLst/>
          </a:prstGeom>
          <a:solidFill>
            <a:srgbClr val="FFF5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C3FCEB64-2250-B641-9025-3EF58F05000B}"/>
              </a:ext>
            </a:extLst>
          </p:cNvPr>
          <p:cNvSpPr/>
          <p:nvPr/>
        </p:nvSpPr>
        <p:spPr>
          <a:xfrm>
            <a:off x="3059832" y="-3957"/>
            <a:ext cx="3024336" cy="2664296"/>
          </a:xfrm>
          <a:prstGeom prst="rect">
            <a:avLst/>
          </a:prstGeom>
          <a:solidFill>
            <a:srgbClr val="FBEA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8B6BE75D-DDA5-AF44-A735-599BF66BF6AC}"/>
              </a:ext>
            </a:extLst>
          </p:cNvPr>
          <p:cNvSpPr/>
          <p:nvPr/>
        </p:nvSpPr>
        <p:spPr>
          <a:xfrm>
            <a:off x="6084167" y="-3957"/>
            <a:ext cx="3059833" cy="2664296"/>
          </a:xfrm>
          <a:prstGeom prst="rect">
            <a:avLst/>
          </a:prstGeom>
          <a:solidFill>
            <a:srgbClr val="F4EAED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09C1E119-F92F-D148-90A8-55677A58E2FC}"/>
              </a:ext>
            </a:extLst>
          </p:cNvPr>
          <p:cNvSpPr/>
          <p:nvPr/>
        </p:nvSpPr>
        <p:spPr>
          <a:xfrm>
            <a:off x="0" y="2653518"/>
            <a:ext cx="3131840" cy="2664296"/>
          </a:xfrm>
          <a:prstGeom prst="rect">
            <a:avLst/>
          </a:prstGeom>
          <a:solidFill>
            <a:srgbClr val="ECE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492624CD-BF8F-DA40-A518-87239FFDF46F}"/>
              </a:ext>
            </a:extLst>
          </p:cNvPr>
          <p:cNvSpPr/>
          <p:nvPr/>
        </p:nvSpPr>
        <p:spPr>
          <a:xfrm>
            <a:off x="3059832" y="2653518"/>
            <a:ext cx="3058816" cy="2664296"/>
          </a:xfrm>
          <a:prstGeom prst="rect">
            <a:avLst/>
          </a:prstGeom>
          <a:solidFill>
            <a:srgbClr val="DEE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E00DBDF9-37E7-3542-A576-7F49B1E258BC}"/>
              </a:ext>
            </a:extLst>
          </p:cNvPr>
          <p:cNvSpPr/>
          <p:nvPr/>
        </p:nvSpPr>
        <p:spPr>
          <a:xfrm>
            <a:off x="6085184" y="2653518"/>
            <a:ext cx="3058816" cy="2664296"/>
          </a:xfrm>
          <a:prstGeom prst="rect">
            <a:avLst/>
          </a:prstGeom>
          <a:solidFill>
            <a:srgbClr val="D6E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412721C7-5F11-7044-8B87-0F2215E17E56}"/>
              </a:ext>
            </a:extLst>
          </p:cNvPr>
          <p:cNvSpPr/>
          <p:nvPr/>
        </p:nvSpPr>
        <p:spPr>
          <a:xfrm>
            <a:off x="3444977" y="1143525"/>
            <a:ext cx="22875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Användningstester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B17CBCEC-43A0-144B-887B-F34222AF0171}"/>
              </a:ext>
            </a:extLst>
          </p:cNvPr>
          <p:cNvSpPr/>
          <p:nvPr/>
        </p:nvSpPr>
        <p:spPr>
          <a:xfrm>
            <a:off x="6694460" y="866526"/>
            <a:ext cx="21541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v-SE" dirty="0"/>
              <a:t>Testare av tillgänglighet i digitala tjänster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D7F297E8-BFEC-1B47-A01B-B4EDFBD6A1D3}"/>
              </a:ext>
            </a:extLst>
          </p:cNvPr>
          <p:cNvSpPr/>
          <p:nvPr/>
        </p:nvSpPr>
        <p:spPr>
          <a:xfrm>
            <a:off x="512168" y="3624679"/>
            <a:ext cx="2141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v-SE" dirty="0"/>
              <a:t>Stöd och råd till utvecklingsteam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0047C76B-16AB-6C4B-985D-D25105A2E141}"/>
              </a:ext>
            </a:extLst>
          </p:cNvPr>
          <p:cNvSpPr/>
          <p:nvPr/>
        </p:nvSpPr>
        <p:spPr>
          <a:xfrm>
            <a:off x="3376726" y="3624680"/>
            <a:ext cx="2462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v-SE" dirty="0"/>
              <a:t>Tar fram tillgängliga koncept &amp; design 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4973BDDE-924A-6C4F-9115-5EECCA3B1F02}"/>
              </a:ext>
            </a:extLst>
          </p:cNvPr>
          <p:cNvSpPr/>
          <p:nvPr/>
        </p:nvSpPr>
        <p:spPr>
          <a:xfrm>
            <a:off x="6657311" y="3486180"/>
            <a:ext cx="20691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Webbutveckling av tillgängliga digitala tjänster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AE92569C-4709-6045-8E70-F0086231B539}"/>
              </a:ext>
            </a:extLst>
          </p:cNvPr>
          <p:cNvSpPr/>
          <p:nvPr/>
        </p:nvSpPr>
        <p:spPr>
          <a:xfrm>
            <a:off x="633022" y="1005026"/>
            <a:ext cx="19260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v-SE" dirty="0"/>
              <a:t>Utbildar i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18941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Rubriker är viktiga för läsaren</a:t>
            </a:r>
          </a:p>
        </p:txBody>
      </p:sp>
      <p:pic>
        <p:nvPicPr>
          <p:cNvPr id="1026" name="Picture 2" descr="Heat map från eye tracking tester som visar hur användaren tar sig an en text.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-7984"/>
            <a:ext cx="329224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73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318EB8C-E7FB-E241-835F-13BF182F558A}"/>
              </a:ext>
            </a:extLst>
          </p:cNvPr>
          <p:cNvSpPr txBox="1">
            <a:spLocks/>
          </p:cNvSpPr>
          <p:nvPr/>
        </p:nvSpPr>
        <p:spPr>
          <a:xfrm>
            <a:off x="-17818" y="411510"/>
            <a:ext cx="4229778" cy="699404"/>
          </a:xfrm>
          <a:prstGeom prst="rect">
            <a:avLst/>
          </a:prstGeom>
          <a:solidFill>
            <a:schemeClr val="tx1"/>
          </a:solidFill>
        </p:spPr>
        <p:txBody>
          <a:bodyPr wrap="square" lIns="450000" tIns="72000" rIns="180000" bIns="7200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sv-SE" dirty="0"/>
              <a:t>Kortsortering</a:t>
            </a:r>
          </a:p>
        </p:txBody>
      </p:sp>
      <p:pic>
        <p:nvPicPr>
          <p:cNvPr id="9" name="Picture 2" descr="Två personer vid skrivbord med papper och lappar.">
            <a:extLst>
              <a:ext uri="{FF2B5EF4-FFF2-40B4-BE49-F238E27FC236}">
                <a16:creationId xmlns:a16="http://schemas.microsoft.com/office/drawing/2014/main" id="{73F7A6C6-34B9-B34C-86F8-E8C2234DD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7071" y="1275606"/>
            <a:ext cx="4932040" cy="369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B24BBEB5-D89D-AA47-802E-42AD62152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392" y="137164"/>
            <a:ext cx="827584" cy="82758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26824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karta&#10;&#10;&#10;&#10;Automatiskt genererad beskrivning">
            <a:extLst>
              <a:ext uri="{FF2B5EF4-FFF2-40B4-BE49-F238E27FC236}">
                <a16:creationId xmlns:a16="http://schemas.microsoft.com/office/drawing/2014/main" id="{EB02CBB4-F629-0746-8584-677BCFD20C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50"/>
          <a:stretch/>
        </p:blipFill>
        <p:spPr>
          <a:xfrm>
            <a:off x="1115616" y="70875"/>
            <a:ext cx="6440281" cy="5072625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91740AF7-B414-3D45-BD3E-8E6D77923DB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750873" cy="453183"/>
          </a:xfrm>
          <a:prstGeom prst="rect">
            <a:avLst/>
          </a:prstGeom>
          <a:solidFill>
            <a:schemeClr val="tx1"/>
          </a:solidFill>
        </p:spPr>
        <p:txBody>
          <a:bodyPr vert="horz" wrap="none" lIns="432000" tIns="72000" rIns="324000" bIns="7200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sv-SE" sz="2000" dirty="0"/>
              <a:t>2. Hur går det till om man vill gifta sig, men inte i kyrkan?</a:t>
            </a:r>
          </a:p>
        </p:txBody>
      </p:sp>
    </p:spTree>
    <p:extLst>
      <p:ext uri="{BB962C8B-B14F-4D97-AF65-F5344CB8AC3E}">
        <p14:creationId xmlns:p14="http://schemas.microsoft.com/office/powerpoint/2010/main" val="66027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66821BA-9ABC-0E43-9C29-7A9EC39DDA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err="1"/>
              <a:t>Personas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621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">
            <a:extLst>
              <a:ext uri="{FF2B5EF4-FFF2-40B4-BE49-F238E27FC236}">
                <a16:creationId xmlns:a16="http://schemas.microsoft.com/office/drawing/2014/main" id="{DF6438FE-69C0-8F4A-A814-0DE70C99FA99}"/>
              </a:ext>
            </a:extLst>
          </p:cNvPr>
          <p:cNvSpPr txBox="1">
            <a:spLocks/>
          </p:cNvSpPr>
          <p:nvPr/>
        </p:nvSpPr>
        <p:spPr>
          <a:xfrm>
            <a:off x="0" y="2085279"/>
            <a:ext cx="9143999" cy="15246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3400" dirty="0"/>
              <a:t>En persona beskriver en målgrupp</a:t>
            </a:r>
          </a:p>
        </p:txBody>
      </p:sp>
    </p:spTree>
    <p:extLst>
      <p:ext uri="{BB962C8B-B14F-4D97-AF65-F5344CB8AC3E}">
        <p14:creationId xmlns:p14="http://schemas.microsoft.com/office/powerpoint/2010/main" val="152980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8A050A9-8A85-014D-8798-F4163117A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772" y="1382317"/>
            <a:ext cx="4740971" cy="2947090"/>
          </a:xfrm>
          <a:prstGeom prst="rect">
            <a:avLst/>
          </a:prstGeom>
        </p:spPr>
      </p:pic>
      <p:pic>
        <p:nvPicPr>
          <p:cNvPr id="2" name="Bildobjekt 4">
            <a:extLst>
              <a:ext uri="{FF2B5EF4-FFF2-40B4-BE49-F238E27FC236}">
                <a16:creationId xmlns:a16="http://schemas.microsoft.com/office/drawing/2014/main" id="{D5C72D02-87D8-4E42-BF77-F87D9119EF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73" y="1275606"/>
            <a:ext cx="1318719" cy="3168352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2258B3C5-4FBE-4B77-9C87-F354FBE79CD8}"/>
              </a:ext>
            </a:extLst>
          </p:cNvPr>
          <p:cNvSpPr/>
          <p:nvPr/>
        </p:nvSpPr>
        <p:spPr>
          <a:xfrm>
            <a:off x="2956497" y="1305194"/>
            <a:ext cx="4810919" cy="30792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A53978D-52F7-4A4C-9058-B90E44C01250}"/>
              </a:ext>
            </a:extLst>
          </p:cNvPr>
          <p:cNvSpPr/>
          <p:nvPr/>
        </p:nvSpPr>
        <p:spPr>
          <a:xfrm>
            <a:off x="933373" y="1291411"/>
            <a:ext cx="1280220" cy="30793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2E263B57-D5D7-8446-9994-C887F48A5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2747900" cy="699404"/>
          </a:xfrm>
        </p:spPr>
        <p:txBody>
          <a:bodyPr/>
          <a:lstStyle/>
          <a:p>
            <a:r>
              <a:rPr lang="sv-SE" dirty="0" err="1"/>
              <a:t>Personas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0103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31631" y="610802"/>
            <a:ext cx="4272357" cy="699404"/>
          </a:xfrm>
        </p:spPr>
        <p:txBody>
          <a:bodyPr/>
          <a:lstStyle/>
          <a:p>
            <a:r>
              <a:rPr lang="en" dirty="0" err="1"/>
              <a:t>Funkas</a:t>
            </a:r>
            <a:r>
              <a:rPr lang="en" dirty="0"/>
              <a:t> </a:t>
            </a:r>
            <a:r>
              <a:rPr lang="en" dirty="0" err="1"/>
              <a:t>peronas</a:t>
            </a:r>
            <a:endParaRPr lang="nb-NO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1054939" y="1923678"/>
            <a:ext cx="7056328" cy="3075974"/>
          </a:xfrm>
        </p:spPr>
        <p:txBody>
          <a:bodyPr/>
          <a:lstStyle/>
          <a:p>
            <a:r>
              <a:rPr lang="nb-NO" dirty="0" err="1"/>
              <a:t>Läs</a:t>
            </a:r>
            <a:r>
              <a:rPr lang="nb-NO" dirty="0"/>
              <a:t> </a:t>
            </a:r>
            <a:r>
              <a:rPr lang="nb-NO" dirty="0" err="1"/>
              <a:t>och</a:t>
            </a:r>
            <a:r>
              <a:rPr lang="nb-NO" dirty="0"/>
              <a:t> </a:t>
            </a:r>
            <a:r>
              <a:rPr lang="nb-NO" dirty="0" err="1"/>
              <a:t>skrivsvårigheter</a:t>
            </a:r>
            <a:endParaRPr lang="nb-NO" dirty="0"/>
          </a:p>
          <a:p>
            <a:r>
              <a:rPr lang="sv-SE" dirty="0"/>
              <a:t>Kognitiva </a:t>
            </a:r>
            <a:r>
              <a:rPr lang="sv-SE" dirty="0" err="1"/>
              <a:t>funktionnedsättningar</a:t>
            </a:r>
            <a:endParaRPr lang="sv-SE" dirty="0"/>
          </a:p>
          <a:p>
            <a:r>
              <a:rPr lang="sv-SE" dirty="0"/>
              <a:t>Nedsatt syn</a:t>
            </a:r>
          </a:p>
          <a:p>
            <a:r>
              <a:rPr lang="nb-NO" dirty="0" err="1"/>
              <a:t>Äldre</a:t>
            </a:r>
            <a:endParaRPr lang="nb-NO" dirty="0"/>
          </a:p>
          <a:p>
            <a:r>
              <a:rPr lang="nb-NO" dirty="0"/>
              <a:t>Inga </a:t>
            </a:r>
            <a:r>
              <a:rPr lang="nb-NO" dirty="0" err="1"/>
              <a:t>funktionsnedsättningar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297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31631" y="610802"/>
            <a:ext cx="4272357" cy="699404"/>
          </a:xfrm>
        </p:spPr>
        <p:txBody>
          <a:bodyPr/>
          <a:lstStyle/>
          <a:p>
            <a:r>
              <a:rPr lang="en" dirty="0" err="1"/>
              <a:t>Funkas</a:t>
            </a:r>
            <a:r>
              <a:rPr lang="en" dirty="0"/>
              <a:t> </a:t>
            </a:r>
            <a:r>
              <a:rPr lang="en" dirty="0" err="1"/>
              <a:t>peronas</a:t>
            </a:r>
            <a:endParaRPr lang="nb-NO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1054939" y="1923678"/>
            <a:ext cx="7056328" cy="3075974"/>
          </a:xfrm>
        </p:spPr>
        <p:txBody>
          <a:bodyPr/>
          <a:lstStyle/>
          <a:p>
            <a:r>
              <a:rPr lang="nb-NO" dirty="0" err="1"/>
              <a:t>Läs</a:t>
            </a:r>
            <a:r>
              <a:rPr lang="nb-NO" dirty="0"/>
              <a:t> </a:t>
            </a:r>
            <a:r>
              <a:rPr lang="nb-NO" dirty="0" err="1"/>
              <a:t>och</a:t>
            </a:r>
            <a:r>
              <a:rPr lang="nb-NO" dirty="0"/>
              <a:t> </a:t>
            </a:r>
            <a:r>
              <a:rPr lang="nb-NO" dirty="0" err="1"/>
              <a:t>skrivsvårigheter</a:t>
            </a:r>
            <a:endParaRPr lang="nb-NO" dirty="0"/>
          </a:p>
          <a:p>
            <a:r>
              <a:rPr lang="sv-SE" dirty="0"/>
              <a:t>Kognitiva </a:t>
            </a:r>
            <a:r>
              <a:rPr lang="sv-SE" dirty="0" err="1"/>
              <a:t>funktionnedsättningar</a:t>
            </a:r>
            <a:endParaRPr lang="sv-SE" dirty="0"/>
          </a:p>
          <a:p>
            <a:r>
              <a:rPr lang="sv-SE" dirty="0"/>
              <a:t>Nedsatt syn</a:t>
            </a:r>
          </a:p>
          <a:p>
            <a:r>
              <a:rPr lang="nb-NO" dirty="0" err="1"/>
              <a:t>Äldre</a:t>
            </a:r>
            <a:endParaRPr lang="nb-NO" dirty="0"/>
          </a:p>
          <a:p>
            <a:r>
              <a:rPr lang="nb-NO" dirty="0"/>
              <a:t>Inga </a:t>
            </a:r>
            <a:r>
              <a:rPr lang="nb-NO" dirty="0" err="1"/>
              <a:t>funktionsnedsättningar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490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text 1">
            <a:extLst>
              <a:ext uri="{FF2B5EF4-FFF2-40B4-BE49-F238E27FC236}">
                <a16:creationId xmlns:a16="http://schemas.microsoft.com/office/drawing/2014/main" id="{930900FE-CAF2-404C-8FD3-F7E7FDEF25B7}"/>
              </a:ext>
            </a:extLst>
          </p:cNvPr>
          <p:cNvSpPr txBox="1">
            <a:spLocks/>
          </p:cNvSpPr>
          <p:nvPr/>
        </p:nvSpPr>
        <p:spPr>
          <a:xfrm>
            <a:off x="379141" y="657923"/>
            <a:ext cx="8764859" cy="15246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sv-SE" sz="2800" dirty="0"/>
          </a:p>
          <a:p>
            <a:pPr>
              <a:lnSpc>
                <a:spcPct val="150000"/>
              </a:lnSpc>
            </a:pPr>
            <a:endParaRPr lang="sv-SE" sz="2800" dirty="0"/>
          </a:p>
          <a:p>
            <a:pPr>
              <a:lnSpc>
                <a:spcPct val="150000"/>
              </a:lnSpc>
            </a:pPr>
            <a:r>
              <a:rPr lang="sv-SE" sz="2800" dirty="0"/>
              <a:t>Syftet är att dessa ska gå och kanske bör användas på ALLA </a:t>
            </a:r>
            <a:r>
              <a:rPr lang="sv-SE" sz="2800" dirty="0" err="1"/>
              <a:t>Smartbyerprojekt</a:t>
            </a:r>
            <a:r>
              <a:rPr lang="sv-S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7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3E29CDA-E431-284A-80CA-5FEC5447F1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62566" y="1698051"/>
            <a:ext cx="5832648" cy="2160240"/>
          </a:xfrm>
        </p:spPr>
        <p:txBody>
          <a:bodyPr/>
          <a:lstStyle/>
          <a:p>
            <a:r>
              <a:rPr lang="en" dirty="0" err="1"/>
              <a:t>Hur</a:t>
            </a:r>
            <a:r>
              <a:rPr lang="en" dirty="0"/>
              <a:t> </a:t>
            </a:r>
            <a:r>
              <a:rPr lang="en" dirty="0" err="1"/>
              <a:t>jobbar</a:t>
            </a:r>
            <a:r>
              <a:rPr lang="en" dirty="0"/>
              <a:t> man </a:t>
            </a:r>
            <a:br>
              <a:rPr lang="en" dirty="0"/>
            </a:br>
            <a:r>
              <a:rPr lang="en" dirty="0"/>
              <a:t>med </a:t>
            </a:r>
            <a:r>
              <a:rPr lang="en" dirty="0" err="1"/>
              <a:t>personor</a:t>
            </a:r>
            <a:r>
              <a:rPr lang="en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189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/>
          <p:cNvSpPr txBox="1"/>
          <p:nvPr/>
        </p:nvSpPr>
        <p:spPr>
          <a:xfrm>
            <a:off x="611560" y="1995686"/>
            <a:ext cx="7776864" cy="93871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sv-SE" sz="5500" spc="300"/>
              <a:t>TILLGÄNGLIGHET</a:t>
            </a:r>
          </a:p>
        </p:txBody>
      </p:sp>
      <p:sp>
        <p:nvSpPr>
          <p:cNvPr id="15" name="Platshållare för text 9">
            <a:extLst>
              <a:ext uri="{FF2B5EF4-FFF2-40B4-BE49-F238E27FC236}">
                <a16:creationId xmlns:a16="http://schemas.microsoft.com/office/drawing/2014/main" id="{92332691-8756-2C44-B056-B798B192069E}"/>
              </a:ext>
            </a:extLst>
          </p:cNvPr>
          <p:cNvSpPr txBox="1">
            <a:spLocks/>
          </p:cNvSpPr>
          <p:nvPr/>
        </p:nvSpPr>
        <p:spPr>
          <a:xfrm>
            <a:off x="3490535" y="332116"/>
            <a:ext cx="1468553" cy="637261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err="1"/>
              <a:t>Inclusion</a:t>
            </a:r>
            <a:endParaRPr lang="sv-SE" sz="2000"/>
          </a:p>
        </p:txBody>
      </p:sp>
      <p:sp>
        <p:nvSpPr>
          <p:cNvPr id="16" name="Platshållare för text 9">
            <a:extLst>
              <a:ext uri="{FF2B5EF4-FFF2-40B4-BE49-F238E27FC236}">
                <a16:creationId xmlns:a16="http://schemas.microsoft.com/office/drawing/2014/main" id="{46036202-C6E6-EA4F-B9EE-A40DB7285D26}"/>
              </a:ext>
            </a:extLst>
          </p:cNvPr>
          <p:cNvSpPr txBox="1">
            <a:spLocks/>
          </p:cNvSpPr>
          <p:nvPr/>
        </p:nvSpPr>
        <p:spPr>
          <a:xfrm>
            <a:off x="5471162" y="845270"/>
            <a:ext cx="2917262" cy="637261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/>
              <a:t>Inkluderande design</a:t>
            </a:r>
          </a:p>
        </p:txBody>
      </p:sp>
      <p:sp>
        <p:nvSpPr>
          <p:cNvPr id="17" name="Platshållare för text 9">
            <a:extLst>
              <a:ext uri="{FF2B5EF4-FFF2-40B4-BE49-F238E27FC236}">
                <a16:creationId xmlns:a16="http://schemas.microsoft.com/office/drawing/2014/main" id="{872E6AD2-90C4-5442-A6B4-BE393E70FC0E}"/>
              </a:ext>
            </a:extLst>
          </p:cNvPr>
          <p:cNvSpPr txBox="1">
            <a:spLocks/>
          </p:cNvSpPr>
          <p:nvPr/>
        </p:nvSpPr>
        <p:spPr>
          <a:xfrm>
            <a:off x="6241518" y="3279251"/>
            <a:ext cx="2146906" cy="637261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/>
              <a:t>Design för alla</a:t>
            </a:r>
          </a:p>
        </p:txBody>
      </p:sp>
      <p:sp>
        <p:nvSpPr>
          <p:cNvPr id="18" name="Platshållare för text 9">
            <a:extLst>
              <a:ext uri="{FF2B5EF4-FFF2-40B4-BE49-F238E27FC236}">
                <a16:creationId xmlns:a16="http://schemas.microsoft.com/office/drawing/2014/main" id="{3E84D4BD-BD91-0F41-A048-4AEDBDA8A75B}"/>
              </a:ext>
            </a:extLst>
          </p:cNvPr>
          <p:cNvSpPr txBox="1">
            <a:spLocks/>
          </p:cNvSpPr>
          <p:nvPr/>
        </p:nvSpPr>
        <p:spPr>
          <a:xfrm>
            <a:off x="1210630" y="3323453"/>
            <a:ext cx="997545" cy="637261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/>
              <a:t>a11y</a:t>
            </a:r>
          </a:p>
        </p:txBody>
      </p:sp>
      <p:sp>
        <p:nvSpPr>
          <p:cNvPr id="19" name="Platshållare för text 9">
            <a:extLst>
              <a:ext uri="{FF2B5EF4-FFF2-40B4-BE49-F238E27FC236}">
                <a16:creationId xmlns:a16="http://schemas.microsoft.com/office/drawing/2014/main" id="{E20EBCCD-D1EF-8D42-92DE-F8DC97DD9AE3}"/>
              </a:ext>
            </a:extLst>
          </p:cNvPr>
          <p:cNvSpPr txBox="1">
            <a:spLocks/>
          </p:cNvSpPr>
          <p:nvPr/>
        </p:nvSpPr>
        <p:spPr>
          <a:xfrm>
            <a:off x="2978461" y="3916512"/>
            <a:ext cx="2927438" cy="637261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  <a:alpha val="71000"/>
            </a:schemeClr>
          </a:solidFill>
        </p:spPr>
        <p:txBody>
          <a:bodyPr vert="horz" wrap="none" lIns="108000" tIns="72000" rIns="108000" bIns="7200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000"/>
              <a:t>Universell utformning</a:t>
            </a:r>
          </a:p>
        </p:txBody>
      </p:sp>
      <p:sp>
        <p:nvSpPr>
          <p:cNvPr id="9" name="Platshållare för text 9">
            <a:extLst>
              <a:ext uri="{FF2B5EF4-FFF2-40B4-BE49-F238E27FC236}">
                <a16:creationId xmlns:a16="http://schemas.microsoft.com/office/drawing/2014/main" id="{FCA35836-49E0-C441-8F2C-3573E86C9D5B}"/>
              </a:ext>
            </a:extLst>
          </p:cNvPr>
          <p:cNvSpPr txBox="1">
            <a:spLocks/>
          </p:cNvSpPr>
          <p:nvPr/>
        </p:nvSpPr>
        <p:spPr>
          <a:xfrm>
            <a:off x="1085987" y="845270"/>
            <a:ext cx="1892474" cy="637261"/>
          </a:xfrm>
          <a:prstGeom prst="roundRect">
            <a:avLst>
              <a:gd name="adj" fmla="val 48316"/>
            </a:avLst>
          </a:prstGeom>
          <a:solidFill>
            <a:schemeClr val="accent2">
              <a:lumMod val="40000"/>
              <a:lumOff val="60000"/>
              <a:alpha val="71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000" dirty="0" err="1"/>
              <a:t>Accessibility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8050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47623FA-987E-4248-94A1-AC2BB0253E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 err="1"/>
              <a:t>Funkas</a:t>
            </a:r>
            <a:r>
              <a:rPr lang="sv-SE" dirty="0"/>
              <a:t> </a:t>
            </a:r>
            <a:r>
              <a:rPr lang="sv-SE" dirty="0" err="1"/>
              <a:t>personor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277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22803F7-2E96-DA40-935A-79A1A40FA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426" y="591247"/>
            <a:ext cx="1739900" cy="15494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54830DF-124D-ED41-9BFC-017DAF7CA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169" y="527747"/>
            <a:ext cx="1765300" cy="16129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A9AF489-6E08-BC4C-8811-067BD16E38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120" y="572197"/>
            <a:ext cx="1739900" cy="1524000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04010A5C-8D0D-C442-8570-2147B8C79A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426" y="2501760"/>
            <a:ext cx="1701800" cy="1562100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E518447A-ED6A-4C4B-97F0-1314B7756F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216" y="2546349"/>
            <a:ext cx="1778000" cy="15748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54F342D-99CA-D947-AA8A-87B586B6C3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718" y="2571750"/>
            <a:ext cx="1689100" cy="15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85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FA9114-601D-4572-BEA7-AD5301BE5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1595342" cy="699404"/>
          </a:xfrm>
        </p:spPr>
        <p:txBody>
          <a:bodyPr/>
          <a:lstStyle/>
          <a:p>
            <a:r>
              <a:rPr lang="sv-SE" dirty="0"/>
              <a:t>Kim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24E5DD4-C156-2344-831A-79AA808EF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387" y="1019027"/>
            <a:ext cx="2965129" cy="295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3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CD25E81-F355-634B-B16A-4C0ED4D5A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" y="1230085"/>
            <a:ext cx="7269728" cy="268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8082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2">
            <a:extLst>
              <a:ext uri="{FF2B5EF4-FFF2-40B4-BE49-F238E27FC236}">
                <a16:creationId xmlns:a16="http://schemas.microsoft.com/office/drawing/2014/main" id="{8A62501A-F683-4EA5-99F4-1967514AA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25" y="670896"/>
            <a:ext cx="7280563" cy="360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856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FA9114-601D-4572-BEA7-AD5301BE5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2119523" cy="699404"/>
          </a:xfrm>
        </p:spPr>
        <p:txBody>
          <a:bodyPr/>
          <a:lstStyle/>
          <a:p>
            <a:r>
              <a:rPr lang="sv-SE" dirty="0"/>
              <a:t>Gloria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06B73D7-C100-AA4F-9F7B-538404EEA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498" y="1020673"/>
            <a:ext cx="3777769" cy="367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6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8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99F70F96-E315-4AC0-AEE5-0E7CAD996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985" y="1558118"/>
            <a:ext cx="5191857" cy="2620328"/>
          </a:xfrm>
          <a:prstGeom prst="rect">
            <a:avLst/>
          </a:prstGeom>
        </p:spPr>
      </p:pic>
      <p:pic>
        <p:nvPicPr>
          <p:cNvPr id="10" name="Bildobjekt 10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5888A489-FFD1-49A4-9EE9-46FDC942A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390" y="1656817"/>
            <a:ext cx="5317310" cy="2573896"/>
          </a:xfrm>
          <a:prstGeom prst="rect">
            <a:avLst/>
          </a:prstGeom>
        </p:spPr>
      </p:pic>
      <p:sp>
        <p:nvSpPr>
          <p:cNvPr id="4" name="Ellips 3">
            <a:extLst>
              <a:ext uri="{FF2B5EF4-FFF2-40B4-BE49-F238E27FC236}">
                <a16:creationId xmlns:a16="http://schemas.microsoft.com/office/drawing/2014/main" id="{295638F3-25E4-41DB-9E58-D639D929F8B7}"/>
              </a:ext>
            </a:extLst>
          </p:cNvPr>
          <p:cNvSpPr/>
          <p:nvPr/>
        </p:nvSpPr>
        <p:spPr>
          <a:xfrm>
            <a:off x="685800" y="1602355"/>
            <a:ext cx="504646" cy="5046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Arial"/>
                <a:cs typeface="Arial"/>
              </a:rPr>
              <a:t>1</a:t>
            </a: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3A2915DA-266E-4B14-9ECA-F7572FE12E33}"/>
              </a:ext>
            </a:extLst>
          </p:cNvPr>
          <p:cNvSpPr/>
          <p:nvPr/>
        </p:nvSpPr>
        <p:spPr>
          <a:xfrm>
            <a:off x="4578470" y="1656271"/>
            <a:ext cx="483080" cy="5046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9339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FA9114-601D-4572-BEA7-AD5301BE5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1851822" cy="699404"/>
          </a:xfrm>
        </p:spPr>
        <p:txBody>
          <a:bodyPr/>
          <a:lstStyle/>
          <a:p>
            <a:r>
              <a:rPr lang="sv-SE" dirty="0"/>
              <a:t>Bodil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86D2280-75EF-344D-BBF2-680A36A3E2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3"/>
          <a:stretch/>
        </p:blipFill>
        <p:spPr>
          <a:xfrm>
            <a:off x="2699792" y="749836"/>
            <a:ext cx="3752379" cy="392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5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0AD30070-546F-DB48-B16F-C4A799A39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9FBD851F-2168-FA4F-B25F-F88FE24CDE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648"/>
          <a:stretch/>
        </p:blipFill>
        <p:spPr>
          <a:xfrm>
            <a:off x="2423884" y="0"/>
            <a:ext cx="486136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8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99D1CAF-3E58-4348-B52E-4463C2B3D9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63827" y="1131590"/>
            <a:ext cx="6816345" cy="298321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sv-SE" dirty="0"/>
              <a:t>”Smarte </a:t>
            </a:r>
            <a:r>
              <a:rPr lang="sv-SE" dirty="0" err="1"/>
              <a:t>byer</a:t>
            </a:r>
            <a:r>
              <a:rPr lang="sv-SE" dirty="0"/>
              <a:t> slik de </a:t>
            </a:r>
            <a:r>
              <a:rPr lang="sv-SE" dirty="0" err="1"/>
              <a:t>prosjekteres</a:t>
            </a:r>
            <a:r>
              <a:rPr lang="sv-SE" dirty="0"/>
              <a:t> i dag kan med </a:t>
            </a:r>
            <a:r>
              <a:rPr lang="sv-SE" dirty="0" err="1"/>
              <a:t>fordel</a:t>
            </a:r>
            <a:r>
              <a:rPr lang="sv-SE" dirty="0"/>
              <a:t> </a:t>
            </a:r>
            <a:r>
              <a:rPr lang="sv-SE" dirty="0" err="1"/>
              <a:t>forankre</a:t>
            </a:r>
            <a:r>
              <a:rPr lang="sv-SE" dirty="0"/>
              <a:t> universell </a:t>
            </a:r>
            <a:r>
              <a:rPr lang="sv-SE" dirty="0" err="1"/>
              <a:t>utforming</a:t>
            </a:r>
            <a:r>
              <a:rPr lang="sv-SE" dirty="0"/>
              <a:t> på et </a:t>
            </a:r>
            <a:r>
              <a:rPr lang="sv-SE" dirty="0" err="1"/>
              <a:t>tidligere</a:t>
            </a:r>
            <a:r>
              <a:rPr lang="sv-SE" dirty="0"/>
              <a:t> steg i </a:t>
            </a:r>
            <a:r>
              <a:rPr lang="sv-SE" dirty="0" err="1"/>
              <a:t>planprosessen</a:t>
            </a:r>
            <a:r>
              <a:rPr lang="sv-SE" dirty="0"/>
              <a:t>. Et helhetlig fokus på universell </a:t>
            </a:r>
            <a:r>
              <a:rPr lang="sv-SE" dirty="0" err="1"/>
              <a:t>utforming</a:t>
            </a:r>
            <a:r>
              <a:rPr lang="sv-SE" dirty="0"/>
              <a:t> av en by eller </a:t>
            </a:r>
            <a:r>
              <a:rPr lang="sv-SE" dirty="0" err="1"/>
              <a:t>bydel</a:t>
            </a:r>
            <a:r>
              <a:rPr lang="sv-SE" dirty="0"/>
              <a:t> </a:t>
            </a:r>
            <a:r>
              <a:rPr lang="sv-SE" dirty="0" err="1"/>
              <a:t>fra</a:t>
            </a:r>
            <a:r>
              <a:rPr lang="sv-SE" dirty="0"/>
              <a:t> starten av i </a:t>
            </a:r>
            <a:r>
              <a:rPr lang="sv-SE" dirty="0" err="1"/>
              <a:t>planleggingen</a:t>
            </a:r>
            <a:r>
              <a:rPr lang="sv-SE" dirty="0"/>
              <a:t> av en smart by vil </a:t>
            </a:r>
            <a:r>
              <a:rPr lang="sv-SE" dirty="0" err="1"/>
              <a:t>være</a:t>
            </a:r>
            <a:r>
              <a:rPr lang="sv-SE" dirty="0"/>
              <a:t> </a:t>
            </a:r>
            <a:r>
              <a:rPr lang="sv-SE" dirty="0" err="1"/>
              <a:t>essensielt</a:t>
            </a:r>
            <a:r>
              <a:rPr lang="sv-SE" dirty="0"/>
              <a:t> for å </a:t>
            </a:r>
            <a:r>
              <a:rPr lang="sv-SE" dirty="0" err="1"/>
              <a:t>unngå</a:t>
            </a:r>
            <a:r>
              <a:rPr lang="sv-SE" dirty="0"/>
              <a:t> </a:t>
            </a:r>
            <a:r>
              <a:rPr lang="sv-SE" dirty="0" err="1"/>
              <a:t>unødvendige</a:t>
            </a:r>
            <a:r>
              <a:rPr lang="sv-SE" dirty="0"/>
              <a:t> </a:t>
            </a:r>
            <a:r>
              <a:rPr lang="sv-SE" dirty="0" err="1"/>
              <a:t>og</a:t>
            </a:r>
            <a:r>
              <a:rPr lang="sv-SE" dirty="0"/>
              <a:t> dyre </a:t>
            </a:r>
            <a:r>
              <a:rPr lang="sv-SE" dirty="0" err="1"/>
              <a:t>tilpasninger</a:t>
            </a:r>
            <a:r>
              <a:rPr lang="sv-SE" dirty="0"/>
              <a:t> i ettertid.”</a:t>
            </a:r>
          </a:p>
        </p:txBody>
      </p:sp>
    </p:spTree>
    <p:extLst>
      <p:ext uri="{BB962C8B-B14F-4D97-AF65-F5344CB8AC3E}">
        <p14:creationId xmlns:p14="http://schemas.microsoft.com/office/powerpoint/2010/main" val="20309807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2" descr="En bild som visar text, bord&#10;&#10;Beskrivning genererad med mycket hög exakthet">
            <a:extLst>
              <a:ext uri="{FF2B5EF4-FFF2-40B4-BE49-F238E27FC236}">
                <a16:creationId xmlns:a16="http://schemas.microsoft.com/office/drawing/2014/main" id="{57CCBFCC-7E9E-4C66-96BA-9B0430CDE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8384" y="-1024"/>
            <a:ext cx="3847233" cy="514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8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40FF3A-15D4-8B4E-A52C-C5335772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1510"/>
            <a:ext cx="1261917" cy="699404"/>
          </a:xfrm>
        </p:spPr>
        <p:txBody>
          <a:bodyPr/>
          <a:lstStyle/>
          <a:p>
            <a:r>
              <a:rPr lang="sv-SE" dirty="0"/>
              <a:t>Lo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F14DDA0-D416-D148-AE1D-9257BB870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50" y="335707"/>
            <a:ext cx="4830536" cy="447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8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0BBC784-52D8-B24A-BA75-076E01ACC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113" y="-9860"/>
            <a:ext cx="2897316" cy="515336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4197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5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750A6DD6-E486-4B0C-A374-B93A29328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128" y="169217"/>
            <a:ext cx="6977742" cy="480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6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2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F8E0BFC9-EF58-4332-91DE-50C7389DD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129" y="183891"/>
            <a:ext cx="6977742" cy="478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89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EF53311B-87C0-4A54-B60C-09CD9F5B7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85" y="179921"/>
            <a:ext cx="6988628" cy="47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5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DED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71CEB65-B358-E448-8664-48D88BDFFC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84960" y="1984429"/>
            <a:ext cx="6816345" cy="2448272"/>
          </a:xfrm>
        </p:spPr>
        <p:txBody>
          <a:bodyPr/>
          <a:lstStyle/>
          <a:p>
            <a:r>
              <a:rPr lang="sv-SE" dirty="0"/>
              <a:t>Att utvärdera möjligheter och begräsningar i ett koncept!</a:t>
            </a:r>
          </a:p>
        </p:txBody>
      </p:sp>
    </p:spTree>
    <p:extLst>
      <p:ext uri="{BB962C8B-B14F-4D97-AF65-F5344CB8AC3E}">
        <p14:creationId xmlns:p14="http://schemas.microsoft.com/office/powerpoint/2010/main" val="176087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893A348-A401-014C-9D07-06CA0D90B8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2"/>
          <a:stretch/>
        </p:blipFill>
        <p:spPr>
          <a:xfrm>
            <a:off x="1333500" y="403596"/>
            <a:ext cx="6477000" cy="425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8C1DB66-B8BC-A045-8190-52BCF54F12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4952" y="1707744"/>
            <a:ext cx="5832648" cy="2160240"/>
          </a:xfrm>
        </p:spPr>
        <p:txBody>
          <a:bodyPr>
            <a:normAutofit/>
          </a:bodyPr>
          <a:lstStyle/>
          <a:p>
            <a:r>
              <a:rPr lang="sv-SE" sz="4500" dirty="0"/>
              <a:t>Vem kan jobba med </a:t>
            </a:r>
            <a:r>
              <a:rPr lang="sv-SE" sz="4500" dirty="0" err="1"/>
              <a:t>personas</a:t>
            </a:r>
            <a:r>
              <a:rPr lang="sv-SE" sz="4500" dirty="0"/>
              <a:t>?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54249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06551D9-E6F6-AE43-B029-A676B734F1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9" b="8455"/>
          <a:stretch/>
        </p:blipFill>
        <p:spPr>
          <a:xfrm>
            <a:off x="2106385" y="0"/>
            <a:ext cx="5388429" cy="486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71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6769BA5-64C3-6B45-B1B5-ABE755947A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dirty="0"/>
              <a:t>Design för alla</a:t>
            </a:r>
          </a:p>
        </p:txBody>
      </p:sp>
    </p:spTree>
    <p:extLst>
      <p:ext uri="{BB962C8B-B14F-4D97-AF65-F5344CB8AC3E}">
        <p14:creationId xmlns:p14="http://schemas.microsoft.com/office/powerpoint/2010/main" val="3220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366439BC-DCC2-F848-92DC-4022FB3F3D74}"/>
              </a:ext>
            </a:extLst>
          </p:cNvPr>
          <p:cNvSpPr txBox="1"/>
          <p:nvPr/>
        </p:nvSpPr>
        <p:spPr>
          <a:xfrm>
            <a:off x="3275856" y="1879252"/>
            <a:ext cx="41092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dirty="0" err="1"/>
              <a:t>Inspire</a:t>
            </a:r>
            <a:r>
              <a:rPr lang="sv-SE" sz="4800" b="1" dirty="0"/>
              <a:t>!</a:t>
            </a:r>
          </a:p>
          <a:p>
            <a:br>
              <a:rPr lang="sv-SE" dirty="0"/>
            </a:b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67D49BE-E38C-1940-8146-B055E3DEF8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sz="5500" dirty="0">
                <a:latin typeface="Century Gothic"/>
              </a:rPr>
              <a:t>Vad innebär en kognitiv </a:t>
            </a:r>
            <a:r>
              <a:rPr lang="sv-SE" sz="5500" dirty="0" err="1">
                <a:latin typeface="Century Gothic"/>
              </a:rPr>
              <a:t>nedsätnning</a:t>
            </a:r>
            <a:r>
              <a:rPr lang="sv-SE" sz="5500" dirty="0">
                <a:latin typeface="Century Gothic"/>
              </a:rPr>
              <a:t>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808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74F736-2D53-1F41-A8C7-64B59F9D2D5E}"/>
              </a:ext>
            </a:extLst>
          </p:cNvPr>
          <p:cNvSpPr txBox="1">
            <a:spLocks/>
          </p:cNvSpPr>
          <p:nvPr/>
        </p:nvSpPr>
        <p:spPr>
          <a:xfrm>
            <a:off x="1564230" y="2571750"/>
            <a:ext cx="3408219" cy="699404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sv-SE" b="0" dirty="0">
                <a:solidFill>
                  <a:schemeClr val="tx1"/>
                </a:solidFill>
              </a:rPr>
              <a:t>Övning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B41B627-B2B2-B34A-980F-9071359F6B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3" r="21774" b="54616"/>
          <a:stretch/>
        </p:blipFill>
        <p:spPr>
          <a:xfrm>
            <a:off x="3268340" y="321575"/>
            <a:ext cx="2863836" cy="3058653"/>
          </a:xfrm>
          <a:prstGeom prst="rect">
            <a:avLst/>
          </a:prstGeom>
        </p:spPr>
      </p:pic>
      <p:sp>
        <p:nvSpPr>
          <p:cNvPr id="3" name="Frihandsfigur 2">
            <a:extLst>
              <a:ext uri="{FF2B5EF4-FFF2-40B4-BE49-F238E27FC236}">
                <a16:creationId xmlns:a16="http://schemas.microsoft.com/office/drawing/2014/main" id="{FBFC2DAD-EFC9-FB49-96D8-0A5203A4AFF5}"/>
              </a:ext>
            </a:extLst>
          </p:cNvPr>
          <p:cNvSpPr/>
          <p:nvPr/>
        </p:nvSpPr>
        <p:spPr>
          <a:xfrm>
            <a:off x="4286945" y="2765025"/>
            <a:ext cx="635423" cy="1929809"/>
          </a:xfrm>
          <a:custGeom>
            <a:avLst/>
            <a:gdLst>
              <a:gd name="connsiteX0" fmla="*/ 172019 w 635423"/>
              <a:gd name="connsiteY0" fmla="*/ 0 h 1929809"/>
              <a:gd name="connsiteX1" fmla="*/ 25062 w 635423"/>
              <a:gd name="connsiteY1" fmla="*/ 1828800 h 1929809"/>
              <a:gd name="connsiteX2" fmla="*/ 629219 w 635423"/>
              <a:gd name="connsiteY2" fmla="*/ 1665515 h 1929809"/>
              <a:gd name="connsiteX3" fmla="*/ 286319 w 635423"/>
              <a:gd name="connsiteY3" fmla="*/ 1436915 h 192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423" h="1929809">
                <a:moveTo>
                  <a:pt x="172019" y="0"/>
                </a:moveTo>
                <a:cubicBezTo>
                  <a:pt x="60440" y="775607"/>
                  <a:pt x="-51138" y="1551214"/>
                  <a:pt x="25062" y="1828800"/>
                </a:cubicBezTo>
                <a:cubicBezTo>
                  <a:pt x="101262" y="2106386"/>
                  <a:pt x="585676" y="1730829"/>
                  <a:pt x="629219" y="1665515"/>
                </a:cubicBezTo>
                <a:cubicBezTo>
                  <a:pt x="672762" y="1600201"/>
                  <a:pt x="479540" y="1518558"/>
                  <a:pt x="286319" y="1436915"/>
                </a:cubicBezTo>
              </a:path>
            </a:pathLst>
          </a:cu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257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74F736-2D53-1F41-A8C7-64B59F9D2D5E}"/>
              </a:ext>
            </a:extLst>
          </p:cNvPr>
          <p:cNvSpPr txBox="1">
            <a:spLocks/>
          </p:cNvSpPr>
          <p:nvPr/>
        </p:nvSpPr>
        <p:spPr>
          <a:xfrm>
            <a:off x="971355" y="826433"/>
            <a:ext cx="5547978" cy="3058653"/>
          </a:xfr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sv-SE" b="0" dirty="0">
                <a:solidFill>
                  <a:schemeClr val="tx1"/>
                </a:solidFill>
              </a:rPr>
              <a:t>Förberedelser</a:t>
            </a:r>
          </a:p>
          <a:p>
            <a:endParaRPr lang="sv-SE" b="0" dirty="0">
              <a:solidFill>
                <a:schemeClr val="tx1"/>
              </a:solidFill>
            </a:endParaRPr>
          </a:p>
          <a:p>
            <a:r>
              <a:rPr lang="sv-SE" sz="2400" b="0" dirty="0">
                <a:solidFill>
                  <a:schemeClr val="tx1"/>
                </a:solidFill>
                <a:latin typeface="Century Gothic"/>
              </a:rPr>
              <a:t>Lägg in detta mobilnummer i din mobil: </a:t>
            </a:r>
            <a:r>
              <a:rPr lang="sv-SE" sz="2400" b="0" dirty="0" err="1">
                <a:solidFill>
                  <a:schemeClr val="tx1"/>
                </a:solidFill>
                <a:latin typeface="Century Gothic"/>
              </a:rPr>
              <a:t>xxxx</a:t>
            </a:r>
            <a:endParaRPr lang="sv-SE" b="0" dirty="0">
              <a:solidFill>
                <a:schemeClr val="tx1"/>
              </a:solidFill>
              <a:latin typeface="Century Gothic"/>
            </a:endParaRPr>
          </a:p>
          <a:p>
            <a:endParaRPr lang="sv-SE" sz="2400" b="0" dirty="0">
              <a:solidFill>
                <a:schemeClr val="tx1"/>
              </a:solidFill>
            </a:endParaRPr>
          </a:p>
          <a:p>
            <a:endParaRPr lang="sv-SE" b="0" dirty="0">
              <a:solidFill>
                <a:schemeClr val="tx1"/>
              </a:solidFill>
            </a:endParaRPr>
          </a:p>
          <a:p>
            <a:endParaRPr lang="sv-SE" b="0" dirty="0">
              <a:solidFill>
                <a:schemeClr val="tx1"/>
              </a:solidFill>
            </a:endParaRPr>
          </a:p>
          <a:p>
            <a:endParaRPr lang="sv-SE" b="0" dirty="0">
              <a:solidFill>
                <a:schemeClr val="tx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B41B627-B2B2-B34A-980F-9071359F6B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3" r="21774" b="54616"/>
          <a:stretch/>
        </p:blipFill>
        <p:spPr>
          <a:xfrm>
            <a:off x="5952274" y="-237225"/>
            <a:ext cx="2863836" cy="3058653"/>
          </a:xfrm>
          <a:prstGeom prst="rect">
            <a:avLst/>
          </a:prstGeom>
        </p:spPr>
      </p:pic>
      <p:sp>
        <p:nvSpPr>
          <p:cNvPr id="5" name="Frihandsfigur 4">
            <a:extLst>
              <a:ext uri="{FF2B5EF4-FFF2-40B4-BE49-F238E27FC236}">
                <a16:creationId xmlns:a16="http://schemas.microsoft.com/office/drawing/2014/main" id="{79E1A47D-0C8A-A24D-A3F1-BA3945AD1EF9}"/>
              </a:ext>
            </a:extLst>
          </p:cNvPr>
          <p:cNvSpPr/>
          <p:nvPr/>
        </p:nvSpPr>
        <p:spPr>
          <a:xfrm>
            <a:off x="6983311" y="2177197"/>
            <a:ext cx="635423" cy="1929809"/>
          </a:xfrm>
          <a:custGeom>
            <a:avLst/>
            <a:gdLst>
              <a:gd name="connsiteX0" fmla="*/ 172019 w 635423"/>
              <a:gd name="connsiteY0" fmla="*/ 0 h 1929809"/>
              <a:gd name="connsiteX1" fmla="*/ 25062 w 635423"/>
              <a:gd name="connsiteY1" fmla="*/ 1828800 h 1929809"/>
              <a:gd name="connsiteX2" fmla="*/ 629219 w 635423"/>
              <a:gd name="connsiteY2" fmla="*/ 1665515 h 1929809"/>
              <a:gd name="connsiteX3" fmla="*/ 286319 w 635423"/>
              <a:gd name="connsiteY3" fmla="*/ 1436915 h 192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423" h="1929809">
                <a:moveTo>
                  <a:pt x="172019" y="0"/>
                </a:moveTo>
                <a:cubicBezTo>
                  <a:pt x="60440" y="775607"/>
                  <a:pt x="-51138" y="1551214"/>
                  <a:pt x="25062" y="1828800"/>
                </a:cubicBezTo>
                <a:cubicBezTo>
                  <a:pt x="101262" y="2106386"/>
                  <a:pt x="585676" y="1730829"/>
                  <a:pt x="629219" y="1665515"/>
                </a:cubicBezTo>
                <a:cubicBezTo>
                  <a:pt x="672762" y="1600201"/>
                  <a:pt x="479540" y="1518558"/>
                  <a:pt x="286319" y="1436915"/>
                </a:cubicBezTo>
              </a:path>
            </a:pathLst>
          </a:cu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74F736-2D53-1F41-A8C7-64B59F9D2D5E}"/>
              </a:ext>
            </a:extLst>
          </p:cNvPr>
          <p:cNvSpPr txBox="1">
            <a:spLocks/>
          </p:cNvSpPr>
          <p:nvPr/>
        </p:nvSpPr>
        <p:spPr>
          <a:xfrm>
            <a:off x="971355" y="826433"/>
            <a:ext cx="5547978" cy="3058653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sv-SE" b="0" dirty="0">
                <a:solidFill>
                  <a:schemeClr val="tx1"/>
                </a:solidFill>
              </a:rPr>
              <a:t>I grupper om 2 – 3</a:t>
            </a:r>
          </a:p>
          <a:p>
            <a:endParaRPr lang="sv-SE" b="0" dirty="0">
              <a:solidFill>
                <a:schemeClr val="tx1"/>
              </a:solidFill>
            </a:endParaRPr>
          </a:p>
          <a:p>
            <a:r>
              <a:rPr lang="sv-SE" sz="2400" b="0" dirty="0">
                <a:solidFill>
                  <a:schemeClr val="tx1"/>
                </a:solidFill>
              </a:rPr>
              <a:t>Håll en ballong i luften samtidigt som du: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0" dirty="0">
                <a:solidFill>
                  <a:schemeClr val="tx1"/>
                </a:solidFill>
              </a:rPr>
              <a:t>Tar ett foto (på vad som helst)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0" dirty="0">
                <a:solidFill>
                  <a:schemeClr val="tx1"/>
                </a:solidFill>
              </a:rPr>
              <a:t>Skicka fotot och ett kort meddelande till mig</a:t>
            </a:r>
          </a:p>
          <a:p>
            <a:endParaRPr lang="sv-SE" sz="2400" b="0" dirty="0">
              <a:solidFill>
                <a:schemeClr val="tx1"/>
              </a:solidFill>
            </a:endParaRPr>
          </a:p>
          <a:p>
            <a:endParaRPr lang="sv-SE" b="0" dirty="0">
              <a:solidFill>
                <a:schemeClr val="tx1"/>
              </a:solidFill>
            </a:endParaRPr>
          </a:p>
          <a:p>
            <a:endParaRPr lang="sv-SE" b="0" dirty="0">
              <a:solidFill>
                <a:schemeClr val="tx1"/>
              </a:solidFill>
            </a:endParaRPr>
          </a:p>
          <a:p>
            <a:endParaRPr lang="sv-SE" b="0" dirty="0">
              <a:solidFill>
                <a:schemeClr val="tx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B41B627-B2B2-B34A-980F-9071359F6B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3" r="21774" b="54616"/>
          <a:stretch/>
        </p:blipFill>
        <p:spPr>
          <a:xfrm>
            <a:off x="5952274" y="-237225"/>
            <a:ext cx="2863836" cy="3058653"/>
          </a:xfrm>
          <a:prstGeom prst="rect">
            <a:avLst/>
          </a:prstGeom>
        </p:spPr>
      </p:pic>
      <p:sp>
        <p:nvSpPr>
          <p:cNvPr id="5" name="Frihandsfigur 4">
            <a:extLst>
              <a:ext uri="{FF2B5EF4-FFF2-40B4-BE49-F238E27FC236}">
                <a16:creationId xmlns:a16="http://schemas.microsoft.com/office/drawing/2014/main" id="{EC48453B-C03B-A642-BA92-0AADE0936557}"/>
              </a:ext>
            </a:extLst>
          </p:cNvPr>
          <p:cNvSpPr/>
          <p:nvPr/>
        </p:nvSpPr>
        <p:spPr>
          <a:xfrm>
            <a:off x="6999640" y="2128211"/>
            <a:ext cx="635423" cy="1929809"/>
          </a:xfrm>
          <a:custGeom>
            <a:avLst/>
            <a:gdLst>
              <a:gd name="connsiteX0" fmla="*/ 172019 w 635423"/>
              <a:gd name="connsiteY0" fmla="*/ 0 h 1929809"/>
              <a:gd name="connsiteX1" fmla="*/ 25062 w 635423"/>
              <a:gd name="connsiteY1" fmla="*/ 1828800 h 1929809"/>
              <a:gd name="connsiteX2" fmla="*/ 629219 w 635423"/>
              <a:gd name="connsiteY2" fmla="*/ 1665515 h 1929809"/>
              <a:gd name="connsiteX3" fmla="*/ 286319 w 635423"/>
              <a:gd name="connsiteY3" fmla="*/ 1436915 h 1929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423" h="1929809">
                <a:moveTo>
                  <a:pt x="172019" y="0"/>
                </a:moveTo>
                <a:cubicBezTo>
                  <a:pt x="60440" y="775607"/>
                  <a:pt x="-51138" y="1551214"/>
                  <a:pt x="25062" y="1828800"/>
                </a:cubicBezTo>
                <a:cubicBezTo>
                  <a:pt x="101262" y="2106386"/>
                  <a:pt x="585676" y="1730829"/>
                  <a:pt x="629219" y="1665515"/>
                </a:cubicBezTo>
                <a:cubicBezTo>
                  <a:pt x="672762" y="1600201"/>
                  <a:pt x="479540" y="1518558"/>
                  <a:pt x="286319" y="1436915"/>
                </a:cubicBezTo>
              </a:path>
            </a:pathLst>
          </a:cu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284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8C1DB66-B8BC-A045-8190-52BCF54F12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4952" y="1707744"/>
            <a:ext cx="5832648" cy="2160240"/>
          </a:xfrm>
        </p:spPr>
        <p:txBody>
          <a:bodyPr>
            <a:normAutofit/>
          </a:bodyPr>
          <a:lstStyle/>
          <a:p>
            <a:r>
              <a:rPr lang="sv-SE" sz="4500" dirty="0"/>
              <a:t>Berätta om hur det gick att utföra uppgiften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43818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7CCC99D9-3F0C-F843-8A81-5D10907FB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360" y="1499848"/>
            <a:ext cx="2520280" cy="184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08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609C47A-24D5-144B-9582-B6C05BD74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00" y="771550"/>
            <a:ext cx="8172400" cy="3281092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6C2B9785-AC28-2843-82D5-647F1F9F4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00" y="771550"/>
            <a:ext cx="8172400" cy="328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7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8C1DB66-B8BC-A045-8190-52BCF54F12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4952" y="1707744"/>
            <a:ext cx="5832648" cy="2160240"/>
          </a:xfrm>
        </p:spPr>
        <p:txBody>
          <a:bodyPr>
            <a:normAutofit/>
          </a:bodyPr>
          <a:lstStyle/>
          <a:p>
            <a:r>
              <a:rPr lang="sv-SE" sz="4500" dirty="0"/>
              <a:t>Vill du lära dig mer om tillgänglighet?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404190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95980DFD-DC7C-4C0D-A181-46C90510F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31" y="215072"/>
            <a:ext cx="7935175" cy="524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9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98153E20-156D-024E-B5BC-0648E4C51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859782"/>
            <a:ext cx="4608512" cy="502325"/>
          </a:xfrm>
        </p:spPr>
        <p:txBody>
          <a:bodyPr/>
          <a:lstStyle/>
          <a:p>
            <a:r>
              <a:rPr lang="sv-SE" b="0" dirty="0"/>
              <a:t>Design </a:t>
            </a:r>
            <a:r>
              <a:rPr lang="sv-SE" dirty="0"/>
              <a:t>is</a:t>
            </a:r>
            <a:r>
              <a:rPr lang="sv-SE" b="0" dirty="0"/>
              <a:t> for all</a:t>
            </a:r>
            <a:br>
              <a:rPr lang="sv-SE" dirty="0"/>
            </a:br>
            <a:endParaRPr lang="sv-SE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0475A8-DEFD-9847-BFF8-B2D7BFB1C0C4}"/>
              </a:ext>
            </a:extLst>
          </p:cNvPr>
          <p:cNvSpPr txBox="1">
            <a:spLocks/>
          </p:cNvSpPr>
          <p:nvPr/>
        </p:nvSpPr>
        <p:spPr>
          <a:xfrm>
            <a:off x="467544" y="2355726"/>
            <a:ext cx="4464496" cy="93610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sz="3600" b="1" kern="120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/>
          </a:p>
          <a:p>
            <a:endParaRPr lang="sv-SE" err="1"/>
          </a:p>
        </p:txBody>
      </p:sp>
    </p:spTree>
    <p:extLst>
      <p:ext uri="{BB962C8B-B14F-4D97-AF65-F5344CB8AC3E}">
        <p14:creationId xmlns:p14="http://schemas.microsoft.com/office/powerpoint/2010/main" val="153130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>
            <a:extLst>
              <a:ext uri="{FF2B5EF4-FFF2-40B4-BE49-F238E27FC236}">
                <a16:creationId xmlns:a16="http://schemas.microsoft.com/office/drawing/2014/main" id="{85D78057-3BC8-7346-A4F5-CA1CD0DE4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60" y="1563638"/>
            <a:ext cx="1841500" cy="295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2F77AFEA-6B2B-8C4D-93B1-A966ADBA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12" y="498583"/>
            <a:ext cx="38989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83AE8096-D97C-F240-BB4F-409DC27BD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453" y="2263883"/>
            <a:ext cx="1549400" cy="44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0EDBD413-A629-AB49-9C8B-7C5F8A7E040D}"/>
              </a:ext>
            </a:extLst>
          </p:cNvPr>
          <p:cNvSpPr txBox="1"/>
          <p:nvPr/>
        </p:nvSpPr>
        <p:spPr>
          <a:xfrm>
            <a:off x="255136" y="428033"/>
            <a:ext cx="300114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3200" b="1" dirty="0"/>
              <a:t>Design for </a:t>
            </a:r>
            <a:r>
              <a:rPr lang="en" sz="3200" b="1" dirty="0" err="1"/>
              <a:t>alle</a:t>
            </a:r>
            <a:endParaRPr lang="en" sz="3200" b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2585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75FF8CF-805C-5442-9A23-374EDAF1A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407" y="-331697"/>
            <a:ext cx="9187408" cy="551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77390"/>
      </p:ext>
    </p:extLst>
  </p:cSld>
  <p:clrMapOvr>
    <a:masterClrMapping/>
  </p:clrMapOvr>
</p:sld>
</file>

<file path=ppt/theme/theme1.xml><?xml version="1.0" encoding="utf-8"?>
<a:theme xmlns:a="http://schemas.openxmlformats.org/drawingml/2006/main" name="Förmågor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7FCB902F-D223-BE47-98F9-CFF0E9730819}"/>
    </a:ext>
  </a:extLst>
</a:theme>
</file>

<file path=ppt/theme/theme10.xml><?xml version="1.0" encoding="utf-8"?>
<a:theme xmlns:a="http://schemas.openxmlformats.org/drawingml/2006/main" name="Citat svart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F4650997-AA35-4244-AE60-04C6B64B8CE6}"/>
    </a:ext>
  </a:extLst>
</a:theme>
</file>

<file path=ppt/theme/theme11.xml><?xml version="1.0" encoding="utf-8"?>
<a:theme xmlns:a="http://schemas.openxmlformats.org/drawingml/2006/main" name="Citat blå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7FCB902F-D223-BE47-98F9-CFF0E9730819}"/>
    </a:ext>
  </a:extLst>
</a:theme>
</file>

<file path=ppt/theme/theme12.xml><?xml version="1.0" encoding="utf-8"?>
<a:theme xmlns:a="http://schemas.openxmlformats.org/drawingml/2006/main" name="Process blågrön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26AAF07F-CA61-D043-B67D-FDD06C97A3B2}"/>
    </a:ext>
  </a:extLst>
</a:theme>
</file>

<file path=ppt/theme/theme13.xml><?xml version="1.0" encoding="utf-8"?>
<a:theme xmlns:a="http://schemas.openxmlformats.org/drawingml/2006/main" name="1_Rutor grönrosa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2417ED64-3D32-5242-862D-C37D50E05963}"/>
    </a:ext>
  </a:extLst>
</a:theme>
</file>

<file path=ppt/theme/theme14.xml><?xml version="1.0" encoding="utf-8"?>
<a:theme xmlns:a="http://schemas.openxmlformats.org/drawingml/2006/main" name="Rutor grönblå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49E228EC-5053-F74A-94DD-B32A010E2470}"/>
    </a:ext>
  </a:extLst>
</a:theme>
</file>

<file path=ppt/theme/theme15.xml><?xml version="1.0" encoding="utf-8"?>
<a:theme xmlns:a="http://schemas.openxmlformats.org/drawingml/2006/main" name="Rutor gulrosa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B6DFE8AD-04CA-1D40-86FF-5906091A3CEC}"/>
    </a:ext>
  </a:extLst>
</a:theme>
</file>

<file path=ppt/theme/theme16.xml><?xml version="1.0" encoding="utf-8"?>
<a:theme xmlns:a="http://schemas.openxmlformats.org/drawingml/2006/main" name="Process rosagrön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4B2CA58A-4254-3740-B036-1AF61E2D13C7}"/>
    </a:ext>
  </a:extLst>
</a:theme>
</file>

<file path=ppt/theme/theme17.xml><?xml version="1.0" encoding="utf-8"?>
<a:theme xmlns:a="http://schemas.openxmlformats.org/drawingml/2006/main" name="2_Process grönrosa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4B2CA58A-4254-3740-B036-1AF61E2D13C7}"/>
    </a:ext>
  </a:extLst>
</a:theme>
</file>

<file path=ppt/theme/theme18.xml><?xml version="1.0" encoding="utf-8"?>
<a:theme xmlns:a="http://schemas.openxmlformats.org/drawingml/2006/main" name="1_Process rosagul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A6FC4140-5C42-7044-B012-DBBFDBEE5F11}"/>
    </a:ext>
  </a:extLst>
</a:theme>
</file>

<file path=ppt/theme/theme19.xml><?xml version="1.0" encoding="utf-8"?>
<a:theme xmlns:a="http://schemas.openxmlformats.org/drawingml/2006/main" name="Använd undvik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E9992499-61FF-0043-BFFD-DF79693D7D4F}"/>
    </a:ext>
  </a:extLst>
</a:theme>
</file>

<file path=ppt/theme/theme2.xml><?xml version="1.0" encoding="utf-8"?>
<a:theme xmlns:a="http://schemas.openxmlformats.org/drawingml/2006/main" name="Front Page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ACC58707-2A72-3448-9735-5622410934EE}"/>
    </a:ext>
  </a:extLst>
</a:theme>
</file>

<file path=ppt/theme/theme20.xml><?xml version="1.0" encoding="utf-8"?>
<a:theme xmlns:a="http://schemas.openxmlformats.org/drawingml/2006/main" name="Funka_logo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5B707712-97F0-5F40-ADF7-AEFFCE592B26}"/>
    </a:ext>
  </a:extLst>
</a:theme>
</file>

<file path=ppt/theme/theme21.xml><?xml version="1.0" encoding="utf-8"?>
<a:theme xmlns:a="http://schemas.openxmlformats.org/drawingml/2006/main" name="Nologo_only_fullscreenimages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4925" cap="flat" cmpd="sng" algn="ctr">
          <a:solidFill>
            <a:schemeClr val="dk1"/>
          </a:solidFill>
          <a:prstDash val="solid"/>
          <a:round/>
          <a:headEnd type="none" w="med" len="med"/>
          <a:tailEnd type="triangle" w="lg" len="med"/>
        </a:ln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AFAF45F6-2DDD-FA40-BD72-ADBE6ADEC355}"/>
    </a:ext>
  </a:extLst>
</a:theme>
</file>

<file path=ppt/theme/theme22.xml><?xml version="1.0" encoding="utf-8"?>
<a:theme xmlns:a="http://schemas.openxmlformats.org/drawingml/2006/main" name="Pratbubbla gul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39D7D150-10D3-BE45-8A83-FA21520B5CDA}"/>
    </a:ext>
  </a:extLst>
</a:theme>
</file>

<file path=ppt/theme/theme23.xml><?xml version="1.0" encoding="utf-8"?>
<a:theme xmlns:a="http://schemas.openxmlformats.org/drawingml/2006/main" name="Pratbubbla blå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6521E0E6-1F44-E342-BC86-3E1B61AD9273}"/>
    </a:ext>
  </a:extLst>
</a:theme>
</file>

<file path=ppt/theme/theme24.xml><?xml version="1.0" encoding="utf-8"?>
<a:theme xmlns:a="http://schemas.openxmlformats.org/drawingml/2006/main" name="Pratbubbla rosa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07C42ED9-53B1-C54E-8438-5CD7265BC5A9}"/>
    </a:ext>
  </a:extLst>
</a:theme>
</file>

<file path=ppt/theme/theme25.xml><?xml version="1.0" encoding="utf-8"?>
<a:theme xmlns:a="http://schemas.openxmlformats.org/drawingml/2006/main" name="Pratbubbla grön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6FD590B2-6A52-5D48-86D0-02AD1C19867A}"/>
    </a:ext>
  </a:extLst>
</a:theme>
</file>

<file path=ppt/theme/theme26.xml><?xml version="1.0" encoding="utf-8"?>
<a:theme xmlns:a="http://schemas.openxmlformats.org/drawingml/2006/main" name="One Post It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7722451D-026D-1F46-988E-EE0C5C6F0A12}"/>
    </a:ext>
  </a:extLst>
</a:theme>
</file>

<file path=ppt/theme/theme27.xml><?xml version="1.0" encoding="utf-8"?>
<a:theme xmlns:a="http://schemas.openxmlformats.org/drawingml/2006/main" name="Two Post It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FE8E4B98-C873-A445-B534-F907970A5E68}"/>
    </a:ext>
  </a:extLst>
</a:theme>
</file>

<file path=ppt/theme/theme28.xml><?xml version="1.0" encoding="utf-8"?>
<a:theme xmlns:a="http://schemas.openxmlformats.org/drawingml/2006/main" name="Three Post It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2784E08F-C9BD-A64A-96F6-7B030E8583A1}"/>
    </a:ext>
  </a:extLst>
</a:theme>
</file>

<file path=ppt/theme/theme29.xml><?xml version="1.0" encoding="utf-8"?>
<a:theme xmlns:a="http://schemas.openxmlformats.org/drawingml/2006/main" name="Last page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D5881FC9-38D9-D543-868D-E579F183A4F0}"/>
    </a:ext>
  </a:extLst>
</a:theme>
</file>

<file path=ppt/theme/theme3.xml><?xml version="1.0" encoding="utf-8"?>
<a:theme xmlns:a="http://schemas.openxmlformats.org/drawingml/2006/main" name="2_Svart pratbubbla 1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5A8D5310-EF31-6E44-AF08-54E7A7B8D5E5}"/>
    </a:ext>
  </a:extLst>
</a:theme>
</file>

<file path=ppt/theme/theme3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vart pratbubbla 2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865167C8-756C-A34C-BDCC-21A4037718D8}"/>
    </a:ext>
  </a:extLst>
</a:theme>
</file>

<file path=ppt/theme/theme5.xml><?xml version="1.0" encoding="utf-8"?>
<a:theme xmlns:a="http://schemas.openxmlformats.org/drawingml/2006/main" name="Svart tankebubbla 1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076A1E37-303D-334C-BF41-86129D6B0196}"/>
    </a:ext>
  </a:extLst>
</a:theme>
</file>

<file path=ppt/theme/theme6.xml><?xml version="1.0" encoding="utf-8"?>
<a:theme xmlns:a="http://schemas.openxmlformats.org/drawingml/2006/main" name="Avsnittstart 1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8935BCBC-637B-B34C-8799-7C6EECE00407}"/>
    </a:ext>
  </a:extLst>
</a:theme>
</file>

<file path=ppt/theme/theme7.xml><?xml version="1.0" encoding="utf-8"?>
<a:theme xmlns:a="http://schemas.openxmlformats.org/drawingml/2006/main" name="Citat rosa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3CE2FE9A-8078-1542-948E-7DABFAF959D9}"/>
    </a:ext>
  </a:extLst>
</a:theme>
</file>

<file path=ppt/theme/theme8.xml><?xml version="1.0" encoding="utf-8"?>
<a:theme xmlns:a="http://schemas.openxmlformats.org/drawingml/2006/main" name="Citat grön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C2F80A22-58B7-8446-BFED-A70DEB54F872}"/>
    </a:ext>
  </a:extLst>
</a:theme>
</file>

<file path=ppt/theme/theme9.xml><?xml version="1.0" encoding="utf-8"?>
<a:theme xmlns:a="http://schemas.openxmlformats.org/drawingml/2006/main" name="Citat gul">
  <a:themeElements>
    <a:clrScheme name="Funka Nu">
      <a:dk1>
        <a:sysClr val="windowText" lastClr="000000"/>
      </a:dk1>
      <a:lt1>
        <a:sysClr val="window" lastClr="FFFFFF"/>
      </a:lt1>
      <a:dk2>
        <a:srgbClr val="7D7D7D"/>
      </a:dk2>
      <a:lt2>
        <a:srgbClr val="D9D7D6"/>
      </a:lt2>
      <a:accent1>
        <a:srgbClr val="179DCF"/>
      </a:accent1>
      <a:accent2>
        <a:srgbClr val="E3689E"/>
      </a:accent2>
      <a:accent3>
        <a:srgbClr val="76BC7E"/>
      </a:accent3>
      <a:accent4>
        <a:srgbClr val="FFE53D"/>
      </a:accent4>
      <a:accent5>
        <a:srgbClr val="EA7C03"/>
      </a:accent5>
      <a:accent6>
        <a:srgbClr val="D9D7D6"/>
      </a:accent6>
      <a:hlink>
        <a:srgbClr val="000000"/>
      </a:hlink>
      <a:folHlink>
        <a:srgbClr val="00000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ssible content design_190528" id="{BA9FE791-7B25-664D-8F2E-D98FAE37340C}" vid="{E1E543DC-C3FE-C54E-9A75-B31A673C32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6448</TotalTime>
  <Words>859</Words>
  <Application>Microsoft Macintosh PowerPoint</Application>
  <PresentationFormat>Bildspel på skärmen (16:9)</PresentationFormat>
  <Paragraphs>264</Paragraphs>
  <Slides>79</Slides>
  <Notes>79</Notes>
  <HiddenSlides>0</HiddenSlides>
  <MMClips>1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29</vt:i4>
      </vt:variant>
      <vt:variant>
        <vt:lpstr>Bildrubriker</vt:lpstr>
      </vt:variant>
      <vt:variant>
        <vt:i4>79</vt:i4>
      </vt:variant>
    </vt:vector>
  </HeadingPairs>
  <TitlesOfParts>
    <vt:vector size="111" baseType="lpstr">
      <vt:lpstr>Arial</vt:lpstr>
      <vt:lpstr>Calibri</vt:lpstr>
      <vt:lpstr>Century Gothic</vt:lpstr>
      <vt:lpstr>Förmågor</vt:lpstr>
      <vt:lpstr>Front Page</vt:lpstr>
      <vt:lpstr>2_Svart pratbubbla 1</vt:lpstr>
      <vt:lpstr>Svart pratbubbla 2</vt:lpstr>
      <vt:lpstr>Svart tankebubbla 1</vt:lpstr>
      <vt:lpstr>Avsnittstart 1</vt:lpstr>
      <vt:lpstr>Citat rosa</vt:lpstr>
      <vt:lpstr>Citat grön</vt:lpstr>
      <vt:lpstr>Citat gul</vt:lpstr>
      <vt:lpstr>Citat svart</vt:lpstr>
      <vt:lpstr>Citat blå</vt:lpstr>
      <vt:lpstr>Process blågrön</vt:lpstr>
      <vt:lpstr>1_Rutor grönrosa</vt:lpstr>
      <vt:lpstr>Rutor grönblå</vt:lpstr>
      <vt:lpstr>Rutor gulrosa</vt:lpstr>
      <vt:lpstr>Process rosagrön</vt:lpstr>
      <vt:lpstr>2_Process grönrosa</vt:lpstr>
      <vt:lpstr>1_Process rosagul</vt:lpstr>
      <vt:lpstr>Använd undvik</vt:lpstr>
      <vt:lpstr>Funka_logo</vt:lpstr>
      <vt:lpstr>Nologo_only_fullscreenimages</vt:lpstr>
      <vt:lpstr>Pratbubbla gul</vt:lpstr>
      <vt:lpstr>Pratbubbla blå</vt:lpstr>
      <vt:lpstr>Pratbubbla rosa</vt:lpstr>
      <vt:lpstr>Pratbubbla grön</vt:lpstr>
      <vt:lpstr>One Post It</vt:lpstr>
      <vt:lpstr>Two Post It</vt:lpstr>
      <vt:lpstr>Three Post It</vt:lpstr>
      <vt:lpstr>Last page</vt:lpstr>
      <vt:lpstr>Hvordan ivareta universell utforming i innbyggernes reise gjennom smarte byer?</vt:lpstr>
      <vt:lpstr>UX Design-teamet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Vi är alla människor. Där upphör likheterna.</vt:lpstr>
      <vt:lpstr>PowerPoint-presentation</vt:lpstr>
      <vt:lpstr>PowerPoint-presentation</vt:lpstr>
      <vt:lpstr>PowerPoint-presentation</vt:lpstr>
      <vt:lpstr>Hur många?</vt:lpstr>
      <vt:lpstr>Några ungefärliga siffror</vt:lpstr>
      <vt:lpstr>PowerPoint-presentation</vt:lpstr>
      <vt:lpstr>PowerPoint-presentation</vt:lpstr>
      <vt:lpstr>PowerPoint-presentation</vt:lpstr>
      <vt:lpstr>PowerPoint-presentation</vt:lpstr>
      <vt:lpstr>Funkas designprocess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   Involve the users!</vt:lpstr>
      <vt:lpstr>Vad testar vi?</vt:lpstr>
      <vt:lpstr>Hur testar Funka?</vt:lpstr>
      <vt:lpstr>Processen</vt:lpstr>
      <vt:lpstr>Test grupp</vt:lpstr>
      <vt:lpstr>PowerPoint-presentation</vt:lpstr>
      <vt:lpstr>Innan testet</vt:lpstr>
      <vt:lpstr>Utföra testet</vt:lpstr>
      <vt:lpstr>Analysera</vt:lpstr>
      <vt:lpstr>PowerPoint-presentation</vt:lpstr>
      <vt:lpstr>Exempel, eye-trackingtester</vt:lpstr>
      <vt:lpstr>Rubriker är viktiga för läsaren</vt:lpstr>
      <vt:lpstr>PowerPoint-presentation</vt:lpstr>
      <vt:lpstr>PowerPoint-presentation</vt:lpstr>
      <vt:lpstr>PowerPoint-presentation</vt:lpstr>
      <vt:lpstr>PowerPoint-presentation</vt:lpstr>
      <vt:lpstr>Personas</vt:lpstr>
      <vt:lpstr>Funkas peronas</vt:lpstr>
      <vt:lpstr>Funkas peronas</vt:lpstr>
      <vt:lpstr>PowerPoint-presentation</vt:lpstr>
      <vt:lpstr>PowerPoint-presentation</vt:lpstr>
      <vt:lpstr>PowerPoint-presentation</vt:lpstr>
      <vt:lpstr>PowerPoint-presentation</vt:lpstr>
      <vt:lpstr>Kim</vt:lpstr>
      <vt:lpstr>PowerPoint-presentation</vt:lpstr>
      <vt:lpstr>PowerPoint-presentation</vt:lpstr>
      <vt:lpstr>Gloria</vt:lpstr>
      <vt:lpstr>PowerPoint-presentation</vt:lpstr>
      <vt:lpstr>Bodil</vt:lpstr>
      <vt:lpstr>PowerPoint-presentation</vt:lpstr>
      <vt:lpstr>PowerPoint-presentation</vt:lpstr>
      <vt:lpstr>PowerPoint-presentation</vt:lpstr>
      <vt:lpstr>Lo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Design is for all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Accessible Design and UX</dc:title>
  <dc:subject/>
  <dc:creator>Frida Westholm</dc:creator>
  <cp:keywords/>
  <dc:description/>
  <cp:lastModifiedBy>Linus Ersson</cp:lastModifiedBy>
  <cp:revision>176</cp:revision>
  <cp:lastPrinted>2014-03-01T05:59:56Z</cp:lastPrinted>
  <dcterms:created xsi:type="dcterms:W3CDTF">2018-08-23T12:13:04Z</dcterms:created>
  <dcterms:modified xsi:type="dcterms:W3CDTF">2019-11-08T12:30:15Z</dcterms:modified>
  <cp:category/>
</cp:coreProperties>
</file>