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18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79640" y="39434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8108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15000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12036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17964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15000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12036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79640" y="1556640"/>
            <a:ext cx="8784720" cy="4569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878472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79640" y="620640"/>
            <a:ext cx="8784720" cy="3003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79640" y="1556640"/>
            <a:ext cx="8784720" cy="4569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8108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179640" y="39434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8108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15000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120360" y="15566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17964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15000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120360" y="3943440"/>
            <a:ext cx="28285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878472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79640" y="620640"/>
            <a:ext cx="8784720" cy="3003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4569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81080" y="39434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81080" y="1556640"/>
            <a:ext cx="428688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79640" y="3943440"/>
            <a:ext cx="8784720" cy="2179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6"/>
          <p:cNvPicPr/>
          <p:nvPr/>
        </p:nvPicPr>
        <p:blipFill>
          <a:blip r:embed="rId14"/>
          <a:srcRect b="31837"/>
          <a:stretch/>
        </p:blipFill>
        <p:spPr>
          <a:xfrm>
            <a:off x="0" y="0"/>
            <a:ext cx="1979280" cy="539640"/>
          </a:xfrm>
          <a:prstGeom prst="rect">
            <a:avLst/>
          </a:prstGeom>
          <a:ln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Titelmasterformat durch Klicken bearbeiten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1E6F622F-BAB8-4563-AC74-988B36CC7859}" type="datetime">
              <a:rPr lang="de-DE" sz="1200" b="0" strike="noStrike" spc="-1">
                <a:solidFill>
                  <a:srgbClr val="8B8B8B"/>
                </a:solidFill>
                <a:latin typeface="Calibri"/>
              </a:rPr>
              <a:t>09.12.2018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3DB668F-7057-4B0A-9292-86F5EF3AA575}" type="slidenum">
              <a:rPr lang="de-DE" sz="1200" b="0" strike="noStrike" spc="-1">
                <a:solidFill>
                  <a:srgbClr val="8B8B8B"/>
                </a:solidFill>
                <a:latin typeface="Calibri"/>
              </a:rPr>
              <a:t>‹Nr.›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fik 6"/>
          <p:cNvPicPr/>
          <p:nvPr/>
        </p:nvPicPr>
        <p:blipFill>
          <a:blip r:embed="rId14"/>
          <a:srcRect b="31837"/>
          <a:stretch/>
        </p:blipFill>
        <p:spPr>
          <a:xfrm>
            <a:off x="0" y="0"/>
            <a:ext cx="1979280" cy="539640"/>
          </a:xfrm>
          <a:prstGeom prst="rect">
            <a:avLst/>
          </a:prstGeom>
          <a:ln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79640" y="620640"/>
            <a:ext cx="8784720" cy="647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de-DE" sz="3200" b="1" strike="noStrike" spc="-1">
                <a:solidFill>
                  <a:srgbClr val="000000"/>
                </a:solidFill>
                <a:latin typeface="Calibri"/>
              </a:rPr>
              <a:t>Titelmasterformat durch Klicken bearbeiten</a:t>
            </a: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79640" y="1556640"/>
            <a:ext cx="8784720" cy="456912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Textmasterformat bearbeiten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Zweite Ebene</a:t>
            </a: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Dritte Ebene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de-DE" sz="1800" b="0" strike="noStrike" spc="-1">
                <a:solidFill>
                  <a:srgbClr val="000000"/>
                </a:solidFill>
                <a:latin typeface="Calibri"/>
              </a:rPr>
              <a:t>Vierte Ebene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Ebene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70577E6-53CF-4416-AAA8-E0C974C537C7}" type="datetime">
              <a:rPr lang="de-DE" sz="1200" b="0" strike="noStrike" spc="-1">
                <a:solidFill>
                  <a:srgbClr val="8B8B8B"/>
                </a:solidFill>
                <a:latin typeface="Calibri"/>
              </a:rPr>
              <a:t>09.12.2018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9ABE138-DB97-4BD5-BC6D-8747E1B2F49F}" type="slidenum">
              <a:rPr lang="de-DE" sz="1200" b="0" strike="noStrike" spc="-1">
                <a:solidFill>
                  <a:srgbClr val="8B8B8B"/>
                </a:solidFill>
                <a:latin typeface="Calibri"/>
              </a:rPr>
              <a:t>‹Nr.›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suse.eu/" TargetMode="External"/><Relationship Id="rId2" Type="http://schemas.openxmlformats.org/officeDocument/2006/relationships/hyperlink" Target="https://compare.accessiweb.org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pare.accessiweb.org/" TargetMode="External"/><Relationship Id="rId2" Type="http://schemas.openxmlformats.org/officeDocument/2006/relationships/hyperlink" Target="mailto:fischer@dias.de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accessuse.e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rafik 3"/>
          <p:cNvPicPr/>
          <p:nvPr/>
        </p:nvPicPr>
        <p:blipFill>
          <a:blip r:embed="rId2"/>
          <a:stretch/>
        </p:blipFill>
        <p:spPr>
          <a:xfrm>
            <a:off x="1287000" y="-531360"/>
            <a:ext cx="6381000" cy="6381000"/>
          </a:xfrm>
          <a:prstGeom prst="rect">
            <a:avLst/>
          </a:prstGeom>
          <a:ln>
            <a:noFill/>
          </a:ln>
        </p:spPr>
      </p:pic>
      <p:sp>
        <p:nvSpPr>
          <p:cNvPr id="85" name="TextShape 1"/>
          <p:cNvSpPr txBox="1"/>
          <p:nvPr/>
        </p:nvSpPr>
        <p:spPr>
          <a:xfrm>
            <a:off x="685800" y="436500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GB" sz="2400" b="0" strike="noStrike" spc="-1">
                <a:solidFill>
                  <a:srgbClr val="000000"/>
                </a:solidFill>
                <a:latin typeface="Arial"/>
              </a:rPr>
              <a:t>IAAP Breakfast seminar @ Funka, 10. December 2018</a:t>
            </a:r>
            <a:br>
              <a:rPr lang="en-GB"/>
            </a:br>
            <a:r>
              <a:rPr lang="en-GB" sz="2400" strike="noStrike" spc="-1">
                <a:solidFill>
                  <a:srgbClr val="000000"/>
                </a:solidFill>
                <a:latin typeface="Calibri"/>
              </a:rPr>
              <a:t>(Part of final COMPARE project meeting</a:t>
            </a:r>
            <a:r>
              <a:rPr lang="en-GB" sz="200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GB" sz="200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1331280" cy="620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7" name="Grafik 6"/>
          <p:cNvPicPr/>
          <p:nvPr/>
        </p:nvPicPr>
        <p:blipFill>
          <a:blip r:embed="rId3"/>
          <a:stretch/>
        </p:blipFill>
        <p:spPr>
          <a:xfrm>
            <a:off x="281160" y="6237360"/>
            <a:ext cx="2058120" cy="587520"/>
          </a:xfrm>
          <a:prstGeom prst="rect">
            <a:avLst/>
          </a:prstGeom>
          <a:ln>
            <a:noFill/>
          </a:ln>
        </p:spPr>
      </p:pic>
      <p:pic>
        <p:nvPicPr>
          <p:cNvPr id="88" name="Grafik 7"/>
          <p:cNvPicPr/>
          <p:nvPr/>
        </p:nvPicPr>
        <p:blipFill>
          <a:blip r:embed="rId4"/>
          <a:srcRect r="50755"/>
          <a:stretch/>
        </p:blipFill>
        <p:spPr>
          <a:xfrm>
            <a:off x="2916000" y="6309360"/>
            <a:ext cx="935640" cy="412920"/>
          </a:xfrm>
          <a:prstGeom prst="rect">
            <a:avLst/>
          </a:prstGeom>
          <a:ln>
            <a:noFill/>
          </a:ln>
        </p:spPr>
      </p:pic>
      <p:grpSp>
        <p:nvGrpSpPr>
          <p:cNvPr id="89" name="Group 3"/>
          <p:cNvGrpSpPr/>
          <p:nvPr/>
        </p:nvGrpSpPr>
        <p:grpSpPr>
          <a:xfrm>
            <a:off x="6470280" y="6309360"/>
            <a:ext cx="1887120" cy="412560"/>
            <a:chOff x="6470280" y="6309360"/>
            <a:chExt cx="1887120" cy="412560"/>
          </a:xfrm>
        </p:grpSpPr>
        <p:sp>
          <p:nvSpPr>
            <p:cNvPr id="90" name="CustomShape 4"/>
            <p:cNvSpPr/>
            <p:nvPr/>
          </p:nvSpPr>
          <p:spPr>
            <a:xfrm>
              <a:off x="6470280" y="6309360"/>
              <a:ext cx="1887120" cy="4125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91" name="Grafik 8"/>
            <p:cNvPicPr/>
            <p:nvPr/>
          </p:nvPicPr>
          <p:blipFill>
            <a:blip r:embed="rId5"/>
            <a:stretch/>
          </p:blipFill>
          <p:spPr>
            <a:xfrm>
              <a:off x="6528960" y="6427440"/>
              <a:ext cx="1716120" cy="22572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92" name="Grafik 11"/>
          <p:cNvPicPr/>
          <p:nvPr/>
        </p:nvPicPr>
        <p:blipFill>
          <a:blip r:embed="rId6"/>
          <a:stretch/>
        </p:blipFill>
        <p:spPr>
          <a:xfrm>
            <a:off x="4352760" y="6021360"/>
            <a:ext cx="1802880" cy="666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200" b="1" strike="noStrike" spc="-1" dirty="0">
                <a:solidFill>
                  <a:srgbClr val="000000"/>
                </a:solidFill>
                <a:latin typeface="Calibri"/>
              </a:rPr>
              <a:t>Planned structure</a:t>
            </a:r>
            <a:endParaRPr lang="en-GB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179640" y="1412640"/>
            <a:ext cx="8784720" cy="5112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68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Calibri"/>
              <a:buAutoNum type="arabicPeriod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Some facts about the COMPARE project and results</a:t>
            </a:r>
          </a:p>
          <a:p>
            <a:pPr marL="457200" indent="-4568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Calibri"/>
              <a:buAutoNum type="arabicPeriod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Brief live presentation of COMPARE repository</a:t>
            </a:r>
          </a:p>
          <a:p>
            <a:pPr marL="457200" indent="-4568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Calibri"/>
              <a:buAutoNum type="arabicPeriod"/>
            </a:pPr>
            <a:r>
              <a:rPr lang="en-GB" sz="2600" spc="-1" dirty="0">
                <a:solidFill>
                  <a:srgbClr val="000000"/>
                </a:solidFill>
                <a:latin typeface="Calibri"/>
              </a:rPr>
              <a:t>Presentation of the Access &amp; Use learning module</a:t>
            </a: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  <a:p>
            <a:pPr marL="457200" indent="-4568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Calibri"/>
              <a:buAutoNum type="arabicPeriod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Participant questions, feedback, discussion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"/>
              </a:rPr>
              <a:t>COMPARE – some facts</a:t>
            </a:r>
            <a:endParaRPr lang="en-GB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179640" y="1412640"/>
            <a:ext cx="8784720" cy="5112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COMPARE </a:t>
            </a:r>
            <a:r>
              <a:rPr lang="en-GB" sz="2600" spc="-1" dirty="0">
                <a:solidFill>
                  <a:srgbClr val="000000"/>
                </a:solidFill>
                <a:latin typeface="Calibri"/>
              </a:rPr>
              <a:t>has created a repository for comparing accessibility ratings between evaluators – and offers a learning resource in the Access &amp; Use learning module</a:t>
            </a: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COMPARE  is an Erasmus+ Strategic Partnership  project between DIAS (DE), </a:t>
            </a:r>
            <a:r>
              <a:rPr lang="en-GB" sz="2600" b="0" strike="noStrike" spc="-1" dirty="0" err="1">
                <a:solidFill>
                  <a:srgbClr val="000000"/>
                </a:solidFill>
                <a:latin typeface="Calibri"/>
              </a:rPr>
              <a:t>Funka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(SE) and </a:t>
            </a:r>
            <a:r>
              <a:rPr lang="en-GB" sz="2600" b="0" strike="noStrike" spc="-1" dirty="0" err="1">
                <a:solidFill>
                  <a:srgbClr val="000000"/>
                </a:solidFill>
                <a:latin typeface="Calibri"/>
              </a:rPr>
              <a:t>BrailleNet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(FR)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People can add web content cases, add ratings and comments, or add usability tests to a Wiki-based repository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COMPARE repository: </a:t>
            </a:r>
            <a:r>
              <a:rPr lang="en-GB" sz="2600" b="0" u="sng" strike="noStrike" spc="-1" dirty="0">
                <a:solidFill>
                  <a:srgbClr val="0000FF"/>
                </a:solidFill>
                <a:uFillTx/>
                <a:latin typeface="Calibri"/>
                <a:hlinkClick r:id="rId2"/>
              </a:rPr>
              <a:t>https://compare.accessiweb.org/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COMPARE Access &amp; Use module: </a:t>
            </a:r>
            <a:r>
              <a:rPr lang="en-GB" sz="2600" b="0" u="sng" strike="noStrike" spc="-1" dirty="0">
                <a:solidFill>
                  <a:srgbClr val="0000FF"/>
                </a:solidFill>
                <a:uFillTx/>
                <a:latin typeface="Calibri"/>
                <a:hlinkClick r:id="rId3"/>
              </a:rPr>
              <a:t>https://accessuse.eu/</a:t>
            </a: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Shape 2">
            <a:extLst>
              <a:ext uri="{FF2B5EF4-FFF2-40B4-BE49-F238E27FC236}">
                <a16:creationId xmlns:a16="http://schemas.microsoft.com/office/drawing/2014/main" id="{9C3D323C-CE2E-46A6-B2ED-D6466F246440}"/>
              </a:ext>
            </a:extLst>
          </p:cNvPr>
          <p:cNvSpPr txBox="1"/>
          <p:nvPr/>
        </p:nvSpPr>
        <p:spPr>
          <a:xfrm>
            <a:off x="179640" y="1412640"/>
            <a:ext cx="8784720" cy="5112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Font typeface="Arial" panose="020B0604020202020204" pitchFamily="34" charset="0"/>
              <a:buChar char="•"/>
            </a:pPr>
            <a:r>
              <a:rPr lang="en-GB" sz="2500" b="0" strike="noStrike" spc="-1" dirty="0">
                <a:solidFill>
                  <a:srgbClr val="000000"/>
                </a:solidFill>
                <a:latin typeface="Calibri"/>
              </a:rPr>
              <a:t>Example: What are acceptable patterns for drop-down menus?</a:t>
            </a:r>
          </a:p>
        </p:txBody>
      </p:sp>
      <p:sp>
        <p:nvSpPr>
          <p:cNvPr id="97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</a:rPr>
              <a:t>Aim: Move towards consensual assessments / ratings</a:t>
            </a:r>
            <a:endParaRPr lang="en-GB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8" name="Inhaltsplatzhalter 3"/>
          <p:cNvPicPr/>
          <p:nvPr/>
        </p:nvPicPr>
        <p:blipFill>
          <a:blip r:embed="rId2"/>
          <a:stretch/>
        </p:blipFill>
        <p:spPr>
          <a:xfrm>
            <a:off x="580861" y="1985976"/>
            <a:ext cx="3717185" cy="2277760"/>
          </a:xfrm>
          <a:prstGeom prst="rect">
            <a:avLst/>
          </a:prstGeom>
          <a:ln>
            <a:noFill/>
          </a:ln>
        </p:spPr>
      </p:pic>
      <p:pic>
        <p:nvPicPr>
          <p:cNvPr id="99" name="Grafik 4"/>
          <p:cNvPicPr/>
          <p:nvPr/>
        </p:nvPicPr>
        <p:blipFill>
          <a:blip r:embed="rId3"/>
          <a:stretch/>
        </p:blipFill>
        <p:spPr>
          <a:xfrm>
            <a:off x="5021461" y="1979626"/>
            <a:ext cx="3717185" cy="2277760"/>
          </a:xfrm>
          <a:prstGeom prst="rect">
            <a:avLst/>
          </a:prstGeom>
          <a:ln>
            <a:noFill/>
          </a:ln>
        </p:spPr>
      </p:pic>
      <p:pic>
        <p:nvPicPr>
          <p:cNvPr id="100" name="Grafik 5"/>
          <p:cNvPicPr/>
          <p:nvPr/>
        </p:nvPicPr>
        <p:blipFill>
          <a:blip r:embed="rId4"/>
          <a:stretch/>
        </p:blipFill>
        <p:spPr>
          <a:xfrm>
            <a:off x="557101" y="4374498"/>
            <a:ext cx="3717185" cy="2277760"/>
          </a:xfrm>
          <a:prstGeom prst="rect">
            <a:avLst/>
          </a:prstGeom>
          <a:ln>
            <a:noFill/>
          </a:ln>
        </p:spPr>
      </p:pic>
      <p:pic>
        <p:nvPicPr>
          <p:cNvPr id="101" name="Grafik 6"/>
          <p:cNvPicPr/>
          <p:nvPr/>
        </p:nvPicPr>
        <p:blipFill>
          <a:blip r:embed="rId5"/>
          <a:stretch/>
        </p:blipFill>
        <p:spPr>
          <a:xfrm>
            <a:off x="5021461" y="4373418"/>
            <a:ext cx="3717185" cy="2277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GB" sz="2800" b="1" strike="noStrike" spc="-1" dirty="0">
                <a:solidFill>
                  <a:srgbClr val="000000"/>
                </a:solidFill>
                <a:latin typeface="Calibri"/>
              </a:rPr>
              <a:t>What happens during accessibility testing?</a:t>
            </a:r>
            <a:endParaRPr lang="en-GB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179640" y="1412640"/>
            <a:ext cx="8640720" cy="5112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spc="-1" dirty="0">
                <a:solidFill>
                  <a:srgbClr val="000000"/>
                </a:solidFill>
                <a:latin typeface="Calibri"/>
              </a:rPr>
              <a:t>We u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se tools (toolbars, bookmarklets, code inspection via developer tools, using screen reader)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We check what others say (W3C sources,  MDN, </a:t>
            </a:r>
            <a:r>
              <a:rPr lang="en-GB" sz="2600" b="0" strike="noStrike" spc="-1" dirty="0" err="1">
                <a:solidFill>
                  <a:srgbClr val="000000"/>
                </a:solidFill>
                <a:latin typeface="Calibri"/>
              </a:rPr>
              <a:t>Webaim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mailing list)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We discuss with peers (arbitration process in tandem tests, </a:t>
            </a:r>
            <a:r>
              <a:rPr lang="en-GB" sz="2600" b="0" strike="noStrike" spc="-1" dirty="0" err="1">
                <a:solidFill>
                  <a:srgbClr val="000000"/>
                </a:solidFill>
                <a:latin typeface="Calibri"/>
              </a:rPr>
              <a:t>telcos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&amp; video conferences)</a:t>
            </a:r>
          </a:p>
          <a:p>
            <a:pPr marL="343080" indent="-34272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Evaluators in Europe often arrive at different results</a:t>
            </a:r>
          </a:p>
          <a:p>
            <a:pPr marL="896760">
              <a:lnSpc>
                <a:spcPct val="100000"/>
              </a:lnSpc>
              <a:spcAft>
                <a:spcPts val="601"/>
              </a:spcAft>
            </a:pP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  <a:p>
            <a:pPr marL="896760">
              <a:lnSpc>
                <a:spcPct val="100000"/>
              </a:lnSpc>
              <a:spcAft>
                <a:spcPts val="601"/>
              </a:spcAft>
            </a:pPr>
            <a:r>
              <a:rPr lang="en-GB" sz="2400" b="0" strike="noStrike" spc="-1" dirty="0">
                <a:solidFill>
                  <a:srgbClr val="000000"/>
                </a:solidFill>
                <a:latin typeface="Calibri"/>
              </a:rPr>
              <a:t>The COMPARE idea:</a:t>
            </a:r>
            <a:br>
              <a:rPr lang="en-GB" dirty="0"/>
            </a:br>
            <a:r>
              <a:rPr lang="en-GB" sz="2400" b="1" strike="noStrike" spc="-1" dirty="0">
                <a:solidFill>
                  <a:srgbClr val="000000"/>
                </a:solidFill>
                <a:latin typeface="Calibri"/>
              </a:rPr>
              <a:t>Create a place where evaluators and developers can document content and get feedback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0" y="5433480"/>
            <a:ext cx="971280" cy="9356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"/>
              </a:rPr>
              <a:t>A (self) learning module: Access &amp; Use</a:t>
            </a:r>
            <a:endParaRPr lang="en-GB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79640" y="1556640"/>
            <a:ext cx="8784720" cy="456912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spcAft>
                <a:spcPts val="1800"/>
              </a:spcAft>
            </a:pPr>
            <a:r>
              <a:rPr lang="en-GB" sz="2800" b="1" strike="noStrike" spc="-1">
                <a:solidFill>
                  <a:srgbClr val="000000"/>
                </a:solidFill>
                <a:latin typeface="Calibri"/>
              </a:rPr>
              <a:t>Access &amp; Use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 (</a:t>
            </a:r>
            <a:r>
              <a:rPr lang="en-GB" sz="2800" u="sng" spc="-1">
                <a:solidFill>
                  <a:srgbClr val="0000FF"/>
                </a:solidFill>
                <a:latin typeface="Calibri"/>
              </a:rPr>
              <a:t>https://accessuse.eu)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 aims to:</a:t>
            </a: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Cover important interactive component</a:t>
            </a:r>
            <a:r>
              <a:rPr lang="en-GB" sz="2800" spc="-1">
                <a:solidFill>
                  <a:srgbClr val="000000"/>
                </a:solidFill>
                <a:latin typeface="Calibri"/>
              </a:rPr>
              <a:t>s that often cause accessibility problems 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(e.g. dialogs, menus, tabbed interfaces)</a:t>
            </a: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Show problems encountered by people with disabilities  (in videos)</a:t>
            </a: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Link to COMPARE repository </a:t>
            </a: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Refer </a:t>
            </a:r>
            <a:r>
              <a:rPr lang="en-GB" sz="2800" spc="-1">
                <a:solidFill>
                  <a:srgbClr val="000000"/>
                </a:solidFill>
                <a:latin typeface="Calibri"/>
              </a:rPr>
              <a:t>t</a:t>
            </a: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o good resources / best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"/>
              </a:rPr>
              <a:t>And now th</a:t>
            </a:r>
            <a:r>
              <a:rPr lang="en-GB" sz="3200" b="1" spc="-1">
                <a:solidFill>
                  <a:srgbClr val="000000"/>
                </a:solidFill>
                <a:latin typeface="Calibri"/>
              </a:rPr>
              <a:t>e </a:t>
            </a:r>
            <a:r>
              <a:rPr lang="en-GB" sz="3200" b="1" strike="noStrike" spc="-1">
                <a:solidFill>
                  <a:srgbClr val="000000"/>
                </a:solidFill>
                <a:latin typeface="Calibri"/>
              </a:rPr>
              <a:t>live </a:t>
            </a:r>
            <a:r>
              <a:rPr lang="en-GB" sz="3200" b="1" spc="-1">
                <a:solidFill>
                  <a:srgbClr val="000000"/>
                </a:solidFill>
                <a:latin typeface="Calibri"/>
              </a:rPr>
              <a:t>d</a:t>
            </a:r>
            <a:r>
              <a:rPr lang="en-GB" sz="3200" b="1" strike="noStrike" spc="-1">
                <a:solidFill>
                  <a:srgbClr val="000000"/>
                </a:solidFill>
                <a:latin typeface="Calibri"/>
              </a:rPr>
              <a:t>emo…</a:t>
            </a:r>
            <a:endParaRPr lang="en-GB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179640" y="1340640"/>
            <a:ext cx="8784720" cy="4785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Detlev Fischer, DIAS GmbH</a:t>
            </a:r>
            <a:br>
              <a:rPr lang="en-GB"/>
            </a:b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E-Mail:  </a:t>
            </a:r>
            <a:r>
              <a:rPr lang="en-GB" sz="2400" b="0" u="sng" strike="noStrike" spc="-1">
                <a:solidFill>
                  <a:srgbClr val="0000FF"/>
                </a:solidFill>
                <a:uFillTx/>
                <a:latin typeface="Calibri"/>
                <a:hlinkClick r:id="rId2"/>
              </a:rPr>
              <a:t>fischer@dias.de</a:t>
            </a:r>
            <a:br>
              <a:rPr lang="en-GB"/>
            </a:b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Twitter: @wcagtest</a:t>
            </a:r>
          </a:p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Link to COMPARE repository:</a:t>
            </a:r>
          </a:p>
          <a:p>
            <a:pPr>
              <a:lnSpc>
                <a:spcPct val="100000"/>
              </a:lnSpc>
              <a:spcAft>
                <a:spcPts val="3600"/>
              </a:spcAft>
            </a:pPr>
            <a:r>
              <a:rPr lang="en-GB" sz="2400" b="0" u="sng" strike="noStrike" spc="-1">
                <a:solidFill>
                  <a:srgbClr val="0000FF"/>
                </a:solidFill>
                <a:uFillTx/>
                <a:latin typeface="Calibri"/>
                <a:hlinkClick r:id="rId3"/>
              </a:rPr>
              <a:t>http://compare.accessiweb.org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Link to Access &amp; Use learning module:</a:t>
            </a:r>
            <a:br>
              <a:rPr lang="en-GB"/>
            </a:br>
            <a:r>
              <a:rPr lang="en-GB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https://accessuse.eu</a:t>
            </a:r>
            <a:r>
              <a:rPr lang="en-GB" sz="2400" b="0" strike="noStrike" spc="-1">
                <a:solidFill>
                  <a:srgbClr val="000000"/>
                </a:solidFill>
                <a:latin typeface="Calibri"/>
              </a:rPr>
              <a:t> </a:t>
            </a:r>
          </a:p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179640" y="620640"/>
            <a:ext cx="8784720" cy="647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200" b="1" strike="noStrike" spc="-1" dirty="0">
                <a:solidFill>
                  <a:srgbClr val="000000"/>
                </a:solidFill>
                <a:latin typeface="Calibri"/>
              </a:rPr>
              <a:t>Some </a:t>
            </a:r>
            <a:r>
              <a:rPr lang="en-GB" sz="3200" b="1" spc="-1" dirty="0">
                <a:solidFill>
                  <a:srgbClr val="000000"/>
                </a:solidFill>
                <a:latin typeface="Calibri"/>
              </a:rPr>
              <a:t>questions that we would like feedback on</a:t>
            </a:r>
            <a:endParaRPr lang="en-GB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179640" y="1331404"/>
            <a:ext cx="8784720" cy="4785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519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600" spc="-1" dirty="0">
                <a:solidFill>
                  <a:srgbClr val="000000"/>
                </a:solidFill>
                <a:latin typeface="Calibri"/>
              </a:rPr>
              <a:t>Are tests with users in the videos instructive / in the right format?</a:t>
            </a:r>
          </a:p>
          <a:p>
            <a:pPr marL="457200" indent="-457200">
              <a:lnSpc>
                <a:spcPct val="100000"/>
              </a:lnSpc>
              <a:spcBef>
                <a:spcPts val="519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600" spc="-1" dirty="0">
                <a:solidFill>
                  <a:srgbClr val="000000"/>
                </a:solidFill>
                <a:latin typeface="Calibri"/>
              </a:rPr>
              <a:t>Is</a:t>
            </a:r>
            <a:r>
              <a:rPr lang="en-GB" sz="2600" b="0" strike="noStrike" spc="-1" dirty="0">
                <a:solidFill>
                  <a:srgbClr val="000000"/>
                </a:solidFill>
                <a:latin typeface="Calibri"/>
              </a:rPr>
              <a:t> a resource like this suitable for different audiences? If not, what would be better? </a:t>
            </a:r>
          </a:p>
          <a:p>
            <a:pPr marL="457200" indent="-457200">
              <a:lnSpc>
                <a:spcPct val="100000"/>
              </a:lnSpc>
              <a:spcBef>
                <a:spcPts val="519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600" spc="-1" dirty="0">
                <a:solidFill>
                  <a:srgbClr val="000000"/>
                </a:solidFill>
                <a:latin typeface="Calibri"/>
              </a:rPr>
              <a:t>Is the Access &amp; Use format suitable for learning about the issues? Would it be helpful to have quiz-type checks? More technical details? Anything else?</a:t>
            </a:r>
            <a:endParaRPr lang="en-GB" sz="2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364</Words>
  <Application>Microsoft Office PowerPoint</Application>
  <PresentationFormat>Bildschirmpräsentation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COMPARE - first thoughts on cases and ratings</dc:title>
  <dc:subject/>
  <dc:creator>Detlev Fischer</dc:creator>
  <dc:description/>
  <cp:lastModifiedBy>Detlev Fischer</cp:lastModifiedBy>
  <cp:revision>56</cp:revision>
  <dcterms:created xsi:type="dcterms:W3CDTF">2017-01-16T15:43:26Z</dcterms:created>
  <dcterms:modified xsi:type="dcterms:W3CDTF">2018-12-09T10:35:11Z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18</vt:i4>
  </property>
</Properties>
</file>